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21" r:id="rId3"/>
    <p:sldId id="345" r:id="rId4"/>
    <p:sldId id="349" r:id="rId5"/>
    <p:sldId id="350" r:id="rId6"/>
    <p:sldId id="346" r:id="rId7"/>
    <p:sldId id="351" r:id="rId8"/>
    <p:sldId id="367" r:id="rId9"/>
    <p:sldId id="369" r:id="rId10"/>
    <p:sldId id="370" r:id="rId11"/>
    <p:sldId id="309" r:id="rId12"/>
    <p:sldId id="358" r:id="rId13"/>
    <p:sldId id="348" r:id="rId14"/>
    <p:sldId id="372" r:id="rId15"/>
    <p:sldId id="317" r:id="rId16"/>
    <p:sldId id="318" r:id="rId17"/>
    <p:sldId id="364" r:id="rId18"/>
    <p:sldId id="362" r:id="rId19"/>
    <p:sldId id="365" r:id="rId20"/>
    <p:sldId id="366" r:id="rId21"/>
    <p:sldId id="341" r:id="rId22"/>
    <p:sldId id="342" r:id="rId23"/>
    <p:sldId id="353" r:id="rId24"/>
    <p:sldId id="354" r:id="rId25"/>
    <p:sldId id="355" r:id="rId26"/>
    <p:sldId id="356" r:id="rId27"/>
    <p:sldId id="357" r:id="rId28"/>
    <p:sldId id="333" r:id="rId29"/>
    <p:sldId id="334" r:id="rId30"/>
    <p:sldId id="332" r:id="rId31"/>
    <p:sldId id="316" r:id="rId32"/>
    <p:sldId id="335" r:id="rId33"/>
    <p:sldId id="336" r:id="rId34"/>
    <p:sldId id="337" r:id="rId35"/>
    <p:sldId id="363" r:id="rId36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3A"/>
    <a:srgbClr val="001746"/>
    <a:srgbClr val="00FF00"/>
    <a:srgbClr val="FFFFCC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Kit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>
        <c:manualLayout>
          <c:layoutTarget val="inner"/>
          <c:xMode val="edge"/>
          <c:yMode val="edge"/>
          <c:x val="0.28172076039956317"/>
          <c:y val="2.8116843700136382E-2"/>
          <c:w val="0.69895286662318901"/>
          <c:h val="0.90784920838103689"/>
        </c:manualLayout>
      </c:layout>
      <c:barChart>
        <c:barDir val="bar"/>
        <c:grouping val="clustered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99FF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Lbls>
            <c:txPr>
              <a:bodyPr/>
              <a:lstStyle/>
              <a:p>
                <a:pPr>
                  <a:defRPr sz="1600"/>
                </a:pPr>
                <a:endParaRPr lang="tr-TR"/>
              </a:p>
            </c:txPr>
            <c:showVal val="1"/>
          </c:dLbls>
          <c:cat>
            <c:strRef>
              <c:f>Sayfa1!$A$3:$A$8</c:f>
              <c:strCache>
                <c:ptCount val="6"/>
                <c:pt idx="0">
                  <c:v>Anastomoz darlığı</c:v>
                </c:pt>
                <c:pt idx="1">
                  <c:v>Radyoterapi</c:v>
                </c:pt>
                <c:pt idx="2">
                  <c:v>Malignite</c:v>
                </c:pt>
                <c:pt idx="3">
                  <c:v>Peptik striktür</c:v>
                </c:pt>
                <c:pt idx="4">
                  <c:v>Schatski ve webler</c:v>
                </c:pt>
                <c:pt idx="5">
                  <c:v>Koztik madde alımı</c:v>
                </c:pt>
              </c:strCache>
            </c:strRef>
          </c:cat>
          <c:val>
            <c:numRef>
              <c:f>Sayfa1!$B$3:$B$8</c:f>
              <c:numCache>
                <c:formatCode>General</c:formatCode>
                <c:ptCount val="6"/>
                <c:pt idx="0">
                  <c:v>30</c:v>
                </c:pt>
                <c:pt idx="1">
                  <c:v>16.2</c:v>
                </c:pt>
                <c:pt idx="2">
                  <c:v>12.9</c:v>
                </c:pt>
                <c:pt idx="3">
                  <c:v>11.6</c:v>
                </c:pt>
                <c:pt idx="4">
                  <c:v>9.2000000000000011</c:v>
                </c:pt>
                <c:pt idx="5">
                  <c:v>7</c:v>
                </c:pt>
              </c:numCache>
            </c:numRef>
          </c:val>
        </c:ser>
        <c:gapWidth val="60"/>
        <c:overlap val="2"/>
        <c:axId val="65943808"/>
        <c:axId val="65949696"/>
      </c:barChart>
      <c:catAx>
        <c:axId val="65943808"/>
        <c:scaling>
          <c:orientation val="minMax"/>
        </c:scaling>
        <c:axPos val="l"/>
        <c:tickLblPos val="nextTo"/>
        <c:spPr>
          <a:ln w="28575">
            <a:solidFill>
              <a:schemeClr val="bg1"/>
            </a:solidFill>
          </a:ln>
        </c:spPr>
        <c:txPr>
          <a:bodyPr/>
          <a:lstStyle/>
          <a:p>
            <a:pPr>
              <a:defRPr sz="1800"/>
            </a:pPr>
            <a:endParaRPr lang="tr-TR"/>
          </a:p>
        </c:txPr>
        <c:crossAx val="65949696"/>
        <c:crosses val="autoZero"/>
        <c:auto val="1"/>
        <c:lblAlgn val="ctr"/>
        <c:lblOffset val="100"/>
      </c:catAx>
      <c:valAx>
        <c:axId val="65949696"/>
        <c:scaling>
          <c:orientation val="minMax"/>
        </c:scaling>
        <c:axPos val="b"/>
        <c:majorGridlines>
          <c:spPr>
            <a:ln>
              <a:noFill/>
            </a:ln>
          </c:spPr>
        </c:majorGridlines>
        <c:numFmt formatCode="General" sourceLinked="1"/>
        <c:tickLblPos val="nextTo"/>
        <c:spPr>
          <a:ln w="28575">
            <a:solidFill>
              <a:schemeClr val="bg1"/>
            </a:solidFill>
          </a:ln>
        </c:spPr>
        <c:crossAx val="65943808"/>
        <c:crosses val="autoZero"/>
        <c:crossBetween val="between"/>
      </c:valAx>
      <c:spPr>
        <a:noFill/>
      </c:spPr>
    </c:plotArea>
    <c:plotVisOnly val="1"/>
    <c:dispBlanksAs val="gap"/>
  </c:chart>
  <c:spPr>
    <a:noFill/>
  </c:spPr>
  <c:txPr>
    <a:bodyPr/>
    <a:lstStyle/>
    <a:p>
      <a:pPr>
        <a:defRPr>
          <a:solidFill>
            <a:schemeClr val="bg1"/>
          </a:solidFill>
        </a:defRPr>
      </a:pPr>
      <a:endParaRPr lang="tr-TR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BE4C0-3C18-4305-BCD7-981E12BB2E92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1D933-B8C0-4200-A79E-561AA6ED60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DEFB1-8713-4631-A152-7A362E026CEC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7593-00CA-43C9-B3E3-8E5DFC3829D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55A1B-E579-4577-A10B-4691C0A623D2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59196-07D5-4BD6-96C3-BEF4E7E4890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8F1C0-9343-461C-B4BF-5543DA5C8735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2D4AE-404A-4F8A-95DA-A66500A4FF6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AC6F-C235-4512-AE38-BE9BC21FCD1C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FA39-05F5-428F-8AA6-1D8DD29E4FE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831B7-4CC6-40FF-990E-2F69E43B1A50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D917A-96D7-465D-B2AE-E348DAF0EE7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2A136-0E1F-4C0B-94B7-A5829A98DA98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01A6C-AD47-4ACC-B7E0-26CCC8BA389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F6F12-E594-49D0-BD12-DEB177041310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B22B1-CA85-429C-847E-7EB2E0A6534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4467B-8C2E-42B8-ACBD-27B08077DCE7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9D559-B45A-46F8-A4E2-2F275EE9B27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1D63A-BD8B-4AFD-A449-963D45F2EF6B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88DAA-DA38-49F8-908B-E955D92A948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F99FF-1B2A-457A-8A68-345E38A4EEE1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A0249-7446-4321-95C8-F9900CCE7A3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38410C-B0A0-4386-B3BD-DA5E19ABA590}" type="datetimeFigureOut">
              <a:rPr lang="tr-TR"/>
              <a:pPr>
                <a:defRPr/>
              </a:pPr>
              <a:t>17.01.2017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F23BB0-67CB-4BB1-9C41-1359EC4C9A1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User\Desktop\&#214;zofagus%20Strikt&#252;rleri2\Resim%20002.M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57224" y="428604"/>
            <a:ext cx="7772400" cy="1470025"/>
          </a:xfrm>
        </p:spPr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FFFF00"/>
                </a:solidFill>
              </a:rPr>
              <a:t>ÖZOFAGUS  STENTLERİ</a:t>
            </a:r>
            <a:endParaRPr lang="tr-TR" sz="4000" dirty="0">
              <a:solidFill>
                <a:srgbClr val="FFFF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428728" y="3500438"/>
            <a:ext cx="6400800" cy="1752600"/>
          </a:xfrm>
        </p:spPr>
        <p:txBody>
          <a:bodyPr/>
          <a:lstStyle/>
          <a:p>
            <a:r>
              <a:rPr lang="tr-TR" sz="2400" dirty="0" err="1" smtClean="0">
                <a:solidFill>
                  <a:schemeClr val="bg1"/>
                </a:solidFill>
              </a:rPr>
              <a:t>Prof.Dr</a:t>
            </a:r>
            <a:r>
              <a:rPr lang="tr-TR" sz="2400" dirty="0" smtClean="0">
                <a:solidFill>
                  <a:schemeClr val="bg1"/>
                </a:solidFill>
              </a:rPr>
              <a:t>.Ahmet </a:t>
            </a:r>
            <a:r>
              <a:rPr lang="tr-TR" sz="2400" dirty="0" err="1" smtClean="0">
                <a:solidFill>
                  <a:schemeClr val="bg1"/>
                </a:solidFill>
              </a:rPr>
              <a:t>Dobrucalı</a:t>
            </a:r>
            <a:endParaRPr lang="tr-TR" sz="2400" dirty="0" smtClean="0">
              <a:solidFill>
                <a:schemeClr val="bg1"/>
              </a:solidFill>
            </a:endParaRPr>
          </a:p>
          <a:p>
            <a:endParaRPr lang="tr-TR" sz="1800" dirty="0" smtClean="0">
              <a:solidFill>
                <a:schemeClr val="bg1"/>
              </a:solidFill>
            </a:endParaRPr>
          </a:p>
          <a:p>
            <a:r>
              <a:rPr lang="tr-TR" sz="2000" dirty="0" smtClean="0">
                <a:solidFill>
                  <a:schemeClr val="bg1"/>
                </a:solidFill>
              </a:rPr>
              <a:t>İÜ. Cerrahpaşa Tıp Fakültesi</a:t>
            </a:r>
          </a:p>
          <a:p>
            <a:r>
              <a:rPr lang="tr-TR" sz="2000" dirty="0" smtClean="0">
                <a:solidFill>
                  <a:schemeClr val="bg1"/>
                </a:solidFill>
              </a:rPr>
              <a:t>Gastroenteroloji Bilim Dalı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4" name="Picture 2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4143372" y="5500702"/>
            <a:ext cx="958280" cy="89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1</a:t>
            </a:fld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1142976" y="1857364"/>
            <a:ext cx="7072362" cy="11079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>
                    <a:lumMod val="95000"/>
                  </a:schemeClr>
                </a:solidFill>
              </a:rPr>
              <a:t>EĞİTİM  SONRASI HEMŞİRE EĞİTİM PROGRAMI</a:t>
            </a:r>
          </a:p>
          <a:p>
            <a:pPr algn="ctr"/>
            <a:r>
              <a:rPr lang="tr-TR" sz="2400" b="1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                      ÖZOFAGUS  STENTLERİ                                             </a:t>
            </a:r>
            <a:endParaRPr lang="tr-T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Düz Ok Bağlayıcısı"/>
          <p:cNvCxnSpPr/>
          <p:nvPr/>
        </p:nvCxnSpPr>
        <p:spPr>
          <a:xfrm flipH="1">
            <a:off x="6443663" y="2997200"/>
            <a:ext cx="2159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2249488"/>
            <a:ext cx="205105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9 Grup"/>
          <p:cNvGrpSpPr>
            <a:grpSpLocks/>
          </p:cNvGrpSpPr>
          <p:nvPr/>
        </p:nvGrpSpPr>
        <p:grpSpPr bwMode="auto">
          <a:xfrm>
            <a:off x="107950" y="1125538"/>
            <a:ext cx="7040563" cy="5688012"/>
            <a:chOff x="683568" y="260648"/>
            <a:chExt cx="7752992" cy="6222255"/>
          </a:xfrm>
        </p:grpSpPr>
        <p:pic>
          <p:nvPicPr>
            <p:cNvPr id="1741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3568" y="260648"/>
              <a:ext cx="7704856" cy="6222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8" name="23 Metin kutusu"/>
            <p:cNvSpPr txBox="1">
              <a:spLocks noChangeArrowheads="1"/>
            </p:cNvSpPr>
            <p:nvPr/>
          </p:nvSpPr>
          <p:spPr bwMode="auto">
            <a:xfrm>
              <a:off x="7428448" y="2436764"/>
              <a:ext cx="1008112" cy="584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sz="1600" b="1">
                  <a:solidFill>
                    <a:schemeClr val="bg1"/>
                  </a:solidFill>
                </a:rPr>
                <a:t>Kapsız                    bölge</a:t>
              </a:r>
            </a:p>
          </p:txBody>
        </p:sp>
        <p:sp>
          <p:nvSpPr>
            <p:cNvPr id="17419" name="24 Metin kutusu"/>
            <p:cNvSpPr txBox="1">
              <a:spLocks noChangeArrowheads="1"/>
            </p:cNvSpPr>
            <p:nvPr/>
          </p:nvSpPr>
          <p:spPr bwMode="auto">
            <a:xfrm>
              <a:off x="4427984" y="2924944"/>
              <a:ext cx="144016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sz="1600" b="1">
                  <a:solidFill>
                    <a:schemeClr val="bg1"/>
                  </a:solidFill>
                </a:rPr>
                <a:t>Kaplı                        bölgeler</a:t>
              </a:r>
            </a:p>
          </p:txBody>
        </p:sp>
        <p:sp>
          <p:nvSpPr>
            <p:cNvPr id="17420" name="25 Metin kutusu"/>
            <p:cNvSpPr txBox="1">
              <a:spLocks noChangeArrowheads="1"/>
            </p:cNvSpPr>
            <p:nvPr/>
          </p:nvSpPr>
          <p:spPr bwMode="auto">
            <a:xfrm>
              <a:off x="4067944" y="836713"/>
              <a:ext cx="1512168" cy="1447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 sz="1600" b="1">
                  <a:solidFill>
                    <a:schemeClr val="bg1"/>
                  </a:solidFill>
                </a:rPr>
                <a:t>Hastanın kulak kepçesine bağlanan              ipek  ip</a:t>
              </a:r>
            </a:p>
          </p:txBody>
        </p:sp>
        <p:cxnSp>
          <p:nvCxnSpPr>
            <p:cNvPr id="27" name="26 Dirsek Bağlayıcısı"/>
            <p:cNvCxnSpPr/>
            <p:nvPr/>
          </p:nvCxnSpPr>
          <p:spPr>
            <a:xfrm flipV="1">
              <a:off x="5076639" y="2348047"/>
              <a:ext cx="575137" cy="505351"/>
            </a:xfrm>
            <a:prstGeom prst="bentConnector3">
              <a:avLst>
                <a:gd name="adj1" fmla="val -3656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Düz Ok Bağlayıcısı"/>
            <p:cNvCxnSpPr/>
            <p:nvPr/>
          </p:nvCxnSpPr>
          <p:spPr>
            <a:xfrm flipH="1">
              <a:off x="7011827" y="2780461"/>
              <a:ext cx="57688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Düz Ok Bağlayıcısı"/>
            <p:cNvCxnSpPr/>
            <p:nvPr/>
          </p:nvCxnSpPr>
          <p:spPr>
            <a:xfrm flipH="1">
              <a:off x="3347730" y="1441539"/>
              <a:ext cx="86358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Düz Ok Bağlayıcısı"/>
            <p:cNvCxnSpPr/>
            <p:nvPr/>
          </p:nvCxnSpPr>
          <p:spPr>
            <a:xfrm>
              <a:off x="5349349" y="1471061"/>
              <a:ext cx="791906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30 Serbest Form"/>
            <p:cNvSpPr/>
            <p:nvPr/>
          </p:nvSpPr>
          <p:spPr>
            <a:xfrm>
              <a:off x="1842584" y="1365129"/>
              <a:ext cx="1298866" cy="2868871"/>
            </a:xfrm>
            <a:custGeom>
              <a:avLst/>
              <a:gdLst>
                <a:gd name="connsiteX0" fmla="*/ 872198 w 1298917"/>
                <a:gd name="connsiteY0" fmla="*/ 2869809 h 2869809"/>
                <a:gd name="connsiteX1" fmla="*/ 773724 w 1298917"/>
                <a:gd name="connsiteY1" fmla="*/ 2419643 h 2869809"/>
                <a:gd name="connsiteX2" fmla="*/ 773724 w 1298917"/>
                <a:gd name="connsiteY2" fmla="*/ 956603 h 2869809"/>
                <a:gd name="connsiteX3" fmla="*/ 886265 w 1298917"/>
                <a:gd name="connsiteY3" fmla="*/ 407963 h 2869809"/>
                <a:gd name="connsiteX4" fmla="*/ 956604 w 1298917"/>
                <a:gd name="connsiteY4" fmla="*/ 98474 h 2869809"/>
                <a:gd name="connsiteX5" fmla="*/ 1097281 w 1298917"/>
                <a:gd name="connsiteY5" fmla="*/ 14068 h 2869809"/>
                <a:gd name="connsiteX6" fmla="*/ 1252025 w 1298917"/>
                <a:gd name="connsiteY6" fmla="*/ 56271 h 2869809"/>
                <a:gd name="connsiteX7" fmla="*/ 1294228 w 1298917"/>
                <a:gd name="connsiteY7" fmla="*/ 351692 h 2869809"/>
                <a:gd name="connsiteX8" fmla="*/ 1223890 w 1298917"/>
                <a:gd name="connsiteY8" fmla="*/ 576776 h 2869809"/>
                <a:gd name="connsiteX9" fmla="*/ 970671 w 1298917"/>
                <a:gd name="connsiteY9" fmla="*/ 675249 h 2869809"/>
                <a:gd name="connsiteX10" fmla="*/ 773724 w 1298917"/>
                <a:gd name="connsiteY10" fmla="*/ 703385 h 2869809"/>
                <a:gd name="connsiteX11" fmla="*/ 801859 w 1298917"/>
                <a:gd name="connsiteY11" fmla="*/ 478302 h 2869809"/>
                <a:gd name="connsiteX12" fmla="*/ 717453 w 1298917"/>
                <a:gd name="connsiteY12" fmla="*/ 211016 h 2869809"/>
                <a:gd name="connsiteX13" fmla="*/ 562708 w 1298917"/>
                <a:gd name="connsiteY13" fmla="*/ 168812 h 2869809"/>
                <a:gd name="connsiteX14" fmla="*/ 323558 w 1298917"/>
                <a:gd name="connsiteY14" fmla="*/ 112542 h 2869809"/>
                <a:gd name="connsiteX15" fmla="*/ 84407 w 1298917"/>
                <a:gd name="connsiteY15" fmla="*/ 140677 h 2869809"/>
                <a:gd name="connsiteX16" fmla="*/ 14068 w 1298917"/>
                <a:gd name="connsiteY16" fmla="*/ 225083 h 2869809"/>
                <a:gd name="connsiteX17" fmla="*/ 14068 w 1298917"/>
                <a:gd name="connsiteY17" fmla="*/ 281354 h 2869809"/>
                <a:gd name="connsiteX18" fmla="*/ 98475 w 1298917"/>
                <a:gd name="connsiteY18" fmla="*/ 379828 h 2869809"/>
                <a:gd name="connsiteX19" fmla="*/ 225084 w 1298917"/>
                <a:gd name="connsiteY19" fmla="*/ 407963 h 2869809"/>
                <a:gd name="connsiteX20" fmla="*/ 675250 w 1298917"/>
                <a:gd name="connsiteY20" fmla="*/ 633046 h 2869809"/>
                <a:gd name="connsiteX21" fmla="*/ 773724 w 1298917"/>
                <a:gd name="connsiteY21" fmla="*/ 647114 h 2869809"/>
                <a:gd name="connsiteX22" fmla="*/ 858130 w 1298917"/>
                <a:gd name="connsiteY22" fmla="*/ 914400 h 2869809"/>
                <a:gd name="connsiteX23" fmla="*/ 1097281 w 1298917"/>
                <a:gd name="connsiteY23" fmla="*/ 928468 h 286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8917" h="2869809">
                  <a:moveTo>
                    <a:pt x="872198" y="2869809"/>
                  </a:moveTo>
                  <a:cubicBezTo>
                    <a:pt x="831167" y="2804160"/>
                    <a:pt x="790136" y="2738511"/>
                    <a:pt x="773724" y="2419643"/>
                  </a:cubicBezTo>
                  <a:cubicBezTo>
                    <a:pt x="757312" y="2100775"/>
                    <a:pt x="754967" y="1291883"/>
                    <a:pt x="773724" y="956603"/>
                  </a:cubicBezTo>
                  <a:cubicBezTo>
                    <a:pt x="792481" y="621323"/>
                    <a:pt x="855785" y="550984"/>
                    <a:pt x="886265" y="407963"/>
                  </a:cubicBezTo>
                  <a:cubicBezTo>
                    <a:pt x="916745" y="264942"/>
                    <a:pt x="921435" y="164123"/>
                    <a:pt x="956604" y="98474"/>
                  </a:cubicBezTo>
                  <a:cubicBezTo>
                    <a:pt x="991773" y="32825"/>
                    <a:pt x="1048044" y="21102"/>
                    <a:pt x="1097281" y="14068"/>
                  </a:cubicBezTo>
                  <a:cubicBezTo>
                    <a:pt x="1146518" y="7034"/>
                    <a:pt x="1219201" y="0"/>
                    <a:pt x="1252025" y="56271"/>
                  </a:cubicBezTo>
                  <a:cubicBezTo>
                    <a:pt x="1284849" y="112542"/>
                    <a:pt x="1298917" y="264941"/>
                    <a:pt x="1294228" y="351692"/>
                  </a:cubicBezTo>
                  <a:cubicBezTo>
                    <a:pt x="1289539" y="438443"/>
                    <a:pt x="1277816" y="522850"/>
                    <a:pt x="1223890" y="576776"/>
                  </a:cubicBezTo>
                  <a:cubicBezTo>
                    <a:pt x="1169964" y="630702"/>
                    <a:pt x="1045699" y="654148"/>
                    <a:pt x="970671" y="675249"/>
                  </a:cubicBezTo>
                  <a:cubicBezTo>
                    <a:pt x="895643" y="696350"/>
                    <a:pt x="801859" y="736209"/>
                    <a:pt x="773724" y="703385"/>
                  </a:cubicBezTo>
                  <a:cubicBezTo>
                    <a:pt x="745589" y="670561"/>
                    <a:pt x="811237" y="560363"/>
                    <a:pt x="801859" y="478302"/>
                  </a:cubicBezTo>
                  <a:cubicBezTo>
                    <a:pt x="792481" y="396241"/>
                    <a:pt x="757311" y="262598"/>
                    <a:pt x="717453" y="211016"/>
                  </a:cubicBezTo>
                  <a:cubicBezTo>
                    <a:pt x="677595" y="159434"/>
                    <a:pt x="628357" y="185224"/>
                    <a:pt x="562708" y="168812"/>
                  </a:cubicBezTo>
                  <a:cubicBezTo>
                    <a:pt x="497059" y="152400"/>
                    <a:pt x="403275" y="117231"/>
                    <a:pt x="323558" y="112542"/>
                  </a:cubicBezTo>
                  <a:cubicBezTo>
                    <a:pt x="243841" y="107853"/>
                    <a:pt x="135989" y="121920"/>
                    <a:pt x="84407" y="140677"/>
                  </a:cubicBezTo>
                  <a:cubicBezTo>
                    <a:pt x="32825" y="159434"/>
                    <a:pt x="25791" y="201637"/>
                    <a:pt x="14068" y="225083"/>
                  </a:cubicBezTo>
                  <a:cubicBezTo>
                    <a:pt x="2345" y="248529"/>
                    <a:pt x="0" y="255563"/>
                    <a:pt x="14068" y="281354"/>
                  </a:cubicBezTo>
                  <a:cubicBezTo>
                    <a:pt x="28136" y="307145"/>
                    <a:pt x="63306" y="358727"/>
                    <a:pt x="98475" y="379828"/>
                  </a:cubicBezTo>
                  <a:cubicBezTo>
                    <a:pt x="133644" y="400930"/>
                    <a:pt x="128955" y="365760"/>
                    <a:pt x="225084" y="407963"/>
                  </a:cubicBezTo>
                  <a:cubicBezTo>
                    <a:pt x="321213" y="450166"/>
                    <a:pt x="583810" y="593188"/>
                    <a:pt x="675250" y="633046"/>
                  </a:cubicBezTo>
                  <a:cubicBezTo>
                    <a:pt x="766690" y="672905"/>
                    <a:pt x="743244" y="600222"/>
                    <a:pt x="773724" y="647114"/>
                  </a:cubicBezTo>
                  <a:cubicBezTo>
                    <a:pt x="804204" y="694006"/>
                    <a:pt x="804204" y="867508"/>
                    <a:pt x="858130" y="914400"/>
                  </a:cubicBezTo>
                  <a:cubicBezTo>
                    <a:pt x="912056" y="961292"/>
                    <a:pt x="1097281" y="928468"/>
                    <a:pt x="1097281" y="928468"/>
                  </a:cubicBez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cxnSp>
          <p:nvCxnSpPr>
            <p:cNvPr id="32" name="31 Düz Bağlayıcı"/>
            <p:cNvCxnSpPr/>
            <p:nvPr/>
          </p:nvCxnSpPr>
          <p:spPr>
            <a:xfrm>
              <a:off x="5076639" y="3716492"/>
              <a:ext cx="0" cy="18720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Düz Ok Bağlayıcısı"/>
            <p:cNvCxnSpPr/>
            <p:nvPr/>
          </p:nvCxnSpPr>
          <p:spPr>
            <a:xfrm>
              <a:off x="5076639" y="5588552"/>
              <a:ext cx="575137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3" name="34 Metin kutusu"/>
          <p:cNvSpPr txBox="1">
            <a:spLocks noChangeArrowheads="1"/>
          </p:cNvSpPr>
          <p:nvPr/>
        </p:nvSpPr>
        <p:spPr bwMode="auto">
          <a:xfrm>
            <a:off x="323850" y="333375"/>
            <a:ext cx="835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>
                <a:solidFill>
                  <a:srgbClr val="FFFF00"/>
                </a:solidFill>
              </a:rPr>
              <a:t>Servikal  özofagus ve kardiaözofagial bileşke  darlıkları için geliştirilmiş                                       </a:t>
            </a:r>
            <a:r>
              <a:rPr lang="tr-TR" b="1">
                <a:solidFill>
                  <a:srgbClr val="FFFF00"/>
                </a:solidFill>
              </a:rPr>
              <a:t>Shim  stent ve Niti-S stent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1785926"/>
            <a:ext cx="1979612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384B3-009D-4F70-9A88-435F9F44D01D}" type="slidenum">
              <a:rPr lang="tr-TR" smtClean="0"/>
              <a:pPr>
                <a:defRPr/>
              </a:pPr>
              <a:t>10</a:t>
            </a:fld>
            <a:endParaRPr lang="tr-TR"/>
          </a:p>
        </p:txBody>
      </p:sp>
      <p:pic>
        <p:nvPicPr>
          <p:cNvPr id="17416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93663" y="6335713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3.gstatic.com/images?q=tbn:ANd9GcTDTQ9Hg9llKTneNNa0mXaX_iRr_-u61Eur2l9p5xCZt94diuev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46063" y="1854200"/>
            <a:ext cx="4248150" cy="373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7" name="Picture 8" descr="http://t2.gstatic.com/images?q=tbn:ANd9GcQ9MZ4rnqejcvMe5S3Hmr0IDDPTkdSuuX034sKQqjojXMyWZezl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716463" y="1854200"/>
            <a:ext cx="4176712" cy="3735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8" name="Picture 19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93663" y="6335713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4 Metin kutusu"/>
          <p:cNvSpPr txBox="1">
            <a:spLocks noChangeArrowheads="1"/>
          </p:cNvSpPr>
          <p:nvPr/>
        </p:nvSpPr>
        <p:spPr bwMode="auto">
          <a:xfrm>
            <a:off x="323850" y="1196975"/>
            <a:ext cx="856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>
                <a:solidFill>
                  <a:schemeClr val="bg1"/>
                </a:solidFill>
              </a:rPr>
              <a:t>           Full covered (Tam kaplı)                       Uncovered (kapsız veya kısmi kaplı)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32320" y="4091033"/>
            <a:ext cx="2736304" cy="24804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264503" y="1048732"/>
            <a:ext cx="2818522" cy="25091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10 Metin kutusu"/>
          <p:cNvSpPr txBox="1"/>
          <p:nvPr/>
        </p:nvSpPr>
        <p:spPr>
          <a:xfrm>
            <a:off x="2379992" y="64291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1.gün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2278765" y="6553182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err="1" smtClean="0">
                <a:solidFill>
                  <a:schemeClr val="bg1"/>
                </a:solidFill>
              </a:rPr>
              <a:t>Gastrointestinal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Endoscopy</a:t>
            </a:r>
            <a:r>
              <a:rPr lang="tr-TR" sz="1400" dirty="0" smtClean="0">
                <a:solidFill>
                  <a:schemeClr val="bg1"/>
                </a:solidFill>
              </a:rPr>
              <a:t> 2010;72:5  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15" name="14 Metin kutusu"/>
          <p:cNvSpPr txBox="1"/>
          <p:nvPr/>
        </p:nvSpPr>
        <p:spPr>
          <a:xfrm>
            <a:off x="6039891" y="369837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11.hafta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6" name="15 Metin kutusu"/>
          <p:cNvSpPr txBox="1"/>
          <p:nvPr/>
        </p:nvSpPr>
        <p:spPr>
          <a:xfrm>
            <a:off x="2538207" y="372001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8.hafta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5990398" y="6737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4.hafta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793718" y="1025676"/>
            <a:ext cx="2811511" cy="24868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803928" y="4097969"/>
            <a:ext cx="2784031" cy="24743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19" descr="CTF_Logo_tp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14" name="1 Başlık"/>
          <p:cNvSpPr txBox="1">
            <a:spLocks/>
          </p:cNvSpPr>
          <p:nvPr/>
        </p:nvSpPr>
        <p:spPr>
          <a:xfrm>
            <a:off x="1714480" y="142852"/>
            <a:ext cx="5943608" cy="5620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Biodegradable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stentler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-1214653" y="3071986"/>
            <a:ext cx="4143402" cy="128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Metin kutusu"/>
          <p:cNvSpPr txBox="1"/>
          <p:nvPr/>
        </p:nvSpPr>
        <p:spPr>
          <a:xfrm>
            <a:off x="1571604" y="1714489"/>
            <a:ext cx="7205930" cy="3600986"/>
          </a:xfrm>
          <a:prstGeom prst="rect">
            <a:avLst/>
          </a:prstGeom>
          <a:solidFill>
            <a:srgbClr val="00003A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smtClean="0">
                <a:solidFill>
                  <a:schemeClr val="bg1"/>
                </a:solidFill>
              </a:rPr>
              <a:t>SX-ELLA- BD Biodegradable stent ,</a:t>
            </a:r>
          </a:p>
          <a:p>
            <a:endParaRPr lang="tr-TR" sz="20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sz="2000" dirty="0" smtClean="0">
                <a:solidFill>
                  <a:schemeClr val="bg1"/>
                </a:solidFill>
              </a:rPr>
              <a:t> 4. haftaya kadar  bütünlüğünü korur.</a:t>
            </a:r>
          </a:p>
          <a:p>
            <a:pPr>
              <a:buFontTx/>
              <a:buChar char="-"/>
            </a:pPr>
            <a:r>
              <a:rPr lang="tr-TR" sz="2000" dirty="0" smtClean="0">
                <a:solidFill>
                  <a:schemeClr val="bg1"/>
                </a:solidFill>
              </a:rPr>
              <a:t> 6. haftaya kadar yeterli radial force korunabilir.</a:t>
            </a:r>
          </a:p>
          <a:p>
            <a:pPr>
              <a:buFontTx/>
              <a:buChar char="-"/>
            </a:pPr>
            <a:r>
              <a:rPr lang="tr-TR" sz="2000" dirty="0" smtClean="0">
                <a:solidFill>
                  <a:schemeClr val="bg1"/>
                </a:solidFill>
              </a:rPr>
              <a:t> 8.hafta sonunda %50 oranında erir </a:t>
            </a:r>
            <a:r>
              <a:rPr lang="tr-TR" dirty="0" smtClean="0">
                <a:solidFill>
                  <a:schemeClr val="bg1"/>
                </a:solidFill>
              </a:rPr>
              <a:t>(Stentte renk değişimi ve kırılma</a:t>
            </a:r>
            <a:r>
              <a:rPr lang="tr-TR" sz="2000" dirty="0" smtClean="0">
                <a:solidFill>
                  <a:schemeClr val="bg1"/>
                </a:solidFill>
              </a:rPr>
              <a:t>).</a:t>
            </a:r>
          </a:p>
          <a:p>
            <a:pPr>
              <a:buFontTx/>
              <a:buChar char="-"/>
            </a:pPr>
            <a:r>
              <a:rPr lang="tr-TR" sz="2000" dirty="0" smtClean="0">
                <a:solidFill>
                  <a:schemeClr val="bg1"/>
                </a:solidFill>
              </a:rPr>
              <a:t> Genellikle tam erime  11-12 hafta civarında sağlanır. </a:t>
            </a:r>
          </a:p>
          <a:p>
            <a:pPr>
              <a:buFontTx/>
              <a:buChar char="-"/>
            </a:pPr>
            <a:r>
              <a:rPr lang="tr-TR" sz="2000" dirty="0" smtClean="0">
                <a:solidFill>
                  <a:schemeClr val="bg1"/>
                </a:solidFill>
              </a:rPr>
              <a:t> Asit erimeyi hızlandırdığından PPI tedavisi uygulanmalıdır.</a:t>
            </a:r>
          </a:p>
          <a:p>
            <a:pPr>
              <a:buFontTx/>
              <a:buChar char="-"/>
            </a:pPr>
            <a:r>
              <a:rPr lang="tr-TR" sz="2000" dirty="0" smtClean="0">
                <a:solidFill>
                  <a:schemeClr val="bg1"/>
                </a:solidFill>
              </a:rPr>
              <a:t>Stent migrasyonu önemli bir problemdir (%9-77).</a:t>
            </a:r>
          </a:p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.nyu.edu/cvsurgery/thoracic/images/esophageal/15_1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352135" cy="52864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5 Metin kutusu"/>
          <p:cNvSpPr txBox="1"/>
          <p:nvPr/>
        </p:nvSpPr>
        <p:spPr>
          <a:xfrm>
            <a:off x="1142976" y="285728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err="1" smtClean="0">
                <a:solidFill>
                  <a:srgbClr val="FFFF00"/>
                </a:solidFill>
              </a:rPr>
              <a:t>Polyflex</a:t>
            </a:r>
            <a:r>
              <a:rPr lang="tr-TR" sz="2400" dirty="0" smtClean="0">
                <a:solidFill>
                  <a:srgbClr val="FFFF00"/>
                </a:solidFill>
              </a:rPr>
              <a:t> </a:t>
            </a:r>
            <a:r>
              <a:rPr lang="tr-TR" sz="2400" dirty="0" err="1" smtClean="0">
                <a:solidFill>
                  <a:srgbClr val="FFFF00"/>
                </a:solidFill>
              </a:rPr>
              <a:t>stent</a:t>
            </a:r>
            <a:r>
              <a:rPr lang="tr-TR" sz="2400" dirty="0" smtClean="0">
                <a:solidFill>
                  <a:srgbClr val="FFFF00"/>
                </a:solidFill>
              </a:rPr>
              <a:t> </a:t>
            </a:r>
            <a:r>
              <a:rPr lang="tr-TR" sz="2000" dirty="0" smtClean="0">
                <a:solidFill>
                  <a:srgbClr val="FFFF00"/>
                </a:solidFill>
              </a:rPr>
              <a:t>(Self </a:t>
            </a:r>
            <a:r>
              <a:rPr lang="tr-TR" sz="2000" dirty="0" err="1" smtClean="0">
                <a:solidFill>
                  <a:srgbClr val="FFFF00"/>
                </a:solidFill>
              </a:rPr>
              <a:t>Expandable</a:t>
            </a:r>
            <a:r>
              <a:rPr lang="tr-TR" sz="2000" dirty="0" smtClean="0">
                <a:solidFill>
                  <a:srgbClr val="FFFF00"/>
                </a:solidFill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</a:rPr>
              <a:t>Plastic</a:t>
            </a:r>
            <a:r>
              <a:rPr lang="tr-TR" sz="2000" dirty="0" smtClean="0">
                <a:solidFill>
                  <a:srgbClr val="FFFF00"/>
                </a:solidFill>
              </a:rPr>
              <a:t> </a:t>
            </a:r>
            <a:r>
              <a:rPr lang="tr-TR" sz="2000" dirty="0" err="1" smtClean="0">
                <a:solidFill>
                  <a:srgbClr val="FFFF00"/>
                </a:solidFill>
              </a:rPr>
              <a:t>Stent</a:t>
            </a:r>
            <a:r>
              <a:rPr lang="tr-TR" sz="2000" dirty="0" smtClean="0">
                <a:solidFill>
                  <a:srgbClr val="FFFF00"/>
                </a:solidFill>
              </a:rPr>
              <a:t>)</a:t>
            </a:r>
            <a:endParaRPr lang="tr-TR" sz="2000" dirty="0">
              <a:solidFill>
                <a:srgbClr val="FFFF00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4793233" y="6440447"/>
            <a:ext cx="4256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400" dirty="0" err="1" smtClean="0">
                <a:solidFill>
                  <a:prstClr val="white"/>
                </a:solidFill>
              </a:rPr>
              <a:t>Siersema</a:t>
            </a:r>
            <a:r>
              <a:rPr lang="tr-TR" sz="1400" dirty="0" smtClean="0">
                <a:solidFill>
                  <a:prstClr val="white"/>
                </a:solidFill>
              </a:rPr>
              <a:t> PD.</a:t>
            </a:r>
            <a:r>
              <a:rPr lang="tr-TR" sz="1400" dirty="0" err="1" smtClean="0">
                <a:solidFill>
                  <a:prstClr val="white"/>
                </a:solidFill>
              </a:rPr>
              <a:t>Gastrointestinal</a:t>
            </a:r>
            <a:r>
              <a:rPr lang="tr-TR" sz="1400" dirty="0" smtClean="0">
                <a:solidFill>
                  <a:prstClr val="white"/>
                </a:solidFill>
              </a:rPr>
              <a:t> </a:t>
            </a:r>
            <a:r>
              <a:rPr lang="tr-TR" sz="1400" dirty="0" err="1" smtClean="0">
                <a:solidFill>
                  <a:prstClr val="white"/>
                </a:solidFill>
              </a:rPr>
              <a:t>Endoscopy</a:t>
            </a:r>
            <a:r>
              <a:rPr lang="tr-TR" sz="1400" dirty="0" smtClean="0">
                <a:solidFill>
                  <a:prstClr val="white"/>
                </a:solidFill>
              </a:rPr>
              <a:t> 2009</a:t>
            </a:r>
            <a:endParaRPr lang="tr-TR" dirty="0"/>
          </a:p>
        </p:txBody>
      </p:sp>
      <p:pic>
        <p:nvPicPr>
          <p:cNvPr id="8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8 Grup"/>
          <p:cNvGrpSpPr/>
          <p:nvPr/>
        </p:nvGrpSpPr>
        <p:grpSpPr>
          <a:xfrm>
            <a:off x="428596" y="1714488"/>
            <a:ext cx="8285018" cy="3477875"/>
            <a:chOff x="740787" y="2061418"/>
            <a:chExt cx="8104213" cy="3477875"/>
          </a:xfrm>
        </p:grpSpPr>
        <p:sp>
          <p:nvSpPr>
            <p:cNvPr id="10" name="9 Metin kutusu"/>
            <p:cNvSpPr txBox="1"/>
            <p:nvPr/>
          </p:nvSpPr>
          <p:spPr>
            <a:xfrm>
              <a:off x="740787" y="2061418"/>
              <a:ext cx="8104213" cy="347787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endParaRPr lang="tr-TR" sz="2000" dirty="0" smtClean="0">
                <a:solidFill>
                  <a:schemeClr val="bg1"/>
                </a:solidFill>
              </a:endParaRP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- </a:t>
              </a:r>
              <a:r>
                <a:rPr lang="tr-TR" sz="2000" dirty="0" err="1" smtClean="0">
                  <a:solidFill>
                    <a:schemeClr val="bg1"/>
                  </a:solidFill>
                </a:rPr>
                <a:t>Migrasyon</a:t>
              </a:r>
              <a:r>
                <a:rPr lang="tr-TR" sz="2000" dirty="0" smtClean="0">
                  <a:solidFill>
                    <a:schemeClr val="bg1"/>
                  </a:solidFill>
                </a:rPr>
                <a:t> (%50-790) </a:t>
              </a:r>
              <a:r>
                <a:rPr lang="tr-TR" sz="1600" dirty="0" smtClean="0">
                  <a:solidFill>
                    <a:schemeClr val="bg1"/>
                  </a:solidFill>
                </a:rPr>
                <a:t>(Özellikle </a:t>
              </a:r>
              <a:r>
                <a:rPr lang="tr-TR" sz="1600" dirty="0" err="1" smtClean="0">
                  <a:solidFill>
                    <a:schemeClr val="bg1"/>
                  </a:solidFill>
                </a:rPr>
                <a:t>proksimal</a:t>
              </a:r>
              <a:r>
                <a:rPr lang="tr-TR" sz="1600" dirty="0" smtClean="0">
                  <a:solidFill>
                    <a:schemeClr val="bg1"/>
                  </a:solidFill>
                </a:rPr>
                <a:t> ve </a:t>
              </a:r>
              <a:r>
                <a:rPr lang="tr-TR" sz="1600" dirty="0" err="1" smtClean="0">
                  <a:solidFill>
                    <a:schemeClr val="bg1"/>
                  </a:solidFill>
                </a:rPr>
                <a:t>distal</a:t>
              </a:r>
              <a:r>
                <a:rPr lang="tr-TR" sz="1600" dirty="0" smtClean="0">
                  <a:solidFill>
                    <a:schemeClr val="bg1"/>
                  </a:solidFill>
                </a:rPr>
                <a:t> </a:t>
              </a:r>
              <a:r>
                <a:rPr lang="tr-TR" sz="1600" dirty="0" err="1" smtClean="0">
                  <a:solidFill>
                    <a:schemeClr val="bg1"/>
                  </a:solidFill>
                </a:rPr>
                <a:t>striktürlerde</a:t>
              </a:r>
              <a:r>
                <a:rPr lang="tr-TR" sz="1600" dirty="0" smtClean="0">
                  <a:solidFill>
                    <a:schemeClr val="bg1"/>
                  </a:solidFill>
                </a:rPr>
                <a:t>) </a:t>
              </a:r>
            </a:p>
            <a:p>
              <a:pPr>
                <a:buFontTx/>
                <a:buChar char="-"/>
              </a:pPr>
              <a:endParaRPr lang="tr-TR" sz="2000" dirty="0" smtClean="0">
                <a:solidFill>
                  <a:schemeClr val="bg1"/>
                </a:solidFill>
              </a:endParaRPr>
            </a:p>
            <a:p>
              <a:pPr>
                <a:buFontTx/>
                <a:buChar char="-"/>
              </a:pPr>
              <a:r>
                <a:rPr lang="tr-TR" sz="2000" dirty="0" smtClean="0">
                  <a:solidFill>
                    <a:schemeClr val="bg1"/>
                  </a:solidFill>
                </a:rPr>
                <a:t> Stent aplikatörü kalın olduğundan stenting öncesinde                                   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   dilatasyon gereksinimi</a:t>
              </a:r>
            </a:p>
            <a:p>
              <a:pPr>
                <a:buFontTx/>
                <a:buChar char="-"/>
              </a:pPr>
              <a:endParaRPr lang="tr-TR" sz="2000" dirty="0" smtClean="0">
                <a:solidFill>
                  <a:schemeClr val="bg1"/>
                </a:solidFill>
              </a:endParaRPr>
            </a:p>
            <a:p>
              <a:pPr>
                <a:buFontTx/>
                <a:buChar char="-"/>
              </a:pPr>
              <a:r>
                <a:rPr lang="tr-TR" sz="2000" dirty="0" smtClean="0">
                  <a:solidFill>
                    <a:schemeClr val="bg1"/>
                  </a:solidFill>
                </a:rPr>
                <a:t> İşlem öncesinde stentin aplikatöre yüklenme  gereksinimi</a:t>
              </a:r>
            </a:p>
            <a:p>
              <a:pPr>
                <a:buFontTx/>
                <a:buChar char="-"/>
              </a:pPr>
              <a:endParaRPr lang="tr-TR" sz="2000" dirty="0" smtClean="0">
                <a:solidFill>
                  <a:schemeClr val="bg1"/>
                </a:solidFill>
              </a:endParaRPr>
            </a:p>
            <a:p>
              <a:pPr>
                <a:buFontTx/>
                <a:buChar char="-"/>
              </a:pPr>
              <a:r>
                <a:rPr lang="tr-TR" sz="2000" dirty="0" smtClean="0">
                  <a:solidFill>
                    <a:schemeClr val="bg1"/>
                  </a:solidFill>
                </a:rPr>
                <a:t> Stentin çıkarılmasından sonra kalıcı etki   %6-39</a:t>
              </a:r>
            </a:p>
            <a:p>
              <a:r>
                <a:rPr lang="tr-TR" sz="2000" dirty="0" smtClean="0">
                  <a:solidFill>
                    <a:schemeClr val="bg1"/>
                  </a:solidFill>
                </a:rPr>
                <a:t>                                                                                               			</a:t>
              </a:r>
              <a:endParaRPr lang="tr-TR" sz="20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7212783" y="2079599"/>
              <a:ext cx="1617598" cy="149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2U00739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154" y="3019"/>
            <a:ext cx="8532440" cy="6825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2U00740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0"/>
            <a:ext cx="8534722" cy="6827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cdn.medgadget.com/img/19qc8kgc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41564" y="13855"/>
            <a:ext cx="9074727" cy="6783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74" y="57146"/>
            <a:ext cx="9052208" cy="670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357158" y="3714752"/>
            <a:ext cx="428628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001746"/>
                </a:solidFill>
              </a:rPr>
              <a:t>TTS  (</a:t>
            </a:r>
            <a:r>
              <a:rPr lang="tr-TR" sz="2000" b="1" dirty="0" err="1" smtClean="0">
                <a:solidFill>
                  <a:srgbClr val="001746"/>
                </a:solidFill>
              </a:rPr>
              <a:t>Through</a:t>
            </a:r>
            <a:r>
              <a:rPr lang="tr-TR" sz="2000" b="1" dirty="0" smtClean="0">
                <a:solidFill>
                  <a:srgbClr val="001746"/>
                </a:solidFill>
              </a:rPr>
              <a:t> </a:t>
            </a:r>
            <a:r>
              <a:rPr lang="tr-TR" sz="2000" b="1" dirty="0" err="1" smtClean="0">
                <a:solidFill>
                  <a:srgbClr val="001746"/>
                </a:solidFill>
              </a:rPr>
              <a:t>The</a:t>
            </a:r>
            <a:r>
              <a:rPr lang="tr-TR" sz="2000" b="1" dirty="0" smtClean="0">
                <a:solidFill>
                  <a:srgbClr val="001746"/>
                </a:solidFill>
              </a:rPr>
              <a:t> </a:t>
            </a:r>
            <a:r>
              <a:rPr lang="tr-TR" sz="2000" b="1" dirty="0" err="1" smtClean="0">
                <a:solidFill>
                  <a:srgbClr val="001746"/>
                </a:solidFill>
              </a:rPr>
              <a:t>Scope</a:t>
            </a:r>
            <a:r>
              <a:rPr lang="tr-TR" sz="2000" b="1" dirty="0" smtClean="0">
                <a:solidFill>
                  <a:srgbClr val="001746"/>
                </a:solidFill>
              </a:rPr>
              <a:t> </a:t>
            </a:r>
          </a:p>
          <a:p>
            <a:pPr algn="ctr"/>
            <a:r>
              <a:rPr lang="tr-TR" sz="2000" b="1" dirty="0" smtClean="0">
                <a:solidFill>
                  <a:srgbClr val="001746"/>
                </a:solidFill>
              </a:rPr>
              <a:t>Self </a:t>
            </a:r>
            <a:r>
              <a:rPr lang="tr-TR" sz="2000" b="1" dirty="0" err="1" smtClean="0">
                <a:solidFill>
                  <a:srgbClr val="001746"/>
                </a:solidFill>
              </a:rPr>
              <a:t>Expandable</a:t>
            </a:r>
            <a:r>
              <a:rPr lang="tr-TR" sz="2000" b="1" dirty="0" smtClean="0">
                <a:solidFill>
                  <a:srgbClr val="001746"/>
                </a:solidFill>
              </a:rPr>
              <a:t> </a:t>
            </a:r>
            <a:r>
              <a:rPr lang="tr-TR" sz="2000" b="1" dirty="0" err="1" smtClean="0">
                <a:solidFill>
                  <a:srgbClr val="001746"/>
                </a:solidFill>
              </a:rPr>
              <a:t>Metallic</a:t>
            </a:r>
            <a:r>
              <a:rPr lang="tr-TR" sz="2000" b="1" dirty="0" smtClean="0">
                <a:solidFill>
                  <a:srgbClr val="001746"/>
                </a:solidFill>
              </a:rPr>
              <a:t> </a:t>
            </a:r>
            <a:r>
              <a:rPr lang="tr-TR" sz="2000" b="1" dirty="0" err="1" smtClean="0">
                <a:solidFill>
                  <a:srgbClr val="001746"/>
                </a:solidFill>
              </a:rPr>
              <a:t>Stent</a:t>
            </a:r>
            <a:r>
              <a:rPr lang="tr-TR" sz="2000" b="1" dirty="0" smtClean="0">
                <a:solidFill>
                  <a:srgbClr val="001746"/>
                </a:solidFill>
              </a:rPr>
              <a:t>) </a:t>
            </a:r>
            <a:endParaRPr lang="tr-TR" sz="2000" b="1" dirty="0">
              <a:solidFill>
                <a:srgbClr val="001746"/>
              </a:solidFill>
            </a:endParaRPr>
          </a:p>
        </p:txBody>
      </p:sp>
      <p:grpSp>
        <p:nvGrpSpPr>
          <p:cNvPr id="11" name="10 Grup"/>
          <p:cNvGrpSpPr/>
          <p:nvPr/>
        </p:nvGrpSpPr>
        <p:grpSpPr>
          <a:xfrm>
            <a:off x="54653" y="55287"/>
            <a:ext cx="9061637" cy="6733438"/>
            <a:chOff x="54653" y="55287"/>
            <a:chExt cx="9061637" cy="6733438"/>
          </a:xfrm>
        </p:grpSpPr>
        <p:pic>
          <p:nvPicPr>
            <p:cNvPr id="5" name="Picture 2" descr="http://www.ec21.com/co/s/stent/upimg/1-6-2.jpg"/>
            <p:cNvPicPr>
              <a:picLocks noChangeAspect="1" noChangeArrowheads="1"/>
            </p:cNvPicPr>
            <p:nvPr/>
          </p:nvPicPr>
          <p:blipFill>
            <a:blip r:embed="rId3">
              <a:lum/>
            </a:blip>
            <a:srcRect/>
            <a:stretch>
              <a:fillRect/>
            </a:stretch>
          </p:blipFill>
          <p:spPr bwMode="auto">
            <a:xfrm>
              <a:off x="54653" y="55287"/>
              <a:ext cx="9061637" cy="6733438"/>
            </a:xfrm>
            <a:prstGeom prst="rect">
              <a:avLst/>
            </a:prstGeom>
            <a:noFill/>
          </p:spPr>
        </p:pic>
        <p:sp>
          <p:nvSpPr>
            <p:cNvPr id="6" name="5 Metin kutusu"/>
            <p:cNvSpPr txBox="1"/>
            <p:nvPr/>
          </p:nvSpPr>
          <p:spPr>
            <a:xfrm>
              <a:off x="7500958" y="300037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10,5F</a:t>
              </a:r>
              <a:endParaRPr lang="tr-TR" b="1" dirty="0"/>
            </a:p>
          </p:txBody>
        </p:sp>
        <p:cxnSp>
          <p:nvCxnSpPr>
            <p:cNvPr id="10" name="9 Düz Ok Bağlayıcısı"/>
            <p:cNvCxnSpPr/>
            <p:nvPr/>
          </p:nvCxnSpPr>
          <p:spPr>
            <a:xfrm rot="5400000" flipH="1" flipV="1">
              <a:off x="7822429" y="2651191"/>
              <a:ext cx="428628" cy="2143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tr-TR" sz="2800" smtClean="0">
                <a:solidFill>
                  <a:srgbClr val="FFFF00"/>
                </a:solidFill>
              </a:rPr>
              <a:t>Özofagusta  stenting  endikasyonları</a:t>
            </a:r>
          </a:p>
        </p:txBody>
      </p:sp>
      <p:sp>
        <p:nvSpPr>
          <p:cNvPr id="4099" name="2 İçerik Yer Tutucusu"/>
          <p:cNvSpPr>
            <a:spLocks noGrp="1"/>
          </p:cNvSpPr>
          <p:nvPr>
            <p:ph idx="1"/>
          </p:nvPr>
        </p:nvSpPr>
        <p:spPr>
          <a:xfrm>
            <a:off x="371043" y="1857375"/>
            <a:ext cx="3357562" cy="1241425"/>
          </a:xfrm>
          <a:ln>
            <a:solidFill>
              <a:srgbClr val="FF0000"/>
            </a:solidFill>
          </a:ln>
        </p:spPr>
        <p:txBody>
          <a:bodyPr anchor="ctr" anchorCtr="1"/>
          <a:lstStyle/>
          <a:p>
            <a:pPr algn="ctr">
              <a:buFont typeface="Arial" charset="0"/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     </a:t>
            </a:r>
            <a:r>
              <a:rPr lang="tr-TR" sz="2000" dirty="0" err="1" smtClean="0">
                <a:solidFill>
                  <a:schemeClr val="bg1"/>
                </a:solidFill>
              </a:rPr>
              <a:t>Özofagus</a:t>
            </a:r>
            <a:r>
              <a:rPr lang="tr-TR" sz="2000" dirty="0" smtClean="0">
                <a:solidFill>
                  <a:schemeClr val="bg1"/>
                </a:solidFill>
              </a:rPr>
              <a:t> veya komşu organ  tümörlerine  bağlı </a:t>
            </a:r>
            <a:r>
              <a:rPr lang="tr-TR" sz="2000" dirty="0" err="1" smtClean="0">
                <a:solidFill>
                  <a:schemeClr val="bg1"/>
                </a:solidFill>
              </a:rPr>
              <a:t>disfajinin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palyasyonu</a:t>
            </a:r>
            <a:r>
              <a:rPr lang="tr-TR" sz="2000" dirty="0" smtClean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 bwMode="auto">
          <a:xfrm>
            <a:off x="409575" y="4892675"/>
            <a:ext cx="3357563" cy="127793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r-TR" sz="2000" dirty="0">
                <a:solidFill>
                  <a:schemeClr val="bg1"/>
                </a:solidFill>
                <a:latin typeface="+mn-lt"/>
                <a:cs typeface="+mn-cs"/>
              </a:rPr>
              <a:t>    </a:t>
            </a:r>
            <a:r>
              <a:rPr lang="tr-TR" sz="2000" dirty="0" err="1">
                <a:solidFill>
                  <a:schemeClr val="bg1"/>
                </a:solidFill>
                <a:latin typeface="+mn-lt"/>
                <a:cs typeface="+mn-cs"/>
              </a:rPr>
              <a:t>Dilatasyon</a:t>
            </a:r>
            <a:r>
              <a:rPr lang="tr-TR" sz="2000" dirty="0">
                <a:solidFill>
                  <a:schemeClr val="bg1"/>
                </a:solidFill>
                <a:latin typeface="+mn-lt"/>
                <a:cs typeface="+mn-cs"/>
              </a:rPr>
              <a:t> tedavisine  yeterli yanıt alınamayan </a:t>
            </a:r>
            <a:r>
              <a:rPr lang="tr-TR" sz="2000" dirty="0" err="1">
                <a:solidFill>
                  <a:schemeClr val="bg1"/>
                </a:solidFill>
                <a:latin typeface="+mn-lt"/>
                <a:cs typeface="+mn-cs"/>
              </a:rPr>
              <a:t>benign</a:t>
            </a:r>
            <a:r>
              <a:rPr lang="tr-TR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tr-TR" sz="2000" dirty="0" err="1">
                <a:solidFill>
                  <a:schemeClr val="bg1"/>
                </a:solidFill>
                <a:latin typeface="+mn-lt"/>
                <a:cs typeface="+mn-cs"/>
              </a:rPr>
              <a:t>özofagus</a:t>
            </a:r>
            <a:r>
              <a:rPr lang="tr-TR" sz="2000" dirty="0">
                <a:solidFill>
                  <a:schemeClr val="bg1"/>
                </a:solidFill>
                <a:latin typeface="+mn-lt"/>
                <a:cs typeface="+mn-cs"/>
              </a:rPr>
              <a:t> darlıklarının tedavisi</a:t>
            </a:r>
          </a:p>
        </p:txBody>
      </p:sp>
      <p:sp>
        <p:nvSpPr>
          <p:cNvPr id="5" name="2 İçerik Yer Tutucusu"/>
          <p:cNvSpPr txBox="1">
            <a:spLocks/>
          </p:cNvSpPr>
          <p:nvPr/>
        </p:nvSpPr>
        <p:spPr bwMode="auto">
          <a:xfrm>
            <a:off x="393700" y="3341688"/>
            <a:ext cx="3360738" cy="12922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tr-TR" sz="20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  <a:r>
              <a:rPr lang="tr-TR" sz="2000" dirty="0" err="1">
                <a:solidFill>
                  <a:schemeClr val="bg1"/>
                </a:solidFill>
                <a:latin typeface="+mn-lt"/>
                <a:cs typeface="+mn-cs"/>
              </a:rPr>
              <a:t>Özofagorespiratuar</a:t>
            </a:r>
            <a:r>
              <a:rPr lang="tr-TR" sz="2000" dirty="0">
                <a:solidFill>
                  <a:schemeClr val="bg1"/>
                </a:solidFill>
                <a:latin typeface="+mn-lt"/>
                <a:cs typeface="+mn-cs"/>
              </a:rPr>
              <a:t> fistüllerin tedavisi</a:t>
            </a:r>
          </a:p>
        </p:txBody>
      </p:sp>
      <p:pic>
        <p:nvPicPr>
          <p:cNvPr id="4102" name="Picture 2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6 Metin kutusu"/>
          <p:cNvSpPr txBox="1">
            <a:spLocks noChangeArrowheads="1"/>
          </p:cNvSpPr>
          <p:nvPr/>
        </p:nvSpPr>
        <p:spPr bwMode="auto">
          <a:xfrm>
            <a:off x="5500688" y="2258290"/>
            <a:ext cx="321468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Kalıcı  </a:t>
            </a:r>
            <a:r>
              <a:rPr lang="tr-TR" sz="2400" dirty="0" err="1">
                <a:solidFill>
                  <a:schemeClr val="bg1"/>
                </a:solidFill>
              </a:rPr>
              <a:t>stent</a:t>
            </a:r>
            <a:r>
              <a:rPr lang="tr-TR" sz="2400" dirty="0">
                <a:solidFill>
                  <a:schemeClr val="bg1"/>
                </a:solidFill>
              </a:rPr>
              <a:t> uygulaması</a:t>
            </a:r>
          </a:p>
        </p:txBody>
      </p:sp>
      <p:sp>
        <p:nvSpPr>
          <p:cNvPr id="4104" name="7 Metin kutusu"/>
          <p:cNvSpPr txBox="1">
            <a:spLocks noChangeArrowheads="1"/>
          </p:cNvSpPr>
          <p:nvPr/>
        </p:nvSpPr>
        <p:spPr bwMode="auto">
          <a:xfrm>
            <a:off x="5500688" y="4429125"/>
            <a:ext cx="320040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Geçici  </a:t>
            </a:r>
            <a:r>
              <a:rPr lang="tr-TR" sz="2400" dirty="0" err="1">
                <a:solidFill>
                  <a:schemeClr val="bg1"/>
                </a:solidFill>
              </a:rPr>
              <a:t>stent</a:t>
            </a:r>
            <a:r>
              <a:rPr lang="tr-TR" sz="2400" dirty="0">
                <a:solidFill>
                  <a:schemeClr val="bg1"/>
                </a:solidFill>
              </a:rPr>
              <a:t>  uygulaması</a:t>
            </a:r>
          </a:p>
        </p:txBody>
      </p:sp>
      <p:cxnSp>
        <p:nvCxnSpPr>
          <p:cNvPr id="13" name="12 Düz Ok Bağlayıcısı"/>
          <p:cNvCxnSpPr/>
          <p:nvPr/>
        </p:nvCxnSpPr>
        <p:spPr>
          <a:xfrm>
            <a:off x="4000500" y="2500313"/>
            <a:ext cx="1285875" cy="15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Ok Bağlayıcısı"/>
          <p:cNvCxnSpPr/>
          <p:nvPr/>
        </p:nvCxnSpPr>
        <p:spPr>
          <a:xfrm>
            <a:off x="3906838" y="4017963"/>
            <a:ext cx="1450975" cy="55403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Düz Ok Bağlayıcısı"/>
          <p:cNvCxnSpPr/>
          <p:nvPr/>
        </p:nvCxnSpPr>
        <p:spPr>
          <a:xfrm flipV="1">
            <a:off x="3857620" y="4862514"/>
            <a:ext cx="1490668" cy="85250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Ok Bağlayıcısı"/>
          <p:cNvCxnSpPr/>
          <p:nvPr/>
        </p:nvCxnSpPr>
        <p:spPr>
          <a:xfrm flipV="1">
            <a:off x="3929058" y="2942794"/>
            <a:ext cx="1343462" cy="843396"/>
          </a:xfrm>
          <a:prstGeom prst="straightConnector1">
            <a:avLst/>
          </a:prstGeom>
          <a:ln w="38100">
            <a:solidFill>
              <a:schemeClr val="bg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2 İçerik Yer Tutucusu"/>
          <p:cNvSpPr>
            <a:spLocks noGrp="1"/>
          </p:cNvSpPr>
          <p:nvPr>
            <p:ph idx="1"/>
          </p:nvPr>
        </p:nvSpPr>
        <p:spPr>
          <a:xfrm>
            <a:off x="357188" y="357188"/>
            <a:ext cx="8229600" cy="6286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tr-TR" sz="2000" dirty="0" smtClean="0">
                <a:solidFill>
                  <a:schemeClr val="bg1"/>
                </a:solidFill>
              </a:rPr>
              <a:t>        </a:t>
            </a:r>
          </a:p>
          <a:p>
            <a:pPr>
              <a:buFont typeface="Arial" charset="0"/>
              <a:buNone/>
            </a:pPr>
            <a:endParaRPr lang="tr-TR" sz="20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Merriam Webster International Dictionary</a:t>
            </a:r>
            <a:r>
              <a:rPr lang="tr-TR" sz="2000" dirty="0" smtClean="0">
                <a:solidFill>
                  <a:schemeClr val="bg1"/>
                </a:solidFill>
              </a:rPr>
              <a:t>;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tr-TR" sz="20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tr-TR" sz="1800" dirty="0" smtClean="0">
                <a:solidFill>
                  <a:schemeClr val="bg1"/>
                </a:solidFill>
              </a:rPr>
              <a:t>1-</a:t>
            </a: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tr-TR" sz="1800" dirty="0" smtClean="0">
                <a:solidFill>
                  <a:schemeClr val="bg1"/>
                </a:solidFill>
              </a:rPr>
              <a:t>2-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smtClean="0">
                <a:solidFill>
                  <a:schemeClr val="bg1"/>
                </a:solidFill>
              </a:rPr>
              <a:t>İngiliz diş hekimi  </a:t>
            </a:r>
            <a:r>
              <a:rPr lang="tr-TR" sz="1800" dirty="0" smtClean="0">
                <a:solidFill>
                  <a:srgbClr val="FFFF00"/>
                </a:solidFill>
              </a:rPr>
              <a:t>‘</a:t>
            </a:r>
            <a:r>
              <a:rPr lang="tr-TR" sz="1800" i="1" dirty="0" smtClean="0">
                <a:solidFill>
                  <a:srgbClr val="FFFF00"/>
                </a:solidFill>
              </a:rPr>
              <a:t>Charles  </a:t>
            </a:r>
            <a:r>
              <a:rPr lang="tr-TR" sz="1800" i="1" dirty="0" err="1" smtClean="0">
                <a:solidFill>
                  <a:srgbClr val="FFFF00"/>
                </a:solidFill>
              </a:rPr>
              <a:t>Stent</a:t>
            </a:r>
            <a:r>
              <a:rPr lang="tr-TR" sz="1800" i="1" dirty="0" smtClean="0">
                <a:solidFill>
                  <a:srgbClr val="FFFF00"/>
                </a:solidFill>
              </a:rPr>
              <a:t>’  </a:t>
            </a:r>
            <a:r>
              <a:rPr lang="en-US" sz="1800" dirty="0" smtClean="0">
                <a:solidFill>
                  <a:schemeClr val="bg1"/>
                </a:solidFill>
              </a:rPr>
              <a:t>(1807–1885)</a:t>
            </a:r>
            <a:r>
              <a:rPr lang="en-US" sz="1800" b="1" dirty="0" smtClean="0"/>
              <a:t> </a:t>
            </a:r>
            <a:endParaRPr lang="tr-TR" sz="1800" b="1" dirty="0" smtClean="0"/>
          </a:p>
          <a:p>
            <a:pPr>
              <a:buFont typeface="Arial" charset="0"/>
              <a:buNone/>
            </a:pPr>
            <a:r>
              <a:rPr lang="tr-TR" sz="1800" dirty="0" smtClean="0">
                <a:solidFill>
                  <a:schemeClr val="bg1"/>
                </a:solidFill>
              </a:rPr>
              <a:t>     Alman plastik cerrah   ‘</a:t>
            </a:r>
            <a:r>
              <a:rPr lang="en-US" sz="1800" i="1" dirty="0" smtClean="0">
                <a:solidFill>
                  <a:srgbClr val="FFFF00"/>
                </a:solidFill>
              </a:rPr>
              <a:t>Johannes  </a:t>
            </a:r>
            <a:r>
              <a:rPr lang="en-US" sz="1800" i="1" dirty="0" err="1" smtClean="0">
                <a:solidFill>
                  <a:srgbClr val="FFFF00"/>
                </a:solidFill>
              </a:rPr>
              <a:t>Fredericus</a:t>
            </a:r>
            <a:r>
              <a:rPr lang="en-US" sz="1800" i="1" dirty="0" smtClean="0">
                <a:solidFill>
                  <a:srgbClr val="FFFF00"/>
                </a:solidFill>
              </a:rPr>
              <a:t> Samuel </a:t>
            </a:r>
            <a:r>
              <a:rPr lang="en-US" sz="1800" i="1" dirty="0" err="1" smtClean="0">
                <a:solidFill>
                  <a:srgbClr val="FFFF00"/>
                </a:solidFill>
              </a:rPr>
              <a:t>Esser</a:t>
            </a:r>
            <a:r>
              <a:rPr lang="tr-TR" sz="1800" i="1" dirty="0" smtClean="0">
                <a:solidFill>
                  <a:srgbClr val="FFFF00"/>
                </a:solidFill>
              </a:rPr>
              <a:t>’  </a:t>
            </a:r>
            <a:r>
              <a:rPr lang="en-US" sz="1800" dirty="0" smtClean="0">
                <a:solidFill>
                  <a:schemeClr val="bg1"/>
                </a:solidFill>
              </a:rPr>
              <a:t>(1877</a:t>
            </a:r>
            <a:r>
              <a:rPr lang="tr-TR" sz="1800" dirty="0" smtClean="0">
                <a:solidFill>
                  <a:schemeClr val="bg1"/>
                </a:solidFill>
              </a:rPr>
              <a:t>-</a:t>
            </a:r>
            <a:r>
              <a:rPr lang="en-US" sz="1800" dirty="0" smtClean="0">
                <a:solidFill>
                  <a:schemeClr val="bg1"/>
                </a:solidFill>
              </a:rPr>
              <a:t> 1946</a:t>
            </a:r>
            <a:r>
              <a:rPr lang="tr-TR" sz="1800" dirty="0" smtClean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2051" name="19 Grup"/>
          <p:cNvGrpSpPr>
            <a:grpSpLocks/>
          </p:cNvGrpSpPr>
          <p:nvPr/>
        </p:nvGrpSpPr>
        <p:grpSpPr bwMode="auto">
          <a:xfrm>
            <a:off x="857250" y="1928813"/>
            <a:ext cx="5143500" cy="3032125"/>
            <a:chOff x="928662" y="977800"/>
            <a:chExt cx="5143536" cy="3031457"/>
          </a:xfrm>
        </p:grpSpPr>
        <p:sp>
          <p:nvSpPr>
            <p:cNvPr id="2055" name="5 Dikdörtgen"/>
            <p:cNvSpPr>
              <a:spLocks noChangeArrowheads="1"/>
            </p:cNvSpPr>
            <p:nvPr/>
          </p:nvSpPr>
          <p:spPr bwMode="auto">
            <a:xfrm>
              <a:off x="1000100" y="977800"/>
              <a:ext cx="3300904" cy="92333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r-TR">
                  <a:solidFill>
                    <a:srgbClr val="FFFF00"/>
                  </a:solidFill>
                </a:rPr>
                <a:t>Latince</a:t>
              </a:r>
            </a:p>
            <a:p>
              <a:pPr algn="ctr"/>
              <a:r>
                <a:rPr lang="tr-TR">
                  <a:solidFill>
                    <a:schemeClr val="bg1"/>
                  </a:solidFill>
                </a:rPr>
                <a:t>Extendere ,  Extentus </a:t>
              </a:r>
            </a:p>
            <a:p>
              <a:pPr algn="ctr"/>
              <a:r>
                <a:rPr lang="tr-TR">
                  <a:solidFill>
                    <a:schemeClr val="bg1"/>
                  </a:solidFill>
                </a:rPr>
                <a:t>(germek, uzatmak, esnetmek) </a:t>
              </a:r>
              <a:endParaRPr lang="tr-TR"/>
            </a:p>
          </p:txBody>
        </p:sp>
        <p:grpSp>
          <p:nvGrpSpPr>
            <p:cNvPr id="2056" name="15 Grup"/>
            <p:cNvGrpSpPr>
              <a:grpSpLocks/>
            </p:cNvGrpSpPr>
            <p:nvPr/>
          </p:nvGrpSpPr>
          <p:grpSpPr bwMode="auto">
            <a:xfrm>
              <a:off x="928662" y="2254931"/>
              <a:ext cx="5143536" cy="1754326"/>
              <a:chOff x="928662" y="2000240"/>
              <a:chExt cx="5143536" cy="1754326"/>
            </a:xfrm>
          </p:grpSpPr>
          <p:sp>
            <p:nvSpPr>
              <p:cNvPr id="2058" name="6 Dikdörtgen"/>
              <p:cNvSpPr>
                <a:spLocks noChangeArrowheads="1"/>
              </p:cNvSpPr>
              <p:nvPr/>
            </p:nvSpPr>
            <p:spPr bwMode="auto">
              <a:xfrm>
                <a:off x="928662" y="2000240"/>
                <a:ext cx="5143536" cy="175432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tr-TR">
                    <a:solidFill>
                      <a:srgbClr val="FFFF00"/>
                    </a:solidFill>
                  </a:rPr>
                  <a:t>İngilizce </a:t>
                </a:r>
              </a:p>
              <a:p>
                <a:pPr algn="ctr"/>
                <a:r>
                  <a:rPr lang="tr-TR">
                    <a:solidFill>
                      <a:schemeClr val="bg1"/>
                    </a:solidFill>
                  </a:rPr>
                  <a:t>Extenten  (gerilme, germe, uzatma, genişleme)</a:t>
                </a:r>
              </a:p>
              <a:p>
                <a:pPr algn="ctr"/>
                <a:endParaRPr lang="tr-TR">
                  <a:solidFill>
                    <a:schemeClr val="bg1"/>
                  </a:solidFill>
                </a:endParaRPr>
              </a:p>
              <a:p>
                <a:pPr algn="ctr"/>
                <a:r>
                  <a:rPr lang="tr-TR">
                    <a:solidFill>
                      <a:schemeClr val="bg1"/>
                    </a:solidFill>
                  </a:rPr>
                  <a:t> Stenten</a:t>
                </a:r>
              </a:p>
              <a:p>
                <a:pPr algn="ctr"/>
                <a:endParaRPr lang="tr-TR">
                  <a:solidFill>
                    <a:schemeClr val="bg1"/>
                  </a:solidFill>
                </a:endParaRPr>
              </a:p>
              <a:p>
                <a:pPr algn="ctr"/>
                <a:r>
                  <a:rPr lang="tr-TR">
                    <a:solidFill>
                      <a:schemeClr val="bg1"/>
                    </a:solidFill>
                  </a:rPr>
                  <a:t>STENT</a:t>
                </a:r>
                <a:endParaRPr lang="tr-TR"/>
              </a:p>
            </p:txBody>
          </p:sp>
          <p:cxnSp>
            <p:nvCxnSpPr>
              <p:cNvPr id="12" name="11 Düz Ok Bağlayıcısı"/>
              <p:cNvCxnSpPr/>
              <p:nvPr/>
            </p:nvCxnSpPr>
            <p:spPr>
              <a:xfrm rot="5400000">
                <a:off x="3393080" y="2749899"/>
                <a:ext cx="214265" cy="158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13 Düz Ok Bağlayıcısı"/>
              <p:cNvCxnSpPr/>
              <p:nvPr/>
            </p:nvCxnSpPr>
            <p:spPr>
              <a:xfrm rot="5400000">
                <a:off x="3394667" y="3308576"/>
                <a:ext cx="214265" cy="158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17 Düz Ok Bağlayıcısı"/>
            <p:cNvCxnSpPr/>
            <p:nvPr/>
          </p:nvCxnSpPr>
          <p:spPr>
            <a:xfrm rot="5400000">
              <a:off x="2501124" y="2084837"/>
              <a:ext cx="285687" cy="158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2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20 Metin kutusu"/>
          <p:cNvSpPr txBox="1">
            <a:spLocks noChangeArrowheads="1"/>
          </p:cNvSpPr>
          <p:nvPr/>
        </p:nvSpPr>
        <p:spPr bwMode="auto">
          <a:xfrm>
            <a:off x="2643188" y="285750"/>
            <a:ext cx="3357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800">
                <a:solidFill>
                  <a:srgbClr val="FFFF00"/>
                </a:solidFill>
              </a:rPr>
              <a:t>Etimoloji</a:t>
            </a:r>
          </a:p>
        </p:txBody>
      </p:sp>
      <p:pic>
        <p:nvPicPr>
          <p:cNvPr id="2054" name="Picture 2" descr="http://www.fauchard.org/history/articles/jdh/v49n2_July01/images/stent01-250w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6858000" y="285750"/>
            <a:ext cx="1865313" cy="257175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afik"/>
          <p:cNvGraphicFramePr/>
          <p:nvPr/>
        </p:nvGraphicFramePr>
        <p:xfrm>
          <a:off x="539552" y="1268760"/>
          <a:ext cx="799288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5" name="2 Metin kutusu"/>
          <p:cNvSpPr txBox="1">
            <a:spLocks noChangeArrowheads="1"/>
          </p:cNvSpPr>
          <p:nvPr/>
        </p:nvSpPr>
        <p:spPr bwMode="auto">
          <a:xfrm>
            <a:off x="7885113" y="6021388"/>
            <a:ext cx="503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076" name="3 Dikdörtgen"/>
          <p:cNvSpPr>
            <a:spLocks noChangeArrowheads="1"/>
          </p:cNvSpPr>
          <p:nvPr/>
        </p:nvSpPr>
        <p:spPr bwMode="auto">
          <a:xfrm>
            <a:off x="3663950" y="6551613"/>
            <a:ext cx="5472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1400">
                <a:solidFill>
                  <a:schemeClr val="bg1"/>
                </a:solidFill>
              </a:rPr>
              <a:t>Pari MS</a:t>
            </a:r>
            <a:r>
              <a:rPr lang="tr-TR" sz="1400">
                <a:solidFill>
                  <a:schemeClr val="bg1"/>
                </a:solidFill>
              </a:rPr>
              <a:t>,</a:t>
            </a:r>
            <a:r>
              <a:rPr lang="de-DE" sz="1400">
                <a:solidFill>
                  <a:schemeClr val="bg1"/>
                </a:solidFill>
              </a:rPr>
              <a:t> Michael LK</a:t>
            </a:r>
            <a:r>
              <a:rPr lang="tr-TR" sz="1400">
                <a:solidFill>
                  <a:schemeClr val="bg1"/>
                </a:solidFill>
              </a:rPr>
              <a:t>.T</a:t>
            </a:r>
            <a:r>
              <a:rPr lang="fr-FR" sz="1400">
                <a:solidFill>
                  <a:schemeClr val="bg1"/>
                </a:solidFill>
              </a:rPr>
              <a:t>echniques in Gastrointestinal Endoscopy 2010</a:t>
            </a:r>
            <a:endParaRPr lang="tr-TR" sz="1400">
              <a:solidFill>
                <a:schemeClr val="bg1"/>
              </a:solidFill>
            </a:endParaRPr>
          </a:p>
        </p:txBody>
      </p:sp>
      <p:sp>
        <p:nvSpPr>
          <p:cNvPr id="3077" name="4 Metin kutusu"/>
          <p:cNvSpPr txBox="1">
            <a:spLocks noChangeArrowheads="1"/>
          </p:cNvSpPr>
          <p:nvPr/>
        </p:nvSpPr>
        <p:spPr bwMode="auto">
          <a:xfrm>
            <a:off x="2124075" y="333375"/>
            <a:ext cx="5040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>
                <a:solidFill>
                  <a:srgbClr val="FFFF00"/>
                </a:solidFill>
              </a:rPr>
              <a:t>Özofagus  striktürlerinin dağılımı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9691D-B9A5-46D0-BF25-63467DDDF467}" type="slidenum">
              <a:rPr lang="tr-TR" smtClean="0"/>
              <a:pPr>
                <a:defRPr/>
              </a:pPr>
              <a:t>20</a:t>
            </a:fld>
            <a:endParaRPr lang="tr-TR"/>
          </a:p>
        </p:txBody>
      </p:sp>
      <p:pic>
        <p:nvPicPr>
          <p:cNvPr id="3079" name="Picture 2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smtClean="0">
                <a:solidFill>
                  <a:srgbClr val="FFFF00"/>
                </a:solidFill>
              </a:rPr>
              <a:t>Stenting öncesi hazırlık</a:t>
            </a:r>
          </a:p>
        </p:txBody>
      </p:sp>
      <p:sp>
        <p:nvSpPr>
          <p:cNvPr id="5123" name="2 İçerik Yer Tutucusu"/>
          <p:cNvSpPr>
            <a:spLocks noGrp="1"/>
          </p:cNvSpPr>
          <p:nvPr>
            <p:ph idx="1"/>
          </p:nvPr>
        </p:nvSpPr>
        <p:spPr>
          <a:xfrm>
            <a:off x="357188" y="1760538"/>
            <a:ext cx="8572500" cy="4525962"/>
          </a:xfrm>
        </p:spPr>
        <p:txBody>
          <a:bodyPr/>
          <a:lstStyle/>
          <a:p>
            <a:r>
              <a:rPr lang="tr-TR" sz="2400" dirty="0" smtClean="0">
                <a:solidFill>
                  <a:schemeClr val="bg1"/>
                </a:solidFill>
              </a:rPr>
              <a:t>Hastanın en az   8-12 saatten beri aç olduğundan  emin olunması 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Hastanın  işlem hakkında bilgilendirilmesi  ve onay  alınması 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Hava yolu  probleminin olup olmadığının   sorgulanması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Trakea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invazyonu</a:t>
            </a:r>
            <a:r>
              <a:rPr lang="tr-TR" sz="2000" dirty="0" smtClean="0">
                <a:solidFill>
                  <a:schemeClr val="bg1"/>
                </a:solidFill>
              </a:rPr>
              <a:t> , </a:t>
            </a:r>
            <a:r>
              <a:rPr lang="tr-TR" sz="2000" dirty="0" err="1" smtClean="0">
                <a:solidFill>
                  <a:schemeClr val="bg1"/>
                </a:solidFill>
              </a:rPr>
              <a:t>aspirasyon</a:t>
            </a:r>
            <a:r>
              <a:rPr lang="tr-TR" sz="2000" dirty="0" smtClean="0">
                <a:solidFill>
                  <a:schemeClr val="bg1"/>
                </a:solidFill>
              </a:rPr>
              <a:t> vb.)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İV  yol açılması</a:t>
            </a:r>
          </a:p>
          <a:p>
            <a:r>
              <a:rPr lang="tr-TR" sz="2400" dirty="0" err="1" smtClean="0">
                <a:solidFill>
                  <a:schemeClr val="bg1"/>
                </a:solidFill>
              </a:rPr>
              <a:t>Topikal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400" dirty="0" err="1" smtClean="0">
                <a:solidFill>
                  <a:schemeClr val="bg1"/>
                </a:solidFill>
              </a:rPr>
              <a:t>faringeal</a:t>
            </a:r>
            <a:r>
              <a:rPr lang="tr-TR" sz="2400" dirty="0" smtClean="0">
                <a:solidFill>
                  <a:schemeClr val="bg1"/>
                </a:solidFill>
              </a:rPr>
              <a:t>  anestezi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Bilinçli  veya  derin  </a:t>
            </a:r>
            <a:r>
              <a:rPr lang="tr-TR" sz="2400" dirty="0" err="1" smtClean="0">
                <a:solidFill>
                  <a:schemeClr val="bg1"/>
                </a:solidFill>
              </a:rPr>
              <a:t>sedasyonun</a:t>
            </a:r>
            <a:r>
              <a:rPr lang="tr-TR" sz="2400" dirty="0" smtClean="0">
                <a:solidFill>
                  <a:schemeClr val="bg1"/>
                </a:solidFill>
              </a:rPr>
              <a:t>  sağlanması  için gerekli farmakolojik ajanlar 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İşlem  sırasında  solunum yoluna </a:t>
            </a:r>
            <a:r>
              <a:rPr lang="tr-TR" sz="2400" dirty="0" err="1" smtClean="0">
                <a:solidFill>
                  <a:schemeClr val="bg1"/>
                </a:solidFill>
              </a:rPr>
              <a:t>aspirasyonun</a:t>
            </a:r>
            <a:r>
              <a:rPr lang="tr-TR" sz="2400" dirty="0" smtClean="0">
                <a:solidFill>
                  <a:schemeClr val="bg1"/>
                </a:solidFill>
              </a:rPr>
              <a:t> önlenmesi için gerekli önlemin alınması</a:t>
            </a:r>
          </a:p>
        </p:txBody>
      </p:sp>
      <p:pic>
        <p:nvPicPr>
          <p:cNvPr id="5124" name="Picture 2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Başlık"/>
          <p:cNvSpPr>
            <a:spLocks noGrp="1"/>
          </p:cNvSpPr>
          <p:nvPr>
            <p:ph type="title"/>
          </p:nvPr>
        </p:nvSpPr>
        <p:spPr>
          <a:xfrm>
            <a:off x="71438" y="417513"/>
            <a:ext cx="8229600" cy="511175"/>
          </a:xfrm>
        </p:spPr>
        <p:txBody>
          <a:bodyPr/>
          <a:lstStyle/>
          <a:p>
            <a:r>
              <a:rPr lang="tr-TR" sz="3200" dirty="0" err="1" smtClean="0">
                <a:solidFill>
                  <a:srgbClr val="FFFF00"/>
                </a:solidFill>
              </a:rPr>
              <a:t>Stenting</a:t>
            </a:r>
            <a:r>
              <a:rPr lang="tr-TR" sz="3200" dirty="0" smtClean="0">
                <a:solidFill>
                  <a:srgbClr val="FFFF00"/>
                </a:solidFill>
              </a:rPr>
              <a:t>  için gerekli malzemeler</a:t>
            </a:r>
            <a:endParaRPr lang="tr-TR" sz="3200" dirty="0" smtClean="0"/>
          </a:p>
        </p:txBody>
      </p:sp>
      <p:sp>
        <p:nvSpPr>
          <p:cNvPr id="6147" name="2 İçerik Yer Tutucusu"/>
          <p:cNvSpPr>
            <a:spLocks noGrp="1"/>
          </p:cNvSpPr>
          <p:nvPr>
            <p:ph idx="1"/>
          </p:nvPr>
        </p:nvSpPr>
        <p:spPr>
          <a:xfrm>
            <a:off x="428625" y="1214438"/>
            <a:ext cx="8715375" cy="5643562"/>
          </a:xfrm>
        </p:spPr>
        <p:txBody>
          <a:bodyPr/>
          <a:lstStyle/>
          <a:p>
            <a:r>
              <a:rPr lang="tr-TR" sz="2400" dirty="0" smtClean="0">
                <a:solidFill>
                  <a:schemeClr val="bg1"/>
                </a:solidFill>
              </a:rPr>
              <a:t>Gastroskop  </a:t>
            </a:r>
            <a:r>
              <a:rPr lang="tr-TR" sz="2000" dirty="0" smtClean="0">
                <a:solidFill>
                  <a:schemeClr val="bg1"/>
                </a:solidFill>
              </a:rPr>
              <a:t>( + Varsa pediatrik gastroskop)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Kılavuz tel </a:t>
            </a:r>
            <a:r>
              <a:rPr lang="tr-TR" sz="2000" dirty="0" smtClean="0">
                <a:solidFill>
                  <a:schemeClr val="bg1"/>
                </a:solidFill>
              </a:rPr>
              <a:t>(</a:t>
            </a:r>
            <a:r>
              <a:rPr lang="tr-TR" sz="2000" dirty="0" err="1" smtClean="0">
                <a:solidFill>
                  <a:schemeClr val="bg1"/>
                </a:solidFill>
              </a:rPr>
              <a:t>Guide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wire</a:t>
            </a:r>
            <a:r>
              <a:rPr lang="tr-TR" sz="2000" dirty="0" smtClean="0">
                <a:solidFill>
                  <a:schemeClr val="bg1"/>
                </a:solidFill>
              </a:rPr>
              <a:t>) (Tercihan </a:t>
            </a:r>
            <a:r>
              <a:rPr lang="tr-TR" sz="2000" dirty="0" err="1" smtClean="0">
                <a:solidFill>
                  <a:schemeClr val="bg1"/>
                </a:solidFill>
              </a:rPr>
              <a:t>Spring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Tipped</a:t>
            </a:r>
            <a:r>
              <a:rPr lang="tr-TR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2400" dirty="0" err="1" smtClean="0">
                <a:solidFill>
                  <a:schemeClr val="bg1"/>
                </a:solidFill>
              </a:rPr>
              <a:t>Fluoroscopy</a:t>
            </a:r>
            <a:r>
              <a:rPr lang="tr-TR" sz="2400" dirty="0" smtClean="0">
                <a:solidFill>
                  <a:schemeClr val="bg1"/>
                </a:solidFill>
              </a:rPr>
              <a:t>                                                              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(Tecrübeli </a:t>
            </a:r>
            <a:r>
              <a:rPr lang="tr-TR" sz="2000" dirty="0" err="1" smtClean="0">
                <a:solidFill>
                  <a:schemeClr val="bg1"/>
                </a:solidFill>
              </a:rPr>
              <a:t>endoskopistle</a:t>
            </a:r>
            <a:r>
              <a:rPr lang="tr-TR" sz="2000" dirty="0" smtClean="0">
                <a:solidFill>
                  <a:schemeClr val="bg1"/>
                </a:solidFill>
              </a:rPr>
              <a:t>,uygun vakalarda ve TTS kullanımında gerekmeyebilir)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Uygun boyda  ve özellikte </a:t>
            </a:r>
            <a:r>
              <a:rPr lang="tr-TR" sz="2400" dirty="0" err="1" smtClean="0">
                <a:solidFill>
                  <a:schemeClr val="bg1"/>
                </a:solidFill>
              </a:rPr>
              <a:t>stent</a:t>
            </a:r>
            <a:r>
              <a:rPr lang="tr-TR" sz="2400" dirty="0" smtClean="0">
                <a:solidFill>
                  <a:schemeClr val="bg1"/>
                </a:solidFill>
              </a:rPr>
              <a:t>  </a:t>
            </a:r>
            <a:r>
              <a:rPr lang="tr-TR" sz="2000" dirty="0" smtClean="0">
                <a:solidFill>
                  <a:srgbClr val="FFFF00"/>
                </a:solidFill>
              </a:rPr>
              <a:t>(Dar </a:t>
            </a:r>
            <a:r>
              <a:rPr lang="tr-TR" sz="2000" dirty="0" err="1" smtClean="0">
                <a:solidFill>
                  <a:srgbClr val="FFFF00"/>
                </a:solidFill>
              </a:rPr>
              <a:t>segmentten</a:t>
            </a:r>
            <a:r>
              <a:rPr lang="tr-TR" sz="2000" dirty="0" smtClean="0">
                <a:solidFill>
                  <a:srgbClr val="FFFF00"/>
                </a:solidFill>
              </a:rPr>
              <a:t> 4cm daha uzun)</a:t>
            </a:r>
          </a:p>
          <a:p>
            <a:r>
              <a:rPr lang="tr-TR" sz="2400" dirty="0" err="1" smtClean="0">
                <a:solidFill>
                  <a:schemeClr val="bg1"/>
                </a:solidFill>
              </a:rPr>
              <a:t>Stenting</a:t>
            </a:r>
            <a:r>
              <a:rPr lang="tr-TR" sz="2400" dirty="0" smtClean="0">
                <a:solidFill>
                  <a:schemeClr val="bg1"/>
                </a:solidFill>
              </a:rPr>
              <a:t> öncesinde gerekebilecek  olası bir </a:t>
            </a:r>
            <a:r>
              <a:rPr lang="tr-TR" sz="2400" dirty="0" err="1" smtClean="0">
                <a:solidFill>
                  <a:schemeClr val="bg1"/>
                </a:solidFill>
              </a:rPr>
              <a:t>dilatasyonda</a:t>
            </a:r>
            <a:r>
              <a:rPr lang="tr-TR" sz="2400" dirty="0" smtClean="0">
                <a:solidFill>
                  <a:schemeClr val="bg1"/>
                </a:solidFill>
              </a:rPr>
              <a:t> kullanılması için  TTS balon  veya </a:t>
            </a:r>
            <a:r>
              <a:rPr lang="tr-TR" sz="2400" dirty="0" err="1" smtClean="0">
                <a:solidFill>
                  <a:schemeClr val="bg1"/>
                </a:solidFill>
              </a:rPr>
              <a:t>Savary</a:t>
            </a:r>
            <a:r>
              <a:rPr lang="tr-TR" sz="2400" dirty="0" smtClean="0">
                <a:solidFill>
                  <a:schemeClr val="bg1"/>
                </a:solidFill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</a:rPr>
              <a:t>dilatör</a:t>
            </a:r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err="1" smtClean="0">
                <a:solidFill>
                  <a:srgbClr val="FFFF00"/>
                </a:solidFill>
              </a:rPr>
              <a:t>Grasping</a:t>
            </a:r>
            <a:r>
              <a:rPr lang="tr-TR" sz="2400" dirty="0" smtClean="0">
                <a:solidFill>
                  <a:srgbClr val="FFFF00"/>
                </a:solidFill>
              </a:rPr>
              <a:t>  </a:t>
            </a:r>
            <a:r>
              <a:rPr lang="tr-TR" sz="2400" dirty="0" err="1" smtClean="0">
                <a:solidFill>
                  <a:srgbClr val="FFFF00"/>
                </a:solidFill>
              </a:rPr>
              <a:t>forceps</a:t>
            </a:r>
            <a:r>
              <a:rPr lang="tr-TR" sz="2400" dirty="0" smtClean="0">
                <a:solidFill>
                  <a:srgbClr val="FFFF00"/>
                </a:solidFill>
              </a:rPr>
              <a:t> ve  </a:t>
            </a:r>
            <a:r>
              <a:rPr lang="tr-TR" sz="2400" dirty="0" err="1" smtClean="0">
                <a:solidFill>
                  <a:srgbClr val="FFFF00"/>
                </a:solidFill>
              </a:rPr>
              <a:t>polipektomi</a:t>
            </a:r>
            <a:r>
              <a:rPr lang="tr-TR" sz="2400" dirty="0" smtClean="0">
                <a:solidFill>
                  <a:srgbClr val="FFFF00"/>
                </a:solidFill>
              </a:rPr>
              <a:t>  </a:t>
            </a:r>
            <a:r>
              <a:rPr lang="tr-TR" sz="2400" dirty="0" err="1" smtClean="0">
                <a:solidFill>
                  <a:srgbClr val="FFFF00"/>
                </a:solidFill>
              </a:rPr>
              <a:t>snare</a:t>
            </a:r>
            <a:endParaRPr lang="tr-TR" sz="2400" dirty="0" smtClean="0">
              <a:solidFill>
                <a:srgbClr val="FFFF00"/>
              </a:solidFill>
            </a:endParaRPr>
          </a:p>
          <a:p>
            <a:r>
              <a:rPr lang="tr-TR" sz="2400" dirty="0" smtClean="0">
                <a:solidFill>
                  <a:schemeClr val="bg1"/>
                </a:solidFill>
              </a:rPr>
              <a:t>İyotlu kontrast madde, 20cc  ve 60cc </a:t>
            </a:r>
            <a:r>
              <a:rPr lang="tr-TR" sz="2400" dirty="0" err="1" smtClean="0">
                <a:solidFill>
                  <a:schemeClr val="bg1"/>
                </a:solidFill>
              </a:rPr>
              <a:t>lik</a:t>
            </a:r>
            <a:r>
              <a:rPr lang="tr-TR" sz="2400" dirty="0" smtClean="0">
                <a:solidFill>
                  <a:schemeClr val="bg1"/>
                </a:solidFill>
              </a:rPr>
              <a:t> enjektörler,  </a:t>
            </a:r>
            <a:r>
              <a:rPr lang="tr-TR" sz="2400" dirty="0" err="1" smtClean="0">
                <a:solidFill>
                  <a:schemeClr val="bg1"/>
                </a:solidFill>
              </a:rPr>
              <a:t>radyoopak</a:t>
            </a:r>
            <a:r>
              <a:rPr lang="tr-TR" sz="2400" dirty="0" smtClean="0">
                <a:solidFill>
                  <a:schemeClr val="bg1"/>
                </a:solidFill>
              </a:rPr>
              <a:t>  marker (x2), </a:t>
            </a:r>
            <a:r>
              <a:rPr lang="tr-TR" sz="2400" dirty="0" err="1" smtClean="0">
                <a:solidFill>
                  <a:schemeClr val="bg1"/>
                </a:solidFill>
              </a:rPr>
              <a:t>irrigasyon</a:t>
            </a:r>
            <a:r>
              <a:rPr lang="tr-TR" sz="2400" dirty="0" smtClean="0">
                <a:solidFill>
                  <a:schemeClr val="bg1"/>
                </a:solidFill>
              </a:rPr>
              <a:t> için steril SF</a:t>
            </a:r>
          </a:p>
          <a:p>
            <a:pPr>
              <a:buFont typeface="Arial" charset="0"/>
              <a:buNone/>
            </a:pPr>
            <a:r>
              <a:rPr lang="tr-TR" sz="1800" dirty="0" smtClean="0">
                <a:solidFill>
                  <a:schemeClr val="bg1"/>
                </a:solidFill>
              </a:rPr>
              <a:t>       (Gastroenterolog  </a:t>
            </a:r>
            <a:r>
              <a:rPr lang="tr-TR" sz="1800" dirty="0" err="1" smtClean="0">
                <a:solidFill>
                  <a:schemeClr val="bg1"/>
                </a:solidFill>
              </a:rPr>
              <a:t>skleroterapi</a:t>
            </a:r>
            <a:r>
              <a:rPr lang="tr-TR" sz="1800" dirty="0" smtClean="0">
                <a:solidFill>
                  <a:schemeClr val="bg1"/>
                </a:solidFill>
              </a:rPr>
              <a:t> iğnesi  veya  </a:t>
            </a:r>
            <a:r>
              <a:rPr lang="tr-TR" sz="1800" dirty="0" err="1" smtClean="0">
                <a:solidFill>
                  <a:schemeClr val="bg1"/>
                </a:solidFill>
              </a:rPr>
              <a:t>hemoklip</a:t>
            </a:r>
            <a:r>
              <a:rPr lang="tr-TR" sz="1800" dirty="0" smtClean="0">
                <a:solidFill>
                  <a:schemeClr val="bg1"/>
                </a:solidFill>
              </a:rPr>
              <a:t> vb. isteyebilir)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Kaydırıcı  jel, eldiven, kurşun önlük</a:t>
            </a:r>
          </a:p>
          <a:p>
            <a:endParaRPr lang="tr-TR" dirty="0" smtClean="0">
              <a:solidFill>
                <a:schemeClr val="bg1"/>
              </a:solidFill>
            </a:endParaRPr>
          </a:p>
        </p:txBody>
      </p:sp>
      <p:pic>
        <p:nvPicPr>
          <p:cNvPr id="6148" name="Picture 2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4275" y="500063"/>
            <a:ext cx="12715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Düz Bağlayıcı"/>
          <p:cNvCxnSpPr/>
          <p:nvPr/>
        </p:nvCxnSpPr>
        <p:spPr>
          <a:xfrm>
            <a:off x="6072188" y="1928813"/>
            <a:ext cx="1214437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6893" y="0"/>
            <a:ext cx="9097107" cy="682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 rot="16200000">
            <a:off x="529576" y="-486441"/>
            <a:ext cx="2113046" cy="31255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3 Metin kutusu"/>
          <p:cNvSpPr txBox="1">
            <a:spLocks noChangeArrowheads="1"/>
          </p:cNvSpPr>
          <p:nvPr/>
        </p:nvSpPr>
        <p:spPr bwMode="auto">
          <a:xfrm>
            <a:off x="4644008" y="404664"/>
            <a:ext cx="3600400" cy="52322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dirty="0" err="1" smtClean="0"/>
              <a:t>Savary</a:t>
            </a:r>
            <a:r>
              <a:rPr lang="tr-TR" sz="2800" b="1" dirty="0" smtClean="0"/>
              <a:t>-</a:t>
            </a:r>
            <a:r>
              <a:rPr lang="tr-TR" sz="2800" b="1" dirty="0" err="1" smtClean="0"/>
              <a:t>Gilliard</a:t>
            </a:r>
            <a:r>
              <a:rPr lang="tr-TR" sz="2800" b="1" dirty="0" smtClean="0"/>
              <a:t>  </a:t>
            </a:r>
            <a:r>
              <a:rPr lang="tr-TR" sz="2800" b="1" dirty="0" err="1" smtClean="0"/>
              <a:t>dilatör</a:t>
            </a:r>
            <a:endParaRPr lang="tr-TR" sz="2800" b="1" dirty="0"/>
          </a:p>
        </p:txBody>
      </p:sp>
      <p:pic>
        <p:nvPicPr>
          <p:cNvPr id="5" name="Picture 19" descr="CTF_Logo_tp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896" y="836712"/>
            <a:ext cx="850559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3 Metin kutusu"/>
          <p:cNvSpPr txBox="1">
            <a:spLocks noChangeArrowheads="1"/>
          </p:cNvSpPr>
          <p:nvPr/>
        </p:nvSpPr>
        <p:spPr bwMode="auto">
          <a:xfrm>
            <a:off x="1331640" y="332656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b="0" dirty="0" err="1">
                <a:solidFill>
                  <a:srgbClr val="FFFF00"/>
                </a:solidFill>
              </a:rPr>
              <a:t>Savary</a:t>
            </a:r>
            <a:r>
              <a:rPr lang="tr-TR" sz="2400" b="0" dirty="0">
                <a:solidFill>
                  <a:srgbClr val="FFFF00"/>
                </a:solidFill>
              </a:rPr>
              <a:t> </a:t>
            </a:r>
            <a:r>
              <a:rPr lang="tr-TR" sz="2400" b="0" dirty="0" smtClean="0">
                <a:solidFill>
                  <a:srgbClr val="FFFF00"/>
                </a:solidFill>
              </a:rPr>
              <a:t>– </a:t>
            </a:r>
            <a:r>
              <a:rPr lang="tr-TR" sz="2400" b="0" dirty="0" err="1" smtClean="0">
                <a:solidFill>
                  <a:srgbClr val="FFFF00"/>
                </a:solidFill>
              </a:rPr>
              <a:t>Gilliard</a:t>
            </a:r>
            <a:r>
              <a:rPr lang="tr-TR" sz="2400" b="0" dirty="0" smtClean="0">
                <a:solidFill>
                  <a:srgbClr val="FFFF00"/>
                </a:solidFill>
              </a:rPr>
              <a:t> </a:t>
            </a:r>
            <a:r>
              <a:rPr lang="tr-TR" sz="2400" b="0" dirty="0" err="1" smtClean="0">
                <a:solidFill>
                  <a:srgbClr val="FFFF00"/>
                </a:solidFill>
              </a:rPr>
              <a:t>dilatörle</a:t>
            </a:r>
            <a:r>
              <a:rPr lang="tr-TR" sz="2400" b="0" dirty="0" smtClean="0">
                <a:solidFill>
                  <a:srgbClr val="FFFF00"/>
                </a:solidFill>
              </a:rPr>
              <a:t>   </a:t>
            </a:r>
            <a:r>
              <a:rPr lang="tr-TR" sz="2400" b="0" dirty="0">
                <a:solidFill>
                  <a:srgbClr val="FFFF00"/>
                </a:solidFill>
              </a:rPr>
              <a:t>tedavi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0" y="2708920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err="1" smtClean="0">
                <a:solidFill>
                  <a:schemeClr val="bg1"/>
                </a:solidFill>
              </a:rPr>
              <a:t>Savary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dilatör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552804" y="3852337"/>
            <a:ext cx="108012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schemeClr val="bg1"/>
                </a:solidFill>
              </a:rPr>
              <a:t>Dar </a:t>
            </a:r>
            <a:r>
              <a:rPr lang="tr-TR" sz="1600" dirty="0" err="1" smtClean="0">
                <a:solidFill>
                  <a:schemeClr val="bg1"/>
                </a:solidFill>
              </a:rPr>
              <a:t>segment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2555776" y="350100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err="1" smtClean="0">
                <a:solidFill>
                  <a:schemeClr val="bg1"/>
                </a:solidFill>
              </a:rPr>
              <a:t>Guide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wire</a:t>
            </a:r>
            <a:endParaRPr lang="tr-TR" sz="1600" dirty="0">
              <a:solidFill>
                <a:schemeClr val="bg1"/>
              </a:solidFill>
            </a:endParaRPr>
          </a:p>
        </p:txBody>
      </p:sp>
      <p:pic>
        <p:nvPicPr>
          <p:cNvPr id="8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476933" y="276672"/>
            <a:ext cx="4295870" cy="31683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68196" y="2489489"/>
            <a:ext cx="5501157" cy="26642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89" y="3573016"/>
            <a:ext cx="4283698" cy="30593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1403648" y="3326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FF00"/>
                </a:solidFill>
              </a:rPr>
              <a:t>TTS  balon</a:t>
            </a:r>
            <a:endParaRPr lang="tr-TR" sz="2400" dirty="0">
              <a:solidFill>
                <a:srgbClr val="FFFF00"/>
              </a:solidFill>
            </a:endParaRPr>
          </a:p>
        </p:txBody>
      </p:sp>
      <p:pic>
        <p:nvPicPr>
          <p:cNvPr id="7" name="Picture 19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640960" cy="500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3 Metin kutusu"/>
          <p:cNvSpPr txBox="1">
            <a:spLocks noChangeArrowheads="1"/>
          </p:cNvSpPr>
          <p:nvPr/>
        </p:nvSpPr>
        <p:spPr bwMode="auto">
          <a:xfrm>
            <a:off x="381000" y="54868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 b="0" dirty="0" err="1">
                <a:solidFill>
                  <a:srgbClr val="FFFF00"/>
                </a:solidFill>
              </a:rPr>
              <a:t>Özofagus</a:t>
            </a:r>
            <a:r>
              <a:rPr lang="tr-TR" sz="2000" b="0" dirty="0">
                <a:solidFill>
                  <a:srgbClr val="FFFF00"/>
                </a:solidFill>
              </a:rPr>
              <a:t> darlıklarında  TTS  (</a:t>
            </a:r>
            <a:r>
              <a:rPr lang="tr-TR" sz="2000" b="0" dirty="0" err="1">
                <a:solidFill>
                  <a:srgbClr val="FFFF00"/>
                </a:solidFill>
              </a:rPr>
              <a:t>Through</a:t>
            </a:r>
            <a:r>
              <a:rPr lang="tr-TR" sz="2000" b="0" dirty="0">
                <a:solidFill>
                  <a:srgbClr val="FFFF00"/>
                </a:solidFill>
              </a:rPr>
              <a:t>-</a:t>
            </a:r>
            <a:r>
              <a:rPr lang="tr-TR" sz="2000" b="0" dirty="0" err="1">
                <a:solidFill>
                  <a:srgbClr val="FFFF00"/>
                </a:solidFill>
              </a:rPr>
              <a:t>the</a:t>
            </a:r>
            <a:r>
              <a:rPr lang="tr-TR" sz="2000" b="0" dirty="0">
                <a:solidFill>
                  <a:srgbClr val="FFFF00"/>
                </a:solidFill>
              </a:rPr>
              <a:t>-</a:t>
            </a:r>
            <a:r>
              <a:rPr lang="tr-TR" sz="2000" b="0" dirty="0" err="1">
                <a:solidFill>
                  <a:srgbClr val="FFFF00"/>
                </a:solidFill>
              </a:rPr>
              <a:t>scope</a:t>
            </a:r>
            <a:r>
              <a:rPr lang="tr-TR" sz="2000" b="0" dirty="0">
                <a:solidFill>
                  <a:srgbClr val="FFFF00"/>
                </a:solidFill>
              </a:rPr>
              <a:t> ) </a:t>
            </a:r>
            <a:r>
              <a:rPr lang="tr-TR" sz="2000" b="0" dirty="0" err="1">
                <a:solidFill>
                  <a:srgbClr val="FFFF00"/>
                </a:solidFill>
              </a:rPr>
              <a:t>dilatasyon</a:t>
            </a:r>
            <a:r>
              <a:rPr lang="tr-TR" sz="2000" b="0" dirty="0">
                <a:solidFill>
                  <a:srgbClr val="FFFF00"/>
                </a:solidFill>
              </a:rPr>
              <a:t> tekniği </a:t>
            </a:r>
          </a:p>
        </p:txBody>
      </p:sp>
      <p:pic>
        <p:nvPicPr>
          <p:cNvPr id="4" name="Picture 19" descr="CTF_Logo_tp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0" y="371703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err="1" smtClean="0">
                <a:solidFill>
                  <a:schemeClr val="bg1"/>
                </a:solidFill>
              </a:rPr>
              <a:t>Dilate</a:t>
            </a: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chemeClr val="bg1"/>
                </a:solidFill>
              </a:rPr>
              <a:t>özofagus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2169232" y="3789040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Özofagusta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striktür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2045972" y="317322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chemeClr val="bg1"/>
                </a:solidFill>
              </a:rPr>
              <a:t>Balon </a:t>
            </a:r>
            <a:r>
              <a:rPr lang="tr-TR" sz="1400" dirty="0" err="1" smtClean="0">
                <a:solidFill>
                  <a:schemeClr val="bg1"/>
                </a:solidFill>
              </a:rPr>
              <a:t>dilatör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4363480" y="3487756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dirty="0" smtClean="0">
                <a:solidFill>
                  <a:schemeClr val="bg1"/>
                </a:solidFill>
              </a:rPr>
              <a:t>Dar </a:t>
            </a:r>
            <a:r>
              <a:rPr lang="tr-TR" sz="1400" dirty="0" err="1" smtClean="0">
                <a:solidFill>
                  <a:schemeClr val="bg1"/>
                </a:solidFill>
              </a:rPr>
              <a:t>segmentte</a:t>
            </a:r>
            <a:r>
              <a:rPr lang="tr-TR" sz="1400" dirty="0" smtClean="0">
                <a:solidFill>
                  <a:schemeClr val="bg1"/>
                </a:solidFill>
              </a:rPr>
              <a:t> balon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6148672" y="327173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Dilatasyon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7956376" y="213285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Dilate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striktür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Metin kutusu"/>
          <p:cNvSpPr txBox="1"/>
          <p:nvPr/>
        </p:nvSpPr>
        <p:spPr>
          <a:xfrm>
            <a:off x="2428860" y="5929330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TTS  Balon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2" name="21 Metin kutusu"/>
          <p:cNvSpPr txBox="1"/>
          <p:nvPr/>
        </p:nvSpPr>
        <p:spPr>
          <a:xfrm>
            <a:off x="6572264" y="5929330"/>
            <a:ext cx="221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 smtClean="0">
                <a:solidFill>
                  <a:schemeClr val="bg1"/>
                </a:solidFill>
              </a:rPr>
              <a:t>Savary</a:t>
            </a:r>
            <a:r>
              <a:rPr lang="tr-TR" sz="2000" b="1" dirty="0" smtClean="0">
                <a:solidFill>
                  <a:schemeClr val="bg1"/>
                </a:solidFill>
              </a:rPr>
              <a:t>-</a:t>
            </a:r>
            <a:r>
              <a:rPr lang="tr-TR" sz="2000" b="1" dirty="0" err="1" smtClean="0">
                <a:solidFill>
                  <a:schemeClr val="bg1"/>
                </a:solidFill>
              </a:rPr>
              <a:t>Gilliard</a:t>
            </a:r>
            <a:endParaRPr lang="tr-TR" sz="2000" b="1" dirty="0">
              <a:solidFill>
                <a:schemeClr val="bg1"/>
              </a:solidFill>
            </a:endParaRPr>
          </a:p>
        </p:txBody>
      </p:sp>
      <p:grpSp>
        <p:nvGrpSpPr>
          <p:cNvPr id="2" name="96 Grup"/>
          <p:cNvGrpSpPr/>
          <p:nvPr/>
        </p:nvGrpSpPr>
        <p:grpSpPr>
          <a:xfrm>
            <a:off x="419636" y="126610"/>
            <a:ext cx="3479058" cy="6594018"/>
            <a:chOff x="419636" y="126610"/>
            <a:chExt cx="3479058" cy="6594018"/>
          </a:xfrm>
        </p:grpSpPr>
        <p:sp>
          <p:nvSpPr>
            <p:cNvPr id="27" name="26 Serbest Form"/>
            <p:cNvSpPr/>
            <p:nvPr/>
          </p:nvSpPr>
          <p:spPr>
            <a:xfrm rot="21238614">
              <a:off x="1308295" y="126610"/>
              <a:ext cx="855784" cy="886264"/>
            </a:xfrm>
            <a:custGeom>
              <a:avLst/>
              <a:gdLst>
                <a:gd name="connsiteX0" fmla="*/ 801858 w 855784"/>
                <a:gd name="connsiteY0" fmla="*/ 886264 h 886264"/>
                <a:gd name="connsiteX1" fmla="*/ 801858 w 855784"/>
                <a:gd name="connsiteY1" fmla="*/ 436098 h 886264"/>
                <a:gd name="connsiteX2" fmla="*/ 478301 w 855784"/>
                <a:gd name="connsiteY2" fmla="*/ 70338 h 886264"/>
                <a:gd name="connsiteX3" fmla="*/ 0 w 855784"/>
                <a:gd name="connsiteY3" fmla="*/ 14067 h 8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784" h="886264">
                  <a:moveTo>
                    <a:pt x="801858" y="886264"/>
                  </a:moveTo>
                  <a:cubicBezTo>
                    <a:pt x="828821" y="729175"/>
                    <a:pt x="855784" y="572086"/>
                    <a:pt x="801858" y="436098"/>
                  </a:cubicBezTo>
                  <a:cubicBezTo>
                    <a:pt x="747932" y="300110"/>
                    <a:pt x="611944" y="140677"/>
                    <a:pt x="478301" y="70338"/>
                  </a:cubicBezTo>
                  <a:cubicBezTo>
                    <a:pt x="344658" y="0"/>
                    <a:pt x="172329" y="7033"/>
                    <a:pt x="0" y="14067"/>
                  </a:cubicBezTo>
                </a:path>
              </a:pathLst>
            </a:cu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3" name="95 Grup"/>
            <p:cNvGrpSpPr/>
            <p:nvPr/>
          </p:nvGrpSpPr>
          <p:grpSpPr>
            <a:xfrm>
              <a:off x="419636" y="1695649"/>
              <a:ext cx="3479058" cy="5024979"/>
              <a:chOff x="419636" y="1695649"/>
              <a:chExt cx="3479058" cy="5024979"/>
            </a:xfrm>
          </p:grpSpPr>
          <p:grpSp>
            <p:nvGrpSpPr>
              <p:cNvPr id="4" name="23 Grup"/>
              <p:cNvGrpSpPr/>
              <p:nvPr/>
            </p:nvGrpSpPr>
            <p:grpSpPr>
              <a:xfrm>
                <a:off x="1619672" y="1695649"/>
                <a:ext cx="1077310" cy="5024979"/>
                <a:chOff x="1934077" y="1301745"/>
                <a:chExt cx="1077310" cy="5024979"/>
              </a:xfrm>
            </p:grpSpPr>
            <p:sp>
              <p:nvSpPr>
                <p:cNvPr id="7" name="6 Kiriş"/>
                <p:cNvSpPr/>
                <p:nvPr/>
              </p:nvSpPr>
              <p:spPr>
                <a:xfrm rot="6463990">
                  <a:off x="1940424" y="1295398"/>
                  <a:ext cx="1056171" cy="1068865"/>
                </a:xfrm>
                <a:prstGeom prst="chord">
                  <a:avLst>
                    <a:gd name="adj1" fmla="val 2700000"/>
                    <a:gd name="adj2" fmla="val 1688899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" name="7 Kiriş"/>
                <p:cNvSpPr/>
                <p:nvPr/>
              </p:nvSpPr>
              <p:spPr>
                <a:xfrm rot="17213826">
                  <a:off x="1948869" y="3602097"/>
                  <a:ext cx="1056171" cy="1068865"/>
                </a:xfrm>
                <a:prstGeom prst="chord">
                  <a:avLst>
                    <a:gd name="adj1" fmla="val 2700000"/>
                    <a:gd name="adj2" fmla="val 1688899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" name="8 Yuvarlatılmış Dikdörtgen"/>
                <p:cNvSpPr/>
                <p:nvPr/>
              </p:nvSpPr>
              <p:spPr>
                <a:xfrm>
                  <a:off x="1941343" y="1595954"/>
                  <a:ext cx="1069144" cy="2592288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5" name="15 Grup"/>
                <p:cNvGrpSpPr/>
                <p:nvPr/>
              </p:nvGrpSpPr>
              <p:grpSpPr>
                <a:xfrm>
                  <a:off x="2411760" y="4670540"/>
                  <a:ext cx="144016" cy="1656184"/>
                  <a:chOff x="2483768" y="4797152"/>
                  <a:chExt cx="144016" cy="1656184"/>
                </a:xfrm>
              </p:grpSpPr>
              <p:sp>
                <p:nvSpPr>
                  <p:cNvPr id="14" name="13 Dikdörtgen"/>
                  <p:cNvSpPr/>
                  <p:nvPr/>
                </p:nvSpPr>
                <p:spPr>
                  <a:xfrm>
                    <a:off x="2483768" y="4941168"/>
                    <a:ext cx="144016" cy="1512168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5" name="14 Dikdörtgen"/>
                  <p:cNvSpPr/>
                  <p:nvPr/>
                </p:nvSpPr>
                <p:spPr>
                  <a:xfrm>
                    <a:off x="2483768" y="4797152"/>
                    <a:ext cx="144016" cy="288032"/>
                  </a:xfrm>
                  <a:prstGeom prst="rect">
                    <a:avLst/>
                  </a:prstGeom>
                  <a:solidFill>
                    <a:srgbClr val="9900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</p:grpSp>
          <p:sp>
            <p:nvSpPr>
              <p:cNvPr id="42" name="41 Yay"/>
              <p:cNvSpPr/>
              <p:nvPr/>
            </p:nvSpPr>
            <p:spPr>
              <a:xfrm>
                <a:off x="419636" y="2068824"/>
                <a:ext cx="1071538" cy="2714644"/>
              </a:xfrm>
              <a:prstGeom prst="arc">
                <a:avLst>
                  <a:gd name="adj1" fmla="val 16200000"/>
                  <a:gd name="adj2" fmla="val 4990023"/>
                </a:avLst>
              </a:prstGeom>
              <a:ln w="2540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43" name="42 Yay"/>
              <p:cNvSpPr/>
              <p:nvPr/>
            </p:nvSpPr>
            <p:spPr>
              <a:xfrm rot="10800000">
                <a:off x="2827156" y="2071678"/>
                <a:ext cx="1071538" cy="2714644"/>
              </a:xfrm>
              <a:prstGeom prst="arc">
                <a:avLst>
                  <a:gd name="adj1" fmla="val 16200000"/>
                  <a:gd name="adj2" fmla="val 4990023"/>
                </a:avLst>
              </a:prstGeom>
              <a:ln w="2540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51" name="50 Düz Ok Bağlayıcısı"/>
              <p:cNvCxnSpPr/>
              <p:nvPr/>
            </p:nvCxnSpPr>
            <p:spPr>
              <a:xfrm rot="10800000">
                <a:off x="998810" y="3727940"/>
                <a:ext cx="759652" cy="14067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Düz Ok Bağlayıcısı"/>
              <p:cNvCxnSpPr/>
              <p:nvPr/>
            </p:nvCxnSpPr>
            <p:spPr>
              <a:xfrm rot="10800000" flipV="1">
                <a:off x="717453" y="3259575"/>
                <a:ext cx="1083215" cy="412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Düz Ok Bağlayıcısı"/>
              <p:cNvCxnSpPr/>
              <p:nvPr/>
            </p:nvCxnSpPr>
            <p:spPr>
              <a:xfrm rot="10800000" flipV="1">
                <a:off x="956603" y="2690059"/>
                <a:ext cx="811334" cy="10935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Düz Ok Bağlayıcısı"/>
              <p:cNvCxnSpPr/>
              <p:nvPr/>
            </p:nvCxnSpPr>
            <p:spPr>
              <a:xfrm flipV="1">
                <a:off x="2500751" y="3770142"/>
                <a:ext cx="777021" cy="14067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Düz Ok Bağlayıcısı"/>
              <p:cNvCxnSpPr/>
              <p:nvPr/>
            </p:nvCxnSpPr>
            <p:spPr>
              <a:xfrm>
                <a:off x="2489334" y="3256453"/>
                <a:ext cx="1013521" cy="725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Düz Ok Bağlayıcısı"/>
              <p:cNvCxnSpPr/>
              <p:nvPr/>
            </p:nvCxnSpPr>
            <p:spPr>
              <a:xfrm flipV="1">
                <a:off x="2472615" y="2714620"/>
                <a:ext cx="813501" cy="446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97 Grup"/>
          <p:cNvGrpSpPr/>
          <p:nvPr/>
        </p:nvGrpSpPr>
        <p:grpSpPr>
          <a:xfrm>
            <a:off x="4643438" y="135989"/>
            <a:ext cx="3286148" cy="6221969"/>
            <a:chOff x="4643438" y="135989"/>
            <a:chExt cx="3286148" cy="6221969"/>
          </a:xfrm>
        </p:grpSpPr>
        <p:grpSp>
          <p:nvGrpSpPr>
            <p:cNvPr id="10" name="19 Grup"/>
            <p:cNvGrpSpPr/>
            <p:nvPr/>
          </p:nvGrpSpPr>
          <p:grpSpPr>
            <a:xfrm>
              <a:off x="5929322" y="723580"/>
              <a:ext cx="601325" cy="5634378"/>
              <a:chOff x="5912015" y="962974"/>
              <a:chExt cx="601325" cy="5634378"/>
            </a:xfrm>
          </p:grpSpPr>
          <p:sp>
            <p:nvSpPr>
              <p:cNvPr id="33" name="32 Yamuk"/>
              <p:cNvSpPr/>
              <p:nvPr/>
            </p:nvSpPr>
            <p:spPr>
              <a:xfrm>
                <a:off x="5912015" y="1772816"/>
                <a:ext cx="601325" cy="4824536"/>
              </a:xfrm>
              <a:prstGeom prst="trapezoid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" name="33 Yamuk"/>
              <p:cNvSpPr/>
              <p:nvPr/>
            </p:nvSpPr>
            <p:spPr>
              <a:xfrm>
                <a:off x="6012160" y="1340768"/>
                <a:ext cx="395565" cy="2212638"/>
              </a:xfrm>
              <a:prstGeom prst="trapezoid">
                <a:avLst>
                  <a:gd name="adj" fmla="val 40642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5" name="34 Yamuk"/>
              <p:cNvSpPr/>
              <p:nvPr/>
            </p:nvSpPr>
            <p:spPr>
              <a:xfrm>
                <a:off x="6062076" y="962974"/>
                <a:ext cx="299820" cy="814624"/>
              </a:xfrm>
              <a:prstGeom prst="trapezoid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32" name="31 Serbest Form"/>
            <p:cNvSpPr/>
            <p:nvPr/>
          </p:nvSpPr>
          <p:spPr>
            <a:xfrm>
              <a:off x="6201507" y="135989"/>
              <a:ext cx="1057422" cy="590842"/>
            </a:xfrm>
            <a:custGeom>
              <a:avLst/>
              <a:gdLst>
                <a:gd name="connsiteX0" fmla="*/ 30480 w 1057422"/>
                <a:gd name="connsiteY0" fmla="*/ 553329 h 590842"/>
                <a:gd name="connsiteX1" fmla="*/ 30480 w 1057422"/>
                <a:gd name="connsiteY1" fmla="*/ 468922 h 590842"/>
                <a:gd name="connsiteX2" fmla="*/ 44548 w 1057422"/>
                <a:gd name="connsiteY2" fmla="*/ 117230 h 590842"/>
                <a:gd name="connsiteX3" fmla="*/ 297767 w 1057422"/>
                <a:gd name="connsiteY3" fmla="*/ 4689 h 590842"/>
                <a:gd name="connsiteX4" fmla="*/ 593188 w 1057422"/>
                <a:gd name="connsiteY4" fmla="*/ 89095 h 590842"/>
                <a:gd name="connsiteX5" fmla="*/ 705730 w 1057422"/>
                <a:gd name="connsiteY5" fmla="*/ 511125 h 590842"/>
                <a:gd name="connsiteX6" fmla="*/ 818271 w 1057422"/>
                <a:gd name="connsiteY6" fmla="*/ 567396 h 590842"/>
                <a:gd name="connsiteX7" fmla="*/ 1057422 w 1057422"/>
                <a:gd name="connsiteY7" fmla="*/ 497058 h 59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422" h="590842">
                  <a:moveTo>
                    <a:pt x="30480" y="553329"/>
                  </a:moveTo>
                  <a:cubicBezTo>
                    <a:pt x="29307" y="547467"/>
                    <a:pt x="28135" y="541605"/>
                    <a:pt x="30480" y="468922"/>
                  </a:cubicBezTo>
                  <a:cubicBezTo>
                    <a:pt x="32825" y="396239"/>
                    <a:pt x="0" y="194602"/>
                    <a:pt x="44548" y="117230"/>
                  </a:cubicBezTo>
                  <a:cubicBezTo>
                    <a:pt x="89096" y="39858"/>
                    <a:pt x="206327" y="9378"/>
                    <a:pt x="297767" y="4689"/>
                  </a:cubicBezTo>
                  <a:cubicBezTo>
                    <a:pt x="389207" y="0"/>
                    <a:pt x="525194" y="4689"/>
                    <a:pt x="593188" y="89095"/>
                  </a:cubicBezTo>
                  <a:cubicBezTo>
                    <a:pt x="661182" y="173501"/>
                    <a:pt x="668216" y="431408"/>
                    <a:pt x="705730" y="511125"/>
                  </a:cubicBezTo>
                  <a:cubicBezTo>
                    <a:pt x="743244" y="590842"/>
                    <a:pt x="759656" y="569740"/>
                    <a:pt x="818271" y="567396"/>
                  </a:cubicBezTo>
                  <a:cubicBezTo>
                    <a:pt x="876886" y="565052"/>
                    <a:pt x="967154" y="531055"/>
                    <a:pt x="1057422" y="497058"/>
                  </a:cubicBezTo>
                </a:path>
              </a:pathLst>
            </a:cu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8" name="37 Düz Bağlayıcı"/>
            <p:cNvCxnSpPr>
              <a:stCxn id="35" idx="0"/>
            </p:cNvCxnSpPr>
            <p:nvPr/>
          </p:nvCxnSpPr>
          <p:spPr>
            <a:xfrm rot="16200000" flipH="1">
              <a:off x="3680417" y="3272455"/>
              <a:ext cx="5100445" cy="26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39 Metin kutusu"/>
            <p:cNvSpPr txBox="1"/>
            <p:nvPr/>
          </p:nvSpPr>
          <p:spPr>
            <a:xfrm>
              <a:off x="5987339" y="5922498"/>
              <a:ext cx="5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14</a:t>
              </a:r>
              <a:endParaRPr lang="tr-TR" b="1" dirty="0"/>
            </a:p>
          </p:txBody>
        </p:sp>
        <p:sp>
          <p:nvSpPr>
            <p:cNvPr id="44" name="43 Yay"/>
            <p:cNvSpPr/>
            <p:nvPr/>
          </p:nvSpPr>
          <p:spPr>
            <a:xfrm>
              <a:off x="4643438" y="2928934"/>
              <a:ext cx="1218424" cy="1497344"/>
            </a:xfrm>
            <a:prstGeom prst="arc">
              <a:avLst>
                <a:gd name="adj1" fmla="val 15742844"/>
                <a:gd name="adj2" fmla="val 4990023"/>
              </a:avLst>
            </a:prstGeom>
            <a:ln w="2540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5" name="44 Yay"/>
            <p:cNvSpPr/>
            <p:nvPr/>
          </p:nvSpPr>
          <p:spPr>
            <a:xfrm rot="10800000">
              <a:off x="6572264" y="2857496"/>
              <a:ext cx="1357322" cy="1643074"/>
            </a:xfrm>
            <a:prstGeom prst="arc">
              <a:avLst>
                <a:gd name="adj1" fmla="val 16200000"/>
                <a:gd name="adj2" fmla="val 4990023"/>
              </a:avLst>
            </a:prstGeom>
            <a:ln w="2540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85" name="84 Düz Ok Bağlayıcısı"/>
            <p:cNvCxnSpPr/>
            <p:nvPr/>
          </p:nvCxnSpPr>
          <p:spPr>
            <a:xfrm rot="5400000" flipH="1" flipV="1">
              <a:off x="5618810" y="3192838"/>
              <a:ext cx="867196" cy="6597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85 Düz Ok Bağlayıcısı"/>
            <p:cNvCxnSpPr/>
            <p:nvPr/>
          </p:nvCxnSpPr>
          <p:spPr>
            <a:xfrm rot="10800000" flipV="1">
              <a:off x="5268787" y="3629465"/>
              <a:ext cx="811334" cy="10935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91 Dikdörtgen"/>
            <p:cNvSpPr/>
            <p:nvPr/>
          </p:nvSpPr>
          <p:spPr>
            <a:xfrm>
              <a:off x="6084168" y="3429000"/>
              <a:ext cx="302540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tr-TR" b="1" dirty="0" smtClean="0">
                  <a:solidFill>
                    <a:srgbClr val="FFFF00"/>
                  </a:solidFill>
                </a:rPr>
                <a:t>R</a:t>
              </a:r>
              <a:endParaRPr lang="tr-TR" b="1" dirty="0">
                <a:solidFill>
                  <a:srgbClr val="FFFF00"/>
                </a:solidFill>
              </a:endParaRPr>
            </a:p>
          </p:txBody>
        </p:sp>
        <p:cxnSp>
          <p:nvCxnSpPr>
            <p:cNvPr id="94" name="93 Düz Ok Bağlayıcısı"/>
            <p:cNvCxnSpPr/>
            <p:nvPr/>
          </p:nvCxnSpPr>
          <p:spPr>
            <a:xfrm flipV="1">
              <a:off x="6357950" y="3643314"/>
              <a:ext cx="813501" cy="446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94 Düz Ok Bağlayıcısı"/>
            <p:cNvCxnSpPr/>
            <p:nvPr/>
          </p:nvCxnSpPr>
          <p:spPr>
            <a:xfrm rot="5400000" flipH="1" flipV="1">
              <a:off x="5956937" y="3195110"/>
              <a:ext cx="867196" cy="6597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99 Düz Ok Bağlayıcısı"/>
          <p:cNvCxnSpPr/>
          <p:nvPr/>
        </p:nvCxnSpPr>
        <p:spPr>
          <a:xfrm flipV="1">
            <a:off x="6414844" y="3000372"/>
            <a:ext cx="471308" cy="6132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01 Düz Ok Bağlayıcısı"/>
          <p:cNvCxnSpPr/>
          <p:nvPr/>
        </p:nvCxnSpPr>
        <p:spPr>
          <a:xfrm rot="16200000" flipV="1">
            <a:off x="5486626" y="3085878"/>
            <a:ext cx="571504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47 İkizkenar Üçgen"/>
          <p:cNvSpPr/>
          <p:nvPr/>
        </p:nvSpPr>
        <p:spPr>
          <a:xfrm>
            <a:off x="2081524" y="923231"/>
            <a:ext cx="144016" cy="79208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9" name="48 Düz Bağlayıcı"/>
          <p:cNvCxnSpPr/>
          <p:nvPr/>
        </p:nvCxnSpPr>
        <p:spPr>
          <a:xfrm flipH="1">
            <a:off x="2141227" y="1041018"/>
            <a:ext cx="6214" cy="40060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Metin kutusu"/>
          <p:cNvSpPr txBox="1"/>
          <p:nvPr/>
        </p:nvSpPr>
        <p:spPr>
          <a:xfrm>
            <a:off x="7164288" y="3429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rgbClr val="FFFF00"/>
                </a:solidFill>
              </a:rPr>
              <a:t>Radial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force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7" name="56 Metin kutusu"/>
          <p:cNvSpPr txBox="1"/>
          <p:nvPr/>
        </p:nvSpPr>
        <p:spPr>
          <a:xfrm>
            <a:off x="3491880" y="30689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rgbClr val="FFFF00"/>
                </a:solidFill>
              </a:rPr>
              <a:t>Radial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force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8" name="57 Metin kutusu"/>
          <p:cNvSpPr txBox="1"/>
          <p:nvPr/>
        </p:nvSpPr>
        <p:spPr>
          <a:xfrm>
            <a:off x="6372200" y="23488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rgbClr val="FFFF00"/>
                </a:solidFill>
              </a:rPr>
              <a:t>Longidutinal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force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9" name="58 Metin kutusu"/>
          <p:cNvSpPr txBox="1"/>
          <p:nvPr/>
        </p:nvSpPr>
        <p:spPr>
          <a:xfrm>
            <a:off x="2000232" y="3051591"/>
            <a:ext cx="3571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</a:rPr>
              <a:t>R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46" name="4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B7B65-38C0-43AD-9A9F-BA29AE37B002}" type="slidenum">
              <a:rPr lang="tr-TR" smtClean="0"/>
              <a:pPr/>
              <a:t>27</a:t>
            </a:fld>
            <a:endParaRPr lang="tr-TR" dirty="0"/>
          </a:p>
        </p:txBody>
      </p:sp>
      <p:cxnSp>
        <p:nvCxnSpPr>
          <p:cNvPr id="61" name="60 Düz Ok Bağlayıcısı"/>
          <p:cNvCxnSpPr/>
          <p:nvPr/>
        </p:nvCxnSpPr>
        <p:spPr>
          <a:xfrm rot="5400000" flipH="1" flipV="1">
            <a:off x="5251455" y="5464189"/>
            <a:ext cx="785818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2741193" cy="392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7030" y="1963464"/>
            <a:ext cx="2290854" cy="350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325262"/>
            <a:ext cx="2457284" cy="412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57150" y="6361113"/>
            <a:ext cx="482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11 Düz Ok Bağlayıcısı"/>
          <p:cNvCxnSpPr/>
          <p:nvPr/>
        </p:nvCxnSpPr>
        <p:spPr>
          <a:xfrm rot="5400000">
            <a:off x="357952" y="1856570"/>
            <a:ext cx="71438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/>
          <p:nvPr/>
        </p:nvCxnSpPr>
        <p:spPr>
          <a:xfrm rot="5400000" flipH="1" flipV="1">
            <a:off x="1358084" y="1856570"/>
            <a:ext cx="713586" cy="79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Ok Bağlayıcısı"/>
          <p:cNvCxnSpPr/>
          <p:nvPr/>
        </p:nvCxnSpPr>
        <p:spPr>
          <a:xfrm rot="5400000">
            <a:off x="6465901" y="1677975"/>
            <a:ext cx="500066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Bağlayıcı"/>
          <p:cNvCxnSpPr/>
          <p:nvPr/>
        </p:nvCxnSpPr>
        <p:spPr>
          <a:xfrm flipV="1">
            <a:off x="571472" y="3214686"/>
            <a:ext cx="1500198" cy="50006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Bağlayıcı"/>
          <p:cNvCxnSpPr/>
          <p:nvPr/>
        </p:nvCxnSpPr>
        <p:spPr>
          <a:xfrm flipV="1">
            <a:off x="714348" y="3857628"/>
            <a:ext cx="1500198" cy="50006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16 Grup"/>
          <p:cNvGrpSpPr/>
          <p:nvPr/>
        </p:nvGrpSpPr>
        <p:grpSpPr>
          <a:xfrm>
            <a:off x="214282" y="1000108"/>
            <a:ext cx="8715436" cy="5000660"/>
            <a:chOff x="214282" y="856337"/>
            <a:chExt cx="8715436" cy="5000660"/>
          </a:xfrm>
        </p:grpSpPr>
        <p:sp>
          <p:nvSpPr>
            <p:cNvPr id="18" name="17 Dikdörtgen"/>
            <p:cNvSpPr/>
            <p:nvPr/>
          </p:nvSpPr>
          <p:spPr>
            <a:xfrm>
              <a:off x="214282" y="856337"/>
              <a:ext cx="8715436" cy="50006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9" name="Picture 4" descr="http://t1.gstatic.com/images?q=tbn:ANd9GcRNZheROAqVssPvyJ9VC98liJ5CtQmj724bVwLFE5w_ElS24ns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7285" y="1285860"/>
              <a:ext cx="4121700" cy="41393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0" name="Picture 2" descr="http://www.cookmedical.com/esc/feature/evolution_esophageal/img/gallery/evo_giovannini_lg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3438" y="1285860"/>
              <a:ext cx="4119573" cy="41485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1" name="20 Sağ Ok"/>
          <p:cNvSpPr/>
          <p:nvPr/>
        </p:nvSpPr>
        <p:spPr>
          <a:xfrm>
            <a:off x="2714612" y="2643182"/>
            <a:ext cx="35719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Sağ Ok"/>
          <p:cNvSpPr/>
          <p:nvPr/>
        </p:nvSpPr>
        <p:spPr>
          <a:xfrm>
            <a:off x="5500694" y="2643182"/>
            <a:ext cx="35719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01670"/>
            <a:ext cx="2643206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8 Grup"/>
          <p:cNvGrpSpPr/>
          <p:nvPr/>
        </p:nvGrpSpPr>
        <p:grpSpPr>
          <a:xfrm>
            <a:off x="6072198" y="2043968"/>
            <a:ext cx="2857488" cy="3929090"/>
            <a:chOff x="6143636" y="2000240"/>
            <a:chExt cx="2787706" cy="3643338"/>
          </a:xfrm>
        </p:grpSpPr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43636" y="2000240"/>
              <a:ext cx="2787706" cy="364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0444545">
              <a:off x="6987778" y="3292174"/>
              <a:ext cx="175227" cy="816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57150" y="6361113"/>
            <a:ext cx="482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15 Düz Ok Bağlayıcısı"/>
          <p:cNvCxnSpPr/>
          <p:nvPr/>
        </p:nvCxnSpPr>
        <p:spPr>
          <a:xfrm rot="5400000" flipH="1" flipV="1">
            <a:off x="858018" y="1928008"/>
            <a:ext cx="428628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Ok Bağlayıcısı"/>
          <p:cNvCxnSpPr/>
          <p:nvPr/>
        </p:nvCxnSpPr>
        <p:spPr>
          <a:xfrm rot="5400000" flipH="1" flipV="1">
            <a:off x="4037009" y="1820851"/>
            <a:ext cx="500066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Oval"/>
          <p:cNvSpPr/>
          <p:nvPr/>
        </p:nvSpPr>
        <p:spPr>
          <a:xfrm>
            <a:off x="6357950" y="3071810"/>
            <a:ext cx="1643074" cy="17145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2214554"/>
            <a:ext cx="235574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6641" y="1857364"/>
            <a:ext cx="2000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598215" flipH="1">
            <a:off x="4110485" y="3448761"/>
            <a:ext cx="230055" cy="9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ağ Ok"/>
          <p:cNvSpPr/>
          <p:nvPr/>
        </p:nvSpPr>
        <p:spPr>
          <a:xfrm>
            <a:off x="5500694" y="2643182"/>
            <a:ext cx="35719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Sağ Ok"/>
          <p:cNvSpPr/>
          <p:nvPr/>
        </p:nvSpPr>
        <p:spPr>
          <a:xfrm>
            <a:off x="2714612" y="2643182"/>
            <a:ext cx="35719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\Desktop\Yeni Klasör\Resim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29" y="50369"/>
            <a:ext cx="8923049" cy="668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3 Metin kutusu"/>
          <p:cNvSpPr txBox="1">
            <a:spLocks noChangeArrowheads="1"/>
          </p:cNvSpPr>
          <p:nvPr/>
        </p:nvSpPr>
        <p:spPr bwMode="auto">
          <a:xfrm>
            <a:off x="2071670" y="285728"/>
            <a:ext cx="4429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001746"/>
                </a:solidFill>
              </a:rPr>
              <a:t>Stent</a:t>
            </a:r>
            <a:r>
              <a:rPr lang="tr-TR" sz="3200" b="1" dirty="0" smtClean="0">
                <a:solidFill>
                  <a:srgbClr val="001746"/>
                </a:solidFill>
              </a:rPr>
              <a:t>    </a:t>
            </a:r>
            <a:endParaRPr lang="tr-TR" sz="3200" b="1" dirty="0">
              <a:solidFill>
                <a:srgbClr val="0017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"/>
          <p:cNvGrpSpPr>
            <a:grpSpLocks/>
          </p:cNvGrpSpPr>
          <p:nvPr/>
        </p:nvGrpSpPr>
        <p:grpSpPr bwMode="auto">
          <a:xfrm>
            <a:off x="1908175" y="1196975"/>
            <a:ext cx="2476500" cy="2497138"/>
            <a:chOff x="1396752" y="1142053"/>
            <a:chExt cx="2477008" cy="2497088"/>
          </a:xfrm>
        </p:grpSpPr>
        <p:pic>
          <p:nvPicPr>
            <p:cNvPr id="11279" name="Picture 3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</a:blip>
            <a:srcRect/>
            <a:stretch>
              <a:fillRect/>
            </a:stretch>
          </p:blipFill>
          <p:spPr bwMode="auto">
            <a:xfrm>
              <a:off x="1396752" y="1142053"/>
              <a:ext cx="2477008" cy="24970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280" name="6 Metin kutusu"/>
            <p:cNvSpPr txBox="1">
              <a:spLocks noChangeArrowheads="1"/>
            </p:cNvSpPr>
            <p:nvPr/>
          </p:nvSpPr>
          <p:spPr bwMode="auto">
            <a:xfrm>
              <a:off x="1434751" y="3227783"/>
              <a:ext cx="28803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b="1"/>
                <a:t>1</a:t>
              </a:r>
            </a:p>
          </p:txBody>
        </p:sp>
      </p:grpSp>
      <p:grpSp>
        <p:nvGrpSpPr>
          <p:cNvPr id="3" name="12 Grup"/>
          <p:cNvGrpSpPr>
            <a:grpSpLocks/>
          </p:cNvGrpSpPr>
          <p:nvPr/>
        </p:nvGrpSpPr>
        <p:grpSpPr bwMode="auto">
          <a:xfrm>
            <a:off x="1908175" y="3933825"/>
            <a:ext cx="2489200" cy="2473325"/>
            <a:chOff x="5028795" y="1124744"/>
            <a:chExt cx="2442051" cy="2473491"/>
          </a:xfrm>
        </p:grpSpPr>
        <p:pic>
          <p:nvPicPr>
            <p:cNvPr id="11277" name="Picture 4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</a:blip>
            <a:srcRect/>
            <a:stretch>
              <a:fillRect/>
            </a:stretch>
          </p:blipFill>
          <p:spPr bwMode="auto">
            <a:xfrm>
              <a:off x="5028795" y="1124744"/>
              <a:ext cx="2442051" cy="247349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278" name="7 Metin kutusu"/>
            <p:cNvSpPr txBox="1">
              <a:spLocks noChangeArrowheads="1"/>
            </p:cNvSpPr>
            <p:nvPr/>
          </p:nvSpPr>
          <p:spPr bwMode="auto">
            <a:xfrm>
              <a:off x="5090593" y="3180522"/>
              <a:ext cx="28803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b="1"/>
                <a:t>3</a:t>
              </a:r>
            </a:p>
          </p:txBody>
        </p:sp>
      </p:grpSp>
      <p:grpSp>
        <p:nvGrpSpPr>
          <p:cNvPr id="4" name="11 Grup"/>
          <p:cNvGrpSpPr>
            <a:grpSpLocks/>
          </p:cNvGrpSpPr>
          <p:nvPr/>
        </p:nvGrpSpPr>
        <p:grpSpPr bwMode="auto">
          <a:xfrm>
            <a:off x="4657725" y="1211263"/>
            <a:ext cx="2520950" cy="2447925"/>
            <a:chOff x="1482350" y="4042724"/>
            <a:chExt cx="2520280" cy="2448272"/>
          </a:xfrm>
        </p:grpSpPr>
        <p:pic>
          <p:nvPicPr>
            <p:cNvPr id="11275" name="Picture 2"/>
            <p:cNvPicPr>
              <a:picLocks noChangeAspect="1" noChangeArrowheads="1"/>
            </p:cNvPicPr>
            <p:nvPr/>
          </p:nvPicPr>
          <p:blipFill>
            <a:blip r:embed="rId4">
              <a:lum contrast="10000"/>
            </a:blip>
            <a:srcRect/>
            <a:stretch>
              <a:fillRect/>
            </a:stretch>
          </p:blipFill>
          <p:spPr bwMode="auto">
            <a:xfrm>
              <a:off x="1482350" y="4042724"/>
              <a:ext cx="2520280" cy="24482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276" name="8 Metin kutusu"/>
            <p:cNvSpPr txBox="1">
              <a:spLocks noChangeArrowheads="1"/>
            </p:cNvSpPr>
            <p:nvPr/>
          </p:nvSpPr>
          <p:spPr bwMode="auto">
            <a:xfrm>
              <a:off x="1569030" y="6059759"/>
              <a:ext cx="28803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b="1"/>
                <a:t>2</a:t>
              </a:r>
            </a:p>
          </p:txBody>
        </p:sp>
      </p:grpSp>
      <p:grpSp>
        <p:nvGrpSpPr>
          <p:cNvPr id="5" name="13 Grup"/>
          <p:cNvGrpSpPr>
            <a:grpSpLocks/>
          </p:cNvGrpSpPr>
          <p:nvPr/>
        </p:nvGrpSpPr>
        <p:grpSpPr bwMode="auto">
          <a:xfrm>
            <a:off x="4716463" y="3933825"/>
            <a:ext cx="2443162" cy="2460625"/>
            <a:chOff x="5018449" y="4012839"/>
            <a:chExt cx="2442862" cy="2461997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</a:blip>
            <a:srcRect/>
            <a:stretch>
              <a:fillRect/>
            </a:stretch>
          </p:blipFill>
          <p:spPr bwMode="auto">
            <a:xfrm>
              <a:off x="5018449" y="4012839"/>
              <a:ext cx="2442862" cy="24619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274" name="9 Metin kutusu"/>
            <p:cNvSpPr txBox="1">
              <a:spLocks noChangeArrowheads="1"/>
            </p:cNvSpPr>
            <p:nvPr/>
          </p:nvSpPr>
          <p:spPr bwMode="auto">
            <a:xfrm>
              <a:off x="5069835" y="6056243"/>
              <a:ext cx="28803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tr-TR" b="1"/>
                <a:t>4</a:t>
              </a:r>
            </a:p>
          </p:txBody>
        </p:sp>
      </p:grpSp>
      <p:sp>
        <p:nvSpPr>
          <p:cNvPr id="11270" name="14 Metin kutusu"/>
          <p:cNvSpPr txBox="1">
            <a:spLocks noChangeArrowheads="1"/>
          </p:cNvSpPr>
          <p:nvPr/>
        </p:nvSpPr>
        <p:spPr bwMode="auto">
          <a:xfrm>
            <a:off x="684213" y="404813"/>
            <a:ext cx="7704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000" dirty="0" err="1" smtClean="0">
                <a:solidFill>
                  <a:srgbClr val="FFFF00"/>
                </a:solidFill>
              </a:rPr>
              <a:t>Özofagus</a:t>
            </a:r>
            <a:r>
              <a:rPr lang="tr-TR" sz="2000" dirty="0" smtClean="0">
                <a:solidFill>
                  <a:srgbClr val="FFFF00"/>
                </a:solidFill>
              </a:rPr>
              <a:t>  </a:t>
            </a:r>
            <a:r>
              <a:rPr lang="tr-TR" sz="2000" dirty="0">
                <a:solidFill>
                  <a:srgbClr val="FFFF00"/>
                </a:solidFill>
              </a:rPr>
              <a:t>darlıklarında </a:t>
            </a:r>
            <a:r>
              <a:rPr lang="tr-TR" sz="2000" dirty="0" smtClean="0">
                <a:solidFill>
                  <a:srgbClr val="FFFF00"/>
                </a:solidFill>
              </a:rPr>
              <a:t>balon </a:t>
            </a:r>
            <a:r>
              <a:rPr lang="tr-TR" sz="2000" dirty="0" err="1">
                <a:solidFill>
                  <a:srgbClr val="FFFF00"/>
                </a:solidFill>
              </a:rPr>
              <a:t>dilatasyonu</a:t>
            </a:r>
            <a:r>
              <a:rPr lang="tr-TR" sz="2000" dirty="0">
                <a:solidFill>
                  <a:srgbClr val="FFFF00"/>
                </a:solidFill>
              </a:rPr>
              <a:t> ve </a:t>
            </a:r>
            <a:r>
              <a:rPr lang="tr-TR" sz="2000" dirty="0" err="1">
                <a:solidFill>
                  <a:srgbClr val="FFFF00"/>
                </a:solidFill>
              </a:rPr>
              <a:t>stenting</a:t>
            </a:r>
            <a:endParaRPr lang="tr-TR" sz="2000" dirty="0">
              <a:solidFill>
                <a:srgbClr val="FFFF00"/>
              </a:solidFill>
            </a:endParaRPr>
          </a:p>
        </p:txBody>
      </p:sp>
      <p:pic>
        <p:nvPicPr>
          <p:cNvPr id="11271" name="Picture 19" descr="CTF_Logo_tp"/>
          <p:cNvPicPr>
            <a:picLocks noChangeAspect="1" noChangeArrowheads="1"/>
          </p:cNvPicPr>
          <p:nvPr/>
        </p:nvPicPr>
        <p:blipFill>
          <a:blip r:embed="rId6">
            <a:lum contrast="18000"/>
          </a:blip>
          <a:srcRect/>
          <a:stretch>
            <a:fillRect/>
          </a:stretch>
        </p:blipFill>
        <p:spPr bwMode="auto">
          <a:xfrm>
            <a:off x="57150" y="6361113"/>
            <a:ext cx="482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FAC69-2C47-498A-8F7A-E0C4C1A890A5}" type="slidenum">
              <a:rPr lang="tr-TR" smtClean="0"/>
              <a:pPr>
                <a:defRPr/>
              </a:pPr>
              <a:t>30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00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4813"/>
            <a:ext cx="82804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Başlık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68345"/>
          </a:xfrm>
        </p:spPr>
        <p:txBody>
          <a:bodyPr/>
          <a:lstStyle/>
          <a:p>
            <a:r>
              <a:rPr lang="tr-TR" sz="3200" dirty="0" smtClean="0">
                <a:solidFill>
                  <a:srgbClr val="FFFF00"/>
                </a:solidFill>
              </a:rPr>
              <a:t/>
            </a:r>
            <a:br>
              <a:rPr lang="tr-TR" sz="3200" dirty="0" smtClean="0">
                <a:solidFill>
                  <a:srgbClr val="FFFF00"/>
                </a:solidFill>
              </a:rPr>
            </a:br>
            <a:r>
              <a:rPr lang="tr-TR" sz="3200" dirty="0" err="1" smtClean="0">
                <a:solidFill>
                  <a:srgbClr val="FFFF00"/>
                </a:solidFill>
              </a:rPr>
              <a:t>Stenting</a:t>
            </a:r>
            <a:r>
              <a:rPr lang="tr-TR" sz="3200" dirty="0" smtClean="0">
                <a:solidFill>
                  <a:srgbClr val="FFFF00"/>
                </a:solidFill>
              </a:rPr>
              <a:t> sonrasında;</a:t>
            </a:r>
          </a:p>
        </p:txBody>
      </p:sp>
      <p:sp>
        <p:nvSpPr>
          <p:cNvPr id="7171" name="2 İçerik Yer Tutucusu"/>
          <p:cNvSpPr>
            <a:spLocks noGrp="1"/>
          </p:cNvSpPr>
          <p:nvPr>
            <p:ph idx="1"/>
          </p:nvPr>
        </p:nvSpPr>
        <p:spPr>
          <a:xfrm>
            <a:off x="428596" y="1357297"/>
            <a:ext cx="6715172" cy="1928827"/>
          </a:xfrm>
        </p:spPr>
        <p:txBody>
          <a:bodyPr/>
          <a:lstStyle/>
          <a:p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smtClean="0">
                <a:solidFill>
                  <a:schemeClr val="bg1"/>
                </a:solidFill>
              </a:rPr>
              <a:t>Hasta işlem  sonrasında  60dk kadar  </a:t>
            </a:r>
            <a:r>
              <a:rPr lang="tr-TR" sz="2400" dirty="0" err="1" smtClean="0">
                <a:solidFill>
                  <a:schemeClr val="bg1"/>
                </a:solidFill>
              </a:rPr>
              <a:t>vital</a:t>
            </a:r>
            <a:r>
              <a:rPr lang="tr-TR" sz="2400" dirty="0" smtClean="0">
                <a:solidFill>
                  <a:schemeClr val="bg1"/>
                </a:solidFill>
              </a:rPr>
              <a:t>                      fonksiyonları  izlenmek üzere derlemede                                   tutulmalı ve yatak başı yükseltilerek yatırılmalıdır.</a:t>
            </a: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j0283949"/>
          <p:cNvPicPr>
            <a:picLocks noChangeAspect="1" noChangeArrowheads="1" noCrop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357158" y="4000503"/>
            <a:ext cx="1143008" cy="11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İçerik Yer Tutucusu"/>
          <p:cNvSpPr txBox="1">
            <a:spLocks/>
          </p:cNvSpPr>
          <p:nvPr/>
        </p:nvSpPr>
        <p:spPr bwMode="auto">
          <a:xfrm>
            <a:off x="1857356" y="3786190"/>
            <a:ext cx="70009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İlk 24  saat  sıvı  gıdalarla,  daha sonra  sıvı ve yarı  katı  gıdalarla beslenmesi tavsiye edilmeli, sonrasında da  katı  gıdaları iyice  çiğneyerek yutması  öğütlenmelidir.  Öğün sonrasında maden suyu  ve 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cocacola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vb.   gazlı içeceklerin  tüketimi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stentin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temizlenmesinde  yardımcı  olabilir.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4731" y="1119184"/>
            <a:ext cx="18764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tr-TR" sz="3200" dirty="0" err="1" smtClean="0">
                <a:solidFill>
                  <a:srgbClr val="FFFF00"/>
                </a:solidFill>
              </a:rPr>
              <a:t>Stenting</a:t>
            </a:r>
            <a:r>
              <a:rPr lang="tr-TR" sz="3200" dirty="0" smtClean="0">
                <a:solidFill>
                  <a:srgbClr val="FFFF00"/>
                </a:solidFill>
              </a:rPr>
              <a:t> sonrasında;</a:t>
            </a:r>
          </a:p>
        </p:txBody>
      </p:sp>
      <p:sp>
        <p:nvSpPr>
          <p:cNvPr id="8195" name="2 İçerik Yer Tutucusu"/>
          <p:cNvSpPr>
            <a:spLocks noGrp="1"/>
          </p:cNvSpPr>
          <p:nvPr>
            <p:ph idx="1"/>
          </p:nvPr>
        </p:nvSpPr>
        <p:spPr>
          <a:xfrm>
            <a:off x="2143108" y="1214422"/>
            <a:ext cx="6657993" cy="2428875"/>
          </a:xfrm>
        </p:spPr>
        <p:txBody>
          <a:bodyPr/>
          <a:lstStyle/>
          <a:p>
            <a:pPr>
              <a:buNone/>
            </a:pPr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err="1" smtClean="0">
                <a:solidFill>
                  <a:schemeClr val="bg1"/>
                </a:solidFill>
              </a:rPr>
              <a:t>Gastroözofagial</a:t>
            </a:r>
            <a:r>
              <a:rPr lang="tr-TR" sz="2400" dirty="0" smtClean="0">
                <a:solidFill>
                  <a:schemeClr val="bg1"/>
                </a:solidFill>
              </a:rPr>
              <a:t>  bileşkeye  </a:t>
            </a:r>
            <a:r>
              <a:rPr lang="tr-TR" sz="2400" dirty="0" err="1" smtClean="0">
                <a:solidFill>
                  <a:schemeClr val="bg1"/>
                </a:solidFill>
              </a:rPr>
              <a:t>stent</a:t>
            </a:r>
            <a:r>
              <a:rPr lang="tr-TR" sz="2400" dirty="0" smtClean="0">
                <a:solidFill>
                  <a:schemeClr val="bg1"/>
                </a:solidFill>
              </a:rPr>
              <a:t>  yerleştirilen  hastalar  </a:t>
            </a:r>
            <a:r>
              <a:rPr lang="tr-TR" sz="2400" dirty="0" err="1" smtClean="0">
                <a:solidFill>
                  <a:schemeClr val="bg1"/>
                </a:solidFill>
              </a:rPr>
              <a:t>reflü</a:t>
            </a:r>
            <a:r>
              <a:rPr lang="tr-TR" sz="2400" dirty="0" smtClean="0">
                <a:solidFill>
                  <a:schemeClr val="bg1"/>
                </a:solidFill>
              </a:rPr>
              <a:t>  ve  </a:t>
            </a:r>
            <a:r>
              <a:rPr lang="tr-TR" sz="2400" dirty="0" err="1" smtClean="0">
                <a:solidFill>
                  <a:schemeClr val="bg1"/>
                </a:solidFill>
              </a:rPr>
              <a:t>aspirasyon</a:t>
            </a:r>
            <a:r>
              <a:rPr lang="tr-TR" sz="2400" dirty="0" smtClean="0">
                <a:solidFill>
                  <a:schemeClr val="bg1"/>
                </a:solidFill>
              </a:rPr>
              <a:t> riskine karşı                           bilgilendirilmeli  ve  gerekli tavsiyeler verilmelidir.</a:t>
            </a: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  <a:p>
            <a:endParaRPr lang="tr-TR" sz="2400" dirty="0" smtClean="0">
              <a:solidFill>
                <a:schemeClr val="bg1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1214446" cy="15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3 İçerik Yer Tutucusu"/>
          <p:cNvSpPr txBox="1">
            <a:spLocks/>
          </p:cNvSpPr>
          <p:nvPr/>
        </p:nvSpPr>
        <p:spPr>
          <a:xfrm>
            <a:off x="571472" y="4071942"/>
            <a:ext cx="6543692" cy="1828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Disfaji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hematemez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tr-T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melana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aşırı göğüs ağrısı         ve  nefes darlığı olduğunda  vakit  kaybetmeden hastaneye  başvurması  konusunda  uyarılmalıdır.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4714884"/>
            <a:ext cx="1496840" cy="97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 smtClean="0">
                <a:solidFill>
                  <a:srgbClr val="FFFF00"/>
                </a:solidFill>
              </a:rPr>
              <a:t>Stenting</a:t>
            </a:r>
            <a:r>
              <a:rPr lang="tr-TR" sz="3200" dirty="0" smtClean="0">
                <a:solidFill>
                  <a:srgbClr val="FFFF00"/>
                </a:solidFill>
              </a:rPr>
              <a:t> komplikasyonları</a:t>
            </a:r>
          </a:p>
        </p:txBody>
      </p:sp>
      <p:sp>
        <p:nvSpPr>
          <p:cNvPr id="10243" name="2 İçerik Yer Tutucusu"/>
          <p:cNvSpPr>
            <a:spLocks noGrp="1"/>
          </p:cNvSpPr>
          <p:nvPr>
            <p:ph idx="1"/>
          </p:nvPr>
        </p:nvSpPr>
        <p:spPr>
          <a:xfrm>
            <a:off x="642910" y="1571612"/>
            <a:ext cx="8229600" cy="4525963"/>
          </a:xfrm>
        </p:spPr>
        <p:txBody>
          <a:bodyPr/>
          <a:lstStyle/>
          <a:p>
            <a:r>
              <a:rPr lang="tr-TR" dirty="0" smtClean="0">
                <a:solidFill>
                  <a:schemeClr val="bg1"/>
                </a:solidFill>
              </a:rPr>
              <a:t>Göğüs ağrısı </a:t>
            </a:r>
            <a:r>
              <a:rPr lang="tr-TR" sz="2400" dirty="0" smtClean="0">
                <a:solidFill>
                  <a:schemeClr val="bg1"/>
                </a:solidFill>
              </a:rPr>
              <a:t>(%5 inde şiddetli)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Perforasyon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(%5)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Kanama </a:t>
            </a:r>
            <a:r>
              <a:rPr lang="tr-TR" sz="2400" dirty="0" smtClean="0">
                <a:solidFill>
                  <a:schemeClr val="bg1"/>
                </a:solidFill>
              </a:rPr>
              <a:t>(%3-5)</a:t>
            </a:r>
          </a:p>
          <a:p>
            <a:r>
              <a:rPr lang="tr-TR" dirty="0" smtClean="0">
                <a:solidFill>
                  <a:schemeClr val="bg1"/>
                </a:solidFill>
              </a:rPr>
              <a:t>Tümör </a:t>
            </a:r>
            <a:r>
              <a:rPr lang="tr-TR" dirty="0" err="1" smtClean="0">
                <a:solidFill>
                  <a:schemeClr val="bg1"/>
                </a:solidFill>
              </a:rPr>
              <a:t>overgrowth</a:t>
            </a:r>
            <a:r>
              <a:rPr lang="tr-TR" dirty="0" smtClean="0">
                <a:solidFill>
                  <a:schemeClr val="bg1"/>
                </a:solidFill>
              </a:rPr>
              <a:t>  </a:t>
            </a:r>
            <a:r>
              <a:rPr lang="tr-TR" sz="2400" dirty="0" smtClean="0">
                <a:solidFill>
                  <a:schemeClr val="bg1"/>
                </a:solidFill>
              </a:rPr>
              <a:t>(%30-50)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Gastroözofagial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reflü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(%1-2 şiddetli)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Aspirasyon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(%5)</a:t>
            </a:r>
          </a:p>
          <a:p>
            <a:r>
              <a:rPr lang="tr-TR" dirty="0" err="1" smtClean="0">
                <a:solidFill>
                  <a:schemeClr val="bg1"/>
                </a:solidFill>
              </a:rPr>
              <a:t>Migrasyon</a:t>
            </a:r>
            <a:r>
              <a:rPr lang="tr-TR" dirty="0" smtClean="0">
                <a:solidFill>
                  <a:schemeClr val="bg1"/>
                </a:solidFill>
              </a:rPr>
              <a:t> (%10-70)  </a:t>
            </a:r>
            <a:r>
              <a:rPr lang="tr-TR" sz="2400" dirty="0" smtClean="0">
                <a:solidFill>
                  <a:schemeClr val="bg1"/>
                </a:solidFill>
              </a:rPr>
              <a:t>(</a:t>
            </a:r>
            <a:r>
              <a:rPr lang="tr-TR" sz="2400" dirty="0" err="1" smtClean="0">
                <a:solidFill>
                  <a:schemeClr val="bg1"/>
                </a:solidFill>
              </a:rPr>
              <a:t>Stent</a:t>
            </a:r>
            <a:r>
              <a:rPr lang="tr-TR" sz="2400" dirty="0" smtClean="0">
                <a:solidFill>
                  <a:schemeClr val="bg1"/>
                </a:solidFill>
              </a:rPr>
              <a:t> tipine bağlı)</a:t>
            </a:r>
          </a:p>
        </p:txBody>
      </p:sp>
      <p:pic>
        <p:nvPicPr>
          <p:cNvPr id="4" name="Picture 2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User\Desktop\Yeni Klasör\of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6" y="0"/>
            <a:ext cx="91162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4608513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82906">
            <a:off x="3503613" y="1079500"/>
            <a:ext cx="50673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Düz Bağlayıcı"/>
          <p:cNvCxnSpPr/>
          <p:nvPr/>
        </p:nvCxnSpPr>
        <p:spPr>
          <a:xfrm>
            <a:off x="4568825" y="344488"/>
            <a:ext cx="4008438" cy="252730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Bağlayıcı"/>
          <p:cNvCxnSpPr/>
          <p:nvPr/>
        </p:nvCxnSpPr>
        <p:spPr>
          <a:xfrm flipV="1">
            <a:off x="4140200" y="333375"/>
            <a:ext cx="431800" cy="5032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flipV="1">
            <a:off x="8172450" y="2852738"/>
            <a:ext cx="431800" cy="5048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10 Metin kutusu"/>
          <p:cNvSpPr txBox="1">
            <a:spLocks noChangeArrowheads="1"/>
          </p:cNvSpPr>
          <p:nvPr/>
        </p:nvSpPr>
        <p:spPr bwMode="auto">
          <a:xfrm rot="2114077">
            <a:off x="5691188" y="1335088"/>
            <a:ext cx="1327150" cy="307975"/>
          </a:xfrm>
          <a:prstGeom prst="rect">
            <a:avLst/>
          </a:prstGeom>
          <a:solidFill>
            <a:srgbClr val="00174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>
                <a:solidFill>
                  <a:schemeClr val="bg1"/>
                </a:solidFill>
              </a:rPr>
              <a:t>Uzunluk (mm)</a:t>
            </a:r>
          </a:p>
        </p:txBody>
      </p:sp>
      <p:cxnSp>
        <p:nvCxnSpPr>
          <p:cNvPr id="13" name="12 Düz Bağlayıcı"/>
          <p:cNvCxnSpPr/>
          <p:nvPr/>
        </p:nvCxnSpPr>
        <p:spPr>
          <a:xfrm>
            <a:off x="7164388" y="4437063"/>
            <a:ext cx="666750" cy="50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Düz Bağlayıcı"/>
          <p:cNvCxnSpPr/>
          <p:nvPr/>
        </p:nvCxnSpPr>
        <p:spPr>
          <a:xfrm>
            <a:off x="8101013" y="3213100"/>
            <a:ext cx="644525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Düz Bağlayıcı"/>
          <p:cNvCxnSpPr/>
          <p:nvPr/>
        </p:nvCxnSpPr>
        <p:spPr>
          <a:xfrm flipV="1">
            <a:off x="7812088" y="3716338"/>
            <a:ext cx="936625" cy="1225550"/>
          </a:xfrm>
          <a:prstGeom prst="line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22 Metin kutusu"/>
          <p:cNvSpPr txBox="1">
            <a:spLocks noChangeArrowheads="1"/>
          </p:cNvSpPr>
          <p:nvPr/>
        </p:nvSpPr>
        <p:spPr bwMode="auto">
          <a:xfrm>
            <a:off x="8099425" y="4149725"/>
            <a:ext cx="936625" cy="522288"/>
          </a:xfrm>
          <a:prstGeom prst="rect">
            <a:avLst/>
          </a:prstGeom>
          <a:solidFill>
            <a:srgbClr val="00174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>
                <a:solidFill>
                  <a:schemeClr val="bg1"/>
                </a:solidFill>
              </a:rPr>
              <a:t>Huni çapı                  (mm)</a:t>
            </a:r>
          </a:p>
        </p:txBody>
      </p:sp>
      <p:cxnSp>
        <p:nvCxnSpPr>
          <p:cNvPr id="27" name="26 Düz Bağlayıcı"/>
          <p:cNvCxnSpPr/>
          <p:nvPr/>
        </p:nvCxnSpPr>
        <p:spPr>
          <a:xfrm flipH="1">
            <a:off x="5292725" y="1844675"/>
            <a:ext cx="503238" cy="64770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Düz Bağlayıcı"/>
          <p:cNvCxnSpPr/>
          <p:nvPr/>
        </p:nvCxnSpPr>
        <p:spPr>
          <a:xfrm flipH="1">
            <a:off x="4886325" y="2538413"/>
            <a:ext cx="358775" cy="5048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33 Metin kutusu"/>
          <p:cNvSpPr txBox="1">
            <a:spLocks noChangeArrowheads="1"/>
          </p:cNvSpPr>
          <p:nvPr/>
        </p:nvSpPr>
        <p:spPr bwMode="auto">
          <a:xfrm>
            <a:off x="4284663" y="2886075"/>
            <a:ext cx="1327150" cy="523875"/>
          </a:xfrm>
          <a:prstGeom prst="rect">
            <a:avLst/>
          </a:prstGeom>
          <a:solidFill>
            <a:srgbClr val="00174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>
                <a:solidFill>
                  <a:schemeClr val="bg1"/>
                </a:solidFill>
              </a:rPr>
              <a:t>Stent  gövde çapı (mm)</a:t>
            </a:r>
          </a:p>
        </p:txBody>
      </p:sp>
      <p:sp>
        <p:nvSpPr>
          <p:cNvPr id="35" name="34 Oval"/>
          <p:cNvSpPr/>
          <p:nvPr/>
        </p:nvSpPr>
        <p:spPr>
          <a:xfrm rot="2153635">
            <a:off x="5343525" y="1766888"/>
            <a:ext cx="431800" cy="806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37" name="36 Düz Bağlayıcı"/>
          <p:cNvCxnSpPr/>
          <p:nvPr/>
        </p:nvCxnSpPr>
        <p:spPr>
          <a:xfrm flipV="1">
            <a:off x="1476375" y="981075"/>
            <a:ext cx="2374900" cy="2873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Düz Bağlayıcı"/>
          <p:cNvCxnSpPr/>
          <p:nvPr/>
        </p:nvCxnSpPr>
        <p:spPr>
          <a:xfrm>
            <a:off x="1763713" y="4149725"/>
            <a:ext cx="5184775" cy="2873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4" name="Picture 19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93663" y="6335713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hmet\Pictures\2012-11-19\014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2195513" y="188913"/>
            <a:ext cx="4897437" cy="652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2" descr="C:\Users\Ahmet\Pictures\2012-11-19\012.JPG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/>
          <a:stretch>
            <a:fillRect/>
          </a:stretch>
        </p:blipFill>
        <p:spPr bwMode="auto">
          <a:xfrm>
            <a:off x="971550" y="908050"/>
            <a:ext cx="7232650" cy="54244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5364" name="Picture 19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93663" y="6335713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20638"/>
            <a:ext cx="91059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93663" y="6335713"/>
            <a:ext cx="482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32 Grup"/>
          <p:cNvGrpSpPr/>
          <p:nvPr/>
        </p:nvGrpSpPr>
        <p:grpSpPr>
          <a:xfrm>
            <a:off x="-71470" y="12700"/>
            <a:ext cx="9175783" cy="6813550"/>
            <a:chOff x="-71470" y="12700"/>
            <a:chExt cx="9175783" cy="6813550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grayscl/>
              <a:lum contrast="30000"/>
            </a:blip>
            <a:srcRect/>
            <a:stretch>
              <a:fillRect/>
            </a:stretch>
          </p:blipFill>
          <p:spPr bwMode="auto">
            <a:xfrm>
              <a:off x="13855" y="12700"/>
              <a:ext cx="9090458" cy="681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3 Metin kutusu"/>
            <p:cNvSpPr txBox="1"/>
            <p:nvPr/>
          </p:nvSpPr>
          <p:spPr>
            <a:xfrm>
              <a:off x="1928794" y="5786454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İç </a:t>
              </a:r>
              <a:r>
                <a:rPr lang="tr-TR" b="1" dirty="0" err="1" smtClean="0"/>
                <a:t>kateter</a:t>
              </a:r>
              <a:endParaRPr lang="tr-TR" b="1" dirty="0"/>
            </a:p>
          </p:txBody>
        </p:sp>
        <p:sp>
          <p:nvSpPr>
            <p:cNvPr id="5" name="4 Metin kutusu"/>
            <p:cNvSpPr txBox="1"/>
            <p:nvPr/>
          </p:nvSpPr>
          <p:spPr>
            <a:xfrm>
              <a:off x="5857884" y="5774312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Dış </a:t>
              </a:r>
              <a:r>
                <a:rPr lang="tr-TR" b="1" dirty="0" err="1" smtClean="0"/>
                <a:t>kateter</a:t>
              </a:r>
              <a:endParaRPr lang="tr-TR" b="1" dirty="0"/>
            </a:p>
          </p:txBody>
        </p:sp>
        <p:cxnSp>
          <p:nvCxnSpPr>
            <p:cNvPr id="7" name="6 Düz Bağlayıcı"/>
            <p:cNvCxnSpPr/>
            <p:nvPr/>
          </p:nvCxnSpPr>
          <p:spPr>
            <a:xfrm rot="10800000">
              <a:off x="-55417" y="4765964"/>
              <a:ext cx="1212249" cy="4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Düz Bağlayıcı"/>
            <p:cNvCxnSpPr/>
            <p:nvPr/>
          </p:nvCxnSpPr>
          <p:spPr>
            <a:xfrm rot="10800000">
              <a:off x="0" y="1981201"/>
              <a:ext cx="642910" cy="34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Metin kutusu"/>
            <p:cNvSpPr txBox="1"/>
            <p:nvPr/>
          </p:nvSpPr>
          <p:spPr>
            <a:xfrm>
              <a:off x="-71470" y="4071942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 err="1" smtClean="0"/>
                <a:t>Guide</a:t>
              </a:r>
              <a:endParaRPr lang="tr-TR" b="1" dirty="0"/>
            </a:p>
          </p:txBody>
        </p:sp>
        <p:cxnSp>
          <p:nvCxnSpPr>
            <p:cNvPr id="18" name="17 Düz Ok Bağlayıcısı"/>
            <p:cNvCxnSpPr/>
            <p:nvPr/>
          </p:nvCxnSpPr>
          <p:spPr>
            <a:xfrm rot="5400000">
              <a:off x="559684" y="4568229"/>
              <a:ext cx="345048" cy="357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Düz Ok Bağlayıcısı"/>
            <p:cNvCxnSpPr/>
            <p:nvPr/>
          </p:nvCxnSpPr>
          <p:spPr>
            <a:xfrm rot="16200000" flipV="1">
              <a:off x="2035951" y="5322107"/>
              <a:ext cx="714380" cy="714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Düz Ok Bağlayıcısı"/>
            <p:cNvCxnSpPr/>
            <p:nvPr/>
          </p:nvCxnSpPr>
          <p:spPr>
            <a:xfrm rot="16200000" flipV="1">
              <a:off x="6304372" y="5411404"/>
              <a:ext cx="714380" cy="357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Metin kutusu"/>
            <p:cNvSpPr txBox="1"/>
            <p:nvPr/>
          </p:nvSpPr>
          <p:spPr>
            <a:xfrm>
              <a:off x="4286248" y="4000504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 err="1" smtClean="0"/>
                <a:t>Stent</a:t>
              </a:r>
              <a:endParaRPr lang="tr-TR" b="1" dirty="0"/>
            </a:p>
          </p:txBody>
        </p:sp>
        <p:cxnSp>
          <p:nvCxnSpPr>
            <p:cNvPr id="27" name="26 Düz Ok Bağlayıcısı"/>
            <p:cNvCxnSpPr/>
            <p:nvPr/>
          </p:nvCxnSpPr>
          <p:spPr>
            <a:xfrm rot="10800000" flipV="1">
              <a:off x="4429124" y="4214818"/>
              <a:ext cx="285752" cy="2143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27 Metin kutusu"/>
            <p:cNvSpPr txBox="1"/>
            <p:nvPr/>
          </p:nvSpPr>
          <p:spPr>
            <a:xfrm>
              <a:off x="285720" y="5357826"/>
              <a:ext cx="1643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Zeytin uç</a:t>
              </a:r>
              <a:endParaRPr lang="tr-TR" b="1" dirty="0"/>
            </a:p>
          </p:txBody>
        </p:sp>
        <p:cxnSp>
          <p:nvCxnSpPr>
            <p:cNvPr id="30" name="29 Düz Ok Bağlayıcısı"/>
            <p:cNvCxnSpPr/>
            <p:nvPr/>
          </p:nvCxnSpPr>
          <p:spPr>
            <a:xfrm flipV="1">
              <a:off x="1142976" y="5072074"/>
              <a:ext cx="357190" cy="2857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0800" y="42863"/>
            <a:ext cx="9066213" cy="674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Düz Ok Bağlayıcısı"/>
          <p:cNvCxnSpPr/>
          <p:nvPr/>
        </p:nvCxnSpPr>
        <p:spPr>
          <a:xfrm rot="16200000" flipH="1">
            <a:off x="6786578" y="2214554"/>
            <a:ext cx="857256" cy="14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908050"/>
            <a:ext cx="8804275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9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57150" y="6278563"/>
            <a:ext cx="5445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3 Metin kutusu"/>
          <p:cNvSpPr txBox="1">
            <a:spLocks noChangeArrowheads="1"/>
          </p:cNvSpPr>
          <p:nvPr/>
        </p:nvSpPr>
        <p:spPr bwMode="auto">
          <a:xfrm>
            <a:off x="357188" y="260350"/>
            <a:ext cx="8786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2400" dirty="0">
                <a:solidFill>
                  <a:srgbClr val="FFFF00"/>
                </a:solidFill>
              </a:rPr>
              <a:t>SEMS  &amp; TTSS</a:t>
            </a:r>
          </a:p>
          <a:p>
            <a:pPr algn="ctr"/>
            <a:r>
              <a:rPr lang="tr-TR" sz="1600" dirty="0">
                <a:solidFill>
                  <a:srgbClr val="FFFF00"/>
                </a:solidFill>
              </a:rPr>
              <a:t>Self </a:t>
            </a:r>
            <a:r>
              <a:rPr lang="tr-TR" sz="1600" dirty="0" err="1">
                <a:solidFill>
                  <a:srgbClr val="FFFF00"/>
                </a:solidFill>
              </a:rPr>
              <a:t>Expandable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tr-TR" sz="1600" dirty="0" err="1">
                <a:solidFill>
                  <a:srgbClr val="FFFF00"/>
                </a:solidFill>
              </a:rPr>
              <a:t>Metallic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tr-TR" sz="1600" dirty="0" err="1">
                <a:solidFill>
                  <a:srgbClr val="FFFF00"/>
                </a:solidFill>
              </a:rPr>
              <a:t>Stent</a:t>
            </a:r>
            <a:r>
              <a:rPr lang="tr-TR" sz="1600" dirty="0">
                <a:solidFill>
                  <a:srgbClr val="FFFF00"/>
                </a:solidFill>
              </a:rPr>
              <a:t> &amp; </a:t>
            </a:r>
            <a:r>
              <a:rPr lang="tr-TR" sz="1600" dirty="0" err="1">
                <a:solidFill>
                  <a:srgbClr val="FFFF00"/>
                </a:solidFill>
              </a:rPr>
              <a:t>Through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tr-TR" sz="1600" dirty="0" err="1">
                <a:solidFill>
                  <a:srgbClr val="FFFF00"/>
                </a:solidFill>
              </a:rPr>
              <a:t>The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tr-TR" sz="1600" dirty="0" err="1">
                <a:solidFill>
                  <a:srgbClr val="FFFF00"/>
                </a:solidFill>
              </a:rPr>
              <a:t>Scope</a:t>
            </a:r>
            <a:r>
              <a:rPr lang="tr-TR" sz="1600" dirty="0">
                <a:solidFill>
                  <a:srgbClr val="FFFF00"/>
                </a:solidFill>
              </a:rPr>
              <a:t> </a:t>
            </a:r>
            <a:r>
              <a:rPr lang="tr-TR" sz="1600" dirty="0" err="1">
                <a:solidFill>
                  <a:srgbClr val="FFFF00"/>
                </a:solidFill>
              </a:rPr>
              <a:t>Stent</a:t>
            </a:r>
            <a:r>
              <a:rPr lang="tr-TR" sz="1600" dirty="0">
                <a:solidFill>
                  <a:srgbClr val="FFFF00"/>
                </a:solidFill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694</Words>
  <Application>Microsoft Office PowerPoint</Application>
  <PresentationFormat>Ekran Gösterisi (4:3)</PresentationFormat>
  <Paragraphs>161</Paragraphs>
  <Slides>35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ÖZOFAGUS  STENTLERİ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Özofagusta  stenting  endikasyonları</vt:lpstr>
      <vt:lpstr>Slayt 20</vt:lpstr>
      <vt:lpstr>Stenting öncesi hazırlık</vt:lpstr>
      <vt:lpstr>Stenting  için gerekli malzemeler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 Stenting sonrasında;</vt:lpstr>
      <vt:lpstr>Stenting sonrasında;</vt:lpstr>
      <vt:lpstr>Stenting komplikasyonları</vt:lpstr>
      <vt:lpstr>Slayt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Ahmet</dc:creator>
  <cp:lastModifiedBy>User</cp:lastModifiedBy>
  <cp:revision>53</cp:revision>
  <dcterms:created xsi:type="dcterms:W3CDTF">2012-11-18T16:10:34Z</dcterms:created>
  <dcterms:modified xsi:type="dcterms:W3CDTF">2017-01-17T14:18:36Z</dcterms:modified>
</cp:coreProperties>
</file>