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37" r:id="rId2"/>
    <p:sldId id="538" r:id="rId3"/>
    <p:sldId id="535" r:id="rId4"/>
    <p:sldId id="499" r:id="rId5"/>
    <p:sldId id="335" r:id="rId6"/>
    <p:sldId id="487" r:id="rId7"/>
    <p:sldId id="508" r:id="rId8"/>
    <p:sldId id="540" r:id="rId9"/>
    <p:sldId id="500" r:id="rId10"/>
    <p:sldId id="266" r:id="rId11"/>
    <p:sldId id="484" r:id="rId12"/>
    <p:sldId id="503" r:id="rId13"/>
    <p:sldId id="543" r:id="rId14"/>
    <p:sldId id="534" r:id="rId15"/>
    <p:sldId id="511" r:id="rId16"/>
    <p:sldId id="463" r:id="rId17"/>
    <p:sldId id="425" r:id="rId18"/>
    <p:sldId id="287" r:id="rId19"/>
    <p:sldId id="424" r:id="rId20"/>
    <p:sldId id="474" r:id="rId21"/>
    <p:sldId id="489" r:id="rId22"/>
    <p:sldId id="439" r:id="rId23"/>
    <p:sldId id="486" r:id="rId24"/>
    <p:sldId id="504" r:id="rId25"/>
    <p:sldId id="517" r:id="rId26"/>
    <p:sldId id="533" r:id="rId27"/>
    <p:sldId id="531" r:id="rId28"/>
    <p:sldId id="528" r:id="rId29"/>
    <p:sldId id="524" r:id="rId30"/>
    <p:sldId id="458" r:id="rId31"/>
    <p:sldId id="525" r:id="rId32"/>
    <p:sldId id="526" r:id="rId33"/>
    <p:sldId id="522" r:id="rId34"/>
    <p:sldId id="523" r:id="rId35"/>
    <p:sldId id="530" r:id="rId36"/>
    <p:sldId id="460" r:id="rId37"/>
    <p:sldId id="430" r:id="rId38"/>
    <p:sldId id="459" r:id="rId39"/>
    <p:sldId id="546" r:id="rId40"/>
    <p:sldId id="547" r:id="rId41"/>
    <p:sldId id="478" r:id="rId42"/>
    <p:sldId id="467" r:id="rId43"/>
    <p:sldId id="54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EEFEF"/>
    <a:srgbClr val="179746"/>
    <a:srgbClr val="FFEBFF"/>
    <a:srgbClr val="FFFFCC"/>
    <a:srgbClr val="F3FDFF"/>
    <a:srgbClr val="006600"/>
    <a:srgbClr val="005000"/>
    <a:srgbClr val="008000"/>
    <a:srgbClr val="00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27" autoAdjust="0"/>
  </p:normalViewPr>
  <p:slideViewPr>
    <p:cSldViewPr>
      <p:cViewPr varScale="1">
        <p:scale>
          <a:sx n="109" d="100"/>
          <a:sy n="109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476702508960573E-2"/>
          <c:y val="7.1661237785016332E-2"/>
          <c:w val="0.67741935483870963"/>
          <c:h val="0.72638436482084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Kontrol</c:v>
                </c:pt>
              </c:strCache>
            </c:strRef>
          </c:tx>
          <c:spPr>
            <a:solidFill>
              <a:srgbClr val="FF00FF"/>
            </a:solidFill>
            <a:ln w="1737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B9FF"/>
              </a:solidFill>
              <a:ln w="1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77F-4E28-A42D-9C7F9996B6DC}"/>
              </c:ext>
            </c:extLst>
          </c:dPt>
          <c:dPt>
            <c:idx val="1"/>
            <c:invertIfNegative val="0"/>
            <c:bubble3D val="0"/>
            <c:spPr>
              <a:solidFill>
                <a:srgbClr val="FFB9FF"/>
              </a:solidFill>
              <a:ln w="1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77F-4E28-A42D-9C7F9996B6DC}"/>
              </c:ext>
            </c:extLst>
          </c:dPt>
          <c:dPt>
            <c:idx val="2"/>
            <c:invertIfNegative val="0"/>
            <c:bubble3D val="0"/>
            <c:spPr>
              <a:solidFill>
                <a:srgbClr val="FFB9FF"/>
              </a:solidFill>
              <a:ln w="1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77F-4E28-A42D-9C7F9996B6DC}"/>
              </c:ext>
            </c:extLst>
          </c:dPt>
          <c:dLbls>
            <c:dLbl>
              <c:idx val="0"/>
              <c:layout>
                <c:manualLayout>
                  <c:x val="-3.1614559276240965E-3"/>
                  <c:y val="-2.8196452373628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7F-4E28-A42D-9C7F9996B6DC}"/>
                </c:ext>
              </c:extLst>
            </c:dLbl>
            <c:dLbl>
              <c:idx val="1"/>
              <c:layout>
                <c:manualLayout>
                  <c:x val="0"/>
                  <c:y val="-4.101302163436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7F-4E28-A42D-9C7F9996B6DC}"/>
                </c:ext>
              </c:extLst>
            </c:dLbl>
            <c:dLbl>
              <c:idx val="2"/>
              <c:layout>
                <c:manualLayout>
                  <c:x val="-6.322911855248135E-3"/>
                  <c:y val="-2.306982466933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7F-4E28-A42D-9C7F9996B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Gıda seçiciliği</c:v>
                </c:pt>
                <c:pt idx="1">
                  <c:v>Uyku bozukluğu</c:v>
                </c:pt>
                <c:pt idx="2">
                  <c:v>Sosyal aktivitede aksama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5-49B5-BAD7-C651A3CD66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Fonksiyonel dispepsi</c:v>
                </c:pt>
              </c:strCache>
            </c:strRef>
          </c:tx>
          <c:spPr>
            <a:solidFill>
              <a:srgbClr val="FFB547"/>
            </a:solidFill>
            <a:ln w="1737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306982466933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F-4E28-A42D-9C7F9996B6DC}"/>
                </c:ext>
              </c:extLst>
            </c:dLbl>
            <c:dLbl>
              <c:idx val="1"/>
              <c:layout>
                <c:manualLayout>
                  <c:x val="-6.3229118552481931E-3"/>
                  <c:y val="-2.819645237362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7F-4E28-A42D-9C7F9996B6DC}"/>
                </c:ext>
              </c:extLst>
            </c:dLbl>
            <c:dLbl>
              <c:idx val="2"/>
              <c:layout>
                <c:manualLayout>
                  <c:x val="-1.5807279638120337E-3"/>
                  <c:y val="-3.332308007792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F-4E28-A42D-9C7F9996B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Gıda seçiciliği</c:v>
                </c:pt>
                <c:pt idx="1">
                  <c:v>Uyku bozukluğu</c:v>
                </c:pt>
                <c:pt idx="2">
                  <c:v>Sosyal aktivitede aksama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57</c:v>
                </c:pt>
                <c:pt idx="1">
                  <c:v>40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85-49B5-BAD7-C651A3CD6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3923472"/>
        <c:axId val="1"/>
        <c:axId val="0"/>
      </c:bar3DChart>
      <c:catAx>
        <c:axId val="102392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3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17370">
              <a:solidFill>
                <a:sysClr val="windowText" lastClr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3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1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1023923472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 w="225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2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 sz="112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</c:legendEntry>
      <c:layout>
        <c:manualLayout>
          <c:xMode val="edge"/>
          <c:yMode val="edge"/>
          <c:x val="0.74652406417112305"/>
          <c:y val="0.37435008665511266"/>
          <c:w val="0.2449197860962567"/>
          <c:h val="0.1317157712305026"/>
        </c:manualLayout>
      </c:layout>
      <c:overlay val="0"/>
      <c:spPr>
        <a:noFill/>
        <a:ln w="34740">
          <a:noFill/>
        </a:ln>
      </c:spPr>
      <c:txPr>
        <a:bodyPr/>
        <a:lstStyle/>
        <a:p>
          <a:pPr>
            <a:defRPr sz="1129" b="1" i="0" u="none" strike="noStrike" baseline="0">
              <a:solidFill>
                <a:sysClr val="windowText" lastClr="000000"/>
              </a:solidFill>
              <a:latin typeface="Arial"/>
              <a:ea typeface="Arial"/>
              <a:cs typeface="Arial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4342">
      <a:solidFill>
        <a:srgbClr val="000000"/>
      </a:solidFill>
      <a:prstDash val="solid"/>
    </a:ln>
  </c:spPr>
  <c:txPr>
    <a:bodyPr/>
    <a:lstStyle/>
    <a:p>
      <a:pPr>
        <a:defRPr sz="1231" b="1" i="0" u="none" strike="noStrike" baseline="0">
          <a:solidFill>
            <a:srgbClr val="FFFF00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1675977653631314E-2"/>
          <c:y val="6.3888888888888884E-2"/>
          <c:w val="0.93016759776536206"/>
          <c:h val="0.76111111111111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Peura D (1). DDW 2000 </c:v>
                </c:pt>
              </c:strCache>
            </c:strRef>
          </c:tx>
          <c:spPr>
            <a:solidFill>
              <a:srgbClr val="FFB547"/>
            </a:solidFill>
            <a:ln w="157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Lansoprazol 15mg</c:v>
                </c:pt>
                <c:pt idx="1">
                  <c:v>Lansoprazol 30mg</c:v>
                </c:pt>
                <c:pt idx="2">
                  <c:v>Plasebo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</c:v>
                </c:pt>
                <c:pt idx="1">
                  <c:v>44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D-4959-93D3-EBDF31FB2D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Peura D (2) DDW 2000 (n=921)</c:v>
                </c:pt>
              </c:strCache>
            </c:strRef>
          </c:tx>
          <c:spPr>
            <a:solidFill>
              <a:srgbClr val="DCDEFC"/>
            </a:solidFill>
            <a:ln w="157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Lansoprazol 15mg</c:v>
                </c:pt>
                <c:pt idx="1">
                  <c:v>Lansoprazol 30mg</c:v>
                </c:pt>
                <c:pt idx="2">
                  <c:v>Plasebo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40</c:v>
                </c:pt>
                <c:pt idx="1">
                  <c:v>44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D-4959-93D3-EBDF31FB2D7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Wong W. Gut 2002 (n=453)</c:v>
                </c:pt>
              </c:strCache>
            </c:strRef>
          </c:tx>
          <c:spPr>
            <a:solidFill>
              <a:srgbClr val="E5FF9B"/>
            </a:solidFill>
            <a:ln w="1576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Lansoprazol 15mg</c:v>
                </c:pt>
                <c:pt idx="1">
                  <c:v>Lansoprazol 30mg</c:v>
                </c:pt>
                <c:pt idx="2">
                  <c:v>Plasebo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D-4959-93D3-EBDF31FB2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7008031"/>
        <c:axId val="1"/>
        <c:axId val="0"/>
      </c:bar3DChart>
      <c:catAx>
        <c:axId val="20570080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tr-TR"/>
          </a:p>
        </c:txPr>
        <c:crossAx val="2057008031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3.2122882366976857E-2"/>
          <c:y val="0.92777787742363649"/>
          <c:w val="0.93994416607015041"/>
          <c:h val="6.9444394621515082E-2"/>
        </c:manualLayout>
      </c:layout>
      <c:overlay val="0"/>
      <c:spPr>
        <a:noFill/>
        <a:ln w="31529">
          <a:noFill/>
        </a:ln>
      </c:spPr>
      <c:txPr>
        <a:bodyPr/>
        <a:lstStyle/>
        <a:p>
          <a:pPr>
            <a:defRPr sz="136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40"/>
    </c:view3D>
    <c:floor>
      <c:thickness val="0"/>
      <c:spPr>
        <a:solidFill>
          <a:schemeClr val="bg2">
            <a:lumMod val="75000"/>
          </a:schemeClr>
        </a:solidFill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rgbClr val="DAEDEF">
                <a:lumMod val="9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&gt;80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15</c:v>
                </c:pt>
                <c:pt idx="4">
                  <c:v>13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0-45D3-9C7B-0EF5137A10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Kadın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&gt;80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</c:v>
                </c:pt>
                <c:pt idx="1">
                  <c:v>25</c:v>
                </c:pt>
                <c:pt idx="2">
                  <c:v>24</c:v>
                </c:pt>
                <c:pt idx="3">
                  <c:v>20</c:v>
                </c:pt>
                <c:pt idx="4">
                  <c:v>18</c:v>
                </c:pt>
                <c:pt idx="5">
                  <c:v>17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0-45D3-9C7B-0EF5137A1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289"/>
        <c:shape val="box"/>
        <c:axId val="452438216"/>
        <c:axId val="452436648"/>
        <c:axId val="0"/>
      </c:bar3DChart>
      <c:catAx>
        <c:axId val="452438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0">
            <a:solidFill>
              <a:schemeClr val="bg1"/>
            </a:solidFill>
          </a:ln>
        </c:spPr>
        <c:crossAx val="452436648"/>
        <c:crosses val="autoZero"/>
        <c:auto val="1"/>
        <c:lblAlgn val="ctr"/>
        <c:lblOffset val="100"/>
        <c:noMultiLvlLbl val="0"/>
      </c:catAx>
      <c:valAx>
        <c:axId val="4524366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crossAx val="452438216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tr-T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chemeClr val="tx1"/>
          </a:solidFill>
        </a:defRPr>
      </a:pPr>
      <a:endParaRPr lang="tr-T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C550FB-672A-406A-BD49-FD8E8DAB7D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  <p:sp>
        <p:nvSpPr>
          <p:cNvPr id="614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556D77-EB9B-4811-B570-32DA26B31469}" type="slidenum">
              <a:rPr lang="en-US" altLang="tr-TR" smtClean="0"/>
              <a:pPr/>
              <a:t>5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550FB-672A-406A-BD49-FD8E8DAB7DC7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6980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550FB-672A-406A-BD49-FD8E8DAB7DC7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0400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3464-5B44-4363-971F-A27789AD3CE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7574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A77C-4AD3-431A-A5D1-1B830EF21B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5779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53EB-A6E4-499A-A2E1-56162876B50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67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486F-AC5E-4AA2-B716-D4CC70E2D2D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0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313F-9435-489C-8D10-7570DEA6E67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3096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6A4F-D2BC-43C6-936E-3F98997309A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522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13CA-B013-48D8-9CF7-02A35FFC06B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392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BF2AA-3553-4B46-8486-FD3C350057E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044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8A88-8603-47F1-A16D-953E633937E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1794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C445-87B0-45F4-A138-12491598C9B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3188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95B4-2AE1-45BA-9E2F-5FE750B7F0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073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24A4C-D81D-45AA-A1E7-F657DCEC3D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336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CFD3-1018-421A-8475-08A15E00814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6054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0EAC-221B-44C9-AAD9-5896B562CFB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013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42E1E3-8F52-4843-9BAC-9D6D32B0948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6.wdp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w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1</a:t>
            </a:fld>
            <a:endParaRPr lang="en-US" alt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2985"/>
            <a:ext cx="6102349" cy="2299088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stA="50000" endPos="22000" dist="50800" dir="5400000" sy="-100000" algn="bl" rotWithShape="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6574" y="2592836"/>
            <a:ext cx="8229600" cy="108173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3600" kern="0" dirty="0" smtClean="0"/>
              <a:t>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b="1" kern="0" dirty="0" smtClean="0"/>
              <a:t>HUZURSUZ KARIN SENDROMLARI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altLang="tr-TR" sz="900" kern="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2000" kern="0" dirty="0" smtClean="0"/>
              <a:t>            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00789" y="4271536"/>
            <a:ext cx="381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err="1"/>
              <a:t>Prof.Dr</a:t>
            </a:r>
            <a:r>
              <a:rPr lang="tr-TR" altLang="tr-TR" sz="1800" dirty="0"/>
              <a:t>. Ahmet Merih </a:t>
            </a:r>
            <a:r>
              <a:rPr lang="tr-TR" altLang="tr-TR" sz="1800" dirty="0" err="1"/>
              <a:t>Dobrucalı</a:t>
            </a:r>
            <a:endParaRPr lang="tr-TR" altLang="tr-TR" sz="1800" dirty="0"/>
          </a:p>
        </p:txBody>
      </p:sp>
      <p:grpSp>
        <p:nvGrpSpPr>
          <p:cNvPr id="11" name="Grup 10"/>
          <p:cNvGrpSpPr/>
          <p:nvPr/>
        </p:nvGrpSpPr>
        <p:grpSpPr>
          <a:xfrm>
            <a:off x="2978576" y="5557837"/>
            <a:ext cx="3657600" cy="687388"/>
            <a:chOff x="2978576" y="5557837"/>
            <a:chExt cx="3657600" cy="687388"/>
          </a:xfrm>
        </p:grpSpPr>
        <p:grpSp>
          <p:nvGrpSpPr>
            <p:cNvPr id="6" name="Grup 1"/>
            <p:cNvGrpSpPr>
              <a:grpSpLocks/>
            </p:cNvGrpSpPr>
            <p:nvPr/>
          </p:nvGrpSpPr>
          <p:grpSpPr bwMode="auto">
            <a:xfrm>
              <a:off x="2978576" y="5557837"/>
              <a:ext cx="3657600" cy="687388"/>
              <a:chOff x="2733675" y="5190515"/>
              <a:chExt cx="3657600" cy="686845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733675" y="5190515"/>
                <a:ext cx="365760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200" dirty="0">
                    <a:latin typeface="Tahoma" panose="020B0604030504040204" pitchFamily="34" charset="0"/>
                  </a:rPr>
                  <a:t>İstanbul Üniversitesi Cerrahpaşa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200" dirty="0">
                    <a:latin typeface="Tahoma" panose="020B0604030504040204" pitchFamily="34" charset="0"/>
                  </a:rPr>
                  <a:t>Cerrahpaşa Tıp Fakültesi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200" dirty="0">
                    <a:latin typeface="Tahoma" panose="020B0604030504040204" pitchFamily="34" charset="0"/>
                  </a:rPr>
                  <a:t>Gastroenteroloji Bilim Dalı</a:t>
                </a:r>
              </a:p>
            </p:txBody>
          </p:sp>
          <p:pic>
            <p:nvPicPr>
              <p:cNvPr id="9" name="Picture 5" descr="HM00260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76" y="5217991"/>
                <a:ext cx="549157" cy="659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 descr="https://cdn.istanbulc.edu.tr/FileHandler.ashx?f=cSe8vNFkJEqbW3OSfPnbE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604575"/>
              <a:ext cx="606881" cy="60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8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858000" cy="1143000"/>
          </a:xfrm>
        </p:spPr>
        <p:txBody>
          <a:bodyPr/>
          <a:lstStyle/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Fonksiyonel </a:t>
            </a:r>
            <a:r>
              <a:rPr lang="tr-TR" altLang="tr-T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dispepside</a:t>
            </a:r>
            <a:r>
              <a:rPr lang="tr-TR" altLang="tr-T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altLang="tr-TR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elicobacter</a:t>
            </a:r>
            <a:r>
              <a:rPr lang="en-US" altLang="tr-T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pylori </a:t>
            </a:r>
            <a:r>
              <a:rPr lang="tr-TR" altLang="tr-T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eradikasyonu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16643"/>
            <a:ext cx="8229600" cy="4525962"/>
          </a:xfrm>
          <a:noFill/>
        </p:spPr>
        <p:txBody>
          <a:bodyPr/>
          <a:lstStyle/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HP eradikasyonu NUD </a:t>
            </a:r>
            <a:r>
              <a:rPr lang="tr-TR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hastaların bir kısmında semptomlarda düzelme sağlayabilir 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(Erken dönemde %40-60,  Geç dönemde %25-30)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Hangi hastanın  tedaviye cevap vereceğini önceden kestirmek mümkün değil. 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Peptik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ülsere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bağlı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organik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dispepsi</a:t>
            </a:r>
            <a:endParaRPr lang="tr-TR" alt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009900"/>
              </a:buClr>
              <a:buNone/>
            </a:pP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tr-TR" alt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Belirgin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histopatolojik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bulgularla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H.pylori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pozitif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gastritis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saptanan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dispepsi</a:t>
            </a:r>
            <a:endParaRPr lang="tr-TR" alt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H.pylori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pozitif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reflü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benzeri</a:t>
            </a:r>
            <a:r>
              <a:rPr lang="en-US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dispep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tik yakınmaların varlığı</a:t>
            </a:r>
            <a:r>
              <a:rPr lang="en-US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3200400"/>
            <a:ext cx="8458200" cy="24163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908">
            <a:off x="7508036" y="202614"/>
            <a:ext cx="1706565" cy="9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pic>
        <p:nvPicPr>
          <p:cNvPr id="9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157" y="319068"/>
            <a:ext cx="797718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 smtClean="0">
                <a:latin typeface="Arial Unicode MS" pitchFamily="34" charset="-128"/>
              </a:rPr>
              <a:t>      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NÜD 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tedavisinde 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antisekretuar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ajanlar (PPI)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tr-TR" altLang="tr-TR" sz="1600" b="1" dirty="0">
                <a:latin typeface="Arial Unicode MS" pitchFamily="34" charset="-128"/>
              </a:rPr>
              <a:t>			</a:t>
            </a:r>
            <a:endParaRPr lang="tr-TR" altLang="tr-TR" sz="2000" dirty="0">
              <a:latin typeface="Arial Unicode MS" pitchFamily="34" charset="-128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59112558"/>
              </p:ext>
            </p:extLst>
          </p:nvPr>
        </p:nvGraphicFramePr>
        <p:xfrm>
          <a:off x="355600" y="1417638"/>
          <a:ext cx="8370888" cy="417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19800" y="3042938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%33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6522930" y="3423328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%26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627188" y="2189163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%48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2163763" y="2619375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/>
              <a:t>%40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835400" y="2408238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%44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2642394" y="3561827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%23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4305300" y="2397125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b="1" dirty="0"/>
              <a:t>%</a:t>
            </a:r>
            <a:r>
              <a:rPr lang="tr-TR" altLang="tr-TR" sz="1200" dirty="0"/>
              <a:t>44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4779963" y="3603625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/>
              <a:t>%23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7047706" y="3216546"/>
            <a:ext cx="81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%30</a:t>
            </a:r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7214463" y="4953000"/>
            <a:ext cx="862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/>
              <a:t>(*) p&lt;0.05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1878013" y="1657290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/>
              <a:t>*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060825" y="1885890"/>
            <a:ext cx="355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/>
              <a:t>*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4529138" y="1885890"/>
            <a:ext cx="400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/>
              <a:t>*</a:t>
            </a: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2354263" y="2057400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/>
              <a:t>*</a:t>
            </a: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658813" y="5933930"/>
            <a:ext cx="8242300" cy="523875"/>
          </a:xfrm>
          <a:prstGeom prst="rect">
            <a:avLst/>
          </a:prstGeom>
          <a:noFill/>
          <a:ln w="31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!! </a:t>
            </a:r>
            <a:r>
              <a:rPr lang="tr-TR" altLang="tr-TR" sz="1400" dirty="0" err="1"/>
              <a:t>Epigastrik</a:t>
            </a:r>
            <a:r>
              <a:rPr lang="tr-TR" altLang="tr-TR" sz="1400" dirty="0"/>
              <a:t> ağrı sendromu ve ülser benzeri </a:t>
            </a:r>
            <a:r>
              <a:rPr lang="tr-TR" altLang="tr-TR" sz="1400" dirty="0" err="1"/>
              <a:t>dispepside</a:t>
            </a:r>
            <a:r>
              <a:rPr lang="tr-TR" altLang="tr-TR" sz="1400" dirty="0"/>
              <a:t> düzelme oranı %40.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 err="1"/>
              <a:t>Postprandial</a:t>
            </a:r>
            <a:r>
              <a:rPr lang="tr-TR" altLang="tr-TR" sz="1400" dirty="0"/>
              <a:t>  </a:t>
            </a:r>
            <a:r>
              <a:rPr lang="tr-TR" altLang="tr-TR" sz="1400" dirty="0" err="1"/>
              <a:t>distres</a:t>
            </a:r>
            <a:r>
              <a:rPr lang="tr-TR" altLang="tr-TR" sz="1400" dirty="0"/>
              <a:t> sendromu ve </a:t>
            </a:r>
            <a:r>
              <a:rPr lang="tr-TR" altLang="tr-TR" sz="1400" dirty="0" err="1"/>
              <a:t>dismotilite</a:t>
            </a:r>
            <a:r>
              <a:rPr lang="tr-TR" altLang="tr-TR" sz="1400" dirty="0"/>
              <a:t> benzeri </a:t>
            </a:r>
            <a:r>
              <a:rPr lang="tr-TR" altLang="tr-TR" sz="1400" dirty="0" err="1"/>
              <a:t>dispepside</a:t>
            </a:r>
            <a:r>
              <a:rPr lang="tr-TR" altLang="tr-TR" sz="1400" dirty="0"/>
              <a:t> iyileşme oranı </a:t>
            </a:r>
            <a:r>
              <a:rPr lang="tr-TR" altLang="tr-TR" sz="1400" dirty="0" err="1"/>
              <a:t>plasebodan</a:t>
            </a:r>
            <a:r>
              <a:rPr lang="tr-TR" altLang="tr-TR" sz="1400" dirty="0"/>
              <a:t> farklı değil 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876300" y="857889"/>
            <a:ext cx="7543800" cy="4994311"/>
            <a:chOff x="876300" y="857889"/>
            <a:chExt cx="7543800" cy="4994311"/>
          </a:xfrm>
        </p:grpSpPr>
        <p:sp>
          <p:nvSpPr>
            <p:cNvPr id="23" name="20 Dikdörtgen"/>
            <p:cNvSpPr/>
            <p:nvPr/>
          </p:nvSpPr>
          <p:spPr>
            <a:xfrm>
              <a:off x="876300" y="857889"/>
              <a:ext cx="7543800" cy="4994311"/>
            </a:xfrm>
            <a:prstGeom prst="rect">
              <a:avLst/>
            </a:prstGeom>
            <a:solidFill>
              <a:srgbClr val="E6E6E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buClr>
                  <a:srgbClr val="FFFF00"/>
                </a:buClr>
                <a:defRPr/>
              </a:pPr>
              <a:endPara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buClr>
                  <a:srgbClr val="FFFF00"/>
                </a:buClr>
                <a:defRPr/>
              </a:pPr>
              <a:endParaRPr lang="tr-TR" sz="2000" dirty="0" smtClean="0">
                <a:solidFill>
                  <a:schemeClr val="tx1"/>
                </a:solidFill>
              </a:endParaRPr>
            </a:p>
            <a:p>
              <a:pPr marL="342900" indent="-342900" eaLnBrk="1" hangingPunct="1">
                <a:buClr>
                  <a:srgbClr val="009900"/>
                </a:buClr>
                <a:buFont typeface="Arial" panose="020B0604020202020204" pitchFamily="34" charset="0"/>
                <a:buChar char="•"/>
                <a:defRPr/>
              </a:pPr>
              <a:r>
                <a:rPr lang="tr-TR" sz="20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Reflü</a:t>
              </a: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benzeri semptomların </a:t>
              </a: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bulunması</a:t>
              </a:r>
            </a:p>
            <a:p>
              <a:pPr marL="342900" indent="-342900" eaLnBrk="1" hangingPunct="1">
                <a:buClr>
                  <a:srgbClr val="009900"/>
                </a:buClr>
                <a:buFont typeface="Arial" panose="020B0604020202020204" pitchFamily="34" charset="0"/>
                <a:buChar char="•"/>
                <a:defRPr/>
              </a:pP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Yüksek BMI</a:t>
              </a:r>
            </a:p>
            <a:p>
              <a:pPr marL="342900" indent="-342900" eaLnBrk="1" hangingPunct="1">
                <a:buClr>
                  <a:srgbClr val="009900"/>
                </a:buClr>
                <a:buFont typeface="Arial" panose="020B0604020202020204" pitchFamily="34" charset="0"/>
                <a:buChar char="•"/>
                <a:defRPr/>
              </a:pPr>
              <a:r>
                <a:rPr lang="tr-TR" sz="20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Noktürnal</a:t>
              </a: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semptomların </a:t>
              </a: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varlığı</a:t>
              </a:r>
            </a:p>
            <a:p>
              <a:pPr marL="342900" indent="-342900" eaLnBrk="1" hangingPunct="1">
                <a:buClr>
                  <a:srgbClr val="009900"/>
                </a:buClr>
                <a:buFont typeface="Arial" panose="020B0604020202020204" pitchFamily="34" charset="0"/>
                <a:buChar char="•"/>
                <a:defRPr/>
              </a:pP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Semptom </a:t>
              </a:r>
              <a:r>
                <a:rPr lang="tr-T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süresinin 3 aydan kısa </a:t>
              </a: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olması</a:t>
              </a:r>
            </a:p>
            <a:p>
              <a:pPr marL="342900" indent="-342900" eaLnBrk="1" hangingPunct="1">
                <a:buClr>
                  <a:srgbClr val="009900"/>
                </a:buClr>
                <a:buFont typeface="Arial" panose="020B0604020202020204" pitchFamily="34" charset="0"/>
                <a:buChar char="•"/>
                <a:defRPr/>
              </a:pP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  <a:r>
                <a:rPr lang="tr-T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yaş üzerinde olmak </a:t>
              </a:r>
            </a:p>
            <a:p>
              <a:pPr marL="342900" indent="-342900" eaLnBrk="1" hangingPunct="1">
                <a:buClr>
                  <a:srgbClr val="009900"/>
                </a:buClr>
                <a:buFont typeface="Arial" panose="020B0604020202020204" pitchFamily="34" charset="0"/>
                <a:buChar char="•"/>
                <a:defRPr/>
              </a:pPr>
              <a:r>
                <a:rPr lang="tr-TR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Ülser </a:t>
              </a:r>
              <a:r>
                <a:rPr lang="tr-T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benzeri </a:t>
              </a:r>
              <a:r>
                <a:rPr lang="tr-TR" sz="2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dispepsi</a:t>
              </a:r>
              <a:r>
                <a:rPr lang="tr-T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?</a:t>
              </a:r>
            </a:p>
            <a:p>
              <a:pPr eaLnBrk="1" hangingPunct="1">
                <a:buClr>
                  <a:srgbClr val="FFFF00"/>
                </a:buClr>
                <a:defRPr/>
              </a:pPr>
              <a:endParaRPr lang="tr-TR" sz="2000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tr-TR" dirty="0" smtClean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Şişkinlik 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 bulantı </a:t>
              </a:r>
              <a:r>
                <a:rPr 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semptomu 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ön planda olan NUD </a:t>
              </a: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hastalarda PPI tedavisine  cevap genellikle </a:t>
              </a:r>
              <a:r>
                <a:rPr 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iyi değildir. </a:t>
              </a: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tr-TR" sz="1200" dirty="0">
                <a:solidFill>
                  <a:schemeClr val="tx1"/>
                </a:solidFill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tr-TR" sz="1000" dirty="0" smtClean="0">
                <a:solidFill>
                  <a:schemeClr val="tx1"/>
                </a:solidFill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tr-TR" sz="1000" dirty="0" err="1" smtClean="0">
                  <a:solidFill>
                    <a:schemeClr val="tx1"/>
                  </a:solidFill>
                </a:rPr>
                <a:t>Bolling</a:t>
              </a:r>
              <a:r>
                <a:rPr lang="tr-TR" sz="1000" dirty="0" smtClean="0">
                  <a:solidFill>
                    <a:schemeClr val="tx1"/>
                  </a:solidFill>
                </a:rPr>
                <a:t> </a:t>
              </a:r>
              <a:r>
                <a:rPr lang="tr-TR" sz="1000" dirty="0">
                  <a:solidFill>
                    <a:schemeClr val="tx1"/>
                  </a:solidFill>
                </a:rPr>
                <a:t>S. AP&amp;T </a:t>
              </a:r>
              <a:r>
                <a:rPr lang="tr-TR" sz="1000" dirty="0" smtClean="0">
                  <a:solidFill>
                    <a:schemeClr val="tx1"/>
                  </a:solidFill>
                </a:rPr>
                <a:t>2003, </a:t>
              </a:r>
              <a:r>
                <a:rPr lang="tr-TR" sz="1000" dirty="0" err="1" smtClean="0">
                  <a:solidFill>
                    <a:schemeClr val="tx1"/>
                  </a:solidFill>
                </a:rPr>
                <a:t>Tally</a:t>
              </a:r>
              <a:r>
                <a:rPr lang="tr-TR" sz="1000" dirty="0" smtClean="0">
                  <a:solidFill>
                    <a:schemeClr val="tx1"/>
                  </a:solidFill>
                </a:rPr>
                <a:t> </a:t>
              </a:r>
              <a:r>
                <a:rPr lang="tr-TR" sz="1000" dirty="0">
                  <a:solidFill>
                    <a:schemeClr val="tx1"/>
                  </a:solidFill>
                </a:rPr>
                <a:t>N. AP&amp;T 1998,  </a:t>
              </a:r>
              <a:r>
                <a:rPr lang="tr-TR" sz="1000" dirty="0" err="1">
                  <a:solidFill>
                    <a:schemeClr val="tx1"/>
                  </a:solidFill>
                </a:rPr>
                <a:t>Meineche</a:t>
              </a:r>
              <a:r>
                <a:rPr lang="tr-TR" sz="1000" dirty="0">
                  <a:solidFill>
                    <a:schemeClr val="tx1"/>
                  </a:solidFill>
                </a:rPr>
                <a:t> S. </a:t>
              </a:r>
              <a:r>
                <a:rPr lang="tr-TR" sz="1000" dirty="0" err="1">
                  <a:solidFill>
                    <a:schemeClr val="tx1"/>
                  </a:solidFill>
                </a:rPr>
                <a:t>Am</a:t>
              </a:r>
              <a:r>
                <a:rPr lang="tr-TR" sz="1000" dirty="0">
                  <a:solidFill>
                    <a:schemeClr val="tx1"/>
                  </a:solidFill>
                </a:rPr>
                <a:t> J </a:t>
              </a:r>
              <a:r>
                <a:rPr lang="tr-TR" sz="1000" dirty="0" err="1">
                  <a:solidFill>
                    <a:schemeClr val="tx1"/>
                  </a:solidFill>
                </a:rPr>
                <a:t>Gastroenterol</a:t>
              </a:r>
              <a:r>
                <a:rPr lang="tr-TR" sz="1000" dirty="0">
                  <a:solidFill>
                    <a:schemeClr val="tx1"/>
                  </a:solidFill>
                </a:rPr>
                <a:t> 2000</a:t>
              </a:r>
            </a:p>
            <a:p>
              <a:pPr eaLnBrk="1" hangingPunct="1">
                <a:buClr>
                  <a:srgbClr val="FFFF00"/>
                </a:buClr>
                <a:defRPr/>
              </a:pPr>
              <a:endParaRPr lang="tr-TR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Metin kutusu 2"/>
            <p:cNvSpPr txBox="1"/>
            <p:nvPr/>
          </p:nvSpPr>
          <p:spPr bwMode="auto">
            <a:xfrm>
              <a:off x="6412282" y="2180249"/>
              <a:ext cx="143430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400" baseline="0" dirty="0" smtClean="0"/>
                <a:t>PPI iyi yanıtı </a:t>
              </a:r>
              <a:r>
                <a:rPr lang="tr-TR" sz="1400" baseline="0" dirty="0" err="1" smtClean="0"/>
                <a:t>predikte</a:t>
              </a:r>
              <a:r>
                <a:rPr lang="tr-TR" sz="1400" baseline="0" dirty="0" smtClean="0"/>
                <a:t> eden özellikler</a:t>
              </a:r>
              <a:endParaRPr lang="tr-TR" sz="1400" baseline="0" dirty="0"/>
            </a:p>
          </p:txBody>
        </p:sp>
        <p:sp>
          <p:nvSpPr>
            <p:cNvPr id="4" name="Sağ Ayraç 3"/>
            <p:cNvSpPr/>
            <p:nvPr/>
          </p:nvSpPr>
          <p:spPr>
            <a:xfrm>
              <a:off x="5992418" y="1600206"/>
              <a:ext cx="257695" cy="17197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885551" y="6507884"/>
            <a:ext cx="2133600" cy="476250"/>
          </a:xfrm>
        </p:spPr>
        <p:txBody>
          <a:bodyPr/>
          <a:lstStyle/>
          <a:p>
            <a:pPr>
              <a:defRPr/>
            </a:pPr>
            <a:fld id="{524D486F-AC5E-4AA2-B716-D4CC70E2D2D3}" type="slidenum">
              <a:rPr lang="en-US" altLang="tr-TR" smtClean="0"/>
              <a:pPr>
                <a:defRPr/>
              </a:pPr>
              <a:t>11</a:t>
            </a:fld>
            <a:endParaRPr lang="en-US" altLang="tr-TR" dirty="0"/>
          </a:p>
        </p:txBody>
      </p:sp>
      <p:pic>
        <p:nvPicPr>
          <p:cNvPr id="2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NÜD  de gecikmiş mide boşalımı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NÜD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hastaların %40 (20-50)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ında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mide boşalımında gecikme olduğu bilinmektedir.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009900"/>
              </a:buClr>
              <a:buNone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çok çalışmada gecikmiş mide boşalımı ile semptomlar arasında bir ilişki  olduğu gösterilememiştir.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tr-TR" alt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Postprandial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dolgunluk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Kusma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Kadın hasta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4495800" y="4343400"/>
            <a:ext cx="3306763" cy="1225550"/>
            <a:chOff x="2793" y="3288"/>
            <a:chExt cx="2083" cy="772"/>
          </a:xfrm>
        </p:grpSpPr>
        <p:sp>
          <p:nvSpPr>
            <p:cNvPr id="15430" name="Text Box 8"/>
            <p:cNvSpPr txBox="1">
              <a:spLocks noChangeArrowheads="1"/>
            </p:cNvSpPr>
            <p:nvPr/>
          </p:nvSpPr>
          <p:spPr bwMode="auto">
            <a:xfrm>
              <a:off x="3198" y="3435"/>
              <a:ext cx="167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800" dirty="0"/>
                <a:t>Gecikmiş mide boşalımı olabileceğini düşündüren </a:t>
              </a:r>
              <a:r>
                <a:rPr lang="tr-TR" altLang="tr-TR" sz="1800" dirty="0" smtClean="0"/>
                <a:t>bulgular</a:t>
              </a:r>
              <a:endParaRPr lang="tr-TR" altLang="tr-TR" sz="1800" dirty="0"/>
            </a:p>
          </p:txBody>
        </p:sp>
        <p:sp>
          <p:nvSpPr>
            <p:cNvPr id="15431" name="AutoShape 9"/>
            <p:cNvSpPr>
              <a:spLocks/>
            </p:cNvSpPr>
            <p:nvPr/>
          </p:nvSpPr>
          <p:spPr bwMode="auto">
            <a:xfrm>
              <a:off x="2793" y="3288"/>
              <a:ext cx="227" cy="772"/>
            </a:xfrm>
            <a:prstGeom prst="rightBrace">
              <a:avLst>
                <a:gd name="adj1" fmla="val 283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6407150" y="6572106"/>
            <a:ext cx="2736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000" dirty="0" err="1"/>
              <a:t>Tack</a:t>
            </a:r>
            <a:r>
              <a:rPr lang="tr-TR" altLang="tr-TR" sz="1000" dirty="0"/>
              <a:t> J. </a:t>
            </a:r>
            <a:r>
              <a:rPr lang="tr-TR" altLang="tr-TR" sz="1000" dirty="0" err="1"/>
              <a:t>Gastroenterology</a:t>
            </a:r>
            <a:r>
              <a:rPr lang="tr-TR" altLang="tr-TR" sz="1000" dirty="0"/>
              <a:t> 2004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762000" y="4114800"/>
            <a:ext cx="7467600" cy="16891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76200"/>
            <a:ext cx="909454" cy="768970"/>
          </a:xfrm>
          <a:prstGeom prst="rect">
            <a:avLst/>
          </a:prstGeom>
        </p:spPr>
      </p:pic>
      <p:graphicFrame>
        <p:nvGraphicFramePr>
          <p:cNvPr id="19" name="Group 2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31397"/>
              </p:ext>
            </p:extLst>
          </p:nvPr>
        </p:nvGraphicFramePr>
        <p:xfrm>
          <a:off x="163512" y="762000"/>
          <a:ext cx="8816975" cy="4822825"/>
        </p:xfrm>
        <a:graphic>
          <a:graphicData uri="http://schemas.openxmlformats.org/drawingml/2006/table">
            <a:tbl>
              <a:tblPr/>
              <a:tblGrid>
                <a:gridCol w="146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6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Domperidon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Motilium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Cisapride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Sisarid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Erythromycin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ABT-229 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Alemcinal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Itopride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Zirid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Prokinetik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etki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Kuvvetli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Kuvvetli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Kuvvetli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Kuvvetli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Antiemetik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etki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Orta-Kuvvetli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Etki şekli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 antagonisti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5HT</a:t>
                      </a:r>
                      <a:r>
                        <a:rPr kumimoji="0" lang="tr-T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agonisti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5HT</a:t>
                      </a:r>
                      <a:r>
                        <a:rPr kumimoji="0" lang="tr-T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agonisti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Motilin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reseptör agonisti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Motilin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reseptör agonisti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 antagonisti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AchE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inhibitörü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Ekstraprimidal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semptomlar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Muhtemelen 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Nadir-Hafif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(Muhtemelen yok)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Nadir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Prolaktin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artışı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Muhtemelen 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Nadir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(Muhtemelen yok)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Nadir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 uzaması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(+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Cisaprid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96" y="478511"/>
            <a:ext cx="8001000" cy="5723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" descr="ZIRID 50 mg 40 Film Tablet Prospektüsü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0" b="82955" l="20455" r="8106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6" y="1399927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38200" y="1581294"/>
            <a:ext cx="7391400" cy="3231654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00"/>
              </a:buClr>
              <a:buNone/>
            </a:pP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009900"/>
              </a:buClr>
            </a:pPr>
            <a:endParaRPr lang="tr-TR" altLang="tr-TR" sz="2000" dirty="0" smtClean="0"/>
          </a:p>
          <a:p>
            <a:pPr marL="342900" indent="-342900" eaLnBrk="1" hangingPunct="1">
              <a:buClr>
                <a:srgbClr val="009900"/>
              </a:buClr>
            </a:pP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Prokinetikler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gastrik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akomodasyonu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azaltabilir, 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viseral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sensitiviteyi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artırabilirler.</a:t>
            </a: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</a:pP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009900"/>
              </a:buClr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Semptomlardaki 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düzelme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gastik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 boşalım hızıyla  korelasyon 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göstermeyebilir.</a:t>
            </a:r>
          </a:p>
          <a:p>
            <a:pPr marL="342900" indent="-342900" eaLnBrk="1" hangingPunct="1">
              <a:buClr>
                <a:srgbClr val="009900"/>
              </a:buClr>
            </a:pPr>
            <a:endParaRPr lang="tr-TR" altLang="tr-TR" sz="2000" dirty="0"/>
          </a:p>
          <a:p>
            <a:pPr eaLnBrk="1" hangingPunct="1">
              <a:buClr>
                <a:srgbClr val="009900"/>
              </a:buClr>
            </a:pPr>
            <a:endParaRPr lang="tr-TR" alt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18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1122218" y="7388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tr-TR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30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60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120 dk.</a:t>
            </a:r>
            <a:endParaRPr lang="tr-TR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5495"/>
            <a:ext cx="5825836" cy="527408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 bwMode="auto">
          <a:xfrm>
            <a:off x="1447800" y="-34636"/>
            <a:ext cx="533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tr-TR" sz="2000" baseline="0" dirty="0" smtClean="0"/>
          </a:p>
          <a:p>
            <a:pPr algn="ctr">
              <a:spcBef>
                <a:spcPct val="50000"/>
              </a:spcBef>
            </a:pPr>
            <a:r>
              <a:rPr lang="tr-TR" sz="2000" baseline="0" dirty="0" smtClean="0"/>
              <a:t>A</a:t>
            </a:r>
          </a:p>
          <a:p>
            <a:pPr algn="ctr">
              <a:spcBef>
                <a:spcPct val="50000"/>
              </a:spcBef>
            </a:pPr>
            <a:endParaRPr lang="tr-TR" sz="2000" dirty="0"/>
          </a:p>
          <a:p>
            <a:pPr algn="ctr">
              <a:spcBef>
                <a:spcPct val="50000"/>
              </a:spcBef>
            </a:pPr>
            <a:endParaRPr lang="tr-TR" sz="2000" dirty="0" smtClean="0"/>
          </a:p>
          <a:p>
            <a:pPr algn="ctr">
              <a:spcBef>
                <a:spcPct val="50000"/>
              </a:spcBef>
            </a:pPr>
            <a:endParaRPr lang="tr-TR" sz="2000" dirty="0"/>
          </a:p>
          <a:p>
            <a:pPr algn="ctr">
              <a:spcBef>
                <a:spcPct val="50000"/>
              </a:spcBef>
            </a:pPr>
            <a:r>
              <a:rPr lang="tr-TR" sz="2000" baseline="0" dirty="0" smtClean="0"/>
              <a:t>B</a:t>
            </a:r>
          </a:p>
          <a:p>
            <a:pPr algn="ctr">
              <a:spcBef>
                <a:spcPct val="50000"/>
              </a:spcBef>
            </a:pPr>
            <a:endParaRPr lang="tr-TR" sz="2000" baseline="0" dirty="0" smtClean="0"/>
          </a:p>
          <a:p>
            <a:pPr algn="ctr">
              <a:spcBef>
                <a:spcPct val="50000"/>
              </a:spcBef>
            </a:pPr>
            <a:endParaRPr lang="tr-TR" sz="2000" dirty="0"/>
          </a:p>
          <a:p>
            <a:pPr algn="ctr">
              <a:spcBef>
                <a:spcPct val="50000"/>
              </a:spcBef>
            </a:pPr>
            <a:endParaRPr lang="tr-TR" sz="2000" dirty="0" smtClean="0"/>
          </a:p>
          <a:p>
            <a:pPr algn="ctr">
              <a:spcBef>
                <a:spcPct val="50000"/>
              </a:spcBef>
            </a:pPr>
            <a:r>
              <a:rPr lang="tr-TR" sz="2000" baseline="0" dirty="0" smtClean="0"/>
              <a:t>C</a:t>
            </a:r>
            <a:endParaRPr lang="tr-TR" sz="2000" baseline="0" dirty="0"/>
          </a:p>
        </p:txBody>
      </p:sp>
      <p:sp>
        <p:nvSpPr>
          <p:cNvPr id="9" name="Dikdörtgen 8"/>
          <p:cNvSpPr/>
          <p:nvPr/>
        </p:nvSpPr>
        <p:spPr>
          <a:xfrm>
            <a:off x="990600" y="5641109"/>
            <a:ext cx="784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Radyoaktif yemek alımından 0, 30, 60 ve 120 dakika sonra mide boşalma sintigrafisi görüntüleri</a:t>
            </a:r>
            <a:r>
              <a:rPr lang="tr-TR" sz="1400" dirty="0" smtClean="0"/>
              <a:t>.</a:t>
            </a:r>
          </a:p>
          <a:p>
            <a:r>
              <a:rPr lang="tr-TR" sz="1400" dirty="0" smtClean="0"/>
              <a:t> </a:t>
            </a:r>
            <a:endParaRPr lang="tr-TR" sz="1400" dirty="0"/>
          </a:p>
          <a:p>
            <a:r>
              <a:rPr lang="tr-TR" sz="1400" dirty="0" smtClean="0"/>
              <a:t>A: Normal </a:t>
            </a:r>
            <a:r>
              <a:rPr lang="tr-TR" sz="1400" dirty="0"/>
              <a:t>mide boşalma süresine sahip sağlıklı kontrol (T 1/2 72 </a:t>
            </a:r>
            <a:r>
              <a:rPr lang="tr-TR" sz="1400" dirty="0" err="1"/>
              <a:t>dk</a:t>
            </a:r>
            <a:r>
              <a:rPr lang="tr-TR" sz="1400" dirty="0"/>
              <a:t>). </a:t>
            </a:r>
            <a:endParaRPr lang="tr-TR" sz="1400" dirty="0" smtClean="0"/>
          </a:p>
          <a:p>
            <a:r>
              <a:rPr lang="tr-TR" sz="1400" dirty="0" smtClean="0"/>
              <a:t>B: </a:t>
            </a:r>
            <a:r>
              <a:rPr lang="tr-TR" sz="1400" dirty="0"/>
              <a:t>Hızlı mide boşalma süresi olan PD hastası (T 1/2 26 </a:t>
            </a:r>
            <a:r>
              <a:rPr lang="tr-TR" sz="1400" dirty="0" err="1"/>
              <a:t>dk</a:t>
            </a:r>
            <a:r>
              <a:rPr lang="tr-TR" sz="1400" dirty="0"/>
              <a:t>). </a:t>
            </a:r>
            <a:endParaRPr lang="tr-TR" sz="1400" dirty="0" smtClean="0"/>
          </a:p>
          <a:p>
            <a:r>
              <a:rPr lang="tr-TR" sz="1400" dirty="0" smtClean="0"/>
              <a:t>C: Ciddi </a:t>
            </a:r>
            <a:r>
              <a:rPr lang="tr-TR" sz="1400" dirty="0"/>
              <a:t>şekilde artmış </a:t>
            </a:r>
            <a:r>
              <a:rPr lang="tr-TR" sz="1400" dirty="0" err="1"/>
              <a:t>gastrik</a:t>
            </a:r>
            <a:r>
              <a:rPr lang="tr-TR" sz="1400" dirty="0"/>
              <a:t> boşalma süresi olan </a:t>
            </a:r>
            <a:r>
              <a:rPr lang="tr-TR" sz="1400" dirty="0" err="1"/>
              <a:t>vagotomize</a:t>
            </a:r>
            <a:r>
              <a:rPr lang="tr-TR" sz="1400" dirty="0"/>
              <a:t> hasta (T 1/2 &gt; 180 </a:t>
            </a:r>
            <a:r>
              <a:rPr lang="tr-TR" sz="1400" dirty="0" err="1"/>
              <a:t>dk</a:t>
            </a:r>
            <a:r>
              <a:rPr lang="tr-TR" sz="1400" dirty="0"/>
              <a:t>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665743" y="5246254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>
                <a:solidFill>
                  <a:schemeClr val="bg1"/>
                </a:solidFill>
                <a:latin typeface="Roboto"/>
              </a:rPr>
              <a:t>Gastric</a:t>
            </a:r>
            <a:r>
              <a:rPr lang="tr-TR" sz="1400" dirty="0">
                <a:solidFill>
                  <a:schemeClr val="bg1"/>
                </a:solidFill>
                <a:latin typeface="Roboto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Roboto"/>
              </a:rPr>
              <a:t>emptying</a:t>
            </a:r>
            <a:r>
              <a:rPr lang="tr-TR" sz="1400" dirty="0">
                <a:solidFill>
                  <a:schemeClr val="bg1"/>
                </a:solidFill>
                <a:latin typeface="Roboto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Roboto"/>
              </a:rPr>
              <a:t>scintigraphy</a:t>
            </a:r>
            <a:endParaRPr lang="tr-TR" sz="14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pic>
        <p:nvPicPr>
          <p:cNvPr id="1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NÜD  ve </a:t>
            </a:r>
            <a:r>
              <a:rPr lang="tr-TR" altLang="tr-T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gastrik</a:t>
            </a:r>
            <a:r>
              <a:rPr lang="tr-TR" alt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akomodasyon</a:t>
            </a:r>
            <a:endParaRPr lang="tr-TR" altLang="tr-T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80"/>
          <p:cNvSpPr>
            <a:spLocks noChangeArrowheads="1"/>
          </p:cNvSpPr>
          <p:nvPr/>
        </p:nvSpPr>
        <p:spPr bwMode="auto">
          <a:xfrm>
            <a:off x="1524000" y="1447800"/>
            <a:ext cx="675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FontTx/>
              <a:buNone/>
            </a:pPr>
            <a:r>
              <a:rPr lang="tr-TR" altLang="tr-TR" sz="1800" dirty="0"/>
              <a:t>NÜD </a:t>
            </a:r>
            <a:r>
              <a:rPr lang="tr-TR" altLang="tr-TR" sz="1800" dirty="0" err="1"/>
              <a:t>li</a:t>
            </a:r>
            <a:r>
              <a:rPr lang="tr-TR" altLang="tr-TR" sz="1800" dirty="0"/>
              <a:t> hastaların %30-40 </a:t>
            </a:r>
            <a:r>
              <a:rPr lang="tr-TR" altLang="tr-TR" sz="1800" dirty="0" err="1"/>
              <a:t>ında</a:t>
            </a:r>
            <a:r>
              <a:rPr lang="tr-TR" altLang="tr-TR" sz="1800" dirty="0"/>
              <a:t>  </a:t>
            </a:r>
            <a:r>
              <a:rPr lang="tr-TR" altLang="tr-TR" sz="1800" dirty="0" err="1"/>
              <a:t>gastrik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akomodasyon</a:t>
            </a:r>
            <a:r>
              <a:rPr lang="tr-TR" altLang="tr-TR" sz="1800" dirty="0"/>
              <a:t>  kusurludur</a:t>
            </a:r>
          </a:p>
        </p:txBody>
      </p:sp>
      <p:sp>
        <p:nvSpPr>
          <p:cNvPr id="16463" name="Rectangle 84"/>
          <p:cNvSpPr>
            <a:spLocks noChangeArrowheads="1"/>
          </p:cNvSpPr>
          <p:nvPr/>
        </p:nvSpPr>
        <p:spPr bwMode="auto">
          <a:xfrm>
            <a:off x="161926" y="3605127"/>
            <a:ext cx="8875712" cy="211138"/>
          </a:xfrm>
          <a:prstGeom prst="rect">
            <a:avLst/>
          </a:prstGeom>
          <a:solidFill>
            <a:srgbClr val="CC66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/>
          </a:p>
        </p:txBody>
      </p:sp>
      <p:sp>
        <p:nvSpPr>
          <p:cNvPr id="16468" name="Rectangle 87"/>
          <p:cNvSpPr>
            <a:spLocks noChangeArrowheads="1"/>
          </p:cNvSpPr>
          <p:nvPr/>
        </p:nvSpPr>
        <p:spPr bwMode="auto">
          <a:xfrm>
            <a:off x="146050" y="4951884"/>
            <a:ext cx="8891594" cy="196850"/>
          </a:xfrm>
          <a:prstGeom prst="rect">
            <a:avLst/>
          </a:prstGeom>
          <a:solidFill>
            <a:srgbClr val="CC66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6" name="Freeform 3"/>
          <p:cNvSpPr>
            <a:spLocks/>
          </p:cNvSpPr>
          <p:nvPr/>
        </p:nvSpPr>
        <p:spPr bwMode="auto">
          <a:xfrm>
            <a:off x="1331913" y="2781300"/>
            <a:ext cx="1152525" cy="2819400"/>
          </a:xfrm>
          <a:custGeom>
            <a:avLst/>
            <a:gdLst>
              <a:gd name="T0" fmla="*/ 2147483646 w 673"/>
              <a:gd name="T1" fmla="*/ 0 h 1769"/>
              <a:gd name="T2" fmla="*/ 2147483646 w 673"/>
              <a:gd name="T3" fmla="*/ 2147483646 h 1769"/>
              <a:gd name="T4" fmla="*/ 2147483646 w 673"/>
              <a:gd name="T5" fmla="*/ 2147483646 h 1769"/>
              <a:gd name="T6" fmla="*/ 2147483646 w 673"/>
              <a:gd name="T7" fmla="*/ 2147483646 h 1769"/>
              <a:gd name="T8" fmla="*/ 2147483646 w 673"/>
              <a:gd name="T9" fmla="*/ 2147483646 h 1769"/>
              <a:gd name="T10" fmla="*/ 2147483646 w 673"/>
              <a:gd name="T11" fmla="*/ 2147483646 h 1769"/>
              <a:gd name="T12" fmla="*/ 2147483646 w 673"/>
              <a:gd name="T13" fmla="*/ 2147483646 h 1769"/>
              <a:gd name="T14" fmla="*/ 2147483646 w 673"/>
              <a:gd name="T15" fmla="*/ 2147483646 h 1769"/>
              <a:gd name="T16" fmla="*/ 2147483646 w 673"/>
              <a:gd name="T17" fmla="*/ 2147483646 h 1769"/>
              <a:gd name="T18" fmla="*/ 2147483646 w 673"/>
              <a:gd name="T19" fmla="*/ 2147483646 h 1769"/>
              <a:gd name="T20" fmla="*/ 2147483646 w 673"/>
              <a:gd name="T21" fmla="*/ 2147483646 h 1769"/>
              <a:gd name="T22" fmla="*/ 2147483646 w 673"/>
              <a:gd name="T23" fmla="*/ 2147483646 h 1769"/>
              <a:gd name="T24" fmla="*/ 2147483646 w 673"/>
              <a:gd name="T25" fmla="*/ 2147483646 h 1769"/>
              <a:gd name="T26" fmla="*/ 2147483646 w 673"/>
              <a:gd name="T27" fmla="*/ 2147483646 h 1769"/>
              <a:gd name="T28" fmla="*/ 2147483646 w 673"/>
              <a:gd name="T29" fmla="*/ 2147483646 h 1769"/>
              <a:gd name="T30" fmla="*/ 0 w 673"/>
              <a:gd name="T31" fmla="*/ 2147483646 h 1769"/>
              <a:gd name="T32" fmla="*/ 2147483646 w 673"/>
              <a:gd name="T33" fmla="*/ 2147483646 h 17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3"/>
              <a:gd name="T52" fmla="*/ 0 h 1769"/>
              <a:gd name="T53" fmla="*/ 673 w 673"/>
              <a:gd name="T54" fmla="*/ 1769 h 17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3" h="1769">
                <a:moveTo>
                  <a:pt x="635" y="0"/>
                </a:moveTo>
                <a:cubicBezTo>
                  <a:pt x="654" y="147"/>
                  <a:pt x="673" y="295"/>
                  <a:pt x="635" y="363"/>
                </a:cubicBezTo>
                <a:cubicBezTo>
                  <a:pt x="597" y="431"/>
                  <a:pt x="476" y="370"/>
                  <a:pt x="408" y="408"/>
                </a:cubicBezTo>
                <a:cubicBezTo>
                  <a:pt x="340" y="446"/>
                  <a:pt x="250" y="530"/>
                  <a:pt x="227" y="590"/>
                </a:cubicBezTo>
                <a:cubicBezTo>
                  <a:pt x="204" y="650"/>
                  <a:pt x="234" y="718"/>
                  <a:pt x="272" y="771"/>
                </a:cubicBezTo>
                <a:cubicBezTo>
                  <a:pt x="310" y="824"/>
                  <a:pt x="408" y="884"/>
                  <a:pt x="453" y="907"/>
                </a:cubicBezTo>
                <a:cubicBezTo>
                  <a:pt x="498" y="930"/>
                  <a:pt x="521" y="892"/>
                  <a:pt x="544" y="907"/>
                </a:cubicBezTo>
                <a:cubicBezTo>
                  <a:pt x="567" y="922"/>
                  <a:pt x="597" y="960"/>
                  <a:pt x="590" y="998"/>
                </a:cubicBezTo>
                <a:cubicBezTo>
                  <a:pt x="583" y="1036"/>
                  <a:pt x="529" y="1111"/>
                  <a:pt x="499" y="1134"/>
                </a:cubicBezTo>
                <a:cubicBezTo>
                  <a:pt x="469" y="1157"/>
                  <a:pt x="438" y="1134"/>
                  <a:pt x="408" y="1134"/>
                </a:cubicBezTo>
                <a:cubicBezTo>
                  <a:pt x="378" y="1134"/>
                  <a:pt x="340" y="1111"/>
                  <a:pt x="317" y="1134"/>
                </a:cubicBezTo>
                <a:cubicBezTo>
                  <a:pt x="294" y="1157"/>
                  <a:pt x="287" y="1240"/>
                  <a:pt x="272" y="1270"/>
                </a:cubicBezTo>
                <a:cubicBezTo>
                  <a:pt x="257" y="1300"/>
                  <a:pt x="250" y="1308"/>
                  <a:pt x="227" y="1316"/>
                </a:cubicBezTo>
                <a:cubicBezTo>
                  <a:pt x="204" y="1324"/>
                  <a:pt x="166" y="1293"/>
                  <a:pt x="136" y="1316"/>
                </a:cubicBezTo>
                <a:cubicBezTo>
                  <a:pt x="106" y="1339"/>
                  <a:pt x="68" y="1407"/>
                  <a:pt x="45" y="1452"/>
                </a:cubicBezTo>
                <a:cubicBezTo>
                  <a:pt x="22" y="1497"/>
                  <a:pt x="0" y="1535"/>
                  <a:pt x="0" y="1588"/>
                </a:cubicBezTo>
                <a:cubicBezTo>
                  <a:pt x="0" y="1641"/>
                  <a:pt x="38" y="1731"/>
                  <a:pt x="45" y="1769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7" name="Freeform 4"/>
          <p:cNvSpPr>
            <a:spLocks/>
          </p:cNvSpPr>
          <p:nvPr/>
        </p:nvSpPr>
        <p:spPr bwMode="auto">
          <a:xfrm>
            <a:off x="1951038" y="2792413"/>
            <a:ext cx="1716087" cy="2881312"/>
          </a:xfrm>
          <a:custGeom>
            <a:avLst/>
            <a:gdLst>
              <a:gd name="T0" fmla="*/ 2147483646 w 1081"/>
              <a:gd name="T1" fmla="*/ 0 h 1815"/>
              <a:gd name="T2" fmla="*/ 2147483646 w 1081"/>
              <a:gd name="T3" fmla="*/ 2147483646 h 1815"/>
              <a:gd name="T4" fmla="*/ 2147483646 w 1081"/>
              <a:gd name="T5" fmla="*/ 2147483646 h 1815"/>
              <a:gd name="T6" fmla="*/ 2147483646 w 1081"/>
              <a:gd name="T7" fmla="*/ 2147483646 h 1815"/>
              <a:gd name="T8" fmla="*/ 2147483646 w 1081"/>
              <a:gd name="T9" fmla="*/ 2147483646 h 1815"/>
              <a:gd name="T10" fmla="*/ 2147483646 w 1081"/>
              <a:gd name="T11" fmla="*/ 2147483646 h 1815"/>
              <a:gd name="T12" fmla="*/ 2147483646 w 1081"/>
              <a:gd name="T13" fmla="*/ 2147483646 h 1815"/>
              <a:gd name="T14" fmla="*/ 2147483646 w 1081"/>
              <a:gd name="T15" fmla="*/ 2147483646 h 1815"/>
              <a:gd name="T16" fmla="*/ 2147483646 w 1081"/>
              <a:gd name="T17" fmla="*/ 2147483646 h 1815"/>
              <a:gd name="T18" fmla="*/ 2147483646 w 1081"/>
              <a:gd name="T19" fmla="*/ 2147483646 h 1815"/>
              <a:gd name="T20" fmla="*/ 2147483646 w 1081"/>
              <a:gd name="T21" fmla="*/ 2147483646 h 1815"/>
              <a:gd name="T22" fmla="*/ 2147483646 w 1081"/>
              <a:gd name="T23" fmla="*/ 2147483646 h 1815"/>
              <a:gd name="T24" fmla="*/ 2147483646 w 1081"/>
              <a:gd name="T25" fmla="*/ 2147483646 h 1815"/>
              <a:gd name="T26" fmla="*/ 2147483646 w 1081"/>
              <a:gd name="T27" fmla="*/ 2147483646 h 1815"/>
              <a:gd name="T28" fmla="*/ 2147483646 w 1081"/>
              <a:gd name="T29" fmla="*/ 2147483646 h 1815"/>
              <a:gd name="T30" fmla="*/ 2147483646 w 1081"/>
              <a:gd name="T31" fmla="*/ 2147483646 h 1815"/>
              <a:gd name="T32" fmla="*/ 2147483646 w 1081"/>
              <a:gd name="T33" fmla="*/ 2147483646 h 1815"/>
              <a:gd name="T34" fmla="*/ 2147483646 w 1081"/>
              <a:gd name="T35" fmla="*/ 2147483646 h 18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81"/>
              <a:gd name="T55" fmla="*/ 0 h 1815"/>
              <a:gd name="T56" fmla="*/ 1081 w 1081"/>
              <a:gd name="T57" fmla="*/ 1815 h 18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81" h="1815">
                <a:moveTo>
                  <a:pt x="650" y="0"/>
                </a:moveTo>
                <a:cubicBezTo>
                  <a:pt x="646" y="125"/>
                  <a:pt x="643" y="250"/>
                  <a:pt x="650" y="318"/>
                </a:cubicBezTo>
                <a:cubicBezTo>
                  <a:pt x="657" y="386"/>
                  <a:pt x="665" y="393"/>
                  <a:pt x="695" y="408"/>
                </a:cubicBezTo>
                <a:cubicBezTo>
                  <a:pt x="725" y="423"/>
                  <a:pt x="786" y="393"/>
                  <a:pt x="831" y="408"/>
                </a:cubicBezTo>
                <a:cubicBezTo>
                  <a:pt x="876" y="423"/>
                  <a:pt x="929" y="454"/>
                  <a:pt x="967" y="499"/>
                </a:cubicBezTo>
                <a:cubicBezTo>
                  <a:pt x="1005" y="544"/>
                  <a:pt x="1043" y="613"/>
                  <a:pt x="1058" y="681"/>
                </a:cubicBezTo>
                <a:cubicBezTo>
                  <a:pt x="1073" y="749"/>
                  <a:pt x="1081" y="862"/>
                  <a:pt x="1058" y="907"/>
                </a:cubicBezTo>
                <a:cubicBezTo>
                  <a:pt x="1035" y="952"/>
                  <a:pt x="967" y="938"/>
                  <a:pt x="922" y="953"/>
                </a:cubicBezTo>
                <a:cubicBezTo>
                  <a:pt x="877" y="968"/>
                  <a:pt x="809" y="975"/>
                  <a:pt x="786" y="998"/>
                </a:cubicBezTo>
                <a:cubicBezTo>
                  <a:pt x="763" y="1021"/>
                  <a:pt x="779" y="1051"/>
                  <a:pt x="786" y="1089"/>
                </a:cubicBezTo>
                <a:cubicBezTo>
                  <a:pt x="793" y="1127"/>
                  <a:pt x="876" y="1172"/>
                  <a:pt x="831" y="1225"/>
                </a:cubicBezTo>
                <a:cubicBezTo>
                  <a:pt x="786" y="1278"/>
                  <a:pt x="589" y="1383"/>
                  <a:pt x="514" y="1406"/>
                </a:cubicBezTo>
                <a:cubicBezTo>
                  <a:pt x="439" y="1429"/>
                  <a:pt x="423" y="1376"/>
                  <a:pt x="378" y="1361"/>
                </a:cubicBezTo>
                <a:cubicBezTo>
                  <a:pt x="333" y="1346"/>
                  <a:pt x="287" y="1309"/>
                  <a:pt x="242" y="1316"/>
                </a:cubicBezTo>
                <a:cubicBezTo>
                  <a:pt x="197" y="1323"/>
                  <a:pt x="143" y="1376"/>
                  <a:pt x="105" y="1406"/>
                </a:cubicBezTo>
                <a:cubicBezTo>
                  <a:pt x="67" y="1436"/>
                  <a:pt x="30" y="1459"/>
                  <a:pt x="15" y="1497"/>
                </a:cubicBezTo>
                <a:cubicBezTo>
                  <a:pt x="0" y="1535"/>
                  <a:pt x="15" y="1580"/>
                  <a:pt x="15" y="1633"/>
                </a:cubicBezTo>
                <a:cubicBezTo>
                  <a:pt x="15" y="1686"/>
                  <a:pt x="15" y="1785"/>
                  <a:pt x="15" y="1815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8" name="Freeform 5"/>
          <p:cNvSpPr>
            <a:spLocks/>
          </p:cNvSpPr>
          <p:nvPr/>
        </p:nvSpPr>
        <p:spPr bwMode="auto">
          <a:xfrm>
            <a:off x="5364163" y="2924175"/>
            <a:ext cx="1176337" cy="2952750"/>
          </a:xfrm>
          <a:custGeom>
            <a:avLst/>
            <a:gdLst>
              <a:gd name="T0" fmla="*/ 2147483646 w 741"/>
              <a:gd name="T1" fmla="*/ 0 h 1860"/>
              <a:gd name="T2" fmla="*/ 2147483646 w 741"/>
              <a:gd name="T3" fmla="*/ 2147483646 h 1860"/>
              <a:gd name="T4" fmla="*/ 2147483646 w 741"/>
              <a:gd name="T5" fmla="*/ 2147483646 h 1860"/>
              <a:gd name="T6" fmla="*/ 2147483646 w 741"/>
              <a:gd name="T7" fmla="*/ 2147483646 h 1860"/>
              <a:gd name="T8" fmla="*/ 2147483646 w 741"/>
              <a:gd name="T9" fmla="*/ 2147483646 h 1860"/>
              <a:gd name="T10" fmla="*/ 2147483646 w 741"/>
              <a:gd name="T11" fmla="*/ 2147483646 h 1860"/>
              <a:gd name="T12" fmla="*/ 2147483646 w 741"/>
              <a:gd name="T13" fmla="*/ 2147483646 h 1860"/>
              <a:gd name="T14" fmla="*/ 2147483646 w 741"/>
              <a:gd name="T15" fmla="*/ 2147483646 h 1860"/>
              <a:gd name="T16" fmla="*/ 2147483646 w 741"/>
              <a:gd name="T17" fmla="*/ 2147483646 h 1860"/>
              <a:gd name="T18" fmla="*/ 2147483646 w 741"/>
              <a:gd name="T19" fmla="*/ 2147483646 h 1860"/>
              <a:gd name="T20" fmla="*/ 2147483646 w 741"/>
              <a:gd name="T21" fmla="*/ 2147483646 h 1860"/>
              <a:gd name="T22" fmla="*/ 2147483646 w 741"/>
              <a:gd name="T23" fmla="*/ 2147483646 h 1860"/>
              <a:gd name="T24" fmla="*/ 2147483646 w 741"/>
              <a:gd name="T25" fmla="*/ 2147483646 h 1860"/>
              <a:gd name="T26" fmla="*/ 2147483646 w 741"/>
              <a:gd name="T27" fmla="*/ 2147483646 h 1860"/>
              <a:gd name="T28" fmla="*/ 2147483646 w 741"/>
              <a:gd name="T29" fmla="*/ 2147483646 h 1860"/>
              <a:gd name="T30" fmla="*/ 2147483646 w 741"/>
              <a:gd name="T31" fmla="*/ 2147483646 h 1860"/>
              <a:gd name="T32" fmla="*/ 2147483646 w 741"/>
              <a:gd name="T33" fmla="*/ 2147483646 h 18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1"/>
              <a:gd name="T52" fmla="*/ 0 h 1860"/>
              <a:gd name="T53" fmla="*/ 741 w 741"/>
              <a:gd name="T54" fmla="*/ 1860 h 18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1" h="1860">
                <a:moveTo>
                  <a:pt x="741" y="0"/>
                </a:moveTo>
                <a:cubicBezTo>
                  <a:pt x="733" y="106"/>
                  <a:pt x="725" y="212"/>
                  <a:pt x="695" y="272"/>
                </a:cubicBezTo>
                <a:cubicBezTo>
                  <a:pt x="665" y="332"/>
                  <a:pt x="596" y="340"/>
                  <a:pt x="559" y="363"/>
                </a:cubicBezTo>
                <a:cubicBezTo>
                  <a:pt x="522" y="386"/>
                  <a:pt x="484" y="370"/>
                  <a:pt x="469" y="408"/>
                </a:cubicBezTo>
                <a:cubicBezTo>
                  <a:pt x="454" y="446"/>
                  <a:pt x="462" y="551"/>
                  <a:pt x="469" y="589"/>
                </a:cubicBezTo>
                <a:cubicBezTo>
                  <a:pt x="476" y="627"/>
                  <a:pt x="491" y="612"/>
                  <a:pt x="514" y="635"/>
                </a:cubicBezTo>
                <a:cubicBezTo>
                  <a:pt x="537" y="658"/>
                  <a:pt x="598" y="703"/>
                  <a:pt x="605" y="726"/>
                </a:cubicBezTo>
                <a:cubicBezTo>
                  <a:pt x="612" y="749"/>
                  <a:pt x="582" y="741"/>
                  <a:pt x="559" y="771"/>
                </a:cubicBezTo>
                <a:cubicBezTo>
                  <a:pt x="536" y="801"/>
                  <a:pt x="499" y="884"/>
                  <a:pt x="469" y="907"/>
                </a:cubicBezTo>
                <a:cubicBezTo>
                  <a:pt x="439" y="930"/>
                  <a:pt x="416" y="877"/>
                  <a:pt x="378" y="907"/>
                </a:cubicBezTo>
                <a:cubicBezTo>
                  <a:pt x="340" y="937"/>
                  <a:pt x="272" y="1020"/>
                  <a:pt x="242" y="1088"/>
                </a:cubicBezTo>
                <a:cubicBezTo>
                  <a:pt x="212" y="1156"/>
                  <a:pt x="204" y="1255"/>
                  <a:pt x="196" y="1315"/>
                </a:cubicBezTo>
                <a:cubicBezTo>
                  <a:pt x="188" y="1375"/>
                  <a:pt x="211" y="1421"/>
                  <a:pt x="196" y="1451"/>
                </a:cubicBezTo>
                <a:cubicBezTo>
                  <a:pt x="181" y="1481"/>
                  <a:pt x="136" y="1467"/>
                  <a:pt x="106" y="1497"/>
                </a:cubicBezTo>
                <a:cubicBezTo>
                  <a:pt x="76" y="1527"/>
                  <a:pt x="30" y="1595"/>
                  <a:pt x="15" y="1633"/>
                </a:cubicBezTo>
                <a:cubicBezTo>
                  <a:pt x="0" y="1671"/>
                  <a:pt x="15" y="1685"/>
                  <a:pt x="15" y="1723"/>
                </a:cubicBezTo>
                <a:cubicBezTo>
                  <a:pt x="15" y="1761"/>
                  <a:pt x="15" y="1837"/>
                  <a:pt x="15" y="186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9" name="Freeform 6"/>
          <p:cNvSpPr>
            <a:spLocks/>
          </p:cNvSpPr>
          <p:nvPr/>
        </p:nvSpPr>
        <p:spPr bwMode="auto">
          <a:xfrm rot="631826">
            <a:off x="6019800" y="2971800"/>
            <a:ext cx="1152525" cy="3024188"/>
          </a:xfrm>
          <a:custGeom>
            <a:avLst/>
            <a:gdLst>
              <a:gd name="T0" fmla="*/ 2147483646 w 726"/>
              <a:gd name="T1" fmla="*/ 0 h 1905"/>
              <a:gd name="T2" fmla="*/ 2147483646 w 726"/>
              <a:gd name="T3" fmla="*/ 2147483646 h 1905"/>
              <a:gd name="T4" fmla="*/ 2147483646 w 726"/>
              <a:gd name="T5" fmla="*/ 2147483646 h 1905"/>
              <a:gd name="T6" fmla="*/ 2147483646 w 726"/>
              <a:gd name="T7" fmla="*/ 2147483646 h 1905"/>
              <a:gd name="T8" fmla="*/ 2147483646 w 726"/>
              <a:gd name="T9" fmla="*/ 2147483646 h 1905"/>
              <a:gd name="T10" fmla="*/ 2147483646 w 726"/>
              <a:gd name="T11" fmla="*/ 2147483646 h 1905"/>
              <a:gd name="T12" fmla="*/ 2147483646 w 726"/>
              <a:gd name="T13" fmla="*/ 2147483646 h 1905"/>
              <a:gd name="T14" fmla="*/ 2147483646 w 726"/>
              <a:gd name="T15" fmla="*/ 2147483646 h 1905"/>
              <a:gd name="T16" fmla="*/ 2147483646 w 726"/>
              <a:gd name="T17" fmla="*/ 2147483646 h 1905"/>
              <a:gd name="T18" fmla="*/ 2147483646 w 726"/>
              <a:gd name="T19" fmla="*/ 2147483646 h 1905"/>
              <a:gd name="T20" fmla="*/ 2147483646 w 726"/>
              <a:gd name="T21" fmla="*/ 2147483646 h 1905"/>
              <a:gd name="T22" fmla="*/ 2147483646 w 726"/>
              <a:gd name="T23" fmla="*/ 2147483646 h 1905"/>
              <a:gd name="T24" fmla="*/ 2147483646 w 726"/>
              <a:gd name="T25" fmla="*/ 2147483646 h 1905"/>
              <a:gd name="T26" fmla="*/ 2147483646 w 726"/>
              <a:gd name="T27" fmla="*/ 2147483646 h 1905"/>
              <a:gd name="T28" fmla="*/ 2147483646 w 726"/>
              <a:gd name="T29" fmla="*/ 2147483646 h 1905"/>
              <a:gd name="T30" fmla="*/ 0 w 726"/>
              <a:gd name="T31" fmla="*/ 2147483646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6"/>
              <a:gd name="T49" fmla="*/ 0 h 1905"/>
              <a:gd name="T50" fmla="*/ 726 w 726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6" h="1905">
                <a:moveTo>
                  <a:pt x="590" y="0"/>
                </a:moveTo>
                <a:cubicBezTo>
                  <a:pt x="582" y="45"/>
                  <a:pt x="575" y="91"/>
                  <a:pt x="590" y="136"/>
                </a:cubicBezTo>
                <a:cubicBezTo>
                  <a:pt x="605" y="181"/>
                  <a:pt x="657" y="234"/>
                  <a:pt x="680" y="272"/>
                </a:cubicBezTo>
                <a:cubicBezTo>
                  <a:pt x="703" y="310"/>
                  <a:pt x="726" y="318"/>
                  <a:pt x="726" y="363"/>
                </a:cubicBezTo>
                <a:cubicBezTo>
                  <a:pt x="726" y="408"/>
                  <a:pt x="710" y="484"/>
                  <a:pt x="680" y="544"/>
                </a:cubicBezTo>
                <a:cubicBezTo>
                  <a:pt x="650" y="604"/>
                  <a:pt x="581" y="696"/>
                  <a:pt x="544" y="726"/>
                </a:cubicBezTo>
                <a:cubicBezTo>
                  <a:pt x="507" y="756"/>
                  <a:pt x="461" y="696"/>
                  <a:pt x="454" y="726"/>
                </a:cubicBezTo>
                <a:cubicBezTo>
                  <a:pt x="447" y="756"/>
                  <a:pt x="492" y="854"/>
                  <a:pt x="499" y="907"/>
                </a:cubicBezTo>
                <a:cubicBezTo>
                  <a:pt x="506" y="960"/>
                  <a:pt x="537" y="960"/>
                  <a:pt x="499" y="1043"/>
                </a:cubicBezTo>
                <a:cubicBezTo>
                  <a:pt x="461" y="1126"/>
                  <a:pt x="325" y="1346"/>
                  <a:pt x="272" y="1406"/>
                </a:cubicBezTo>
                <a:cubicBezTo>
                  <a:pt x="219" y="1466"/>
                  <a:pt x="211" y="1391"/>
                  <a:pt x="181" y="1406"/>
                </a:cubicBezTo>
                <a:cubicBezTo>
                  <a:pt x="151" y="1421"/>
                  <a:pt x="106" y="1467"/>
                  <a:pt x="91" y="1497"/>
                </a:cubicBezTo>
                <a:cubicBezTo>
                  <a:pt x="76" y="1527"/>
                  <a:pt x="84" y="1542"/>
                  <a:pt x="91" y="1587"/>
                </a:cubicBezTo>
                <a:cubicBezTo>
                  <a:pt x="98" y="1632"/>
                  <a:pt x="136" y="1731"/>
                  <a:pt x="136" y="1769"/>
                </a:cubicBezTo>
                <a:cubicBezTo>
                  <a:pt x="136" y="1807"/>
                  <a:pt x="114" y="1791"/>
                  <a:pt x="91" y="1814"/>
                </a:cubicBezTo>
                <a:cubicBezTo>
                  <a:pt x="68" y="1837"/>
                  <a:pt x="15" y="1882"/>
                  <a:pt x="0" y="1905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0" name="Freeform 7"/>
          <p:cNvSpPr>
            <a:spLocks/>
          </p:cNvSpPr>
          <p:nvPr/>
        </p:nvSpPr>
        <p:spPr bwMode="auto">
          <a:xfrm>
            <a:off x="2566988" y="2349500"/>
            <a:ext cx="2041525" cy="3743325"/>
          </a:xfrm>
          <a:custGeom>
            <a:avLst/>
            <a:gdLst>
              <a:gd name="T0" fmla="*/ 2147483646 w 1286"/>
              <a:gd name="T1" fmla="*/ 0 h 2494"/>
              <a:gd name="T2" fmla="*/ 2147483646 w 1286"/>
              <a:gd name="T3" fmla="*/ 2147483646 h 2494"/>
              <a:gd name="T4" fmla="*/ 2147483646 w 1286"/>
              <a:gd name="T5" fmla="*/ 2147483646 h 2494"/>
              <a:gd name="T6" fmla="*/ 2147483646 w 1286"/>
              <a:gd name="T7" fmla="*/ 2147483646 h 2494"/>
              <a:gd name="T8" fmla="*/ 0 60000 65536"/>
              <a:gd name="T9" fmla="*/ 0 60000 65536"/>
              <a:gd name="T10" fmla="*/ 0 60000 65536"/>
              <a:gd name="T11" fmla="*/ 0 60000 65536"/>
              <a:gd name="T12" fmla="*/ 0 w 1286"/>
              <a:gd name="T13" fmla="*/ 0 h 2494"/>
              <a:gd name="T14" fmla="*/ 1286 w 1286"/>
              <a:gd name="T15" fmla="*/ 2494 h 2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6" h="2494">
                <a:moveTo>
                  <a:pt x="1127" y="0"/>
                </a:moveTo>
                <a:cubicBezTo>
                  <a:pt x="1206" y="582"/>
                  <a:pt x="1286" y="1164"/>
                  <a:pt x="1127" y="1542"/>
                </a:cubicBezTo>
                <a:cubicBezTo>
                  <a:pt x="968" y="1920"/>
                  <a:pt x="348" y="2109"/>
                  <a:pt x="174" y="2268"/>
                </a:cubicBezTo>
                <a:cubicBezTo>
                  <a:pt x="0" y="2427"/>
                  <a:pt x="99" y="2456"/>
                  <a:pt x="84" y="2494"/>
                </a:cubicBezTo>
              </a:path>
            </a:pathLst>
          </a:custGeom>
          <a:noFill/>
          <a:ln w="38100">
            <a:solidFill>
              <a:srgbClr val="EAB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3563938" y="234950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 dirty="0" err="1"/>
              <a:t>Vagus</a:t>
            </a:r>
            <a:endParaRPr lang="tr-TR" altLang="tr-TR" sz="1800" b="1" dirty="0"/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2268538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2484438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2700338" y="37893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2916238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2916238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2843213" y="34290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1979613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2051050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3132138" y="38608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2195513" y="38608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3132138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3" name="Text Box 20"/>
          <p:cNvSpPr txBox="1">
            <a:spLocks noChangeArrowheads="1"/>
          </p:cNvSpPr>
          <p:nvPr/>
        </p:nvSpPr>
        <p:spPr bwMode="auto">
          <a:xfrm>
            <a:off x="1763713" y="48688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4" name="Text Box 21"/>
          <p:cNvSpPr txBox="1">
            <a:spLocks noChangeArrowheads="1"/>
          </p:cNvSpPr>
          <p:nvPr/>
        </p:nvSpPr>
        <p:spPr bwMode="auto">
          <a:xfrm>
            <a:off x="1547813" y="50133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2268538" y="45815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2051050" y="45815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555875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2627313" y="40767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2268538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0" name="Text Box 27"/>
          <p:cNvSpPr txBox="1">
            <a:spLocks noChangeArrowheads="1"/>
          </p:cNvSpPr>
          <p:nvPr/>
        </p:nvSpPr>
        <p:spPr bwMode="auto">
          <a:xfrm>
            <a:off x="2700338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1" name="Text Box 28"/>
          <p:cNvSpPr txBox="1">
            <a:spLocks noChangeArrowheads="1"/>
          </p:cNvSpPr>
          <p:nvPr/>
        </p:nvSpPr>
        <p:spPr bwMode="auto">
          <a:xfrm>
            <a:off x="3276600" y="3716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2268538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3" name="Text Box 30"/>
          <p:cNvSpPr txBox="1">
            <a:spLocks noChangeArrowheads="1"/>
          </p:cNvSpPr>
          <p:nvPr/>
        </p:nvSpPr>
        <p:spPr bwMode="auto">
          <a:xfrm>
            <a:off x="2484438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2411413" y="40767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5" name="Text Box 32"/>
          <p:cNvSpPr txBox="1">
            <a:spLocks noChangeArrowheads="1"/>
          </p:cNvSpPr>
          <p:nvPr/>
        </p:nvSpPr>
        <p:spPr bwMode="auto">
          <a:xfrm>
            <a:off x="2627313" y="44370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6" name="Text Box 33"/>
          <p:cNvSpPr txBox="1">
            <a:spLocks noChangeArrowheads="1"/>
          </p:cNvSpPr>
          <p:nvPr/>
        </p:nvSpPr>
        <p:spPr bwMode="auto">
          <a:xfrm>
            <a:off x="2411413" y="44370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2195513" y="44370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8" name="Text Box 35"/>
          <p:cNvSpPr txBox="1">
            <a:spLocks noChangeArrowheads="1"/>
          </p:cNvSpPr>
          <p:nvPr/>
        </p:nvSpPr>
        <p:spPr bwMode="auto">
          <a:xfrm>
            <a:off x="2484438" y="46529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9" name="Text Box 36"/>
          <p:cNvSpPr txBox="1">
            <a:spLocks noChangeArrowheads="1"/>
          </p:cNvSpPr>
          <p:nvPr/>
        </p:nvSpPr>
        <p:spPr bwMode="auto">
          <a:xfrm>
            <a:off x="2771775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0" name="Text Box 37"/>
          <p:cNvSpPr txBox="1">
            <a:spLocks noChangeArrowheads="1"/>
          </p:cNvSpPr>
          <p:nvPr/>
        </p:nvSpPr>
        <p:spPr bwMode="auto">
          <a:xfrm>
            <a:off x="6300788" y="35004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1" name="Text Box 38"/>
          <p:cNvSpPr txBox="1">
            <a:spLocks noChangeArrowheads="1"/>
          </p:cNvSpPr>
          <p:nvPr/>
        </p:nvSpPr>
        <p:spPr bwMode="auto">
          <a:xfrm>
            <a:off x="6659563" y="32131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2" name="Text Box 39"/>
          <p:cNvSpPr txBox="1">
            <a:spLocks noChangeArrowheads="1"/>
          </p:cNvSpPr>
          <p:nvPr/>
        </p:nvSpPr>
        <p:spPr bwMode="auto">
          <a:xfrm>
            <a:off x="6804025" y="33575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3" name="Text Box 40"/>
          <p:cNvSpPr txBox="1">
            <a:spLocks noChangeArrowheads="1"/>
          </p:cNvSpPr>
          <p:nvPr/>
        </p:nvSpPr>
        <p:spPr bwMode="auto">
          <a:xfrm>
            <a:off x="6659563" y="33575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4" name="Text Box 41"/>
          <p:cNvSpPr txBox="1">
            <a:spLocks noChangeArrowheads="1"/>
          </p:cNvSpPr>
          <p:nvPr/>
        </p:nvSpPr>
        <p:spPr bwMode="auto">
          <a:xfrm>
            <a:off x="6443663" y="32845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5" name="Text Box 42"/>
          <p:cNvSpPr txBox="1">
            <a:spLocks noChangeArrowheads="1"/>
          </p:cNvSpPr>
          <p:nvPr/>
        </p:nvSpPr>
        <p:spPr bwMode="auto">
          <a:xfrm>
            <a:off x="6300788" y="32845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6" name="Text Box 43"/>
          <p:cNvSpPr txBox="1">
            <a:spLocks noChangeArrowheads="1"/>
          </p:cNvSpPr>
          <p:nvPr/>
        </p:nvSpPr>
        <p:spPr bwMode="auto">
          <a:xfrm>
            <a:off x="6877050" y="30686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7" name="Text Box 44"/>
          <p:cNvSpPr txBox="1">
            <a:spLocks noChangeArrowheads="1"/>
          </p:cNvSpPr>
          <p:nvPr/>
        </p:nvSpPr>
        <p:spPr bwMode="auto">
          <a:xfrm>
            <a:off x="6659563" y="2997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8" name="Text Box 45"/>
          <p:cNvSpPr txBox="1">
            <a:spLocks noChangeArrowheads="1"/>
          </p:cNvSpPr>
          <p:nvPr/>
        </p:nvSpPr>
        <p:spPr bwMode="auto">
          <a:xfrm>
            <a:off x="6516688" y="2997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9" name="Text Box 46"/>
          <p:cNvSpPr txBox="1">
            <a:spLocks noChangeArrowheads="1"/>
          </p:cNvSpPr>
          <p:nvPr/>
        </p:nvSpPr>
        <p:spPr bwMode="auto">
          <a:xfrm>
            <a:off x="5580063" y="494188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0" name="Text Box 47"/>
          <p:cNvSpPr txBox="1">
            <a:spLocks noChangeArrowheads="1"/>
          </p:cNvSpPr>
          <p:nvPr/>
        </p:nvSpPr>
        <p:spPr bwMode="auto">
          <a:xfrm>
            <a:off x="6011863" y="47974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1" name="Text Box 48"/>
          <p:cNvSpPr txBox="1">
            <a:spLocks noChangeArrowheads="1"/>
          </p:cNvSpPr>
          <p:nvPr/>
        </p:nvSpPr>
        <p:spPr bwMode="auto">
          <a:xfrm>
            <a:off x="6516688" y="43656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2" name="Text Box 49"/>
          <p:cNvSpPr txBox="1">
            <a:spLocks noChangeArrowheads="1"/>
          </p:cNvSpPr>
          <p:nvPr/>
        </p:nvSpPr>
        <p:spPr bwMode="auto">
          <a:xfrm>
            <a:off x="6300788" y="4221163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3" name="Text Box 50"/>
          <p:cNvSpPr txBox="1">
            <a:spLocks noChangeArrowheads="1"/>
          </p:cNvSpPr>
          <p:nvPr/>
        </p:nvSpPr>
        <p:spPr bwMode="auto">
          <a:xfrm>
            <a:off x="6588125" y="3500438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4" name="Text Box 51"/>
          <p:cNvSpPr txBox="1">
            <a:spLocks noChangeArrowheads="1"/>
          </p:cNvSpPr>
          <p:nvPr/>
        </p:nvSpPr>
        <p:spPr bwMode="auto">
          <a:xfrm>
            <a:off x="5795963" y="4581525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5" name="Text Box 52"/>
          <p:cNvSpPr txBox="1">
            <a:spLocks noChangeArrowheads="1"/>
          </p:cNvSpPr>
          <p:nvPr/>
        </p:nvSpPr>
        <p:spPr bwMode="auto">
          <a:xfrm>
            <a:off x="5580063" y="5373688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6" name="Text Box 53"/>
          <p:cNvSpPr txBox="1">
            <a:spLocks noChangeArrowheads="1"/>
          </p:cNvSpPr>
          <p:nvPr/>
        </p:nvSpPr>
        <p:spPr bwMode="auto">
          <a:xfrm>
            <a:off x="5724525" y="4437063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7" name="Text Box 54"/>
          <p:cNvSpPr txBox="1">
            <a:spLocks noChangeArrowheads="1"/>
          </p:cNvSpPr>
          <p:nvPr/>
        </p:nvSpPr>
        <p:spPr bwMode="auto">
          <a:xfrm>
            <a:off x="6443663" y="4221163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8" name="Text Box 55"/>
          <p:cNvSpPr txBox="1">
            <a:spLocks noChangeArrowheads="1"/>
          </p:cNvSpPr>
          <p:nvPr/>
        </p:nvSpPr>
        <p:spPr bwMode="auto">
          <a:xfrm>
            <a:off x="6227763" y="4292600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39" name="Text Box 56"/>
          <p:cNvSpPr txBox="1">
            <a:spLocks noChangeArrowheads="1"/>
          </p:cNvSpPr>
          <p:nvPr/>
        </p:nvSpPr>
        <p:spPr bwMode="auto">
          <a:xfrm>
            <a:off x="6084888" y="4292600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0" name="Text Box 57"/>
          <p:cNvSpPr txBox="1">
            <a:spLocks noChangeArrowheads="1"/>
          </p:cNvSpPr>
          <p:nvPr/>
        </p:nvSpPr>
        <p:spPr bwMode="auto">
          <a:xfrm>
            <a:off x="6096000" y="4114800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1" name="Text Box 58"/>
          <p:cNvSpPr txBox="1">
            <a:spLocks noChangeArrowheads="1"/>
          </p:cNvSpPr>
          <p:nvPr/>
        </p:nvSpPr>
        <p:spPr bwMode="auto">
          <a:xfrm>
            <a:off x="6443663" y="3357563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2" name="Text Box 59"/>
          <p:cNvSpPr txBox="1">
            <a:spLocks noChangeArrowheads="1"/>
          </p:cNvSpPr>
          <p:nvPr/>
        </p:nvSpPr>
        <p:spPr bwMode="auto">
          <a:xfrm>
            <a:off x="6948488" y="3213100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3" name="Text Box 60"/>
          <p:cNvSpPr txBox="1">
            <a:spLocks noChangeArrowheads="1"/>
          </p:cNvSpPr>
          <p:nvPr/>
        </p:nvSpPr>
        <p:spPr bwMode="auto">
          <a:xfrm>
            <a:off x="2411413" y="37163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4" name="Text Box 61"/>
          <p:cNvSpPr txBox="1">
            <a:spLocks noChangeArrowheads="1"/>
          </p:cNvSpPr>
          <p:nvPr/>
        </p:nvSpPr>
        <p:spPr bwMode="auto">
          <a:xfrm>
            <a:off x="2916238" y="38608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5" name="Text Box 62"/>
          <p:cNvSpPr txBox="1">
            <a:spLocks noChangeArrowheads="1"/>
          </p:cNvSpPr>
          <p:nvPr/>
        </p:nvSpPr>
        <p:spPr bwMode="auto">
          <a:xfrm>
            <a:off x="1835150" y="35004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6" name="Text Box 63"/>
          <p:cNvSpPr txBox="1">
            <a:spLocks noChangeArrowheads="1"/>
          </p:cNvSpPr>
          <p:nvPr/>
        </p:nvSpPr>
        <p:spPr bwMode="auto">
          <a:xfrm>
            <a:off x="3059113" y="357346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7" name="Text Box 64"/>
          <p:cNvSpPr txBox="1">
            <a:spLocks noChangeArrowheads="1"/>
          </p:cNvSpPr>
          <p:nvPr/>
        </p:nvSpPr>
        <p:spPr bwMode="auto">
          <a:xfrm>
            <a:off x="3276600" y="35004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8" name="Text Box 65"/>
          <p:cNvSpPr txBox="1">
            <a:spLocks noChangeArrowheads="1"/>
          </p:cNvSpPr>
          <p:nvPr/>
        </p:nvSpPr>
        <p:spPr bwMode="auto">
          <a:xfrm>
            <a:off x="3132138" y="357346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49" name="Text Box 66"/>
          <p:cNvSpPr txBox="1">
            <a:spLocks noChangeArrowheads="1"/>
          </p:cNvSpPr>
          <p:nvPr/>
        </p:nvSpPr>
        <p:spPr bwMode="auto">
          <a:xfrm>
            <a:off x="2627313" y="35004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50" name="Text Box 67"/>
          <p:cNvSpPr txBox="1">
            <a:spLocks noChangeArrowheads="1"/>
          </p:cNvSpPr>
          <p:nvPr/>
        </p:nvSpPr>
        <p:spPr bwMode="auto">
          <a:xfrm>
            <a:off x="2051050" y="357346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51" name="Text Box 68"/>
          <p:cNvSpPr txBox="1">
            <a:spLocks noChangeArrowheads="1"/>
          </p:cNvSpPr>
          <p:nvPr/>
        </p:nvSpPr>
        <p:spPr bwMode="auto">
          <a:xfrm>
            <a:off x="1763713" y="35004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52" name="Text Box 69"/>
          <p:cNvSpPr txBox="1">
            <a:spLocks noChangeArrowheads="1"/>
          </p:cNvSpPr>
          <p:nvPr/>
        </p:nvSpPr>
        <p:spPr bwMode="auto">
          <a:xfrm>
            <a:off x="3203575" y="37163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53" name="Text Box 70"/>
          <p:cNvSpPr txBox="1">
            <a:spLocks noChangeArrowheads="1"/>
          </p:cNvSpPr>
          <p:nvPr/>
        </p:nvSpPr>
        <p:spPr bwMode="auto">
          <a:xfrm>
            <a:off x="1042988" y="6165850"/>
            <a:ext cx="6551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/>
              <a:t>      Normal  mide 			Bozulmuş  akamodasyon</a:t>
            </a:r>
          </a:p>
        </p:txBody>
      </p:sp>
      <p:sp>
        <p:nvSpPr>
          <p:cNvPr id="154" name="Freeform 71"/>
          <p:cNvSpPr>
            <a:spLocks/>
          </p:cNvSpPr>
          <p:nvPr/>
        </p:nvSpPr>
        <p:spPr bwMode="auto">
          <a:xfrm>
            <a:off x="1547813" y="5516563"/>
            <a:ext cx="227012" cy="360362"/>
          </a:xfrm>
          <a:custGeom>
            <a:avLst/>
            <a:gdLst>
              <a:gd name="T0" fmla="*/ 2147483646 w 143"/>
              <a:gd name="T1" fmla="*/ 0 h 227"/>
              <a:gd name="T2" fmla="*/ 2147483646 w 143"/>
              <a:gd name="T3" fmla="*/ 2147483646 h 227"/>
              <a:gd name="T4" fmla="*/ 2147483646 w 143"/>
              <a:gd name="T5" fmla="*/ 2147483646 h 227"/>
              <a:gd name="T6" fmla="*/ 0 w 143"/>
              <a:gd name="T7" fmla="*/ 2147483646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43"/>
              <a:gd name="T13" fmla="*/ 0 h 227"/>
              <a:gd name="T14" fmla="*/ 143 w 143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" h="227">
                <a:moveTo>
                  <a:pt x="136" y="0"/>
                </a:moveTo>
                <a:cubicBezTo>
                  <a:pt x="139" y="30"/>
                  <a:pt x="143" y="61"/>
                  <a:pt x="136" y="91"/>
                </a:cubicBezTo>
                <a:cubicBezTo>
                  <a:pt x="129" y="121"/>
                  <a:pt x="114" y="159"/>
                  <a:pt x="91" y="182"/>
                </a:cubicBezTo>
                <a:cubicBezTo>
                  <a:pt x="68" y="205"/>
                  <a:pt x="15" y="220"/>
                  <a:pt x="0" y="227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" name="Freeform 72"/>
          <p:cNvSpPr>
            <a:spLocks/>
          </p:cNvSpPr>
          <p:nvPr/>
        </p:nvSpPr>
        <p:spPr bwMode="auto">
          <a:xfrm>
            <a:off x="3597275" y="3062288"/>
            <a:ext cx="863600" cy="576262"/>
          </a:xfrm>
          <a:custGeom>
            <a:avLst/>
            <a:gdLst>
              <a:gd name="T0" fmla="*/ 2147483646 w 544"/>
              <a:gd name="T1" fmla="*/ 0 h 363"/>
              <a:gd name="T2" fmla="*/ 2147483646 w 544"/>
              <a:gd name="T3" fmla="*/ 2147483646 h 363"/>
              <a:gd name="T4" fmla="*/ 2147483646 w 544"/>
              <a:gd name="T5" fmla="*/ 2147483646 h 363"/>
              <a:gd name="T6" fmla="*/ 2147483646 w 544"/>
              <a:gd name="T7" fmla="*/ 2147483646 h 363"/>
              <a:gd name="T8" fmla="*/ 2147483646 w 544"/>
              <a:gd name="T9" fmla="*/ 2147483646 h 363"/>
              <a:gd name="T10" fmla="*/ 0 w 544"/>
              <a:gd name="T11" fmla="*/ 2147483646 h 3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4"/>
              <a:gd name="T19" fmla="*/ 0 h 363"/>
              <a:gd name="T20" fmla="*/ 544 w 544"/>
              <a:gd name="T21" fmla="*/ 363 h 3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4" h="363">
                <a:moveTo>
                  <a:pt x="544" y="0"/>
                </a:moveTo>
                <a:cubicBezTo>
                  <a:pt x="518" y="8"/>
                  <a:pt x="492" y="16"/>
                  <a:pt x="454" y="46"/>
                </a:cubicBezTo>
                <a:cubicBezTo>
                  <a:pt x="416" y="76"/>
                  <a:pt x="355" y="144"/>
                  <a:pt x="317" y="182"/>
                </a:cubicBezTo>
                <a:cubicBezTo>
                  <a:pt x="279" y="220"/>
                  <a:pt x="257" y="249"/>
                  <a:pt x="227" y="272"/>
                </a:cubicBezTo>
                <a:cubicBezTo>
                  <a:pt x="197" y="295"/>
                  <a:pt x="174" y="303"/>
                  <a:pt x="136" y="318"/>
                </a:cubicBezTo>
                <a:cubicBezTo>
                  <a:pt x="98" y="333"/>
                  <a:pt x="23" y="356"/>
                  <a:pt x="0" y="363"/>
                </a:cubicBez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6" name="Freeform 73"/>
          <p:cNvSpPr>
            <a:spLocks/>
          </p:cNvSpPr>
          <p:nvPr/>
        </p:nvSpPr>
        <p:spPr bwMode="auto">
          <a:xfrm>
            <a:off x="3132138" y="4797425"/>
            <a:ext cx="1008062" cy="180975"/>
          </a:xfrm>
          <a:custGeom>
            <a:avLst/>
            <a:gdLst>
              <a:gd name="T0" fmla="*/ 2147483646 w 635"/>
              <a:gd name="T1" fmla="*/ 2147483646 h 114"/>
              <a:gd name="T2" fmla="*/ 2147483646 w 635"/>
              <a:gd name="T3" fmla="*/ 2147483646 h 114"/>
              <a:gd name="T4" fmla="*/ 2147483646 w 635"/>
              <a:gd name="T5" fmla="*/ 2147483646 h 114"/>
              <a:gd name="T6" fmla="*/ 2147483646 w 635"/>
              <a:gd name="T7" fmla="*/ 2147483646 h 114"/>
              <a:gd name="T8" fmla="*/ 2147483646 w 635"/>
              <a:gd name="T9" fmla="*/ 2147483646 h 114"/>
              <a:gd name="T10" fmla="*/ 0 w 635"/>
              <a:gd name="T11" fmla="*/ 2147483646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114"/>
              <a:gd name="T20" fmla="*/ 635 w 635"/>
              <a:gd name="T21" fmla="*/ 114 h 1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114">
                <a:moveTo>
                  <a:pt x="635" y="99"/>
                </a:moveTo>
                <a:cubicBezTo>
                  <a:pt x="563" y="83"/>
                  <a:pt x="492" y="68"/>
                  <a:pt x="454" y="53"/>
                </a:cubicBezTo>
                <a:cubicBezTo>
                  <a:pt x="416" y="38"/>
                  <a:pt x="447" y="0"/>
                  <a:pt x="409" y="8"/>
                </a:cubicBezTo>
                <a:cubicBezTo>
                  <a:pt x="371" y="16"/>
                  <a:pt x="280" y="84"/>
                  <a:pt x="227" y="99"/>
                </a:cubicBezTo>
                <a:cubicBezTo>
                  <a:pt x="174" y="114"/>
                  <a:pt x="129" y="99"/>
                  <a:pt x="91" y="99"/>
                </a:cubicBezTo>
                <a:cubicBezTo>
                  <a:pt x="53" y="99"/>
                  <a:pt x="26" y="99"/>
                  <a:pt x="0" y="99"/>
                </a:cubicBez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7" name="Freeform 74"/>
          <p:cNvSpPr>
            <a:spLocks/>
          </p:cNvSpPr>
          <p:nvPr/>
        </p:nvSpPr>
        <p:spPr bwMode="auto">
          <a:xfrm>
            <a:off x="2036763" y="5249863"/>
            <a:ext cx="863600" cy="431800"/>
          </a:xfrm>
          <a:custGeom>
            <a:avLst/>
            <a:gdLst>
              <a:gd name="T0" fmla="*/ 2147483646 w 544"/>
              <a:gd name="T1" fmla="*/ 2147483646 h 272"/>
              <a:gd name="T2" fmla="*/ 2147483646 w 544"/>
              <a:gd name="T3" fmla="*/ 2147483646 h 272"/>
              <a:gd name="T4" fmla="*/ 2147483646 w 544"/>
              <a:gd name="T5" fmla="*/ 2147483646 h 272"/>
              <a:gd name="T6" fmla="*/ 2147483646 w 544"/>
              <a:gd name="T7" fmla="*/ 2147483646 h 272"/>
              <a:gd name="T8" fmla="*/ 0 w 544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544" y="272"/>
                </a:moveTo>
                <a:cubicBezTo>
                  <a:pt x="498" y="230"/>
                  <a:pt x="453" y="188"/>
                  <a:pt x="408" y="181"/>
                </a:cubicBezTo>
                <a:cubicBezTo>
                  <a:pt x="363" y="174"/>
                  <a:pt x="325" y="242"/>
                  <a:pt x="272" y="227"/>
                </a:cubicBezTo>
                <a:cubicBezTo>
                  <a:pt x="219" y="212"/>
                  <a:pt x="136" y="129"/>
                  <a:pt x="91" y="91"/>
                </a:cubicBezTo>
                <a:cubicBezTo>
                  <a:pt x="46" y="53"/>
                  <a:pt x="15" y="15"/>
                  <a:pt x="0" y="0"/>
                </a:cubicBez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8" name="Text Box 75"/>
          <p:cNvSpPr txBox="1">
            <a:spLocks noChangeArrowheads="1"/>
          </p:cNvSpPr>
          <p:nvPr/>
        </p:nvSpPr>
        <p:spPr bwMode="auto">
          <a:xfrm>
            <a:off x="5795963" y="5589588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+ +</a:t>
            </a:r>
          </a:p>
        </p:txBody>
      </p:sp>
      <p:sp>
        <p:nvSpPr>
          <p:cNvPr id="159" name="Rectangle 81"/>
          <p:cNvSpPr>
            <a:spLocks noChangeArrowheads="1"/>
          </p:cNvSpPr>
          <p:nvPr/>
        </p:nvSpPr>
        <p:spPr bwMode="auto">
          <a:xfrm>
            <a:off x="7156508" y="5094372"/>
            <a:ext cx="1685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- Erken doyma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- Kilo kaybı</a:t>
            </a:r>
          </a:p>
        </p:txBody>
      </p:sp>
      <p:sp>
        <p:nvSpPr>
          <p:cNvPr id="160" name="Text Box 83"/>
          <p:cNvSpPr txBox="1">
            <a:spLocks noChangeArrowheads="1"/>
          </p:cNvSpPr>
          <p:nvPr/>
        </p:nvSpPr>
        <p:spPr bwMode="auto">
          <a:xfrm>
            <a:off x="153988" y="3564454"/>
            <a:ext cx="792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 dirty="0" err="1">
                <a:solidFill>
                  <a:schemeClr val="bg1"/>
                </a:solidFill>
              </a:rPr>
              <a:t>Fundus</a:t>
            </a:r>
            <a:endParaRPr lang="tr-TR" altLang="tr-TR" sz="1400" dirty="0">
              <a:solidFill>
                <a:schemeClr val="bg1"/>
              </a:solidFill>
            </a:endParaRPr>
          </a:p>
        </p:txBody>
      </p:sp>
      <p:sp>
        <p:nvSpPr>
          <p:cNvPr id="162" name="Text Box 86"/>
          <p:cNvSpPr txBox="1">
            <a:spLocks noChangeArrowheads="1"/>
          </p:cNvSpPr>
          <p:nvPr/>
        </p:nvSpPr>
        <p:spPr bwMode="auto">
          <a:xfrm>
            <a:off x="147809" y="4876800"/>
            <a:ext cx="792163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 dirty="0" err="1">
                <a:solidFill>
                  <a:schemeClr val="bg1"/>
                </a:solidFill>
              </a:rPr>
              <a:t>Antrum</a:t>
            </a:r>
            <a:endParaRPr lang="tr-TR" altLang="tr-TR" sz="1400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1" y="433861"/>
            <a:ext cx="8075002" cy="58178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175250" y="6590434"/>
            <a:ext cx="2881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r-TR" altLang="tr-TR" sz="1000"/>
              <a:t>Tack J.Gut 2000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137025" y="3086100"/>
            <a:ext cx="839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/>
              <a:t>Ach        5-HT</a:t>
            </a:r>
            <a:r>
              <a:rPr lang="tr-TR" altLang="tr-TR" sz="1400" baseline="-25000"/>
              <a:t>1-4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073400" y="416560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/>
              <a:t>İnternöron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037138" y="4095750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400"/>
              <a:t>İnhibitör motor nöron</a:t>
            </a:r>
          </a:p>
        </p:txBody>
      </p:sp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323850" y="138113"/>
            <a:ext cx="8716963" cy="6686550"/>
            <a:chOff x="204" y="87"/>
            <a:chExt cx="5491" cy="4212"/>
          </a:xfrm>
        </p:grpSpPr>
        <p:grpSp>
          <p:nvGrpSpPr>
            <p:cNvPr id="13347" name="Group 10"/>
            <p:cNvGrpSpPr>
              <a:grpSpLocks/>
            </p:cNvGrpSpPr>
            <p:nvPr/>
          </p:nvGrpSpPr>
          <p:grpSpPr bwMode="auto">
            <a:xfrm>
              <a:off x="204" y="87"/>
              <a:ext cx="5317" cy="4212"/>
              <a:chOff x="204" y="87"/>
              <a:chExt cx="5317" cy="4212"/>
            </a:xfrm>
          </p:grpSpPr>
          <p:grpSp>
            <p:nvGrpSpPr>
              <p:cNvPr id="13349" name="Group 11"/>
              <p:cNvGrpSpPr>
                <a:grpSpLocks/>
              </p:cNvGrpSpPr>
              <p:nvPr/>
            </p:nvGrpSpPr>
            <p:grpSpPr bwMode="auto">
              <a:xfrm>
                <a:off x="204" y="87"/>
                <a:ext cx="5317" cy="4212"/>
                <a:chOff x="204" y="87"/>
                <a:chExt cx="5317" cy="4212"/>
              </a:xfrm>
            </p:grpSpPr>
            <p:sp>
              <p:nvSpPr>
                <p:cNvPr id="133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46" y="2173"/>
                  <a:ext cx="27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tr-TR" altLang="tr-TR" sz="2000" b="1"/>
                    <a:t>+</a:t>
                  </a:r>
                </a:p>
              </p:txBody>
            </p:sp>
            <p:grpSp>
              <p:nvGrpSpPr>
                <p:cNvPr id="13352" name="Group 13"/>
                <p:cNvGrpSpPr>
                  <a:grpSpLocks/>
                </p:cNvGrpSpPr>
                <p:nvPr/>
              </p:nvGrpSpPr>
              <p:grpSpPr bwMode="auto">
                <a:xfrm>
                  <a:off x="204" y="87"/>
                  <a:ext cx="5317" cy="4212"/>
                  <a:chOff x="204" y="87"/>
                  <a:chExt cx="5317" cy="4212"/>
                </a:xfrm>
              </p:grpSpPr>
              <p:sp>
                <p:nvSpPr>
                  <p:cNvPr id="1335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4" y="217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tr-TR" altLang="tr-TR" sz="2000" b="1"/>
                      <a:t>+</a:t>
                    </a:r>
                  </a:p>
                </p:txBody>
              </p:sp>
              <p:grpSp>
                <p:nvGrpSpPr>
                  <p:cNvPr id="133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04" y="87"/>
                    <a:ext cx="5317" cy="4212"/>
                    <a:chOff x="204" y="87"/>
                    <a:chExt cx="5317" cy="4212"/>
                  </a:xfrm>
                </p:grpSpPr>
                <p:sp>
                  <p:nvSpPr>
                    <p:cNvPr id="13355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" y="1298"/>
                      <a:ext cx="589" cy="14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B9B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/>
                    </a:p>
                  </p:txBody>
                </p:sp>
                <p:grpSp>
                  <p:nvGrpSpPr>
                    <p:cNvPr id="13356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9" y="115"/>
                      <a:ext cx="182" cy="663"/>
                      <a:chOff x="4604" y="572"/>
                      <a:chExt cx="136" cy="1134"/>
                    </a:xfrm>
                  </p:grpSpPr>
                  <p:sp>
                    <p:nvSpPr>
                      <p:cNvPr id="13404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405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grpSp>
                  <p:nvGrpSpPr>
                    <p:cNvPr id="13357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46" y="2750"/>
                      <a:ext cx="183" cy="1134"/>
                      <a:chOff x="4604" y="572"/>
                      <a:chExt cx="136" cy="1134"/>
                    </a:xfrm>
                  </p:grpSpPr>
                  <p:sp>
                    <p:nvSpPr>
                      <p:cNvPr id="13402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403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grpSp>
                  <p:nvGrpSpPr>
                    <p:cNvPr id="13358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46" y="1480"/>
                      <a:ext cx="183" cy="1134"/>
                      <a:chOff x="4604" y="572"/>
                      <a:chExt cx="136" cy="1134"/>
                    </a:xfrm>
                  </p:grpSpPr>
                  <p:sp>
                    <p:nvSpPr>
                      <p:cNvPr id="13400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401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grpSp>
                  <p:nvGrpSpPr>
                    <p:cNvPr id="13359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8" y="2145"/>
                      <a:ext cx="183" cy="1134"/>
                      <a:chOff x="4604" y="572"/>
                      <a:chExt cx="136" cy="1134"/>
                    </a:xfrm>
                  </p:grpSpPr>
                  <p:sp>
                    <p:nvSpPr>
                      <p:cNvPr id="13398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99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grpSp>
                  <p:nvGrpSpPr>
                    <p:cNvPr id="13360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46" y="210"/>
                      <a:ext cx="183" cy="1134"/>
                      <a:chOff x="4604" y="572"/>
                      <a:chExt cx="136" cy="1134"/>
                    </a:xfrm>
                  </p:grpSpPr>
                  <p:sp>
                    <p:nvSpPr>
                      <p:cNvPr id="13396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97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grpSp>
                  <p:nvGrpSpPr>
                    <p:cNvPr id="13361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8" y="845"/>
                      <a:ext cx="183" cy="1134"/>
                      <a:chOff x="4604" y="572"/>
                      <a:chExt cx="136" cy="1134"/>
                    </a:xfrm>
                  </p:grpSpPr>
                  <p:sp>
                    <p:nvSpPr>
                      <p:cNvPr id="13394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95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grpSp>
                  <p:nvGrpSpPr>
                    <p:cNvPr id="1336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1" y="3364"/>
                      <a:ext cx="156" cy="935"/>
                      <a:chOff x="4604" y="572"/>
                      <a:chExt cx="136" cy="1134"/>
                    </a:xfrm>
                  </p:grpSpPr>
                  <p:sp>
                    <p:nvSpPr>
                      <p:cNvPr id="13392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572"/>
                        <a:ext cx="136" cy="113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93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8" y="1030"/>
                        <a:ext cx="45" cy="182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sp>
                  <p:nvSpPr>
                    <p:cNvPr id="13363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4" y="87"/>
                      <a:ext cx="0" cy="41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pic>
                  <p:nvPicPr>
                    <p:cNvPr id="13364" name="Picture 39" descr="HM00260_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73" y="754"/>
                      <a:ext cx="559" cy="7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3365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3" y="3430"/>
                      <a:ext cx="2159" cy="491"/>
                      <a:chOff x="1383" y="3430"/>
                      <a:chExt cx="2159" cy="491"/>
                    </a:xfrm>
                  </p:grpSpPr>
                  <p:sp>
                    <p:nvSpPr>
                      <p:cNvPr id="13389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338" y="3475"/>
                        <a:ext cx="226" cy="13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90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83" y="3748"/>
                        <a:ext cx="158" cy="153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91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92" y="3430"/>
                        <a:ext cx="1950" cy="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tr-TR" altLang="tr-TR"/>
                          <a:t>Nikotinik reseptör</a:t>
                        </a:r>
                      </a:p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tr-TR" altLang="tr-TR"/>
                          <a:t>5-HT reseptörü</a:t>
                        </a:r>
                      </a:p>
                    </p:txBody>
                  </p:sp>
                </p:grpSp>
                <p:sp>
                  <p:nvSpPr>
                    <p:cNvPr id="13366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8" y="1226"/>
                      <a:ext cx="1070" cy="4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13367" name="AutoShape 45"/>
                    <p:cNvSpPr>
                      <a:spLocks/>
                    </p:cNvSpPr>
                    <p:nvPr/>
                  </p:nvSpPr>
                  <p:spPr bwMode="auto">
                    <a:xfrm rot="-1432006">
                      <a:off x="1813" y="883"/>
                      <a:ext cx="136" cy="635"/>
                    </a:xfrm>
                    <a:prstGeom prst="leftBrace">
                      <a:avLst>
                        <a:gd name="adj1" fmla="val 38909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/>
                    </a:p>
                  </p:txBody>
                </p:sp>
                <p:sp>
                  <p:nvSpPr>
                    <p:cNvPr id="13368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 rot="-1291725">
                      <a:off x="717" y="1176"/>
                      <a:ext cx="1225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tr-TR" altLang="tr-TR" sz="1600"/>
                        <a:t>Vagal afferent</a:t>
                      </a:r>
                    </a:p>
                  </p:txBody>
                </p:sp>
                <p:sp>
                  <p:nvSpPr>
                    <p:cNvPr id="13369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96" y="964"/>
                      <a:ext cx="1089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tr-TR" altLang="tr-TR" sz="1400"/>
                        <a:t>Gastrointstinal sistem</a:t>
                      </a:r>
                    </a:p>
                  </p:txBody>
                </p:sp>
                <p:sp>
                  <p:nvSpPr>
                    <p:cNvPr id="13370" name="AutoShape 48"/>
                    <p:cNvSpPr>
                      <a:spLocks/>
                    </p:cNvSpPr>
                    <p:nvPr/>
                  </p:nvSpPr>
                  <p:spPr bwMode="auto">
                    <a:xfrm>
                      <a:off x="1722" y="2199"/>
                      <a:ext cx="45" cy="181"/>
                    </a:xfrm>
                    <a:prstGeom prst="leftBrace">
                      <a:avLst>
                        <a:gd name="adj1" fmla="val 33519"/>
                        <a:gd name="adj2" fmla="val 50000"/>
                      </a:avLst>
                    </a:prstGeom>
                    <a:noFill/>
                    <a:ln w="28575">
                      <a:solidFill>
                        <a:srgbClr val="B9BD1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/>
                    </a:p>
                  </p:txBody>
                </p:sp>
                <p:sp>
                  <p:nvSpPr>
                    <p:cNvPr id="13371" name="AutoShape 49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244" y="2590"/>
                      <a:ext cx="93" cy="232"/>
                    </a:xfrm>
                    <a:prstGeom prst="leftBrace">
                      <a:avLst>
                        <a:gd name="adj1" fmla="val 20789"/>
                        <a:gd name="adj2" fmla="val 50000"/>
                      </a:avLst>
                    </a:prstGeom>
                    <a:noFill/>
                    <a:ln w="28575">
                      <a:solidFill>
                        <a:srgbClr val="B9BD1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/>
                    </a:p>
                  </p:txBody>
                </p:sp>
                <p:sp>
                  <p:nvSpPr>
                    <p:cNvPr id="13372" name="AutoShape 50"/>
                    <p:cNvSpPr>
                      <a:spLocks/>
                    </p:cNvSpPr>
                    <p:nvPr/>
                  </p:nvSpPr>
                  <p:spPr bwMode="auto">
                    <a:xfrm>
                      <a:off x="4779" y="2020"/>
                      <a:ext cx="136" cy="545"/>
                    </a:xfrm>
                    <a:prstGeom prst="leftBrace">
                      <a:avLst>
                        <a:gd name="adj1" fmla="val 33395"/>
                        <a:gd name="adj2" fmla="val 50000"/>
                      </a:avLst>
                    </a:prstGeom>
                    <a:noFill/>
                    <a:ln w="28575">
                      <a:solidFill>
                        <a:srgbClr val="FF66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/>
                    </a:p>
                  </p:txBody>
                </p:sp>
                <p:sp>
                  <p:nvSpPr>
                    <p:cNvPr id="1337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" y="2296"/>
                      <a:ext cx="9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9BD1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13374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2" y="2296"/>
                      <a:ext cx="0" cy="36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B9BD1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13375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2" y="2489"/>
                      <a:ext cx="817" cy="3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tr-TR" altLang="tr-TR" sz="1400"/>
                        <a:t>Vagal 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tr-TR" altLang="tr-TR" sz="1400"/>
                        <a:t>efferent</a:t>
                      </a:r>
                    </a:p>
                  </p:txBody>
                </p:sp>
                <p:grpSp>
                  <p:nvGrpSpPr>
                    <p:cNvPr id="1337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43" y="2083"/>
                      <a:ext cx="676" cy="485"/>
                      <a:chOff x="1927" y="2160"/>
                      <a:chExt cx="632" cy="408"/>
                    </a:xfrm>
                  </p:grpSpPr>
                  <p:sp>
                    <p:nvSpPr>
                      <p:cNvPr id="13387" name="Oval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7" y="2160"/>
                        <a:ext cx="632" cy="40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A9D7DB"/>
                          </a:gs>
                          <a:gs pos="100000">
                            <a:srgbClr val="3399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27704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7" y="2279"/>
                        <a:ext cx="165" cy="153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337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0" y="2079"/>
                      <a:ext cx="725" cy="485"/>
                      <a:chOff x="3375" y="2083"/>
                      <a:chExt cx="731" cy="485"/>
                    </a:xfrm>
                  </p:grpSpPr>
                  <p:grpSp>
                    <p:nvGrpSpPr>
                      <p:cNvPr id="13382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4" y="2083"/>
                        <a:ext cx="682" cy="485"/>
                        <a:chOff x="3424" y="2160"/>
                        <a:chExt cx="632" cy="408"/>
                      </a:xfrm>
                    </p:grpSpPr>
                    <p:sp>
                      <p:nvSpPr>
                        <p:cNvPr id="13385" name="Oval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" y="2160"/>
                          <a:ext cx="632" cy="408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66CC"/>
                            </a:gs>
                            <a:gs pos="100000">
                              <a:srgbClr val="FF3399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tr-TR" altLang="tr-TR"/>
                        </a:p>
                      </p:txBody>
                    </p:sp>
                    <p:sp>
                      <p:nvSpPr>
                        <p:cNvPr id="13386" name="Oval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4" y="2279"/>
                          <a:ext cx="169" cy="153"/>
                        </a:xfrm>
                        <a:prstGeom prst="ellipse">
                          <a:avLst/>
                        </a:prstGeom>
                        <a:solidFill>
                          <a:srgbClr val="FF66CC"/>
                        </a:solidFill>
                        <a:ln>
                          <a:noFill/>
                        </a:ln>
                        <a:effectLst>
                          <a:prstShdw prst="shdw17" dist="17961" dir="13500000">
                            <a:srgbClr val="993D7A"/>
                          </a:prstShdw>
                        </a:effectLst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tr-TR" altLang="tr-TR"/>
                        </a:p>
                      </p:txBody>
                    </p:sp>
                  </p:grpSp>
                  <p:sp>
                    <p:nvSpPr>
                      <p:cNvPr id="13383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334" y="2341"/>
                        <a:ext cx="226" cy="13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99663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  <p:sp>
                    <p:nvSpPr>
                      <p:cNvPr id="13384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5" y="2131"/>
                        <a:ext cx="158" cy="153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tr-TR" altLang="tr-TR"/>
                      </a:p>
                    </p:txBody>
                  </p:sp>
                </p:grpSp>
                <p:sp>
                  <p:nvSpPr>
                    <p:cNvPr id="13378" name="AutoShape 63"/>
                    <p:cNvSpPr>
                      <a:spLocks/>
                    </p:cNvSpPr>
                    <p:nvPr/>
                  </p:nvSpPr>
                  <p:spPr bwMode="auto">
                    <a:xfrm>
                      <a:off x="3035" y="2209"/>
                      <a:ext cx="45" cy="181"/>
                    </a:xfrm>
                    <a:prstGeom prst="leftBrace">
                      <a:avLst>
                        <a:gd name="adj1" fmla="val 33519"/>
                        <a:gd name="adj2" fmla="val 50000"/>
                      </a:avLst>
                    </a:prstGeom>
                    <a:noFill/>
                    <a:ln w="28575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/>
                    </a:p>
                  </p:txBody>
                </p:sp>
                <p:sp>
                  <p:nvSpPr>
                    <p:cNvPr id="13379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8" y="2296"/>
                      <a:ext cx="45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1338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2296"/>
                      <a:ext cx="86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66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13381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1" y="1951"/>
                      <a:ext cx="363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tr-TR" altLang="tr-TR" sz="1400" b="1"/>
                        <a:t>NO</a:t>
                      </a:r>
                      <a:r>
                        <a:rPr lang="tr-TR" altLang="tr-TR" sz="1400"/>
                        <a:t>      VIP</a:t>
                      </a:r>
                    </a:p>
                  </p:txBody>
                </p:sp>
              </p:grpSp>
            </p:grpSp>
          </p:grpSp>
          <p:sp>
            <p:nvSpPr>
              <p:cNvPr id="13350" name="Oval 67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226" cy="544"/>
              </a:xfrm>
              <a:prstGeom prst="ellipse">
                <a:avLst/>
              </a:prstGeom>
              <a:solidFill>
                <a:srgbClr val="DFE32D"/>
              </a:solidFill>
              <a:ln>
                <a:noFill/>
              </a:ln>
              <a:effectLst>
                <a:prstShdw prst="shdw17" dist="17961" dir="13500000">
                  <a:srgbClr val="86881B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13348" name="Text Box 68"/>
            <p:cNvSpPr txBox="1">
              <a:spLocks noChangeArrowheads="1"/>
            </p:cNvSpPr>
            <p:nvPr/>
          </p:nvSpPr>
          <p:spPr bwMode="auto">
            <a:xfrm rot="-5400000">
              <a:off x="5275" y="1943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altLang="tr-TR" sz="2000" b="1"/>
                <a:t>GİS</a:t>
              </a:r>
            </a:p>
          </p:txBody>
        </p:sp>
      </p:grpSp>
      <p:pic>
        <p:nvPicPr>
          <p:cNvPr id="94" name="Resim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3" y="961173"/>
            <a:ext cx="8070850" cy="4953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grpSp>
        <p:nvGrpSpPr>
          <p:cNvPr id="11" name="Grup 10"/>
          <p:cNvGrpSpPr/>
          <p:nvPr/>
        </p:nvGrpSpPr>
        <p:grpSpPr>
          <a:xfrm>
            <a:off x="432688" y="362564"/>
            <a:ext cx="8377353" cy="5965989"/>
            <a:chOff x="432688" y="362564"/>
            <a:chExt cx="8377353" cy="5965989"/>
          </a:xfrm>
        </p:grpSpPr>
        <p:pic>
          <p:nvPicPr>
            <p:cNvPr id="95" name="Resim 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688" y="362564"/>
              <a:ext cx="8377353" cy="59659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" name="Düz Ok Bağlayıcısı 3"/>
            <p:cNvCxnSpPr/>
            <p:nvPr/>
          </p:nvCxnSpPr>
          <p:spPr>
            <a:xfrm flipH="1">
              <a:off x="4867419" y="1440873"/>
              <a:ext cx="144" cy="1825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Ok Bağlayıcısı 8"/>
            <p:cNvCxnSpPr/>
            <p:nvPr/>
          </p:nvCxnSpPr>
          <p:spPr>
            <a:xfrm flipV="1">
              <a:off x="5708072" y="1937039"/>
              <a:ext cx="0" cy="1873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Metin kutusu 9"/>
            <p:cNvSpPr txBox="1"/>
            <p:nvPr/>
          </p:nvSpPr>
          <p:spPr bwMode="auto">
            <a:xfrm flipH="1">
              <a:off x="4810241" y="1604531"/>
              <a:ext cx="2559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600" b="1" baseline="0" dirty="0" smtClean="0"/>
                <a:t>?</a:t>
              </a:r>
              <a:endParaRPr lang="tr-TR" sz="1600" b="1" baseline="0" dirty="0"/>
            </a:p>
          </p:txBody>
        </p:sp>
      </p:grpSp>
      <p:pic>
        <p:nvPicPr>
          <p:cNvPr id="7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93923"/>
              </p:ext>
            </p:extLst>
          </p:nvPr>
        </p:nvGraphicFramePr>
        <p:xfrm>
          <a:off x="381000" y="1011115"/>
          <a:ext cx="8369301" cy="53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İlaç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Reseptör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Etki şekli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Tegaserod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Zelmac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5HT</a:t>
                      </a:r>
                      <a:r>
                        <a:rPr kumimoji="0" lang="tr-T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agonisti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MMC aktivitesinde, mide, ince bağırsak ve kolonda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peristaltik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reflekste artış,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gastrik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akomodasyonda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artış,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viseral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duyarlılıkta azalma?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Cisapride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Sisarid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5HT</a:t>
                      </a:r>
                      <a:r>
                        <a:rPr kumimoji="0" lang="tr-T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agonisti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MMC aktivitesinde, mide, ince bağırsak ve kolonda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peristaltik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reflekste artış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Paroxetine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Paxil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vb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400" b="1" dirty="0" smtClean="0"/>
                        <a:t>Sertraline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200" dirty="0" smtClean="0"/>
                        <a:t>(</a:t>
                      </a:r>
                      <a:r>
                        <a:rPr lang="tr-TR" sz="1200" dirty="0" err="1" smtClean="0"/>
                        <a:t>Lustral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vb</a:t>
                      </a:r>
                      <a:r>
                        <a:rPr lang="tr-TR" sz="1200" dirty="0" smtClean="0"/>
                        <a:t>) 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SSRI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MMC aktivitesinde  ve ince bağırsak 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motilitesinde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artış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Buspirone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Buspon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vb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5HT</a:t>
                      </a:r>
                      <a:r>
                        <a:rPr kumimoji="0" lang="tr-T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agonisti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Gastrik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akomodasyonda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artış, erken doyma hissinde azalma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Sumatriptan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Imigran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5HT</a:t>
                      </a:r>
                      <a:r>
                        <a:rPr kumimoji="0" lang="tr-T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agonisti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Gastrik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akomodasyonda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artış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Venlafaxine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Efexor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vb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Norepinefrin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reuptake’inde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azalma)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Postprandial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gastrik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akomodasyonda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artış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0701" y="3810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tr-TR" sz="2000" kern="0" dirty="0" err="1">
                <a:latin typeface="+mj-lt"/>
                <a:ea typeface="+mj-ea"/>
                <a:cs typeface="+mj-cs"/>
              </a:rPr>
              <a:t>Gastrik</a:t>
            </a:r>
            <a:r>
              <a:rPr lang="tr-TR" sz="2000" kern="0" dirty="0">
                <a:latin typeface="+mj-lt"/>
                <a:ea typeface="+mj-ea"/>
                <a:cs typeface="+mj-cs"/>
              </a:rPr>
              <a:t> </a:t>
            </a:r>
            <a:r>
              <a:rPr lang="tr-TR" sz="2000" kern="0" dirty="0" err="1">
                <a:latin typeface="+mj-lt"/>
                <a:ea typeface="+mj-ea"/>
                <a:cs typeface="+mj-cs"/>
              </a:rPr>
              <a:t>akomodasyonu</a:t>
            </a:r>
            <a:r>
              <a:rPr lang="tr-TR" sz="2000" kern="0" dirty="0">
                <a:latin typeface="+mj-lt"/>
                <a:ea typeface="+mj-ea"/>
                <a:cs typeface="+mj-cs"/>
              </a:rPr>
              <a:t> artıran </a:t>
            </a:r>
            <a:r>
              <a:rPr lang="tr-TR" sz="2000" kern="0" dirty="0" err="1">
                <a:latin typeface="+mj-lt"/>
                <a:ea typeface="+mj-ea"/>
                <a:cs typeface="+mj-cs"/>
              </a:rPr>
              <a:t>serotoninerjik</a:t>
            </a:r>
            <a:r>
              <a:rPr lang="tr-TR" sz="2000" kern="0" dirty="0">
                <a:latin typeface="+mj-lt"/>
                <a:ea typeface="+mj-ea"/>
                <a:cs typeface="+mj-cs"/>
              </a:rPr>
              <a:t> ajanlar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73450" y="54451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 b="1"/>
              <a:t>5HT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995738" y="5589588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70275" y="4975225"/>
            <a:ext cx="338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 b="1"/>
              <a:t>İntrensek aferent nöronlar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8220075" y="5905500"/>
            <a:ext cx="207963" cy="282575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991F5C"/>
            </a:prst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42938" y="1463675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/>
              <a:t>Ganglion nodozum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704138" y="2524125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/>
              <a:t>Dorsal kök ganglionu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51650" y="3408363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/>
              <a:t>Spinal afferent nöronlar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795463" y="2687638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/>
              <a:t>Vagus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6775450" y="4638675"/>
            <a:ext cx="371475" cy="360363"/>
            <a:chOff x="476" y="2695"/>
            <a:chExt cx="382" cy="227"/>
          </a:xfrm>
        </p:grpSpPr>
        <p:sp>
          <p:nvSpPr>
            <p:cNvPr id="19658" name="Text Box 12"/>
            <p:cNvSpPr txBox="1">
              <a:spLocks noChangeArrowheads="1"/>
            </p:cNvSpPr>
            <p:nvPr/>
          </p:nvSpPr>
          <p:spPr bwMode="auto">
            <a:xfrm rot="5400000">
              <a:off x="571" y="2636"/>
              <a:ext cx="22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59" name="Line 13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68" name="Group 14"/>
          <p:cNvGrpSpPr>
            <a:grpSpLocks/>
          </p:cNvGrpSpPr>
          <p:nvPr/>
        </p:nvGrpSpPr>
        <p:grpSpPr bwMode="auto">
          <a:xfrm rot="10800000">
            <a:off x="6364288" y="4605338"/>
            <a:ext cx="368300" cy="360362"/>
            <a:chOff x="476" y="2693"/>
            <a:chExt cx="385" cy="227"/>
          </a:xfrm>
        </p:grpSpPr>
        <p:sp>
          <p:nvSpPr>
            <p:cNvPr id="19656" name="Text Box 15"/>
            <p:cNvSpPr txBox="1">
              <a:spLocks noChangeArrowheads="1"/>
            </p:cNvSpPr>
            <p:nvPr/>
          </p:nvSpPr>
          <p:spPr bwMode="auto">
            <a:xfrm rot="5400000">
              <a:off x="571" y="2631"/>
              <a:ext cx="22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57" name="Line 16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69" name="Group 17"/>
          <p:cNvGrpSpPr>
            <a:grpSpLocks/>
          </p:cNvGrpSpPr>
          <p:nvPr/>
        </p:nvGrpSpPr>
        <p:grpSpPr bwMode="auto">
          <a:xfrm>
            <a:off x="5402263" y="5418138"/>
            <a:ext cx="530225" cy="360362"/>
            <a:chOff x="476" y="2694"/>
            <a:chExt cx="382" cy="227"/>
          </a:xfrm>
        </p:grpSpPr>
        <p:sp>
          <p:nvSpPr>
            <p:cNvPr id="19654" name="Text Box 18"/>
            <p:cNvSpPr txBox="1">
              <a:spLocks noChangeArrowheads="1"/>
            </p:cNvSpPr>
            <p:nvPr/>
          </p:nvSpPr>
          <p:spPr bwMode="auto">
            <a:xfrm rot="5400000">
              <a:off x="623" y="2687"/>
              <a:ext cx="22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55" name="Line 19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70" name="Group 20"/>
          <p:cNvGrpSpPr>
            <a:grpSpLocks/>
          </p:cNvGrpSpPr>
          <p:nvPr/>
        </p:nvGrpSpPr>
        <p:grpSpPr bwMode="auto">
          <a:xfrm>
            <a:off x="4460875" y="5419725"/>
            <a:ext cx="606425" cy="360363"/>
            <a:chOff x="476" y="2693"/>
            <a:chExt cx="382" cy="227"/>
          </a:xfrm>
        </p:grpSpPr>
        <p:sp>
          <p:nvSpPr>
            <p:cNvPr id="19652" name="Text Box 21"/>
            <p:cNvSpPr txBox="1">
              <a:spLocks noChangeArrowheads="1"/>
            </p:cNvSpPr>
            <p:nvPr/>
          </p:nvSpPr>
          <p:spPr bwMode="auto">
            <a:xfrm rot="5400000">
              <a:off x="638" y="270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53" name="Line 22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71" name="Group 23"/>
          <p:cNvGrpSpPr>
            <a:grpSpLocks/>
          </p:cNvGrpSpPr>
          <p:nvPr/>
        </p:nvGrpSpPr>
        <p:grpSpPr bwMode="auto">
          <a:xfrm rot="5400000">
            <a:off x="6527801" y="5462587"/>
            <a:ext cx="423862" cy="360363"/>
            <a:chOff x="476" y="2694"/>
            <a:chExt cx="382" cy="227"/>
          </a:xfrm>
        </p:grpSpPr>
        <p:sp>
          <p:nvSpPr>
            <p:cNvPr id="19650" name="Text Box 24"/>
            <p:cNvSpPr txBox="1">
              <a:spLocks noChangeArrowheads="1"/>
            </p:cNvSpPr>
            <p:nvPr/>
          </p:nvSpPr>
          <p:spPr bwMode="auto">
            <a:xfrm rot="5400000">
              <a:off x="593" y="2656"/>
              <a:ext cx="22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51" name="Line 25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72" name="Group 26"/>
          <p:cNvGrpSpPr>
            <a:grpSpLocks/>
          </p:cNvGrpSpPr>
          <p:nvPr/>
        </p:nvGrpSpPr>
        <p:grpSpPr bwMode="auto">
          <a:xfrm>
            <a:off x="5470525" y="4646613"/>
            <a:ext cx="606425" cy="360362"/>
            <a:chOff x="476" y="2693"/>
            <a:chExt cx="382" cy="227"/>
          </a:xfrm>
        </p:grpSpPr>
        <p:sp>
          <p:nvSpPr>
            <p:cNvPr id="19648" name="Text Box 27"/>
            <p:cNvSpPr txBox="1">
              <a:spLocks noChangeArrowheads="1"/>
            </p:cNvSpPr>
            <p:nvPr/>
          </p:nvSpPr>
          <p:spPr bwMode="auto">
            <a:xfrm rot="5400000">
              <a:off x="638" y="270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49" name="Line 28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73" name="Group 29"/>
          <p:cNvGrpSpPr>
            <a:grpSpLocks/>
          </p:cNvGrpSpPr>
          <p:nvPr/>
        </p:nvGrpSpPr>
        <p:grpSpPr bwMode="auto">
          <a:xfrm>
            <a:off x="4618038" y="4648200"/>
            <a:ext cx="606425" cy="360363"/>
            <a:chOff x="476" y="2693"/>
            <a:chExt cx="382" cy="227"/>
          </a:xfrm>
        </p:grpSpPr>
        <p:sp>
          <p:nvSpPr>
            <p:cNvPr id="19646" name="Text Box 30"/>
            <p:cNvSpPr txBox="1">
              <a:spLocks noChangeArrowheads="1"/>
            </p:cNvSpPr>
            <p:nvPr/>
          </p:nvSpPr>
          <p:spPr bwMode="auto">
            <a:xfrm rot="5400000">
              <a:off x="638" y="270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47" name="Line 31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3768725" y="4637088"/>
            <a:ext cx="606425" cy="360362"/>
            <a:chOff x="476" y="2693"/>
            <a:chExt cx="382" cy="227"/>
          </a:xfrm>
        </p:grpSpPr>
        <p:sp>
          <p:nvSpPr>
            <p:cNvPr id="19644" name="Text Box 33"/>
            <p:cNvSpPr txBox="1">
              <a:spLocks noChangeArrowheads="1"/>
            </p:cNvSpPr>
            <p:nvPr/>
          </p:nvSpPr>
          <p:spPr bwMode="auto">
            <a:xfrm rot="5400000">
              <a:off x="638" y="270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45" name="Line 34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75" name="Group 35"/>
          <p:cNvGrpSpPr>
            <a:grpSpLocks/>
          </p:cNvGrpSpPr>
          <p:nvPr/>
        </p:nvGrpSpPr>
        <p:grpSpPr bwMode="auto">
          <a:xfrm>
            <a:off x="7319963" y="4627563"/>
            <a:ext cx="606425" cy="360362"/>
            <a:chOff x="476" y="2693"/>
            <a:chExt cx="382" cy="227"/>
          </a:xfrm>
        </p:grpSpPr>
        <p:sp>
          <p:nvSpPr>
            <p:cNvPr id="19642" name="Text Box 36"/>
            <p:cNvSpPr txBox="1">
              <a:spLocks noChangeArrowheads="1"/>
            </p:cNvSpPr>
            <p:nvPr/>
          </p:nvSpPr>
          <p:spPr bwMode="auto">
            <a:xfrm rot="5400000">
              <a:off x="638" y="2701"/>
              <a:ext cx="2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600" b="1"/>
                <a:t>V</a:t>
              </a:r>
            </a:p>
          </p:txBody>
        </p:sp>
        <p:sp>
          <p:nvSpPr>
            <p:cNvPr id="19643" name="Line 37"/>
            <p:cNvSpPr>
              <a:spLocks noChangeShapeType="1"/>
            </p:cNvSpPr>
            <p:nvPr/>
          </p:nvSpPr>
          <p:spPr bwMode="auto">
            <a:xfrm>
              <a:off x="476" y="2795"/>
              <a:ext cx="227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476" name="Text Box 38"/>
          <p:cNvSpPr txBox="1">
            <a:spLocks noChangeArrowheads="1"/>
          </p:cNvSpPr>
          <p:nvPr/>
        </p:nvSpPr>
        <p:spPr bwMode="auto">
          <a:xfrm>
            <a:off x="2984500" y="6256338"/>
            <a:ext cx="1655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1600"/>
          </a:p>
        </p:txBody>
      </p:sp>
      <p:sp>
        <p:nvSpPr>
          <p:cNvPr id="19477" name="Text Box 39"/>
          <p:cNvSpPr txBox="1">
            <a:spLocks noChangeArrowheads="1"/>
          </p:cNvSpPr>
          <p:nvPr/>
        </p:nvSpPr>
        <p:spPr bwMode="auto">
          <a:xfrm>
            <a:off x="9525" y="4318000"/>
            <a:ext cx="23399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/>
              <a:t>Longidutinal kaslar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/>
              <a:t>Myenterik nöron ağı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/>
              <a:t>Sirküler kaslar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/>
              <a:t>Submukozal nöron ağı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/>
              <a:t>Mukoza</a:t>
            </a:r>
          </a:p>
        </p:txBody>
      </p:sp>
      <p:sp>
        <p:nvSpPr>
          <p:cNvPr id="19478" name="Line 40"/>
          <p:cNvSpPr>
            <a:spLocks noChangeShapeType="1"/>
          </p:cNvSpPr>
          <p:nvPr/>
        </p:nvSpPr>
        <p:spPr bwMode="auto">
          <a:xfrm flipH="1" flipV="1">
            <a:off x="6553200" y="5562600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79" name="Rectangle 41"/>
          <p:cNvSpPr>
            <a:spLocks noChangeArrowheads="1"/>
          </p:cNvSpPr>
          <p:nvPr/>
        </p:nvSpPr>
        <p:spPr bwMode="auto">
          <a:xfrm>
            <a:off x="1949450" y="6351588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/>
              <a:t>EC hücreler</a:t>
            </a:r>
            <a:endParaRPr lang="en-US" altLang="tr-TR" sz="1400"/>
          </a:p>
        </p:txBody>
      </p:sp>
      <p:sp>
        <p:nvSpPr>
          <p:cNvPr id="19480" name="Line 42"/>
          <p:cNvSpPr>
            <a:spLocks noChangeShapeType="1"/>
          </p:cNvSpPr>
          <p:nvPr/>
        </p:nvSpPr>
        <p:spPr bwMode="auto">
          <a:xfrm flipV="1">
            <a:off x="3048000" y="6262688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588" name="Group 49"/>
          <p:cNvGrpSpPr>
            <a:grpSpLocks/>
          </p:cNvGrpSpPr>
          <p:nvPr/>
        </p:nvGrpSpPr>
        <p:grpSpPr bwMode="auto">
          <a:xfrm>
            <a:off x="2227263" y="4271963"/>
            <a:ext cx="6200775" cy="1943100"/>
            <a:chOff x="1474" y="2704"/>
            <a:chExt cx="3906" cy="1224"/>
          </a:xfrm>
        </p:grpSpPr>
        <p:sp>
          <p:nvSpPr>
            <p:cNvPr id="19613" name="AutoShape 50"/>
            <p:cNvSpPr>
              <a:spLocks noChangeArrowheads="1"/>
            </p:cNvSpPr>
            <p:nvPr/>
          </p:nvSpPr>
          <p:spPr bwMode="auto">
            <a:xfrm>
              <a:off x="1478" y="2704"/>
              <a:ext cx="3902" cy="245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/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4" name="AutoShape 51"/>
            <p:cNvSpPr>
              <a:spLocks noChangeArrowheads="1"/>
            </p:cNvSpPr>
            <p:nvPr/>
          </p:nvSpPr>
          <p:spPr bwMode="auto">
            <a:xfrm>
              <a:off x="1477" y="2969"/>
              <a:ext cx="3901" cy="148"/>
            </a:xfrm>
            <a:prstGeom prst="roundRect">
              <a:avLst>
                <a:gd name="adj" fmla="val 16667"/>
              </a:avLst>
            </a:prstGeom>
            <a:solidFill>
              <a:srgbClr val="8FCCD1"/>
            </a:solidFill>
            <a:ln>
              <a:noFill/>
            </a:ln>
            <a:effectLst>
              <a:prstShdw prst="shdw17" dist="17961" dir="2700000">
                <a:srgbClr val="567A7D"/>
              </a:prst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5" name="AutoShape 52"/>
            <p:cNvSpPr>
              <a:spLocks noChangeArrowheads="1"/>
            </p:cNvSpPr>
            <p:nvPr/>
          </p:nvSpPr>
          <p:spPr bwMode="auto">
            <a:xfrm>
              <a:off x="1478" y="3133"/>
              <a:ext cx="3902" cy="24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>
              <a:noFill/>
            </a:ln>
            <a:effectLst>
              <a:prstShdw prst="shdw17" dist="17961" dir="2700000">
                <a:srgbClr val="1F7A1F"/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6" name="AutoShape 53"/>
            <p:cNvSpPr>
              <a:spLocks noChangeArrowheads="1"/>
            </p:cNvSpPr>
            <p:nvPr/>
          </p:nvSpPr>
          <p:spPr bwMode="auto">
            <a:xfrm>
              <a:off x="1474" y="3381"/>
              <a:ext cx="3902" cy="34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>
              <a:prstShdw prst="shdw17" dist="17961" dir="2700000">
                <a:srgbClr val="995C00"/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7" name="AutoShape 54"/>
            <p:cNvSpPr>
              <a:spLocks noChangeArrowheads="1"/>
            </p:cNvSpPr>
            <p:nvPr/>
          </p:nvSpPr>
          <p:spPr bwMode="auto">
            <a:xfrm>
              <a:off x="1479" y="3739"/>
              <a:ext cx="312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8" name="AutoShape 55"/>
            <p:cNvSpPr>
              <a:spLocks noChangeArrowheads="1"/>
            </p:cNvSpPr>
            <p:nvPr/>
          </p:nvSpPr>
          <p:spPr bwMode="auto">
            <a:xfrm>
              <a:off x="1803" y="3742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9" name="AutoShape 56"/>
            <p:cNvSpPr>
              <a:spLocks noChangeArrowheads="1"/>
            </p:cNvSpPr>
            <p:nvPr/>
          </p:nvSpPr>
          <p:spPr bwMode="auto">
            <a:xfrm>
              <a:off x="2120" y="3743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>
              <a:noFill/>
            </a:ln>
            <a:effectLst>
              <a:prstShdw prst="shdw17" dist="17961" dir="2700000">
                <a:srgbClr val="995C99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0" name="AutoShape 57"/>
            <p:cNvSpPr>
              <a:spLocks noChangeArrowheads="1"/>
            </p:cNvSpPr>
            <p:nvPr/>
          </p:nvSpPr>
          <p:spPr bwMode="auto">
            <a:xfrm>
              <a:off x="2427" y="3745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1" name="AutoShape 58"/>
            <p:cNvSpPr>
              <a:spLocks noChangeArrowheads="1"/>
            </p:cNvSpPr>
            <p:nvPr/>
          </p:nvSpPr>
          <p:spPr bwMode="auto">
            <a:xfrm>
              <a:off x="4013" y="3738"/>
              <a:ext cx="311" cy="18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2" name="AutoShape 59"/>
            <p:cNvSpPr>
              <a:spLocks noChangeArrowheads="1"/>
            </p:cNvSpPr>
            <p:nvPr/>
          </p:nvSpPr>
          <p:spPr bwMode="auto">
            <a:xfrm>
              <a:off x="3698" y="3738"/>
              <a:ext cx="311" cy="18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3" name="AutoShape 60"/>
            <p:cNvSpPr>
              <a:spLocks noChangeArrowheads="1"/>
            </p:cNvSpPr>
            <p:nvPr/>
          </p:nvSpPr>
          <p:spPr bwMode="auto">
            <a:xfrm>
              <a:off x="3376" y="3740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4" name="AutoShape 61"/>
            <p:cNvSpPr>
              <a:spLocks noChangeArrowheads="1"/>
            </p:cNvSpPr>
            <p:nvPr/>
          </p:nvSpPr>
          <p:spPr bwMode="auto">
            <a:xfrm>
              <a:off x="3054" y="3742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5" name="AutoShape 62"/>
            <p:cNvSpPr>
              <a:spLocks noChangeArrowheads="1"/>
            </p:cNvSpPr>
            <p:nvPr/>
          </p:nvSpPr>
          <p:spPr bwMode="auto">
            <a:xfrm>
              <a:off x="2741" y="3743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6" name="AutoShape 63"/>
            <p:cNvSpPr>
              <a:spLocks noChangeArrowheads="1"/>
            </p:cNvSpPr>
            <p:nvPr/>
          </p:nvSpPr>
          <p:spPr bwMode="auto">
            <a:xfrm>
              <a:off x="4930" y="3735"/>
              <a:ext cx="312" cy="18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7" name="AutoShape 64"/>
            <p:cNvSpPr>
              <a:spLocks noChangeArrowheads="1"/>
            </p:cNvSpPr>
            <p:nvPr/>
          </p:nvSpPr>
          <p:spPr bwMode="auto">
            <a:xfrm>
              <a:off x="4628" y="3740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8" name="AutoShape 65"/>
            <p:cNvSpPr>
              <a:spLocks noChangeArrowheads="1"/>
            </p:cNvSpPr>
            <p:nvPr/>
          </p:nvSpPr>
          <p:spPr bwMode="auto">
            <a:xfrm>
              <a:off x="4323" y="3742"/>
              <a:ext cx="311" cy="183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noFill/>
            </a:ln>
            <a:effectLst>
              <a:prstShdw prst="shdw17" dist="17961" dir="2700000">
                <a:srgbClr val="991F5C"/>
              </a:prst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29" name="Oval 66"/>
            <p:cNvSpPr>
              <a:spLocks noChangeArrowheads="1"/>
            </p:cNvSpPr>
            <p:nvPr/>
          </p:nvSpPr>
          <p:spPr bwMode="auto">
            <a:xfrm>
              <a:off x="2227" y="3798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0" name="Oval 67"/>
            <p:cNvSpPr>
              <a:spLocks noChangeArrowheads="1"/>
            </p:cNvSpPr>
            <p:nvPr/>
          </p:nvSpPr>
          <p:spPr bwMode="auto">
            <a:xfrm>
              <a:off x="2509" y="3790"/>
              <a:ext cx="95" cy="88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1" name="Oval 68"/>
            <p:cNvSpPr>
              <a:spLocks noChangeArrowheads="1"/>
            </p:cNvSpPr>
            <p:nvPr/>
          </p:nvSpPr>
          <p:spPr bwMode="auto">
            <a:xfrm>
              <a:off x="2843" y="3791"/>
              <a:ext cx="95" cy="88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2" name="Oval 69"/>
            <p:cNvSpPr>
              <a:spLocks noChangeArrowheads="1"/>
            </p:cNvSpPr>
            <p:nvPr/>
          </p:nvSpPr>
          <p:spPr bwMode="auto">
            <a:xfrm>
              <a:off x="3168" y="3782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3" name="Oval 70"/>
            <p:cNvSpPr>
              <a:spLocks noChangeArrowheads="1"/>
            </p:cNvSpPr>
            <p:nvPr/>
          </p:nvSpPr>
          <p:spPr bwMode="auto">
            <a:xfrm>
              <a:off x="3458" y="3805"/>
              <a:ext cx="95" cy="88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4" name="Oval 71"/>
            <p:cNvSpPr>
              <a:spLocks noChangeArrowheads="1"/>
            </p:cNvSpPr>
            <p:nvPr/>
          </p:nvSpPr>
          <p:spPr bwMode="auto">
            <a:xfrm>
              <a:off x="3801" y="3786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5" name="Oval 72"/>
            <p:cNvSpPr>
              <a:spLocks noChangeArrowheads="1"/>
            </p:cNvSpPr>
            <p:nvPr/>
          </p:nvSpPr>
          <p:spPr bwMode="auto">
            <a:xfrm>
              <a:off x="4116" y="3797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6" name="Oval 73"/>
            <p:cNvSpPr>
              <a:spLocks noChangeArrowheads="1"/>
            </p:cNvSpPr>
            <p:nvPr/>
          </p:nvSpPr>
          <p:spPr bwMode="auto">
            <a:xfrm>
              <a:off x="4424" y="3809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7" name="Oval 74"/>
            <p:cNvSpPr>
              <a:spLocks noChangeArrowheads="1"/>
            </p:cNvSpPr>
            <p:nvPr/>
          </p:nvSpPr>
          <p:spPr bwMode="auto">
            <a:xfrm>
              <a:off x="4724" y="3791"/>
              <a:ext cx="95" cy="88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8" name="Oval 75"/>
            <p:cNvSpPr>
              <a:spLocks noChangeArrowheads="1"/>
            </p:cNvSpPr>
            <p:nvPr/>
          </p:nvSpPr>
          <p:spPr bwMode="auto">
            <a:xfrm>
              <a:off x="5040" y="3771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39" name="Oval 76"/>
            <p:cNvSpPr>
              <a:spLocks noChangeArrowheads="1"/>
            </p:cNvSpPr>
            <p:nvPr/>
          </p:nvSpPr>
          <p:spPr bwMode="auto">
            <a:xfrm>
              <a:off x="5308" y="3788"/>
              <a:ext cx="61" cy="68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40" name="Oval 77"/>
            <p:cNvSpPr>
              <a:spLocks noChangeArrowheads="1"/>
            </p:cNvSpPr>
            <p:nvPr/>
          </p:nvSpPr>
          <p:spPr bwMode="auto">
            <a:xfrm>
              <a:off x="1573" y="3789"/>
              <a:ext cx="95" cy="88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41" name="Oval 78"/>
            <p:cNvSpPr>
              <a:spLocks noChangeArrowheads="1"/>
            </p:cNvSpPr>
            <p:nvPr/>
          </p:nvSpPr>
          <p:spPr bwMode="auto">
            <a:xfrm>
              <a:off x="1889" y="3781"/>
              <a:ext cx="95" cy="8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prstShdw prst="shdw17" dist="17961" dir="2700000">
                <a:srgbClr val="5C3D1F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57775" name="Oval 79"/>
          <p:cNvSpPr>
            <a:spLocks noChangeArrowheads="1"/>
          </p:cNvSpPr>
          <p:nvPr/>
        </p:nvSpPr>
        <p:spPr bwMode="auto">
          <a:xfrm>
            <a:off x="3625851" y="4719638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157776" name="Oval 80"/>
          <p:cNvSpPr>
            <a:spLocks noChangeArrowheads="1"/>
          </p:cNvSpPr>
          <p:nvPr/>
        </p:nvSpPr>
        <p:spPr bwMode="auto">
          <a:xfrm>
            <a:off x="4459288" y="4735513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157777" name="Oval 81"/>
          <p:cNvSpPr>
            <a:spLocks noChangeArrowheads="1"/>
          </p:cNvSpPr>
          <p:nvPr/>
        </p:nvSpPr>
        <p:spPr bwMode="auto">
          <a:xfrm>
            <a:off x="5307013" y="47307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157778" name="Oval 82"/>
          <p:cNvSpPr>
            <a:spLocks noChangeArrowheads="1"/>
          </p:cNvSpPr>
          <p:nvPr/>
        </p:nvSpPr>
        <p:spPr bwMode="auto">
          <a:xfrm>
            <a:off x="6223001" y="4741863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157779" name="Oval 83"/>
          <p:cNvSpPr>
            <a:spLocks noChangeArrowheads="1"/>
          </p:cNvSpPr>
          <p:nvPr/>
        </p:nvSpPr>
        <p:spPr bwMode="auto">
          <a:xfrm>
            <a:off x="7169151" y="4713288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grpSp>
        <p:nvGrpSpPr>
          <p:cNvPr id="19594" name="Group 84"/>
          <p:cNvGrpSpPr>
            <a:grpSpLocks/>
          </p:cNvGrpSpPr>
          <p:nvPr/>
        </p:nvGrpSpPr>
        <p:grpSpPr bwMode="auto">
          <a:xfrm>
            <a:off x="3235326" y="384175"/>
            <a:ext cx="1368425" cy="863600"/>
            <a:chOff x="2258" y="257"/>
            <a:chExt cx="916" cy="742"/>
          </a:xfrm>
        </p:grpSpPr>
        <p:sp>
          <p:nvSpPr>
            <p:cNvPr id="19611" name="AutoShape 85"/>
            <p:cNvSpPr>
              <a:spLocks noChangeArrowheads="1"/>
            </p:cNvSpPr>
            <p:nvPr/>
          </p:nvSpPr>
          <p:spPr bwMode="auto">
            <a:xfrm>
              <a:off x="2258" y="257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/>
                <a:t>Thalamus</a:t>
              </a:r>
            </a:p>
          </p:txBody>
        </p:sp>
        <p:sp>
          <p:nvSpPr>
            <p:cNvPr id="19612" name="AutoShape 86"/>
            <p:cNvSpPr>
              <a:spLocks noChangeArrowheads="1"/>
            </p:cNvSpPr>
            <p:nvPr/>
          </p:nvSpPr>
          <p:spPr bwMode="auto">
            <a:xfrm>
              <a:off x="2267" y="636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/>
                <a:t>Medulla</a:t>
              </a:r>
            </a:p>
          </p:txBody>
        </p:sp>
      </p:grpSp>
      <p:sp>
        <p:nvSpPr>
          <p:cNvPr id="19595" name="AutoShape 87"/>
          <p:cNvSpPr>
            <a:spLocks noChangeArrowheads="1"/>
          </p:cNvSpPr>
          <p:nvPr/>
        </p:nvSpPr>
        <p:spPr bwMode="auto">
          <a:xfrm>
            <a:off x="5899151" y="1463675"/>
            <a:ext cx="179863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/>
              <a:t>Medulla spinalis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/>
              <a:t>Dorsal boynuz</a:t>
            </a:r>
          </a:p>
        </p:txBody>
      </p:sp>
      <p:sp>
        <p:nvSpPr>
          <p:cNvPr id="19596" name="Oval 88"/>
          <p:cNvSpPr>
            <a:spLocks noChangeArrowheads="1"/>
          </p:cNvSpPr>
          <p:nvPr/>
        </p:nvSpPr>
        <p:spPr bwMode="auto">
          <a:xfrm>
            <a:off x="1706563" y="1538288"/>
            <a:ext cx="360363" cy="360363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597" name="Oval 89"/>
          <p:cNvSpPr>
            <a:spLocks noChangeArrowheads="1"/>
          </p:cNvSpPr>
          <p:nvPr/>
        </p:nvSpPr>
        <p:spPr bwMode="auto">
          <a:xfrm>
            <a:off x="7356476" y="2806700"/>
            <a:ext cx="360363" cy="360363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598" name="Line 90"/>
          <p:cNvSpPr>
            <a:spLocks noChangeShapeType="1"/>
          </p:cNvSpPr>
          <p:nvPr/>
        </p:nvSpPr>
        <p:spPr bwMode="auto">
          <a:xfrm flipH="1">
            <a:off x="2730501" y="1031875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99" name="Line 91"/>
          <p:cNvSpPr>
            <a:spLocks noChangeShapeType="1"/>
          </p:cNvSpPr>
          <p:nvPr/>
        </p:nvSpPr>
        <p:spPr bwMode="auto">
          <a:xfrm>
            <a:off x="2746376" y="1031875"/>
            <a:ext cx="0" cy="453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602" name="Line 94"/>
          <p:cNvSpPr>
            <a:spLocks noChangeShapeType="1"/>
          </p:cNvSpPr>
          <p:nvPr/>
        </p:nvSpPr>
        <p:spPr bwMode="auto">
          <a:xfrm>
            <a:off x="6764338" y="2184400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603" name="Line 95"/>
          <p:cNvSpPr>
            <a:spLocks noChangeShapeType="1"/>
          </p:cNvSpPr>
          <p:nvPr/>
        </p:nvSpPr>
        <p:spPr bwMode="auto">
          <a:xfrm>
            <a:off x="2082801" y="1709738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604" name="Line 96"/>
          <p:cNvSpPr>
            <a:spLocks noChangeShapeType="1"/>
          </p:cNvSpPr>
          <p:nvPr/>
        </p:nvSpPr>
        <p:spPr bwMode="auto">
          <a:xfrm flipH="1">
            <a:off x="6775451" y="2976563"/>
            <a:ext cx="563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7793" name="Oval 97"/>
          <p:cNvSpPr>
            <a:spLocks noChangeArrowheads="1"/>
          </p:cNvSpPr>
          <p:nvPr/>
        </p:nvSpPr>
        <p:spPr bwMode="auto">
          <a:xfrm>
            <a:off x="5251451" y="54959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157794" name="Oval 98"/>
          <p:cNvSpPr>
            <a:spLocks noChangeArrowheads="1"/>
          </p:cNvSpPr>
          <p:nvPr/>
        </p:nvSpPr>
        <p:spPr bwMode="auto">
          <a:xfrm>
            <a:off x="4314826" y="54959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grpSp>
        <p:nvGrpSpPr>
          <p:cNvPr id="19607" name="Group 99"/>
          <p:cNvGrpSpPr>
            <a:grpSpLocks/>
          </p:cNvGrpSpPr>
          <p:nvPr/>
        </p:nvGrpSpPr>
        <p:grpSpPr bwMode="auto">
          <a:xfrm rot="20183790">
            <a:off x="5972176" y="5495925"/>
            <a:ext cx="576263" cy="288925"/>
            <a:chOff x="2880" y="2024"/>
            <a:chExt cx="408" cy="272"/>
          </a:xfrm>
        </p:grpSpPr>
        <p:sp>
          <p:nvSpPr>
            <p:cNvPr id="19609" name="AutoShape 100"/>
            <p:cNvSpPr>
              <a:spLocks noChangeArrowheads="1"/>
            </p:cNvSpPr>
            <p:nvPr/>
          </p:nvSpPr>
          <p:spPr bwMode="auto">
            <a:xfrm>
              <a:off x="2880" y="2024"/>
              <a:ext cx="408" cy="27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9610" name="Oval 101"/>
            <p:cNvSpPr>
              <a:spLocks noChangeArrowheads="1"/>
            </p:cNvSpPr>
            <p:nvPr/>
          </p:nvSpPr>
          <p:spPr bwMode="auto">
            <a:xfrm>
              <a:off x="3039" y="2110"/>
              <a:ext cx="91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19608" name="Text Box 102"/>
          <p:cNvSpPr txBox="1">
            <a:spLocks noChangeArrowheads="1"/>
          </p:cNvSpPr>
          <p:nvPr/>
        </p:nvSpPr>
        <p:spPr bwMode="auto">
          <a:xfrm rot="10800000">
            <a:off x="2552412" y="541106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/>
              <a:t>V</a:t>
            </a:r>
          </a:p>
        </p:txBody>
      </p:sp>
      <p:sp>
        <p:nvSpPr>
          <p:cNvPr id="19583" name="Text Box 103"/>
          <p:cNvSpPr txBox="1">
            <a:spLocks noChangeArrowheads="1"/>
          </p:cNvSpPr>
          <p:nvPr/>
        </p:nvSpPr>
        <p:spPr bwMode="auto">
          <a:xfrm rot="5400000">
            <a:off x="3135313" y="4648200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 b="1"/>
              <a:t>V</a:t>
            </a:r>
          </a:p>
        </p:txBody>
      </p:sp>
      <p:sp>
        <p:nvSpPr>
          <p:cNvPr id="19584" name="Line 104"/>
          <p:cNvSpPr>
            <a:spLocks noChangeShapeType="1"/>
          </p:cNvSpPr>
          <p:nvPr/>
        </p:nvSpPr>
        <p:spPr bwMode="auto">
          <a:xfrm>
            <a:off x="2744788" y="4792663"/>
            <a:ext cx="490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85" name="Text Box 105"/>
          <p:cNvSpPr txBox="1">
            <a:spLocks noChangeArrowheads="1"/>
          </p:cNvSpPr>
          <p:nvPr/>
        </p:nvSpPr>
        <p:spPr bwMode="auto">
          <a:xfrm>
            <a:off x="3251201" y="5440363"/>
            <a:ext cx="649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600" b="1"/>
              <a:t>5HT</a:t>
            </a:r>
            <a:r>
              <a:rPr lang="tr-TR" altLang="tr-TR" sz="1600" b="1" baseline="-25000"/>
              <a:t>3</a:t>
            </a:r>
          </a:p>
        </p:txBody>
      </p:sp>
      <p:sp>
        <p:nvSpPr>
          <p:cNvPr id="19586" name="Line 106"/>
          <p:cNvSpPr>
            <a:spLocks noChangeShapeType="1"/>
          </p:cNvSpPr>
          <p:nvPr/>
        </p:nvSpPr>
        <p:spPr bwMode="auto">
          <a:xfrm>
            <a:off x="3811588" y="55689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87" name="Line 107"/>
          <p:cNvSpPr>
            <a:spLocks noChangeShapeType="1"/>
          </p:cNvSpPr>
          <p:nvPr/>
        </p:nvSpPr>
        <p:spPr bwMode="auto">
          <a:xfrm flipH="1">
            <a:off x="2819401" y="556895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74" name="Rectangle 113"/>
          <p:cNvSpPr>
            <a:spLocks noChangeArrowheads="1"/>
          </p:cNvSpPr>
          <p:nvPr/>
        </p:nvSpPr>
        <p:spPr bwMode="auto">
          <a:xfrm>
            <a:off x="7631113" y="6227762"/>
            <a:ext cx="11913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 err="1"/>
              <a:t>Mast</a:t>
            </a:r>
            <a:r>
              <a:rPr lang="tr-TR" altLang="tr-TR" sz="1200" dirty="0"/>
              <a:t> hücreleri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/>
              <a:t>Lenfositler</a:t>
            </a:r>
          </a:p>
        </p:txBody>
      </p:sp>
      <p:grpSp>
        <p:nvGrpSpPr>
          <p:cNvPr id="19483" name="Group 114"/>
          <p:cNvGrpSpPr>
            <a:grpSpLocks noChangeAspect="1"/>
          </p:cNvGrpSpPr>
          <p:nvPr/>
        </p:nvGrpSpPr>
        <p:grpSpPr bwMode="auto">
          <a:xfrm>
            <a:off x="2941638" y="58738"/>
            <a:ext cx="2379662" cy="1590675"/>
            <a:chOff x="1853" y="37"/>
            <a:chExt cx="1499" cy="1002"/>
          </a:xfrm>
        </p:grpSpPr>
        <p:sp>
          <p:nvSpPr>
            <p:cNvPr id="19543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1853" y="37"/>
              <a:ext cx="1499" cy="100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44" name="Freeform 116"/>
            <p:cNvSpPr>
              <a:spLocks/>
            </p:cNvSpPr>
            <p:nvPr/>
          </p:nvSpPr>
          <p:spPr bwMode="auto">
            <a:xfrm>
              <a:off x="2177" y="430"/>
              <a:ext cx="940" cy="554"/>
            </a:xfrm>
            <a:custGeom>
              <a:avLst/>
              <a:gdLst>
                <a:gd name="T0" fmla="*/ 0 w 2819"/>
                <a:gd name="T1" fmla="*/ 0 h 1660"/>
                <a:gd name="T2" fmla="*/ 0 w 2819"/>
                <a:gd name="T3" fmla="*/ 0 h 1660"/>
                <a:gd name="T4" fmla="*/ 0 w 2819"/>
                <a:gd name="T5" fmla="*/ 0 h 1660"/>
                <a:gd name="T6" fmla="*/ 0 w 2819"/>
                <a:gd name="T7" fmla="*/ 0 h 1660"/>
                <a:gd name="T8" fmla="*/ 0 w 2819"/>
                <a:gd name="T9" fmla="*/ 0 h 1660"/>
                <a:gd name="T10" fmla="*/ 0 w 2819"/>
                <a:gd name="T11" fmla="*/ 0 h 1660"/>
                <a:gd name="T12" fmla="*/ 0 w 2819"/>
                <a:gd name="T13" fmla="*/ 0 h 1660"/>
                <a:gd name="T14" fmla="*/ 0 w 2819"/>
                <a:gd name="T15" fmla="*/ 0 h 1660"/>
                <a:gd name="T16" fmla="*/ 0 w 2819"/>
                <a:gd name="T17" fmla="*/ 0 h 1660"/>
                <a:gd name="T18" fmla="*/ 0 w 2819"/>
                <a:gd name="T19" fmla="*/ 0 h 1660"/>
                <a:gd name="T20" fmla="*/ 0 w 2819"/>
                <a:gd name="T21" fmla="*/ 0 h 1660"/>
                <a:gd name="T22" fmla="*/ 0 w 2819"/>
                <a:gd name="T23" fmla="*/ 0 h 1660"/>
                <a:gd name="T24" fmla="*/ 0 w 2819"/>
                <a:gd name="T25" fmla="*/ 0 h 1660"/>
                <a:gd name="T26" fmla="*/ 0 w 2819"/>
                <a:gd name="T27" fmla="*/ 0 h 1660"/>
                <a:gd name="T28" fmla="*/ 0 w 2819"/>
                <a:gd name="T29" fmla="*/ 0 h 1660"/>
                <a:gd name="T30" fmla="*/ 0 w 2819"/>
                <a:gd name="T31" fmla="*/ 0 h 1660"/>
                <a:gd name="T32" fmla="*/ 0 w 2819"/>
                <a:gd name="T33" fmla="*/ 0 h 1660"/>
                <a:gd name="T34" fmla="*/ 0 w 2819"/>
                <a:gd name="T35" fmla="*/ 0 h 1660"/>
                <a:gd name="T36" fmla="*/ 0 w 2819"/>
                <a:gd name="T37" fmla="*/ 0 h 1660"/>
                <a:gd name="T38" fmla="*/ 0 w 2819"/>
                <a:gd name="T39" fmla="*/ 0 h 1660"/>
                <a:gd name="T40" fmla="*/ 0 w 2819"/>
                <a:gd name="T41" fmla="*/ 0 h 1660"/>
                <a:gd name="T42" fmla="*/ 0 w 2819"/>
                <a:gd name="T43" fmla="*/ 0 h 1660"/>
                <a:gd name="T44" fmla="*/ 0 w 2819"/>
                <a:gd name="T45" fmla="*/ 0 h 1660"/>
                <a:gd name="T46" fmla="*/ 0 w 2819"/>
                <a:gd name="T47" fmla="*/ 0 h 1660"/>
                <a:gd name="T48" fmla="*/ 0 w 2819"/>
                <a:gd name="T49" fmla="*/ 0 h 1660"/>
                <a:gd name="T50" fmla="*/ 0 w 2819"/>
                <a:gd name="T51" fmla="*/ 0 h 1660"/>
                <a:gd name="T52" fmla="*/ 0 w 2819"/>
                <a:gd name="T53" fmla="*/ 0 h 16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19"/>
                <a:gd name="T82" fmla="*/ 0 h 1660"/>
                <a:gd name="T83" fmla="*/ 2819 w 2819"/>
                <a:gd name="T84" fmla="*/ 1660 h 16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19" h="1660">
                  <a:moveTo>
                    <a:pt x="0" y="1249"/>
                  </a:moveTo>
                  <a:lnTo>
                    <a:pt x="71" y="1338"/>
                  </a:lnTo>
                  <a:lnTo>
                    <a:pt x="120" y="1387"/>
                  </a:lnTo>
                  <a:lnTo>
                    <a:pt x="212" y="1488"/>
                  </a:lnTo>
                  <a:lnTo>
                    <a:pt x="374" y="1627"/>
                  </a:lnTo>
                  <a:lnTo>
                    <a:pt x="574" y="1660"/>
                  </a:lnTo>
                  <a:lnTo>
                    <a:pt x="797" y="1648"/>
                  </a:lnTo>
                  <a:lnTo>
                    <a:pt x="866" y="1608"/>
                  </a:lnTo>
                  <a:lnTo>
                    <a:pt x="1086" y="1569"/>
                  </a:lnTo>
                  <a:lnTo>
                    <a:pt x="1228" y="1608"/>
                  </a:lnTo>
                  <a:lnTo>
                    <a:pt x="1409" y="1550"/>
                  </a:lnTo>
                  <a:lnTo>
                    <a:pt x="1630" y="1550"/>
                  </a:lnTo>
                  <a:lnTo>
                    <a:pt x="1761" y="1477"/>
                  </a:lnTo>
                  <a:lnTo>
                    <a:pt x="1943" y="1477"/>
                  </a:lnTo>
                  <a:lnTo>
                    <a:pt x="2072" y="1430"/>
                  </a:lnTo>
                  <a:lnTo>
                    <a:pt x="2114" y="1387"/>
                  </a:lnTo>
                  <a:lnTo>
                    <a:pt x="2156" y="1449"/>
                  </a:lnTo>
                  <a:lnTo>
                    <a:pt x="2297" y="1449"/>
                  </a:lnTo>
                  <a:lnTo>
                    <a:pt x="2457" y="1397"/>
                  </a:lnTo>
                  <a:lnTo>
                    <a:pt x="2819" y="879"/>
                  </a:lnTo>
                  <a:lnTo>
                    <a:pt x="2617" y="248"/>
                  </a:lnTo>
                  <a:lnTo>
                    <a:pt x="1126" y="0"/>
                  </a:lnTo>
                  <a:lnTo>
                    <a:pt x="0" y="897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rgbClr val="9B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45" name="Freeform 117"/>
            <p:cNvSpPr>
              <a:spLocks/>
            </p:cNvSpPr>
            <p:nvPr/>
          </p:nvSpPr>
          <p:spPr bwMode="auto">
            <a:xfrm>
              <a:off x="2439" y="146"/>
              <a:ext cx="855" cy="587"/>
            </a:xfrm>
            <a:custGeom>
              <a:avLst/>
              <a:gdLst>
                <a:gd name="T0" fmla="*/ 0 w 2566"/>
                <a:gd name="T1" fmla="*/ 0 h 1759"/>
                <a:gd name="T2" fmla="*/ 0 w 2566"/>
                <a:gd name="T3" fmla="*/ 0 h 1759"/>
                <a:gd name="T4" fmla="*/ 0 w 2566"/>
                <a:gd name="T5" fmla="*/ 0 h 1759"/>
                <a:gd name="T6" fmla="*/ 0 w 2566"/>
                <a:gd name="T7" fmla="*/ 0 h 1759"/>
                <a:gd name="T8" fmla="*/ 0 w 2566"/>
                <a:gd name="T9" fmla="*/ 0 h 1759"/>
                <a:gd name="T10" fmla="*/ 0 w 2566"/>
                <a:gd name="T11" fmla="*/ 0 h 1759"/>
                <a:gd name="T12" fmla="*/ 0 w 2566"/>
                <a:gd name="T13" fmla="*/ 0 h 1759"/>
                <a:gd name="T14" fmla="*/ 0 w 2566"/>
                <a:gd name="T15" fmla="*/ 0 h 1759"/>
                <a:gd name="T16" fmla="*/ 0 w 2566"/>
                <a:gd name="T17" fmla="*/ 0 h 1759"/>
                <a:gd name="T18" fmla="*/ 0 w 2566"/>
                <a:gd name="T19" fmla="*/ 0 h 1759"/>
                <a:gd name="T20" fmla="*/ 0 w 2566"/>
                <a:gd name="T21" fmla="*/ 0 h 1759"/>
                <a:gd name="T22" fmla="*/ 0 w 2566"/>
                <a:gd name="T23" fmla="*/ 0 h 1759"/>
                <a:gd name="T24" fmla="*/ 0 w 2566"/>
                <a:gd name="T25" fmla="*/ 0 h 1759"/>
                <a:gd name="T26" fmla="*/ 0 w 2566"/>
                <a:gd name="T27" fmla="*/ 0 h 1759"/>
                <a:gd name="T28" fmla="*/ 0 w 2566"/>
                <a:gd name="T29" fmla="*/ 0 h 1759"/>
                <a:gd name="T30" fmla="*/ 0 w 2566"/>
                <a:gd name="T31" fmla="*/ 0 h 1759"/>
                <a:gd name="T32" fmla="*/ 0 w 2566"/>
                <a:gd name="T33" fmla="*/ 0 h 1759"/>
                <a:gd name="T34" fmla="*/ 0 w 2566"/>
                <a:gd name="T35" fmla="*/ 0 h 1759"/>
                <a:gd name="T36" fmla="*/ 0 w 2566"/>
                <a:gd name="T37" fmla="*/ 0 h 1759"/>
                <a:gd name="T38" fmla="*/ 0 w 2566"/>
                <a:gd name="T39" fmla="*/ 0 h 1759"/>
                <a:gd name="T40" fmla="*/ 0 w 2566"/>
                <a:gd name="T41" fmla="*/ 0 h 1759"/>
                <a:gd name="T42" fmla="*/ 0 w 2566"/>
                <a:gd name="T43" fmla="*/ 0 h 1759"/>
                <a:gd name="T44" fmla="*/ 0 w 2566"/>
                <a:gd name="T45" fmla="*/ 0 h 1759"/>
                <a:gd name="T46" fmla="*/ 0 w 2566"/>
                <a:gd name="T47" fmla="*/ 0 h 1759"/>
                <a:gd name="T48" fmla="*/ 0 w 2566"/>
                <a:gd name="T49" fmla="*/ 0 h 1759"/>
                <a:gd name="T50" fmla="*/ 0 w 2566"/>
                <a:gd name="T51" fmla="*/ 0 h 17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66"/>
                <a:gd name="T79" fmla="*/ 0 h 1759"/>
                <a:gd name="T80" fmla="*/ 2566 w 2566"/>
                <a:gd name="T81" fmla="*/ 1759 h 17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66" h="1759">
                  <a:moveTo>
                    <a:pt x="31" y="1330"/>
                  </a:moveTo>
                  <a:lnTo>
                    <a:pt x="273" y="1271"/>
                  </a:lnTo>
                  <a:lnTo>
                    <a:pt x="675" y="1210"/>
                  </a:lnTo>
                  <a:lnTo>
                    <a:pt x="1007" y="1201"/>
                  </a:lnTo>
                  <a:lnTo>
                    <a:pt x="1329" y="1260"/>
                  </a:lnTo>
                  <a:lnTo>
                    <a:pt x="1660" y="1412"/>
                  </a:lnTo>
                  <a:lnTo>
                    <a:pt x="1884" y="1602"/>
                  </a:lnTo>
                  <a:lnTo>
                    <a:pt x="1954" y="1759"/>
                  </a:lnTo>
                  <a:lnTo>
                    <a:pt x="2566" y="1231"/>
                  </a:lnTo>
                  <a:lnTo>
                    <a:pt x="2546" y="1030"/>
                  </a:lnTo>
                  <a:lnTo>
                    <a:pt x="2497" y="891"/>
                  </a:lnTo>
                  <a:lnTo>
                    <a:pt x="2436" y="713"/>
                  </a:lnTo>
                  <a:lnTo>
                    <a:pt x="2276" y="621"/>
                  </a:lnTo>
                  <a:lnTo>
                    <a:pt x="2145" y="431"/>
                  </a:lnTo>
                  <a:lnTo>
                    <a:pt x="2043" y="310"/>
                  </a:lnTo>
                  <a:lnTo>
                    <a:pt x="1872" y="192"/>
                  </a:lnTo>
                  <a:lnTo>
                    <a:pt x="1782" y="141"/>
                  </a:lnTo>
                  <a:lnTo>
                    <a:pt x="1701" y="42"/>
                  </a:lnTo>
                  <a:lnTo>
                    <a:pt x="1451" y="0"/>
                  </a:lnTo>
                  <a:lnTo>
                    <a:pt x="1077" y="31"/>
                  </a:lnTo>
                  <a:lnTo>
                    <a:pt x="293" y="600"/>
                  </a:lnTo>
                  <a:lnTo>
                    <a:pt x="0" y="1210"/>
                  </a:lnTo>
                  <a:lnTo>
                    <a:pt x="31" y="1330"/>
                  </a:lnTo>
                  <a:close/>
                </a:path>
              </a:pathLst>
            </a:cu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46" name="Freeform 118"/>
            <p:cNvSpPr>
              <a:spLocks/>
            </p:cNvSpPr>
            <p:nvPr/>
          </p:nvSpPr>
          <p:spPr bwMode="auto">
            <a:xfrm>
              <a:off x="2929" y="561"/>
              <a:ext cx="405" cy="459"/>
            </a:xfrm>
            <a:custGeom>
              <a:avLst/>
              <a:gdLst>
                <a:gd name="T0" fmla="*/ 0 w 1217"/>
                <a:gd name="T1" fmla="*/ 0 h 1377"/>
                <a:gd name="T2" fmla="*/ 0 w 1217"/>
                <a:gd name="T3" fmla="*/ 0 h 1377"/>
                <a:gd name="T4" fmla="*/ 0 w 1217"/>
                <a:gd name="T5" fmla="*/ 0 h 1377"/>
                <a:gd name="T6" fmla="*/ 0 w 1217"/>
                <a:gd name="T7" fmla="*/ 0 h 1377"/>
                <a:gd name="T8" fmla="*/ 0 w 1217"/>
                <a:gd name="T9" fmla="*/ 0 h 1377"/>
                <a:gd name="T10" fmla="*/ 0 w 1217"/>
                <a:gd name="T11" fmla="*/ 0 h 1377"/>
                <a:gd name="T12" fmla="*/ 0 w 1217"/>
                <a:gd name="T13" fmla="*/ 0 h 1377"/>
                <a:gd name="T14" fmla="*/ 0 w 1217"/>
                <a:gd name="T15" fmla="*/ 0 h 1377"/>
                <a:gd name="T16" fmla="*/ 0 w 1217"/>
                <a:gd name="T17" fmla="*/ 0 h 1377"/>
                <a:gd name="T18" fmla="*/ 0 w 1217"/>
                <a:gd name="T19" fmla="*/ 0 h 1377"/>
                <a:gd name="T20" fmla="*/ 0 w 1217"/>
                <a:gd name="T21" fmla="*/ 0 h 1377"/>
                <a:gd name="T22" fmla="*/ 0 w 1217"/>
                <a:gd name="T23" fmla="*/ 0 h 1377"/>
                <a:gd name="T24" fmla="*/ 0 w 1217"/>
                <a:gd name="T25" fmla="*/ 0 h 1377"/>
                <a:gd name="T26" fmla="*/ 0 w 1217"/>
                <a:gd name="T27" fmla="*/ 0 h 1377"/>
                <a:gd name="T28" fmla="*/ 0 w 1217"/>
                <a:gd name="T29" fmla="*/ 0 h 1377"/>
                <a:gd name="T30" fmla="*/ 0 w 1217"/>
                <a:gd name="T31" fmla="*/ 0 h 1377"/>
                <a:gd name="T32" fmla="*/ 0 w 1217"/>
                <a:gd name="T33" fmla="*/ 0 h 1377"/>
                <a:gd name="T34" fmla="*/ 0 w 1217"/>
                <a:gd name="T35" fmla="*/ 0 h 1377"/>
                <a:gd name="T36" fmla="*/ 0 w 1217"/>
                <a:gd name="T37" fmla="*/ 0 h 1377"/>
                <a:gd name="T38" fmla="*/ 0 w 1217"/>
                <a:gd name="T39" fmla="*/ 0 h 1377"/>
                <a:gd name="T40" fmla="*/ 0 w 1217"/>
                <a:gd name="T41" fmla="*/ 0 h 1377"/>
                <a:gd name="T42" fmla="*/ 0 w 1217"/>
                <a:gd name="T43" fmla="*/ 0 h 1377"/>
                <a:gd name="T44" fmla="*/ 0 w 1217"/>
                <a:gd name="T45" fmla="*/ 0 h 1377"/>
                <a:gd name="T46" fmla="*/ 0 w 1217"/>
                <a:gd name="T47" fmla="*/ 0 h 1377"/>
                <a:gd name="T48" fmla="*/ 0 w 1217"/>
                <a:gd name="T49" fmla="*/ 0 h 1377"/>
                <a:gd name="T50" fmla="*/ 0 w 1217"/>
                <a:gd name="T51" fmla="*/ 0 h 1377"/>
                <a:gd name="T52" fmla="*/ 0 w 1217"/>
                <a:gd name="T53" fmla="*/ 0 h 1377"/>
                <a:gd name="T54" fmla="*/ 0 w 1217"/>
                <a:gd name="T55" fmla="*/ 0 h 13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7"/>
                <a:gd name="T85" fmla="*/ 0 h 1377"/>
                <a:gd name="T86" fmla="*/ 1217 w 1217"/>
                <a:gd name="T87" fmla="*/ 1377 h 13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7" h="1377">
                  <a:moveTo>
                    <a:pt x="441" y="437"/>
                  </a:moveTo>
                  <a:lnTo>
                    <a:pt x="592" y="289"/>
                  </a:lnTo>
                  <a:lnTo>
                    <a:pt x="755" y="169"/>
                  </a:lnTo>
                  <a:lnTo>
                    <a:pt x="996" y="37"/>
                  </a:lnTo>
                  <a:lnTo>
                    <a:pt x="1117" y="0"/>
                  </a:lnTo>
                  <a:lnTo>
                    <a:pt x="1208" y="209"/>
                  </a:lnTo>
                  <a:lnTo>
                    <a:pt x="1217" y="457"/>
                  </a:lnTo>
                  <a:lnTo>
                    <a:pt x="1197" y="678"/>
                  </a:lnTo>
                  <a:lnTo>
                    <a:pt x="1147" y="837"/>
                  </a:lnTo>
                  <a:lnTo>
                    <a:pt x="1126" y="1028"/>
                  </a:lnTo>
                  <a:lnTo>
                    <a:pt x="1055" y="1178"/>
                  </a:lnTo>
                  <a:lnTo>
                    <a:pt x="936" y="1318"/>
                  </a:lnTo>
                  <a:lnTo>
                    <a:pt x="806" y="1377"/>
                  </a:lnTo>
                  <a:lnTo>
                    <a:pt x="694" y="1367"/>
                  </a:lnTo>
                  <a:lnTo>
                    <a:pt x="634" y="1346"/>
                  </a:lnTo>
                  <a:lnTo>
                    <a:pt x="503" y="1327"/>
                  </a:lnTo>
                  <a:lnTo>
                    <a:pt x="331" y="1257"/>
                  </a:lnTo>
                  <a:lnTo>
                    <a:pt x="139" y="1229"/>
                  </a:lnTo>
                  <a:lnTo>
                    <a:pt x="42" y="1159"/>
                  </a:lnTo>
                  <a:lnTo>
                    <a:pt x="0" y="1067"/>
                  </a:lnTo>
                  <a:lnTo>
                    <a:pt x="120" y="996"/>
                  </a:lnTo>
                  <a:lnTo>
                    <a:pt x="301" y="828"/>
                  </a:lnTo>
                  <a:lnTo>
                    <a:pt x="393" y="678"/>
                  </a:lnTo>
                  <a:lnTo>
                    <a:pt x="452" y="497"/>
                  </a:lnTo>
                  <a:lnTo>
                    <a:pt x="441" y="437"/>
                  </a:lnTo>
                  <a:close/>
                </a:path>
              </a:pathLst>
            </a:custGeom>
            <a:solidFill>
              <a:srgbClr val="7DF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47" name="Freeform 119"/>
            <p:cNvSpPr>
              <a:spLocks/>
            </p:cNvSpPr>
            <p:nvPr/>
          </p:nvSpPr>
          <p:spPr bwMode="auto">
            <a:xfrm>
              <a:off x="1857" y="52"/>
              <a:ext cx="1052" cy="768"/>
            </a:xfrm>
            <a:custGeom>
              <a:avLst/>
              <a:gdLst>
                <a:gd name="T0" fmla="*/ 0 w 3156"/>
                <a:gd name="T1" fmla="*/ 0 h 2302"/>
                <a:gd name="T2" fmla="*/ 0 w 3156"/>
                <a:gd name="T3" fmla="*/ 0 h 2302"/>
                <a:gd name="T4" fmla="*/ 0 w 3156"/>
                <a:gd name="T5" fmla="*/ 0 h 2302"/>
                <a:gd name="T6" fmla="*/ 0 w 3156"/>
                <a:gd name="T7" fmla="*/ 0 h 2302"/>
                <a:gd name="T8" fmla="*/ 0 w 3156"/>
                <a:gd name="T9" fmla="*/ 0 h 2302"/>
                <a:gd name="T10" fmla="*/ 0 w 3156"/>
                <a:gd name="T11" fmla="*/ 0 h 2302"/>
                <a:gd name="T12" fmla="*/ 0 w 3156"/>
                <a:gd name="T13" fmla="*/ 0 h 2302"/>
                <a:gd name="T14" fmla="*/ 0 w 3156"/>
                <a:gd name="T15" fmla="*/ 0 h 2302"/>
                <a:gd name="T16" fmla="*/ 0 w 3156"/>
                <a:gd name="T17" fmla="*/ 0 h 2302"/>
                <a:gd name="T18" fmla="*/ 0 w 3156"/>
                <a:gd name="T19" fmla="*/ 0 h 2302"/>
                <a:gd name="T20" fmla="*/ 0 w 3156"/>
                <a:gd name="T21" fmla="*/ 0 h 2302"/>
                <a:gd name="T22" fmla="*/ 0 w 3156"/>
                <a:gd name="T23" fmla="*/ 0 h 2302"/>
                <a:gd name="T24" fmla="*/ 0 w 3156"/>
                <a:gd name="T25" fmla="*/ 0 h 2302"/>
                <a:gd name="T26" fmla="*/ 0 w 3156"/>
                <a:gd name="T27" fmla="*/ 0 h 2302"/>
                <a:gd name="T28" fmla="*/ 0 w 3156"/>
                <a:gd name="T29" fmla="*/ 0 h 2302"/>
                <a:gd name="T30" fmla="*/ 0 w 3156"/>
                <a:gd name="T31" fmla="*/ 0 h 2302"/>
                <a:gd name="T32" fmla="*/ 0 w 3156"/>
                <a:gd name="T33" fmla="*/ 0 h 2302"/>
                <a:gd name="T34" fmla="*/ 0 w 3156"/>
                <a:gd name="T35" fmla="*/ 0 h 2302"/>
                <a:gd name="T36" fmla="*/ 0 w 3156"/>
                <a:gd name="T37" fmla="*/ 0 h 2302"/>
                <a:gd name="T38" fmla="*/ 0 w 3156"/>
                <a:gd name="T39" fmla="*/ 0 h 2302"/>
                <a:gd name="T40" fmla="*/ 0 w 3156"/>
                <a:gd name="T41" fmla="*/ 0 h 2302"/>
                <a:gd name="T42" fmla="*/ 0 w 3156"/>
                <a:gd name="T43" fmla="*/ 0 h 2302"/>
                <a:gd name="T44" fmla="*/ 0 w 3156"/>
                <a:gd name="T45" fmla="*/ 0 h 2302"/>
                <a:gd name="T46" fmla="*/ 0 w 3156"/>
                <a:gd name="T47" fmla="*/ 0 h 2302"/>
                <a:gd name="T48" fmla="*/ 0 w 3156"/>
                <a:gd name="T49" fmla="*/ 0 h 2302"/>
                <a:gd name="T50" fmla="*/ 0 w 3156"/>
                <a:gd name="T51" fmla="*/ 0 h 2302"/>
                <a:gd name="T52" fmla="*/ 0 w 3156"/>
                <a:gd name="T53" fmla="*/ 0 h 2302"/>
                <a:gd name="T54" fmla="*/ 0 w 3156"/>
                <a:gd name="T55" fmla="*/ 0 h 2302"/>
                <a:gd name="T56" fmla="*/ 0 w 3156"/>
                <a:gd name="T57" fmla="*/ 0 h 2302"/>
                <a:gd name="T58" fmla="*/ 0 w 3156"/>
                <a:gd name="T59" fmla="*/ 0 h 2302"/>
                <a:gd name="T60" fmla="*/ 0 w 3156"/>
                <a:gd name="T61" fmla="*/ 0 h 2302"/>
                <a:gd name="T62" fmla="*/ 0 w 3156"/>
                <a:gd name="T63" fmla="*/ 0 h 2302"/>
                <a:gd name="T64" fmla="*/ 0 w 3156"/>
                <a:gd name="T65" fmla="*/ 0 h 2302"/>
                <a:gd name="T66" fmla="*/ 0 w 3156"/>
                <a:gd name="T67" fmla="*/ 0 h 2302"/>
                <a:gd name="T68" fmla="*/ 0 w 3156"/>
                <a:gd name="T69" fmla="*/ 0 h 2302"/>
                <a:gd name="T70" fmla="*/ 0 w 3156"/>
                <a:gd name="T71" fmla="*/ 0 h 2302"/>
                <a:gd name="T72" fmla="*/ 0 w 3156"/>
                <a:gd name="T73" fmla="*/ 0 h 2302"/>
                <a:gd name="T74" fmla="*/ 0 w 3156"/>
                <a:gd name="T75" fmla="*/ 0 h 2302"/>
                <a:gd name="T76" fmla="*/ 0 w 3156"/>
                <a:gd name="T77" fmla="*/ 0 h 2302"/>
                <a:gd name="T78" fmla="*/ 0 w 3156"/>
                <a:gd name="T79" fmla="*/ 0 h 2302"/>
                <a:gd name="T80" fmla="*/ 0 w 3156"/>
                <a:gd name="T81" fmla="*/ 0 h 2302"/>
                <a:gd name="T82" fmla="*/ 0 w 3156"/>
                <a:gd name="T83" fmla="*/ 0 h 2302"/>
                <a:gd name="T84" fmla="*/ 0 w 3156"/>
                <a:gd name="T85" fmla="*/ 0 h 2302"/>
                <a:gd name="T86" fmla="*/ 0 w 3156"/>
                <a:gd name="T87" fmla="*/ 0 h 2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56"/>
                <a:gd name="T133" fmla="*/ 0 h 2302"/>
                <a:gd name="T134" fmla="*/ 3156 w 3156"/>
                <a:gd name="T135" fmla="*/ 2302 h 2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56" h="2302">
                  <a:moveTo>
                    <a:pt x="3156" y="278"/>
                  </a:moveTo>
                  <a:lnTo>
                    <a:pt x="2875" y="353"/>
                  </a:lnTo>
                  <a:lnTo>
                    <a:pt x="2691" y="491"/>
                  </a:lnTo>
                  <a:lnTo>
                    <a:pt x="2627" y="662"/>
                  </a:lnTo>
                  <a:lnTo>
                    <a:pt x="2335" y="813"/>
                  </a:lnTo>
                  <a:lnTo>
                    <a:pt x="2181" y="966"/>
                  </a:lnTo>
                  <a:lnTo>
                    <a:pt x="2041" y="1168"/>
                  </a:lnTo>
                  <a:lnTo>
                    <a:pt x="1995" y="1336"/>
                  </a:lnTo>
                  <a:lnTo>
                    <a:pt x="1841" y="1489"/>
                  </a:lnTo>
                  <a:lnTo>
                    <a:pt x="1746" y="1597"/>
                  </a:lnTo>
                  <a:lnTo>
                    <a:pt x="1439" y="1781"/>
                  </a:lnTo>
                  <a:lnTo>
                    <a:pt x="1208" y="1905"/>
                  </a:lnTo>
                  <a:lnTo>
                    <a:pt x="1035" y="2075"/>
                  </a:lnTo>
                  <a:lnTo>
                    <a:pt x="945" y="2302"/>
                  </a:lnTo>
                  <a:lnTo>
                    <a:pt x="712" y="2225"/>
                  </a:lnTo>
                  <a:lnTo>
                    <a:pt x="543" y="2164"/>
                  </a:lnTo>
                  <a:lnTo>
                    <a:pt x="248" y="2086"/>
                  </a:lnTo>
                  <a:lnTo>
                    <a:pt x="108" y="2041"/>
                  </a:lnTo>
                  <a:lnTo>
                    <a:pt x="62" y="1798"/>
                  </a:lnTo>
                  <a:lnTo>
                    <a:pt x="0" y="1612"/>
                  </a:lnTo>
                  <a:lnTo>
                    <a:pt x="47" y="1474"/>
                  </a:lnTo>
                  <a:lnTo>
                    <a:pt x="123" y="1291"/>
                  </a:lnTo>
                  <a:lnTo>
                    <a:pt x="108" y="1121"/>
                  </a:lnTo>
                  <a:lnTo>
                    <a:pt x="202" y="983"/>
                  </a:lnTo>
                  <a:lnTo>
                    <a:pt x="294" y="920"/>
                  </a:lnTo>
                  <a:lnTo>
                    <a:pt x="310" y="782"/>
                  </a:lnTo>
                  <a:lnTo>
                    <a:pt x="495" y="631"/>
                  </a:lnTo>
                  <a:lnTo>
                    <a:pt x="697" y="445"/>
                  </a:lnTo>
                  <a:lnTo>
                    <a:pt x="912" y="429"/>
                  </a:lnTo>
                  <a:lnTo>
                    <a:pt x="1068" y="278"/>
                  </a:lnTo>
                  <a:lnTo>
                    <a:pt x="1360" y="246"/>
                  </a:lnTo>
                  <a:lnTo>
                    <a:pt x="1500" y="168"/>
                  </a:lnTo>
                  <a:lnTo>
                    <a:pt x="1669" y="140"/>
                  </a:lnTo>
                  <a:lnTo>
                    <a:pt x="1762" y="153"/>
                  </a:lnTo>
                  <a:lnTo>
                    <a:pt x="1854" y="0"/>
                  </a:lnTo>
                  <a:lnTo>
                    <a:pt x="2025" y="0"/>
                  </a:lnTo>
                  <a:lnTo>
                    <a:pt x="2243" y="30"/>
                  </a:lnTo>
                  <a:lnTo>
                    <a:pt x="2535" y="30"/>
                  </a:lnTo>
                  <a:lnTo>
                    <a:pt x="2859" y="140"/>
                  </a:lnTo>
                  <a:lnTo>
                    <a:pt x="3047" y="168"/>
                  </a:lnTo>
                  <a:lnTo>
                    <a:pt x="3156" y="278"/>
                  </a:lnTo>
                  <a:close/>
                </a:path>
              </a:pathLst>
            </a:custGeom>
            <a:solidFill>
              <a:srgbClr val="FF8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48" name="Freeform 120"/>
            <p:cNvSpPr>
              <a:spLocks/>
            </p:cNvSpPr>
            <p:nvPr/>
          </p:nvSpPr>
          <p:spPr bwMode="auto">
            <a:xfrm>
              <a:off x="2080" y="280"/>
              <a:ext cx="718" cy="610"/>
            </a:xfrm>
            <a:custGeom>
              <a:avLst/>
              <a:gdLst>
                <a:gd name="T0" fmla="*/ 0 w 2153"/>
                <a:gd name="T1" fmla="*/ 0 h 1828"/>
                <a:gd name="T2" fmla="*/ 0 w 2153"/>
                <a:gd name="T3" fmla="*/ 0 h 1828"/>
                <a:gd name="T4" fmla="*/ 0 w 2153"/>
                <a:gd name="T5" fmla="*/ 0 h 1828"/>
                <a:gd name="T6" fmla="*/ 0 w 2153"/>
                <a:gd name="T7" fmla="*/ 0 h 1828"/>
                <a:gd name="T8" fmla="*/ 0 w 2153"/>
                <a:gd name="T9" fmla="*/ 0 h 1828"/>
                <a:gd name="T10" fmla="*/ 0 w 2153"/>
                <a:gd name="T11" fmla="*/ 0 h 1828"/>
                <a:gd name="T12" fmla="*/ 0 w 2153"/>
                <a:gd name="T13" fmla="*/ 0 h 1828"/>
                <a:gd name="T14" fmla="*/ 0 w 2153"/>
                <a:gd name="T15" fmla="*/ 0 h 1828"/>
                <a:gd name="T16" fmla="*/ 0 w 2153"/>
                <a:gd name="T17" fmla="*/ 0 h 1828"/>
                <a:gd name="T18" fmla="*/ 0 w 2153"/>
                <a:gd name="T19" fmla="*/ 0 h 1828"/>
                <a:gd name="T20" fmla="*/ 0 w 2153"/>
                <a:gd name="T21" fmla="*/ 0 h 1828"/>
                <a:gd name="T22" fmla="*/ 0 w 2153"/>
                <a:gd name="T23" fmla="*/ 0 h 1828"/>
                <a:gd name="T24" fmla="*/ 0 w 2153"/>
                <a:gd name="T25" fmla="*/ 0 h 1828"/>
                <a:gd name="T26" fmla="*/ 0 w 2153"/>
                <a:gd name="T27" fmla="*/ 0 h 1828"/>
                <a:gd name="T28" fmla="*/ 0 w 2153"/>
                <a:gd name="T29" fmla="*/ 0 h 1828"/>
                <a:gd name="T30" fmla="*/ 0 w 2153"/>
                <a:gd name="T31" fmla="*/ 0 h 1828"/>
                <a:gd name="T32" fmla="*/ 0 w 2153"/>
                <a:gd name="T33" fmla="*/ 0 h 1828"/>
                <a:gd name="T34" fmla="*/ 0 w 2153"/>
                <a:gd name="T35" fmla="*/ 0 h 1828"/>
                <a:gd name="T36" fmla="*/ 0 w 2153"/>
                <a:gd name="T37" fmla="*/ 0 h 1828"/>
                <a:gd name="T38" fmla="*/ 0 w 2153"/>
                <a:gd name="T39" fmla="*/ 0 h 1828"/>
                <a:gd name="T40" fmla="*/ 0 w 2153"/>
                <a:gd name="T41" fmla="*/ 0 h 1828"/>
                <a:gd name="T42" fmla="*/ 0 w 2153"/>
                <a:gd name="T43" fmla="*/ 0 h 1828"/>
                <a:gd name="T44" fmla="*/ 0 w 2153"/>
                <a:gd name="T45" fmla="*/ 0 h 1828"/>
                <a:gd name="T46" fmla="*/ 0 w 2153"/>
                <a:gd name="T47" fmla="*/ 0 h 1828"/>
                <a:gd name="T48" fmla="*/ 0 w 2153"/>
                <a:gd name="T49" fmla="*/ 0 h 1828"/>
                <a:gd name="T50" fmla="*/ 0 w 2153"/>
                <a:gd name="T51" fmla="*/ 0 h 1828"/>
                <a:gd name="T52" fmla="*/ 0 w 2153"/>
                <a:gd name="T53" fmla="*/ 0 h 1828"/>
                <a:gd name="T54" fmla="*/ 0 w 2153"/>
                <a:gd name="T55" fmla="*/ 0 h 1828"/>
                <a:gd name="T56" fmla="*/ 0 w 2153"/>
                <a:gd name="T57" fmla="*/ 0 h 1828"/>
                <a:gd name="T58" fmla="*/ 0 w 2153"/>
                <a:gd name="T59" fmla="*/ 0 h 1828"/>
                <a:gd name="T60" fmla="*/ 0 w 2153"/>
                <a:gd name="T61" fmla="*/ 0 h 1828"/>
                <a:gd name="T62" fmla="*/ 0 w 2153"/>
                <a:gd name="T63" fmla="*/ 0 h 1828"/>
                <a:gd name="T64" fmla="*/ 0 w 2153"/>
                <a:gd name="T65" fmla="*/ 0 h 1828"/>
                <a:gd name="T66" fmla="*/ 0 w 2153"/>
                <a:gd name="T67" fmla="*/ 0 h 1828"/>
                <a:gd name="T68" fmla="*/ 0 w 2153"/>
                <a:gd name="T69" fmla="*/ 0 h 1828"/>
                <a:gd name="T70" fmla="*/ 0 w 2153"/>
                <a:gd name="T71" fmla="*/ 0 h 1828"/>
                <a:gd name="T72" fmla="*/ 0 w 2153"/>
                <a:gd name="T73" fmla="*/ 0 h 1828"/>
                <a:gd name="T74" fmla="*/ 0 w 2153"/>
                <a:gd name="T75" fmla="*/ 0 h 1828"/>
                <a:gd name="T76" fmla="*/ 0 w 2153"/>
                <a:gd name="T77" fmla="*/ 0 h 1828"/>
                <a:gd name="T78" fmla="*/ 0 w 2153"/>
                <a:gd name="T79" fmla="*/ 0 h 1828"/>
                <a:gd name="T80" fmla="*/ 0 w 2153"/>
                <a:gd name="T81" fmla="*/ 0 h 1828"/>
                <a:gd name="T82" fmla="*/ 0 w 2153"/>
                <a:gd name="T83" fmla="*/ 0 h 1828"/>
                <a:gd name="T84" fmla="*/ 0 w 2153"/>
                <a:gd name="T85" fmla="*/ 0 h 1828"/>
                <a:gd name="T86" fmla="*/ 0 w 2153"/>
                <a:gd name="T87" fmla="*/ 0 h 1828"/>
                <a:gd name="T88" fmla="*/ 0 w 2153"/>
                <a:gd name="T89" fmla="*/ 0 h 1828"/>
                <a:gd name="T90" fmla="*/ 0 w 2153"/>
                <a:gd name="T91" fmla="*/ 0 h 1828"/>
                <a:gd name="T92" fmla="*/ 0 w 2153"/>
                <a:gd name="T93" fmla="*/ 0 h 18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53"/>
                <a:gd name="T142" fmla="*/ 0 h 1828"/>
                <a:gd name="T143" fmla="*/ 2153 w 2153"/>
                <a:gd name="T144" fmla="*/ 1828 h 18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53" h="1828">
                  <a:moveTo>
                    <a:pt x="175" y="985"/>
                  </a:moveTo>
                  <a:lnTo>
                    <a:pt x="269" y="965"/>
                  </a:lnTo>
                  <a:lnTo>
                    <a:pt x="390" y="974"/>
                  </a:lnTo>
                  <a:lnTo>
                    <a:pt x="475" y="1013"/>
                  </a:lnTo>
                  <a:lnTo>
                    <a:pt x="542" y="1060"/>
                  </a:lnTo>
                  <a:lnTo>
                    <a:pt x="605" y="1106"/>
                  </a:lnTo>
                  <a:lnTo>
                    <a:pt x="680" y="1117"/>
                  </a:lnTo>
                  <a:lnTo>
                    <a:pt x="726" y="1106"/>
                  </a:lnTo>
                  <a:lnTo>
                    <a:pt x="745" y="1069"/>
                  </a:lnTo>
                  <a:lnTo>
                    <a:pt x="736" y="1031"/>
                  </a:lnTo>
                  <a:lnTo>
                    <a:pt x="577" y="852"/>
                  </a:lnTo>
                  <a:lnTo>
                    <a:pt x="522" y="741"/>
                  </a:lnTo>
                  <a:lnTo>
                    <a:pt x="463" y="619"/>
                  </a:lnTo>
                  <a:lnTo>
                    <a:pt x="454" y="563"/>
                  </a:lnTo>
                  <a:lnTo>
                    <a:pt x="390" y="536"/>
                  </a:lnTo>
                  <a:lnTo>
                    <a:pt x="463" y="554"/>
                  </a:lnTo>
                  <a:lnTo>
                    <a:pt x="512" y="459"/>
                  </a:lnTo>
                  <a:lnTo>
                    <a:pt x="503" y="573"/>
                  </a:lnTo>
                  <a:lnTo>
                    <a:pt x="522" y="648"/>
                  </a:lnTo>
                  <a:lnTo>
                    <a:pt x="568" y="777"/>
                  </a:lnTo>
                  <a:lnTo>
                    <a:pt x="644" y="881"/>
                  </a:lnTo>
                  <a:lnTo>
                    <a:pt x="755" y="974"/>
                  </a:lnTo>
                  <a:lnTo>
                    <a:pt x="840" y="985"/>
                  </a:lnTo>
                  <a:lnTo>
                    <a:pt x="904" y="965"/>
                  </a:lnTo>
                  <a:lnTo>
                    <a:pt x="933" y="937"/>
                  </a:lnTo>
                  <a:lnTo>
                    <a:pt x="933" y="852"/>
                  </a:lnTo>
                  <a:lnTo>
                    <a:pt x="904" y="750"/>
                  </a:lnTo>
                  <a:lnTo>
                    <a:pt x="921" y="648"/>
                  </a:lnTo>
                  <a:lnTo>
                    <a:pt x="1016" y="498"/>
                  </a:lnTo>
                  <a:lnTo>
                    <a:pt x="1042" y="394"/>
                  </a:lnTo>
                  <a:lnTo>
                    <a:pt x="1042" y="300"/>
                  </a:lnTo>
                  <a:lnTo>
                    <a:pt x="997" y="233"/>
                  </a:lnTo>
                  <a:lnTo>
                    <a:pt x="904" y="189"/>
                  </a:lnTo>
                  <a:lnTo>
                    <a:pt x="812" y="189"/>
                  </a:lnTo>
                  <a:lnTo>
                    <a:pt x="774" y="131"/>
                  </a:lnTo>
                  <a:lnTo>
                    <a:pt x="706" y="48"/>
                  </a:lnTo>
                  <a:lnTo>
                    <a:pt x="605" y="39"/>
                  </a:lnTo>
                  <a:lnTo>
                    <a:pt x="530" y="86"/>
                  </a:lnTo>
                  <a:lnTo>
                    <a:pt x="503" y="177"/>
                  </a:lnTo>
                  <a:lnTo>
                    <a:pt x="512" y="67"/>
                  </a:lnTo>
                  <a:lnTo>
                    <a:pt x="595" y="0"/>
                  </a:lnTo>
                  <a:lnTo>
                    <a:pt x="726" y="20"/>
                  </a:lnTo>
                  <a:lnTo>
                    <a:pt x="840" y="122"/>
                  </a:lnTo>
                  <a:lnTo>
                    <a:pt x="1042" y="189"/>
                  </a:lnTo>
                  <a:lnTo>
                    <a:pt x="1080" y="226"/>
                  </a:lnTo>
                  <a:lnTo>
                    <a:pt x="1156" y="140"/>
                  </a:lnTo>
                  <a:lnTo>
                    <a:pt x="1239" y="94"/>
                  </a:lnTo>
                  <a:lnTo>
                    <a:pt x="1369" y="86"/>
                  </a:lnTo>
                  <a:lnTo>
                    <a:pt x="1220" y="122"/>
                  </a:lnTo>
                  <a:lnTo>
                    <a:pt x="1163" y="177"/>
                  </a:lnTo>
                  <a:lnTo>
                    <a:pt x="1101" y="282"/>
                  </a:lnTo>
                  <a:lnTo>
                    <a:pt x="1101" y="385"/>
                  </a:lnTo>
                  <a:lnTo>
                    <a:pt x="1061" y="498"/>
                  </a:lnTo>
                  <a:lnTo>
                    <a:pt x="976" y="610"/>
                  </a:lnTo>
                  <a:lnTo>
                    <a:pt x="948" y="674"/>
                  </a:lnTo>
                  <a:lnTo>
                    <a:pt x="948" y="759"/>
                  </a:lnTo>
                  <a:lnTo>
                    <a:pt x="967" y="844"/>
                  </a:lnTo>
                  <a:lnTo>
                    <a:pt x="1006" y="891"/>
                  </a:lnTo>
                  <a:lnTo>
                    <a:pt x="1061" y="891"/>
                  </a:lnTo>
                  <a:lnTo>
                    <a:pt x="1089" y="861"/>
                  </a:lnTo>
                  <a:lnTo>
                    <a:pt x="1138" y="789"/>
                  </a:lnTo>
                  <a:lnTo>
                    <a:pt x="1200" y="741"/>
                  </a:lnTo>
                  <a:lnTo>
                    <a:pt x="1266" y="705"/>
                  </a:lnTo>
                  <a:lnTo>
                    <a:pt x="1304" y="658"/>
                  </a:lnTo>
                  <a:lnTo>
                    <a:pt x="1341" y="554"/>
                  </a:lnTo>
                  <a:lnTo>
                    <a:pt x="1407" y="415"/>
                  </a:lnTo>
                  <a:lnTo>
                    <a:pt x="1463" y="318"/>
                  </a:lnTo>
                  <a:lnTo>
                    <a:pt x="1546" y="226"/>
                  </a:lnTo>
                  <a:lnTo>
                    <a:pt x="1426" y="420"/>
                  </a:lnTo>
                  <a:lnTo>
                    <a:pt x="1380" y="554"/>
                  </a:lnTo>
                  <a:lnTo>
                    <a:pt x="1323" y="694"/>
                  </a:lnTo>
                  <a:lnTo>
                    <a:pt x="1276" y="750"/>
                  </a:lnTo>
                  <a:lnTo>
                    <a:pt x="1220" y="777"/>
                  </a:lnTo>
                  <a:lnTo>
                    <a:pt x="1182" y="797"/>
                  </a:lnTo>
                  <a:lnTo>
                    <a:pt x="1156" y="844"/>
                  </a:lnTo>
                  <a:lnTo>
                    <a:pt x="1156" y="881"/>
                  </a:lnTo>
                  <a:lnTo>
                    <a:pt x="1174" y="901"/>
                  </a:lnTo>
                  <a:lnTo>
                    <a:pt x="1212" y="901"/>
                  </a:lnTo>
                  <a:lnTo>
                    <a:pt x="1387" y="844"/>
                  </a:lnTo>
                  <a:lnTo>
                    <a:pt x="1528" y="768"/>
                  </a:lnTo>
                  <a:lnTo>
                    <a:pt x="1585" y="705"/>
                  </a:lnTo>
                  <a:lnTo>
                    <a:pt x="1651" y="591"/>
                  </a:lnTo>
                  <a:lnTo>
                    <a:pt x="1585" y="777"/>
                  </a:lnTo>
                  <a:lnTo>
                    <a:pt x="1726" y="797"/>
                  </a:lnTo>
                  <a:lnTo>
                    <a:pt x="1835" y="789"/>
                  </a:lnTo>
                  <a:lnTo>
                    <a:pt x="1957" y="759"/>
                  </a:lnTo>
                  <a:lnTo>
                    <a:pt x="2088" y="694"/>
                  </a:lnTo>
                  <a:lnTo>
                    <a:pt x="2153" y="648"/>
                  </a:lnTo>
                  <a:lnTo>
                    <a:pt x="2079" y="732"/>
                  </a:lnTo>
                  <a:lnTo>
                    <a:pt x="1987" y="777"/>
                  </a:lnTo>
                  <a:lnTo>
                    <a:pt x="2108" y="817"/>
                  </a:lnTo>
                  <a:lnTo>
                    <a:pt x="1846" y="805"/>
                  </a:lnTo>
                  <a:lnTo>
                    <a:pt x="1528" y="844"/>
                  </a:lnTo>
                  <a:lnTo>
                    <a:pt x="1200" y="916"/>
                  </a:lnTo>
                  <a:lnTo>
                    <a:pt x="904" y="1020"/>
                  </a:lnTo>
                  <a:lnTo>
                    <a:pt x="671" y="1154"/>
                  </a:lnTo>
                  <a:lnTo>
                    <a:pt x="438" y="1338"/>
                  </a:lnTo>
                  <a:lnTo>
                    <a:pt x="332" y="1500"/>
                  </a:lnTo>
                  <a:lnTo>
                    <a:pt x="306" y="1611"/>
                  </a:lnTo>
                  <a:lnTo>
                    <a:pt x="316" y="1694"/>
                  </a:lnTo>
                  <a:lnTo>
                    <a:pt x="346" y="1743"/>
                  </a:lnTo>
                  <a:lnTo>
                    <a:pt x="390" y="1768"/>
                  </a:lnTo>
                  <a:lnTo>
                    <a:pt x="438" y="1768"/>
                  </a:lnTo>
                  <a:lnTo>
                    <a:pt x="463" y="1768"/>
                  </a:lnTo>
                  <a:lnTo>
                    <a:pt x="418" y="1828"/>
                  </a:lnTo>
                  <a:lnTo>
                    <a:pt x="325" y="1828"/>
                  </a:lnTo>
                  <a:lnTo>
                    <a:pt x="279" y="1779"/>
                  </a:lnTo>
                  <a:lnTo>
                    <a:pt x="261" y="1713"/>
                  </a:lnTo>
                  <a:lnTo>
                    <a:pt x="261" y="1611"/>
                  </a:lnTo>
                  <a:lnTo>
                    <a:pt x="288" y="1500"/>
                  </a:lnTo>
                  <a:lnTo>
                    <a:pt x="362" y="1368"/>
                  </a:lnTo>
                  <a:lnTo>
                    <a:pt x="463" y="1264"/>
                  </a:lnTo>
                  <a:lnTo>
                    <a:pt x="530" y="1219"/>
                  </a:lnTo>
                  <a:lnTo>
                    <a:pt x="550" y="1172"/>
                  </a:lnTo>
                  <a:lnTo>
                    <a:pt x="558" y="1124"/>
                  </a:lnTo>
                  <a:lnTo>
                    <a:pt x="530" y="1106"/>
                  </a:lnTo>
                  <a:lnTo>
                    <a:pt x="512" y="1179"/>
                  </a:lnTo>
                  <a:lnTo>
                    <a:pt x="454" y="1226"/>
                  </a:lnTo>
                  <a:lnTo>
                    <a:pt x="346" y="1237"/>
                  </a:lnTo>
                  <a:lnTo>
                    <a:pt x="212" y="1226"/>
                  </a:lnTo>
                  <a:lnTo>
                    <a:pt x="110" y="1161"/>
                  </a:lnTo>
                  <a:lnTo>
                    <a:pt x="55" y="1097"/>
                  </a:lnTo>
                  <a:lnTo>
                    <a:pt x="16" y="1013"/>
                  </a:lnTo>
                  <a:lnTo>
                    <a:pt x="0" y="901"/>
                  </a:lnTo>
                  <a:lnTo>
                    <a:pt x="55" y="1039"/>
                  </a:lnTo>
                  <a:lnTo>
                    <a:pt x="119" y="1134"/>
                  </a:lnTo>
                  <a:lnTo>
                    <a:pt x="212" y="1179"/>
                  </a:lnTo>
                  <a:lnTo>
                    <a:pt x="316" y="1200"/>
                  </a:lnTo>
                  <a:lnTo>
                    <a:pt x="418" y="1191"/>
                  </a:lnTo>
                  <a:lnTo>
                    <a:pt x="463" y="1172"/>
                  </a:lnTo>
                  <a:lnTo>
                    <a:pt x="503" y="1124"/>
                  </a:lnTo>
                  <a:lnTo>
                    <a:pt x="503" y="1097"/>
                  </a:lnTo>
                  <a:lnTo>
                    <a:pt x="447" y="1039"/>
                  </a:lnTo>
                  <a:lnTo>
                    <a:pt x="372" y="1013"/>
                  </a:lnTo>
                  <a:lnTo>
                    <a:pt x="297" y="995"/>
                  </a:lnTo>
                  <a:lnTo>
                    <a:pt x="223" y="995"/>
                  </a:lnTo>
                  <a:lnTo>
                    <a:pt x="138" y="1013"/>
                  </a:lnTo>
                  <a:lnTo>
                    <a:pt x="175" y="9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49" name="Freeform 121"/>
            <p:cNvSpPr>
              <a:spLocks/>
            </p:cNvSpPr>
            <p:nvPr/>
          </p:nvSpPr>
          <p:spPr bwMode="auto">
            <a:xfrm>
              <a:off x="1987" y="250"/>
              <a:ext cx="366" cy="380"/>
            </a:xfrm>
            <a:custGeom>
              <a:avLst/>
              <a:gdLst>
                <a:gd name="T0" fmla="*/ 0 w 1099"/>
                <a:gd name="T1" fmla="*/ 0 h 1142"/>
                <a:gd name="T2" fmla="*/ 0 w 1099"/>
                <a:gd name="T3" fmla="*/ 0 h 1142"/>
                <a:gd name="T4" fmla="*/ 0 w 1099"/>
                <a:gd name="T5" fmla="*/ 0 h 1142"/>
                <a:gd name="T6" fmla="*/ 0 w 1099"/>
                <a:gd name="T7" fmla="*/ 0 h 1142"/>
                <a:gd name="T8" fmla="*/ 0 w 1099"/>
                <a:gd name="T9" fmla="*/ 0 h 1142"/>
                <a:gd name="T10" fmla="*/ 0 w 1099"/>
                <a:gd name="T11" fmla="*/ 0 h 1142"/>
                <a:gd name="T12" fmla="*/ 0 w 1099"/>
                <a:gd name="T13" fmla="*/ 0 h 1142"/>
                <a:gd name="T14" fmla="*/ 0 w 1099"/>
                <a:gd name="T15" fmla="*/ 0 h 1142"/>
                <a:gd name="T16" fmla="*/ 0 w 1099"/>
                <a:gd name="T17" fmla="*/ 0 h 1142"/>
                <a:gd name="T18" fmla="*/ 0 w 1099"/>
                <a:gd name="T19" fmla="*/ 0 h 1142"/>
                <a:gd name="T20" fmla="*/ 0 w 1099"/>
                <a:gd name="T21" fmla="*/ 0 h 1142"/>
                <a:gd name="T22" fmla="*/ 0 w 1099"/>
                <a:gd name="T23" fmla="*/ 0 h 1142"/>
                <a:gd name="T24" fmla="*/ 0 w 1099"/>
                <a:gd name="T25" fmla="*/ 0 h 1142"/>
                <a:gd name="T26" fmla="*/ 0 w 1099"/>
                <a:gd name="T27" fmla="*/ 0 h 1142"/>
                <a:gd name="T28" fmla="*/ 0 w 1099"/>
                <a:gd name="T29" fmla="*/ 0 h 1142"/>
                <a:gd name="T30" fmla="*/ 0 w 1099"/>
                <a:gd name="T31" fmla="*/ 0 h 1142"/>
                <a:gd name="T32" fmla="*/ 0 w 1099"/>
                <a:gd name="T33" fmla="*/ 0 h 1142"/>
                <a:gd name="T34" fmla="*/ 0 w 1099"/>
                <a:gd name="T35" fmla="*/ 0 h 1142"/>
                <a:gd name="T36" fmla="*/ 0 w 1099"/>
                <a:gd name="T37" fmla="*/ 0 h 1142"/>
                <a:gd name="T38" fmla="*/ 0 w 1099"/>
                <a:gd name="T39" fmla="*/ 0 h 1142"/>
                <a:gd name="T40" fmla="*/ 0 w 1099"/>
                <a:gd name="T41" fmla="*/ 0 h 1142"/>
                <a:gd name="T42" fmla="*/ 0 w 1099"/>
                <a:gd name="T43" fmla="*/ 0 h 1142"/>
                <a:gd name="T44" fmla="*/ 0 w 1099"/>
                <a:gd name="T45" fmla="*/ 0 h 1142"/>
                <a:gd name="T46" fmla="*/ 0 w 1099"/>
                <a:gd name="T47" fmla="*/ 0 h 1142"/>
                <a:gd name="T48" fmla="*/ 0 w 1099"/>
                <a:gd name="T49" fmla="*/ 0 h 1142"/>
                <a:gd name="T50" fmla="*/ 0 w 1099"/>
                <a:gd name="T51" fmla="*/ 0 h 1142"/>
                <a:gd name="T52" fmla="*/ 0 w 1099"/>
                <a:gd name="T53" fmla="*/ 0 h 1142"/>
                <a:gd name="T54" fmla="*/ 0 w 1099"/>
                <a:gd name="T55" fmla="*/ 0 h 1142"/>
                <a:gd name="T56" fmla="*/ 0 w 1099"/>
                <a:gd name="T57" fmla="*/ 0 h 1142"/>
                <a:gd name="T58" fmla="*/ 0 w 1099"/>
                <a:gd name="T59" fmla="*/ 0 h 1142"/>
                <a:gd name="T60" fmla="*/ 0 w 1099"/>
                <a:gd name="T61" fmla="*/ 0 h 1142"/>
                <a:gd name="T62" fmla="*/ 0 w 1099"/>
                <a:gd name="T63" fmla="*/ 0 h 1142"/>
                <a:gd name="T64" fmla="*/ 0 w 1099"/>
                <a:gd name="T65" fmla="*/ 0 h 1142"/>
                <a:gd name="T66" fmla="*/ 0 w 1099"/>
                <a:gd name="T67" fmla="*/ 0 h 1142"/>
                <a:gd name="T68" fmla="*/ 0 w 1099"/>
                <a:gd name="T69" fmla="*/ 0 h 1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9"/>
                <a:gd name="T106" fmla="*/ 0 h 1142"/>
                <a:gd name="T107" fmla="*/ 1099 w 1099"/>
                <a:gd name="T108" fmla="*/ 1142 h 1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9" h="1142">
                  <a:moveTo>
                    <a:pt x="1099" y="833"/>
                  </a:moveTo>
                  <a:lnTo>
                    <a:pt x="1025" y="766"/>
                  </a:lnTo>
                  <a:lnTo>
                    <a:pt x="986" y="673"/>
                  </a:lnTo>
                  <a:lnTo>
                    <a:pt x="951" y="551"/>
                  </a:lnTo>
                  <a:lnTo>
                    <a:pt x="902" y="486"/>
                  </a:lnTo>
                  <a:lnTo>
                    <a:pt x="830" y="458"/>
                  </a:lnTo>
                  <a:lnTo>
                    <a:pt x="626" y="458"/>
                  </a:lnTo>
                  <a:lnTo>
                    <a:pt x="549" y="507"/>
                  </a:lnTo>
                  <a:lnTo>
                    <a:pt x="492" y="636"/>
                  </a:lnTo>
                  <a:lnTo>
                    <a:pt x="474" y="759"/>
                  </a:lnTo>
                  <a:lnTo>
                    <a:pt x="503" y="824"/>
                  </a:lnTo>
                  <a:lnTo>
                    <a:pt x="568" y="860"/>
                  </a:lnTo>
                  <a:lnTo>
                    <a:pt x="688" y="918"/>
                  </a:lnTo>
                  <a:lnTo>
                    <a:pt x="764" y="983"/>
                  </a:lnTo>
                  <a:lnTo>
                    <a:pt x="688" y="965"/>
                  </a:lnTo>
                  <a:lnTo>
                    <a:pt x="510" y="889"/>
                  </a:lnTo>
                  <a:lnTo>
                    <a:pt x="448" y="833"/>
                  </a:lnTo>
                  <a:lnTo>
                    <a:pt x="409" y="732"/>
                  </a:lnTo>
                  <a:lnTo>
                    <a:pt x="296" y="732"/>
                  </a:lnTo>
                  <a:lnTo>
                    <a:pt x="409" y="692"/>
                  </a:lnTo>
                  <a:lnTo>
                    <a:pt x="465" y="523"/>
                  </a:lnTo>
                  <a:lnTo>
                    <a:pt x="492" y="477"/>
                  </a:lnTo>
                  <a:lnTo>
                    <a:pt x="455" y="429"/>
                  </a:lnTo>
                  <a:lnTo>
                    <a:pt x="345" y="392"/>
                  </a:lnTo>
                  <a:lnTo>
                    <a:pt x="213" y="410"/>
                  </a:lnTo>
                  <a:lnTo>
                    <a:pt x="112" y="507"/>
                  </a:lnTo>
                  <a:lnTo>
                    <a:pt x="46" y="683"/>
                  </a:lnTo>
                  <a:lnTo>
                    <a:pt x="46" y="806"/>
                  </a:lnTo>
                  <a:lnTo>
                    <a:pt x="74" y="909"/>
                  </a:lnTo>
                  <a:lnTo>
                    <a:pt x="149" y="965"/>
                  </a:lnTo>
                  <a:lnTo>
                    <a:pt x="204" y="965"/>
                  </a:lnTo>
                  <a:lnTo>
                    <a:pt x="270" y="944"/>
                  </a:lnTo>
                  <a:lnTo>
                    <a:pt x="308" y="1048"/>
                  </a:lnTo>
                  <a:lnTo>
                    <a:pt x="308" y="1142"/>
                  </a:lnTo>
                  <a:lnTo>
                    <a:pt x="250" y="1002"/>
                  </a:lnTo>
                  <a:lnTo>
                    <a:pt x="149" y="993"/>
                  </a:lnTo>
                  <a:lnTo>
                    <a:pt x="65" y="936"/>
                  </a:lnTo>
                  <a:lnTo>
                    <a:pt x="26" y="869"/>
                  </a:lnTo>
                  <a:lnTo>
                    <a:pt x="0" y="766"/>
                  </a:lnTo>
                  <a:lnTo>
                    <a:pt x="8" y="655"/>
                  </a:lnTo>
                  <a:lnTo>
                    <a:pt x="35" y="542"/>
                  </a:lnTo>
                  <a:lnTo>
                    <a:pt x="102" y="441"/>
                  </a:lnTo>
                  <a:lnTo>
                    <a:pt x="185" y="374"/>
                  </a:lnTo>
                  <a:lnTo>
                    <a:pt x="233" y="365"/>
                  </a:lnTo>
                  <a:lnTo>
                    <a:pt x="243" y="269"/>
                  </a:lnTo>
                  <a:lnTo>
                    <a:pt x="308" y="178"/>
                  </a:lnTo>
                  <a:lnTo>
                    <a:pt x="430" y="75"/>
                  </a:lnTo>
                  <a:lnTo>
                    <a:pt x="586" y="0"/>
                  </a:lnTo>
                  <a:lnTo>
                    <a:pt x="418" y="121"/>
                  </a:lnTo>
                  <a:lnTo>
                    <a:pt x="345" y="186"/>
                  </a:lnTo>
                  <a:lnTo>
                    <a:pt x="296" y="263"/>
                  </a:lnTo>
                  <a:lnTo>
                    <a:pt x="289" y="345"/>
                  </a:lnTo>
                  <a:lnTo>
                    <a:pt x="436" y="365"/>
                  </a:lnTo>
                  <a:lnTo>
                    <a:pt x="474" y="308"/>
                  </a:lnTo>
                  <a:lnTo>
                    <a:pt x="485" y="214"/>
                  </a:lnTo>
                  <a:lnTo>
                    <a:pt x="503" y="308"/>
                  </a:lnTo>
                  <a:lnTo>
                    <a:pt x="492" y="383"/>
                  </a:lnTo>
                  <a:lnTo>
                    <a:pt x="549" y="429"/>
                  </a:lnTo>
                  <a:lnTo>
                    <a:pt x="626" y="403"/>
                  </a:lnTo>
                  <a:lnTo>
                    <a:pt x="743" y="403"/>
                  </a:lnTo>
                  <a:lnTo>
                    <a:pt x="885" y="422"/>
                  </a:lnTo>
                  <a:lnTo>
                    <a:pt x="914" y="365"/>
                  </a:lnTo>
                  <a:lnTo>
                    <a:pt x="931" y="299"/>
                  </a:lnTo>
                  <a:lnTo>
                    <a:pt x="931" y="410"/>
                  </a:lnTo>
                  <a:lnTo>
                    <a:pt x="986" y="533"/>
                  </a:lnTo>
                  <a:lnTo>
                    <a:pt x="1006" y="655"/>
                  </a:lnTo>
                  <a:lnTo>
                    <a:pt x="1044" y="759"/>
                  </a:lnTo>
                  <a:lnTo>
                    <a:pt x="1099" y="8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0" name="Freeform 122"/>
            <p:cNvSpPr>
              <a:spLocks/>
            </p:cNvSpPr>
            <p:nvPr/>
          </p:nvSpPr>
          <p:spPr bwMode="auto">
            <a:xfrm>
              <a:off x="1946" y="536"/>
              <a:ext cx="285" cy="232"/>
            </a:xfrm>
            <a:custGeom>
              <a:avLst/>
              <a:gdLst>
                <a:gd name="T0" fmla="*/ 0 w 856"/>
                <a:gd name="T1" fmla="*/ 0 h 695"/>
                <a:gd name="T2" fmla="*/ 0 w 856"/>
                <a:gd name="T3" fmla="*/ 0 h 695"/>
                <a:gd name="T4" fmla="*/ 0 w 856"/>
                <a:gd name="T5" fmla="*/ 0 h 695"/>
                <a:gd name="T6" fmla="*/ 0 w 856"/>
                <a:gd name="T7" fmla="*/ 0 h 695"/>
                <a:gd name="T8" fmla="*/ 0 w 856"/>
                <a:gd name="T9" fmla="*/ 0 h 695"/>
                <a:gd name="T10" fmla="*/ 0 w 856"/>
                <a:gd name="T11" fmla="*/ 0 h 695"/>
                <a:gd name="T12" fmla="*/ 0 w 856"/>
                <a:gd name="T13" fmla="*/ 0 h 695"/>
                <a:gd name="T14" fmla="*/ 0 w 856"/>
                <a:gd name="T15" fmla="*/ 0 h 695"/>
                <a:gd name="T16" fmla="*/ 0 w 856"/>
                <a:gd name="T17" fmla="*/ 0 h 695"/>
                <a:gd name="T18" fmla="*/ 0 w 856"/>
                <a:gd name="T19" fmla="*/ 0 h 695"/>
                <a:gd name="T20" fmla="*/ 0 w 856"/>
                <a:gd name="T21" fmla="*/ 0 h 695"/>
                <a:gd name="T22" fmla="*/ 0 w 856"/>
                <a:gd name="T23" fmla="*/ 0 h 695"/>
                <a:gd name="T24" fmla="*/ 0 w 856"/>
                <a:gd name="T25" fmla="*/ 0 h 695"/>
                <a:gd name="T26" fmla="*/ 0 w 856"/>
                <a:gd name="T27" fmla="*/ 0 h 695"/>
                <a:gd name="T28" fmla="*/ 0 w 856"/>
                <a:gd name="T29" fmla="*/ 0 h 695"/>
                <a:gd name="T30" fmla="*/ 0 w 856"/>
                <a:gd name="T31" fmla="*/ 0 h 695"/>
                <a:gd name="T32" fmla="*/ 0 w 856"/>
                <a:gd name="T33" fmla="*/ 0 h 695"/>
                <a:gd name="T34" fmla="*/ 0 w 856"/>
                <a:gd name="T35" fmla="*/ 0 h 695"/>
                <a:gd name="T36" fmla="*/ 0 w 856"/>
                <a:gd name="T37" fmla="*/ 0 h 695"/>
                <a:gd name="T38" fmla="*/ 0 w 856"/>
                <a:gd name="T39" fmla="*/ 0 h 695"/>
                <a:gd name="T40" fmla="*/ 0 w 856"/>
                <a:gd name="T41" fmla="*/ 0 h 695"/>
                <a:gd name="T42" fmla="*/ 0 w 856"/>
                <a:gd name="T43" fmla="*/ 0 h 695"/>
                <a:gd name="T44" fmla="*/ 0 w 856"/>
                <a:gd name="T45" fmla="*/ 0 h 695"/>
                <a:gd name="T46" fmla="*/ 0 w 856"/>
                <a:gd name="T47" fmla="*/ 0 h 695"/>
                <a:gd name="T48" fmla="*/ 0 w 856"/>
                <a:gd name="T49" fmla="*/ 0 h 6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6"/>
                <a:gd name="T76" fmla="*/ 0 h 695"/>
                <a:gd name="T77" fmla="*/ 856 w 856"/>
                <a:gd name="T78" fmla="*/ 695 h 6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6" h="695">
                  <a:moveTo>
                    <a:pt x="39" y="0"/>
                  </a:moveTo>
                  <a:lnTo>
                    <a:pt x="27" y="84"/>
                  </a:lnTo>
                  <a:lnTo>
                    <a:pt x="53" y="169"/>
                  </a:lnTo>
                  <a:lnTo>
                    <a:pt x="113" y="245"/>
                  </a:lnTo>
                  <a:lnTo>
                    <a:pt x="196" y="292"/>
                  </a:lnTo>
                  <a:lnTo>
                    <a:pt x="347" y="338"/>
                  </a:lnTo>
                  <a:lnTo>
                    <a:pt x="430" y="374"/>
                  </a:lnTo>
                  <a:lnTo>
                    <a:pt x="494" y="432"/>
                  </a:lnTo>
                  <a:lnTo>
                    <a:pt x="570" y="479"/>
                  </a:lnTo>
                  <a:lnTo>
                    <a:pt x="642" y="506"/>
                  </a:lnTo>
                  <a:lnTo>
                    <a:pt x="718" y="524"/>
                  </a:lnTo>
                  <a:lnTo>
                    <a:pt x="856" y="536"/>
                  </a:lnTo>
                  <a:lnTo>
                    <a:pt x="727" y="695"/>
                  </a:lnTo>
                  <a:lnTo>
                    <a:pt x="642" y="562"/>
                  </a:lnTo>
                  <a:lnTo>
                    <a:pt x="467" y="479"/>
                  </a:lnTo>
                  <a:lnTo>
                    <a:pt x="355" y="374"/>
                  </a:lnTo>
                  <a:lnTo>
                    <a:pt x="187" y="320"/>
                  </a:lnTo>
                  <a:lnTo>
                    <a:pt x="84" y="252"/>
                  </a:lnTo>
                  <a:lnTo>
                    <a:pt x="39" y="188"/>
                  </a:lnTo>
                  <a:lnTo>
                    <a:pt x="0" y="105"/>
                  </a:lnTo>
                  <a:lnTo>
                    <a:pt x="9" y="2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1" name="Freeform 123"/>
            <p:cNvSpPr>
              <a:spLocks/>
            </p:cNvSpPr>
            <p:nvPr/>
          </p:nvSpPr>
          <p:spPr bwMode="auto">
            <a:xfrm>
              <a:off x="1878" y="446"/>
              <a:ext cx="313" cy="375"/>
            </a:xfrm>
            <a:custGeom>
              <a:avLst/>
              <a:gdLst>
                <a:gd name="T0" fmla="*/ 0 w 939"/>
                <a:gd name="T1" fmla="*/ 0 h 1123"/>
                <a:gd name="T2" fmla="*/ 0 w 939"/>
                <a:gd name="T3" fmla="*/ 0 h 1123"/>
                <a:gd name="T4" fmla="*/ 0 w 939"/>
                <a:gd name="T5" fmla="*/ 0 h 1123"/>
                <a:gd name="T6" fmla="*/ 0 w 939"/>
                <a:gd name="T7" fmla="*/ 0 h 1123"/>
                <a:gd name="T8" fmla="*/ 0 w 939"/>
                <a:gd name="T9" fmla="*/ 0 h 1123"/>
                <a:gd name="T10" fmla="*/ 0 w 939"/>
                <a:gd name="T11" fmla="*/ 0 h 1123"/>
                <a:gd name="T12" fmla="*/ 0 w 939"/>
                <a:gd name="T13" fmla="*/ 0 h 1123"/>
                <a:gd name="T14" fmla="*/ 0 w 939"/>
                <a:gd name="T15" fmla="*/ 0 h 1123"/>
                <a:gd name="T16" fmla="*/ 0 w 939"/>
                <a:gd name="T17" fmla="*/ 0 h 1123"/>
                <a:gd name="T18" fmla="*/ 0 w 939"/>
                <a:gd name="T19" fmla="*/ 0 h 1123"/>
                <a:gd name="T20" fmla="*/ 0 w 939"/>
                <a:gd name="T21" fmla="*/ 0 h 1123"/>
                <a:gd name="T22" fmla="*/ 0 w 939"/>
                <a:gd name="T23" fmla="*/ 0 h 1123"/>
                <a:gd name="T24" fmla="*/ 0 w 939"/>
                <a:gd name="T25" fmla="*/ 0 h 1123"/>
                <a:gd name="T26" fmla="*/ 0 w 939"/>
                <a:gd name="T27" fmla="*/ 0 h 1123"/>
                <a:gd name="T28" fmla="*/ 0 w 939"/>
                <a:gd name="T29" fmla="*/ 0 h 1123"/>
                <a:gd name="T30" fmla="*/ 0 w 939"/>
                <a:gd name="T31" fmla="*/ 0 h 1123"/>
                <a:gd name="T32" fmla="*/ 0 w 939"/>
                <a:gd name="T33" fmla="*/ 0 h 1123"/>
                <a:gd name="T34" fmla="*/ 0 w 939"/>
                <a:gd name="T35" fmla="*/ 0 h 1123"/>
                <a:gd name="T36" fmla="*/ 0 w 939"/>
                <a:gd name="T37" fmla="*/ 0 h 1123"/>
                <a:gd name="T38" fmla="*/ 0 w 939"/>
                <a:gd name="T39" fmla="*/ 0 h 1123"/>
                <a:gd name="T40" fmla="*/ 0 w 939"/>
                <a:gd name="T41" fmla="*/ 0 h 1123"/>
                <a:gd name="T42" fmla="*/ 0 w 939"/>
                <a:gd name="T43" fmla="*/ 0 h 1123"/>
                <a:gd name="T44" fmla="*/ 0 w 939"/>
                <a:gd name="T45" fmla="*/ 0 h 1123"/>
                <a:gd name="T46" fmla="*/ 0 w 939"/>
                <a:gd name="T47" fmla="*/ 0 h 1123"/>
                <a:gd name="T48" fmla="*/ 0 w 939"/>
                <a:gd name="T49" fmla="*/ 0 h 1123"/>
                <a:gd name="T50" fmla="*/ 0 w 939"/>
                <a:gd name="T51" fmla="*/ 0 h 1123"/>
                <a:gd name="T52" fmla="*/ 0 w 939"/>
                <a:gd name="T53" fmla="*/ 0 h 1123"/>
                <a:gd name="T54" fmla="*/ 0 w 939"/>
                <a:gd name="T55" fmla="*/ 0 h 1123"/>
                <a:gd name="T56" fmla="*/ 0 w 939"/>
                <a:gd name="T57" fmla="*/ 0 h 1123"/>
                <a:gd name="T58" fmla="*/ 0 w 939"/>
                <a:gd name="T59" fmla="*/ 0 h 1123"/>
                <a:gd name="T60" fmla="*/ 0 w 939"/>
                <a:gd name="T61" fmla="*/ 0 h 1123"/>
                <a:gd name="T62" fmla="*/ 0 w 939"/>
                <a:gd name="T63" fmla="*/ 0 h 1123"/>
                <a:gd name="T64" fmla="*/ 0 w 939"/>
                <a:gd name="T65" fmla="*/ 0 h 1123"/>
                <a:gd name="T66" fmla="*/ 0 w 939"/>
                <a:gd name="T67" fmla="*/ 0 h 1123"/>
                <a:gd name="T68" fmla="*/ 0 w 939"/>
                <a:gd name="T69" fmla="*/ 0 h 1123"/>
                <a:gd name="T70" fmla="*/ 0 w 939"/>
                <a:gd name="T71" fmla="*/ 0 h 1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9"/>
                <a:gd name="T109" fmla="*/ 0 h 1123"/>
                <a:gd name="T110" fmla="*/ 939 w 939"/>
                <a:gd name="T111" fmla="*/ 1123 h 1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9" h="1123">
                  <a:moveTo>
                    <a:pt x="327" y="56"/>
                  </a:moveTo>
                  <a:lnTo>
                    <a:pt x="244" y="46"/>
                  </a:lnTo>
                  <a:lnTo>
                    <a:pt x="196" y="65"/>
                  </a:lnTo>
                  <a:lnTo>
                    <a:pt x="186" y="130"/>
                  </a:lnTo>
                  <a:lnTo>
                    <a:pt x="186" y="176"/>
                  </a:lnTo>
                  <a:lnTo>
                    <a:pt x="177" y="234"/>
                  </a:lnTo>
                  <a:lnTo>
                    <a:pt x="166" y="279"/>
                  </a:lnTo>
                  <a:lnTo>
                    <a:pt x="129" y="354"/>
                  </a:lnTo>
                  <a:lnTo>
                    <a:pt x="111" y="418"/>
                  </a:lnTo>
                  <a:lnTo>
                    <a:pt x="122" y="497"/>
                  </a:lnTo>
                  <a:lnTo>
                    <a:pt x="157" y="541"/>
                  </a:lnTo>
                  <a:lnTo>
                    <a:pt x="232" y="599"/>
                  </a:lnTo>
                  <a:lnTo>
                    <a:pt x="353" y="644"/>
                  </a:lnTo>
                  <a:lnTo>
                    <a:pt x="531" y="702"/>
                  </a:lnTo>
                  <a:lnTo>
                    <a:pt x="644" y="702"/>
                  </a:lnTo>
                  <a:lnTo>
                    <a:pt x="693" y="739"/>
                  </a:lnTo>
                  <a:lnTo>
                    <a:pt x="521" y="758"/>
                  </a:lnTo>
                  <a:lnTo>
                    <a:pt x="335" y="711"/>
                  </a:lnTo>
                  <a:lnTo>
                    <a:pt x="177" y="644"/>
                  </a:lnTo>
                  <a:lnTo>
                    <a:pt x="103" y="571"/>
                  </a:lnTo>
                  <a:lnTo>
                    <a:pt x="82" y="644"/>
                  </a:lnTo>
                  <a:lnTo>
                    <a:pt x="111" y="721"/>
                  </a:lnTo>
                  <a:lnTo>
                    <a:pt x="196" y="766"/>
                  </a:lnTo>
                  <a:lnTo>
                    <a:pt x="344" y="776"/>
                  </a:lnTo>
                  <a:lnTo>
                    <a:pt x="476" y="794"/>
                  </a:lnTo>
                  <a:lnTo>
                    <a:pt x="616" y="832"/>
                  </a:lnTo>
                  <a:lnTo>
                    <a:pt x="709" y="887"/>
                  </a:lnTo>
                  <a:lnTo>
                    <a:pt x="792" y="953"/>
                  </a:lnTo>
                  <a:lnTo>
                    <a:pt x="868" y="965"/>
                  </a:lnTo>
                  <a:lnTo>
                    <a:pt x="939" y="936"/>
                  </a:lnTo>
                  <a:lnTo>
                    <a:pt x="923" y="1009"/>
                  </a:lnTo>
                  <a:lnTo>
                    <a:pt x="837" y="1021"/>
                  </a:lnTo>
                  <a:lnTo>
                    <a:pt x="763" y="972"/>
                  </a:lnTo>
                  <a:lnTo>
                    <a:pt x="623" y="870"/>
                  </a:lnTo>
                  <a:lnTo>
                    <a:pt x="494" y="832"/>
                  </a:lnTo>
                  <a:lnTo>
                    <a:pt x="318" y="806"/>
                  </a:lnTo>
                  <a:lnTo>
                    <a:pt x="196" y="806"/>
                  </a:lnTo>
                  <a:lnTo>
                    <a:pt x="111" y="766"/>
                  </a:lnTo>
                  <a:lnTo>
                    <a:pt x="55" y="721"/>
                  </a:lnTo>
                  <a:lnTo>
                    <a:pt x="36" y="663"/>
                  </a:lnTo>
                  <a:lnTo>
                    <a:pt x="36" y="749"/>
                  </a:lnTo>
                  <a:lnTo>
                    <a:pt x="65" y="822"/>
                  </a:lnTo>
                  <a:lnTo>
                    <a:pt x="140" y="880"/>
                  </a:lnTo>
                  <a:lnTo>
                    <a:pt x="258" y="917"/>
                  </a:lnTo>
                  <a:lnTo>
                    <a:pt x="448" y="945"/>
                  </a:lnTo>
                  <a:lnTo>
                    <a:pt x="607" y="990"/>
                  </a:lnTo>
                  <a:lnTo>
                    <a:pt x="745" y="1057"/>
                  </a:lnTo>
                  <a:lnTo>
                    <a:pt x="830" y="1085"/>
                  </a:lnTo>
                  <a:lnTo>
                    <a:pt x="904" y="1076"/>
                  </a:lnTo>
                  <a:lnTo>
                    <a:pt x="895" y="1123"/>
                  </a:lnTo>
                  <a:lnTo>
                    <a:pt x="792" y="1113"/>
                  </a:lnTo>
                  <a:lnTo>
                    <a:pt x="623" y="1037"/>
                  </a:lnTo>
                  <a:lnTo>
                    <a:pt x="448" y="982"/>
                  </a:lnTo>
                  <a:lnTo>
                    <a:pt x="205" y="936"/>
                  </a:lnTo>
                  <a:lnTo>
                    <a:pt x="82" y="880"/>
                  </a:lnTo>
                  <a:lnTo>
                    <a:pt x="17" y="806"/>
                  </a:lnTo>
                  <a:lnTo>
                    <a:pt x="0" y="728"/>
                  </a:lnTo>
                  <a:lnTo>
                    <a:pt x="0" y="626"/>
                  </a:lnTo>
                  <a:lnTo>
                    <a:pt x="36" y="552"/>
                  </a:lnTo>
                  <a:lnTo>
                    <a:pt x="65" y="515"/>
                  </a:lnTo>
                  <a:lnTo>
                    <a:pt x="65" y="418"/>
                  </a:lnTo>
                  <a:lnTo>
                    <a:pt x="94" y="338"/>
                  </a:lnTo>
                  <a:lnTo>
                    <a:pt x="140" y="252"/>
                  </a:lnTo>
                  <a:lnTo>
                    <a:pt x="140" y="176"/>
                  </a:lnTo>
                  <a:lnTo>
                    <a:pt x="149" y="93"/>
                  </a:lnTo>
                  <a:lnTo>
                    <a:pt x="177" y="28"/>
                  </a:lnTo>
                  <a:lnTo>
                    <a:pt x="232" y="0"/>
                  </a:lnTo>
                  <a:lnTo>
                    <a:pt x="307" y="7"/>
                  </a:lnTo>
                  <a:lnTo>
                    <a:pt x="373" y="19"/>
                  </a:lnTo>
                  <a:lnTo>
                    <a:pt x="3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2" name="Freeform 124"/>
            <p:cNvSpPr>
              <a:spLocks/>
            </p:cNvSpPr>
            <p:nvPr/>
          </p:nvSpPr>
          <p:spPr bwMode="auto">
            <a:xfrm>
              <a:off x="1853" y="315"/>
              <a:ext cx="189" cy="350"/>
            </a:xfrm>
            <a:custGeom>
              <a:avLst/>
              <a:gdLst>
                <a:gd name="T0" fmla="*/ 0 w 568"/>
                <a:gd name="T1" fmla="*/ 0 h 1050"/>
                <a:gd name="T2" fmla="*/ 0 w 568"/>
                <a:gd name="T3" fmla="*/ 0 h 1050"/>
                <a:gd name="T4" fmla="*/ 0 w 568"/>
                <a:gd name="T5" fmla="*/ 0 h 1050"/>
                <a:gd name="T6" fmla="*/ 0 w 568"/>
                <a:gd name="T7" fmla="*/ 0 h 1050"/>
                <a:gd name="T8" fmla="*/ 0 w 568"/>
                <a:gd name="T9" fmla="*/ 0 h 1050"/>
                <a:gd name="T10" fmla="*/ 0 w 568"/>
                <a:gd name="T11" fmla="*/ 0 h 1050"/>
                <a:gd name="T12" fmla="*/ 0 w 568"/>
                <a:gd name="T13" fmla="*/ 0 h 1050"/>
                <a:gd name="T14" fmla="*/ 0 w 568"/>
                <a:gd name="T15" fmla="*/ 0 h 1050"/>
                <a:gd name="T16" fmla="*/ 0 w 568"/>
                <a:gd name="T17" fmla="*/ 0 h 1050"/>
                <a:gd name="T18" fmla="*/ 0 w 568"/>
                <a:gd name="T19" fmla="*/ 0 h 1050"/>
                <a:gd name="T20" fmla="*/ 0 w 568"/>
                <a:gd name="T21" fmla="*/ 0 h 1050"/>
                <a:gd name="T22" fmla="*/ 0 w 568"/>
                <a:gd name="T23" fmla="*/ 0 h 1050"/>
                <a:gd name="T24" fmla="*/ 0 w 568"/>
                <a:gd name="T25" fmla="*/ 0 h 1050"/>
                <a:gd name="T26" fmla="*/ 0 w 568"/>
                <a:gd name="T27" fmla="*/ 0 h 1050"/>
                <a:gd name="T28" fmla="*/ 0 w 568"/>
                <a:gd name="T29" fmla="*/ 0 h 1050"/>
                <a:gd name="T30" fmla="*/ 0 w 568"/>
                <a:gd name="T31" fmla="*/ 0 h 1050"/>
                <a:gd name="T32" fmla="*/ 0 w 568"/>
                <a:gd name="T33" fmla="*/ 0 h 1050"/>
                <a:gd name="T34" fmla="*/ 0 w 568"/>
                <a:gd name="T35" fmla="*/ 0 h 1050"/>
                <a:gd name="T36" fmla="*/ 0 w 568"/>
                <a:gd name="T37" fmla="*/ 0 h 1050"/>
                <a:gd name="T38" fmla="*/ 0 w 568"/>
                <a:gd name="T39" fmla="*/ 0 h 1050"/>
                <a:gd name="T40" fmla="*/ 0 w 568"/>
                <a:gd name="T41" fmla="*/ 0 h 1050"/>
                <a:gd name="T42" fmla="*/ 0 w 568"/>
                <a:gd name="T43" fmla="*/ 0 h 1050"/>
                <a:gd name="T44" fmla="*/ 0 w 568"/>
                <a:gd name="T45" fmla="*/ 0 h 1050"/>
                <a:gd name="T46" fmla="*/ 0 w 568"/>
                <a:gd name="T47" fmla="*/ 0 h 1050"/>
                <a:gd name="T48" fmla="*/ 0 w 568"/>
                <a:gd name="T49" fmla="*/ 0 h 1050"/>
                <a:gd name="T50" fmla="*/ 0 w 568"/>
                <a:gd name="T51" fmla="*/ 0 h 1050"/>
                <a:gd name="T52" fmla="*/ 0 w 568"/>
                <a:gd name="T53" fmla="*/ 0 h 1050"/>
                <a:gd name="T54" fmla="*/ 0 w 568"/>
                <a:gd name="T55" fmla="*/ 0 h 1050"/>
                <a:gd name="T56" fmla="*/ 0 w 568"/>
                <a:gd name="T57" fmla="*/ 0 h 1050"/>
                <a:gd name="T58" fmla="*/ 0 w 568"/>
                <a:gd name="T59" fmla="*/ 0 h 1050"/>
                <a:gd name="T60" fmla="*/ 0 w 568"/>
                <a:gd name="T61" fmla="*/ 0 h 1050"/>
                <a:gd name="T62" fmla="*/ 0 w 568"/>
                <a:gd name="T63" fmla="*/ 0 h 1050"/>
                <a:gd name="T64" fmla="*/ 0 w 568"/>
                <a:gd name="T65" fmla="*/ 0 h 1050"/>
                <a:gd name="T66" fmla="*/ 0 w 568"/>
                <a:gd name="T67" fmla="*/ 0 h 1050"/>
                <a:gd name="T68" fmla="*/ 0 w 568"/>
                <a:gd name="T69" fmla="*/ 0 h 1050"/>
                <a:gd name="T70" fmla="*/ 0 w 568"/>
                <a:gd name="T71" fmla="*/ 0 h 1050"/>
                <a:gd name="T72" fmla="*/ 0 w 568"/>
                <a:gd name="T73" fmla="*/ 0 h 1050"/>
                <a:gd name="T74" fmla="*/ 0 w 568"/>
                <a:gd name="T75" fmla="*/ 0 h 1050"/>
                <a:gd name="T76" fmla="*/ 0 w 568"/>
                <a:gd name="T77" fmla="*/ 0 h 1050"/>
                <a:gd name="T78" fmla="*/ 0 w 568"/>
                <a:gd name="T79" fmla="*/ 0 h 1050"/>
                <a:gd name="T80" fmla="*/ 0 w 568"/>
                <a:gd name="T81" fmla="*/ 0 h 1050"/>
                <a:gd name="T82" fmla="*/ 0 w 568"/>
                <a:gd name="T83" fmla="*/ 0 h 1050"/>
                <a:gd name="T84" fmla="*/ 0 w 568"/>
                <a:gd name="T85" fmla="*/ 0 h 1050"/>
                <a:gd name="T86" fmla="*/ 0 w 568"/>
                <a:gd name="T87" fmla="*/ 0 h 1050"/>
                <a:gd name="T88" fmla="*/ 0 w 568"/>
                <a:gd name="T89" fmla="*/ 0 h 10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8"/>
                <a:gd name="T136" fmla="*/ 0 h 1050"/>
                <a:gd name="T137" fmla="*/ 568 w 568"/>
                <a:gd name="T138" fmla="*/ 1050 h 10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8" h="1050">
                  <a:moveTo>
                    <a:pt x="91" y="984"/>
                  </a:moveTo>
                  <a:lnTo>
                    <a:pt x="55" y="916"/>
                  </a:lnTo>
                  <a:lnTo>
                    <a:pt x="46" y="843"/>
                  </a:lnTo>
                  <a:lnTo>
                    <a:pt x="46" y="748"/>
                  </a:lnTo>
                  <a:lnTo>
                    <a:pt x="80" y="646"/>
                  </a:lnTo>
                  <a:lnTo>
                    <a:pt x="139" y="544"/>
                  </a:lnTo>
                  <a:lnTo>
                    <a:pt x="203" y="515"/>
                  </a:lnTo>
                  <a:lnTo>
                    <a:pt x="231" y="515"/>
                  </a:lnTo>
                  <a:lnTo>
                    <a:pt x="240" y="469"/>
                  </a:lnTo>
                  <a:lnTo>
                    <a:pt x="148" y="487"/>
                  </a:lnTo>
                  <a:lnTo>
                    <a:pt x="129" y="432"/>
                  </a:lnTo>
                  <a:lnTo>
                    <a:pt x="129" y="355"/>
                  </a:lnTo>
                  <a:lnTo>
                    <a:pt x="177" y="272"/>
                  </a:lnTo>
                  <a:lnTo>
                    <a:pt x="251" y="187"/>
                  </a:lnTo>
                  <a:lnTo>
                    <a:pt x="332" y="149"/>
                  </a:lnTo>
                  <a:lnTo>
                    <a:pt x="409" y="129"/>
                  </a:lnTo>
                  <a:lnTo>
                    <a:pt x="288" y="245"/>
                  </a:lnTo>
                  <a:lnTo>
                    <a:pt x="240" y="327"/>
                  </a:lnTo>
                  <a:lnTo>
                    <a:pt x="251" y="383"/>
                  </a:lnTo>
                  <a:lnTo>
                    <a:pt x="270" y="432"/>
                  </a:lnTo>
                  <a:lnTo>
                    <a:pt x="306" y="413"/>
                  </a:lnTo>
                  <a:lnTo>
                    <a:pt x="288" y="346"/>
                  </a:lnTo>
                  <a:lnTo>
                    <a:pt x="306" y="281"/>
                  </a:lnTo>
                  <a:lnTo>
                    <a:pt x="371" y="207"/>
                  </a:lnTo>
                  <a:lnTo>
                    <a:pt x="455" y="149"/>
                  </a:lnTo>
                  <a:lnTo>
                    <a:pt x="528" y="73"/>
                  </a:lnTo>
                  <a:lnTo>
                    <a:pt x="568" y="18"/>
                  </a:lnTo>
                  <a:lnTo>
                    <a:pt x="542" y="0"/>
                  </a:lnTo>
                  <a:lnTo>
                    <a:pt x="475" y="73"/>
                  </a:lnTo>
                  <a:lnTo>
                    <a:pt x="381" y="103"/>
                  </a:lnTo>
                  <a:lnTo>
                    <a:pt x="251" y="149"/>
                  </a:lnTo>
                  <a:lnTo>
                    <a:pt x="168" y="226"/>
                  </a:lnTo>
                  <a:lnTo>
                    <a:pt x="101" y="327"/>
                  </a:lnTo>
                  <a:lnTo>
                    <a:pt x="80" y="422"/>
                  </a:lnTo>
                  <a:lnTo>
                    <a:pt x="91" y="487"/>
                  </a:lnTo>
                  <a:lnTo>
                    <a:pt x="101" y="536"/>
                  </a:lnTo>
                  <a:lnTo>
                    <a:pt x="9" y="713"/>
                  </a:lnTo>
                  <a:lnTo>
                    <a:pt x="0" y="812"/>
                  </a:lnTo>
                  <a:lnTo>
                    <a:pt x="18" y="916"/>
                  </a:lnTo>
                  <a:lnTo>
                    <a:pt x="46" y="976"/>
                  </a:lnTo>
                  <a:lnTo>
                    <a:pt x="91" y="1050"/>
                  </a:lnTo>
                  <a:lnTo>
                    <a:pt x="91" y="9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3" name="Freeform 125"/>
            <p:cNvSpPr>
              <a:spLocks/>
            </p:cNvSpPr>
            <p:nvPr/>
          </p:nvSpPr>
          <p:spPr bwMode="auto">
            <a:xfrm>
              <a:off x="1946" y="87"/>
              <a:ext cx="709" cy="278"/>
            </a:xfrm>
            <a:custGeom>
              <a:avLst/>
              <a:gdLst>
                <a:gd name="T0" fmla="*/ 0 w 2128"/>
                <a:gd name="T1" fmla="*/ 0 h 833"/>
                <a:gd name="T2" fmla="*/ 0 w 2128"/>
                <a:gd name="T3" fmla="*/ 0 h 833"/>
                <a:gd name="T4" fmla="*/ 0 w 2128"/>
                <a:gd name="T5" fmla="*/ 0 h 833"/>
                <a:gd name="T6" fmla="*/ 0 w 2128"/>
                <a:gd name="T7" fmla="*/ 0 h 833"/>
                <a:gd name="T8" fmla="*/ 0 w 2128"/>
                <a:gd name="T9" fmla="*/ 0 h 833"/>
                <a:gd name="T10" fmla="*/ 0 w 2128"/>
                <a:gd name="T11" fmla="*/ 0 h 833"/>
                <a:gd name="T12" fmla="*/ 0 w 2128"/>
                <a:gd name="T13" fmla="*/ 0 h 833"/>
                <a:gd name="T14" fmla="*/ 0 w 2128"/>
                <a:gd name="T15" fmla="*/ 0 h 833"/>
                <a:gd name="T16" fmla="*/ 0 w 2128"/>
                <a:gd name="T17" fmla="*/ 0 h 833"/>
                <a:gd name="T18" fmla="*/ 0 w 2128"/>
                <a:gd name="T19" fmla="*/ 0 h 833"/>
                <a:gd name="T20" fmla="*/ 0 w 2128"/>
                <a:gd name="T21" fmla="*/ 0 h 833"/>
                <a:gd name="T22" fmla="*/ 0 w 2128"/>
                <a:gd name="T23" fmla="*/ 0 h 833"/>
                <a:gd name="T24" fmla="*/ 0 w 2128"/>
                <a:gd name="T25" fmla="*/ 0 h 833"/>
                <a:gd name="T26" fmla="*/ 0 w 2128"/>
                <a:gd name="T27" fmla="*/ 0 h 833"/>
                <a:gd name="T28" fmla="*/ 0 w 2128"/>
                <a:gd name="T29" fmla="*/ 0 h 833"/>
                <a:gd name="T30" fmla="*/ 0 w 2128"/>
                <a:gd name="T31" fmla="*/ 0 h 833"/>
                <a:gd name="T32" fmla="*/ 0 w 2128"/>
                <a:gd name="T33" fmla="*/ 0 h 833"/>
                <a:gd name="T34" fmla="*/ 0 w 2128"/>
                <a:gd name="T35" fmla="*/ 0 h 833"/>
                <a:gd name="T36" fmla="*/ 0 w 2128"/>
                <a:gd name="T37" fmla="*/ 0 h 833"/>
                <a:gd name="T38" fmla="*/ 0 w 2128"/>
                <a:gd name="T39" fmla="*/ 0 h 833"/>
                <a:gd name="T40" fmla="*/ 0 w 2128"/>
                <a:gd name="T41" fmla="*/ 0 h 833"/>
                <a:gd name="T42" fmla="*/ 0 w 2128"/>
                <a:gd name="T43" fmla="*/ 0 h 833"/>
                <a:gd name="T44" fmla="*/ 0 w 2128"/>
                <a:gd name="T45" fmla="*/ 0 h 833"/>
                <a:gd name="T46" fmla="*/ 0 w 2128"/>
                <a:gd name="T47" fmla="*/ 0 h 833"/>
                <a:gd name="T48" fmla="*/ 0 w 2128"/>
                <a:gd name="T49" fmla="*/ 0 h 833"/>
                <a:gd name="T50" fmla="*/ 0 w 2128"/>
                <a:gd name="T51" fmla="*/ 0 h 833"/>
                <a:gd name="T52" fmla="*/ 0 w 2128"/>
                <a:gd name="T53" fmla="*/ 0 h 833"/>
                <a:gd name="T54" fmla="*/ 0 w 2128"/>
                <a:gd name="T55" fmla="*/ 0 h 833"/>
                <a:gd name="T56" fmla="*/ 0 w 2128"/>
                <a:gd name="T57" fmla="*/ 0 h 833"/>
                <a:gd name="T58" fmla="*/ 0 w 2128"/>
                <a:gd name="T59" fmla="*/ 0 h 833"/>
                <a:gd name="T60" fmla="*/ 0 w 2128"/>
                <a:gd name="T61" fmla="*/ 0 h 833"/>
                <a:gd name="T62" fmla="*/ 0 w 2128"/>
                <a:gd name="T63" fmla="*/ 0 h 833"/>
                <a:gd name="T64" fmla="*/ 0 w 2128"/>
                <a:gd name="T65" fmla="*/ 0 h 833"/>
                <a:gd name="T66" fmla="*/ 0 w 2128"/>
                <a:gd name="T67" fmla="*/ 0 h 833"/>
                <a:gd name="T68" fmla="*/ 0 w 2128"/>
                <a:gd name="T69" fmla="*/ 0 h 833"/>
                <a:gd name="T70" fmla="*/ 0 w 2128"/>
                <a:gd name="T71" fmla="*/ 0 h 833"/>
                <a:gd name="T72" fmla="*/ 0 w 2128"/>
                <a:gd name="T73" fmla="*/ 0 h 833"/>
                <a:gd name="T74" fmla="*/ 0 w 2128"/>
                <a:gd name="T75" fmla="*/ 0 h 833"/>
                <a:gd name="T76" fmla="*/ 0 w 2128"/>
                <a:gd name="T77" fmla="*/ 0 h 833"/>
                <a:gd name="T78" fmla="*/ 0 w 2128"/>
                <a:gd name="T79" fmla="*/ 0 h 833"/>
                <a:gd name="T80" fmla="*/ 0 w 2128"/>
                <a:gd name="T81" fmla="*/ 0 h 833"/>
                <a:gd name="T82" fmla="*/ 0 w 2128"/>
                <a:gd name="T83" fmla="*/ 0 h 833"/>
                <a:gd name="T84" fmla="*/ 0 w 2128"/>
                <a:gd name="T85" fmla="*/ 0 h 833"/>
                <a:gd name="T86" fmla="*/ 0 w 2128"/>
                <a:gd name="T87" fmla="*/ 0 h 833"/>
                <a:gd name="T88" fmla="*/ 0 w 2128"/>
                <a:gd name="T89" fmla="*/ 0 h 833"/>
                <a:gd name="T90" fmla="*/ 0 w 2128"/>
                <a:gd name="T91" fmla="*/ 0 h 833"/>
                <a:gd name="T92" fmla="*/ 0 w 2128"/>
                <a:gd name="T93" fmla="*/ 0 h 833"/>
                <a:gd name="T94" fmla="*/ 0 w 2128"/>
                <a:gd name="T95" fmla="*/ 0 h 833"/>
                <a:gd name="T96" fmla="*/ 0 w 2128"/>
                <a:gd name="T97" fmla="*/ 0 h 833"/>
                <a:gd name="T98" fmla="*/ 0 w 2128"/>
                <a:gd name="T99" fmla="*/ 0 h 833"/>
                <a:gd name="T100" fmla="*/ 0 w 2128"/>
                <a:gd name="T101" fmla="*/ 0 h 833"/>
                <a:gd name="T102" fmla="*/ 0 w 2128"/>
                <a:gd name="T103" fmla="*/ 0 h 833"/>
                <a:gd name="T104" fmla="*/ 0 w 2128"/>
                <a:gd name="T105" fmla="*/ 0 h 833"/>
                <a:gd name="T106" fmla="*/ 0 w 2128"/>
                <a:gd name="T107" fmla="*/ 0 h 8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28"/>
                <a:gd name="T163" fmla="*/ 0 h 833"/>
                <a:gd name="T164" fmla="*/ 2128 w 2128"/>
                <a:gd name="T165" fmla="*/ 833 h 8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28" h="833">
                  <a:moveTo>
                    <a:pt x="0" y="833"/>
                  </a:moveTo>
                  <a:lnTo>
                    <a:pt x="0" y="769"/>
                  </a:lnTo>
                  <a:lnTo>
                    <a:pt x="19" y="684"/>
                  </a:lnTo>
                  <a:lnTo>
                    <a:pt x="64" y="628"/>
                  </a:lnTo>
                  <a:lnTo>
                    <a:pt x="148" y="563"/>
                  </a:lnTo>
                  <a:lnTo>
                    <a:pt x="243" y="496"/>
                  </a:lnTo>
                  <a:lnTo>
                    <a:pt x="326" y="422"/>
                  </a:lnTo>
                  <a:lnTo>
                    <a:pt x="411" y="355"/>
                  </a:lnTo>
                  <a:lnTo>
                    <a:pt x="504" y="327"/>
                  </a:lnTo>
                  <a:lnTo>
                    <a:pt x="577" y="309"/>
                  </a:lnTo>
                  <a:lnTo>
                    <a:pt x="651" y="301"/>
                  </a:lnTo>
                  <a:lnTo>
                    <a:pt x="718" y="227"/>
                  </a:lnTo>
                  <a:lnTo>
                    <a:pt x="820" y="160"/>
                  </a:lnTo>
                  <a:lnTo>
                    <a:pt x="932" y="141"/>
                  </a:lnTo>
                  <a:lnTo>
                    <a:pt x="1046" y="150"/>
                  </a:lnTo>
                  <a:lnTo>
                    <a:pt x="1119" y="83"/>
                  </a:lnTo>
                  <a:lnTo>
                    <a:pt x="1260" y="19"/>
                  </a:lnTo>
                  <a:lnTo>
                    <a:pt x="1444" y="19"/>
                  </a:lnTo>
                  <a:lnTo>
                    <a:pt x="1576" y="64"/>
                  </a:lnTo>
                  <a:lnTo>
                    <a:pt x="1725" y="9"/>
                  </a:lnTo>
                  <a:lnTo>
                    <a:pt x="1855" y="0"/>
                  </a:lnTo>
                  <a:lnTo>
                    <a:pt x="1995" y="19"/>
                  </a:lnTo>
                  <a:lnTo>
                    <a:pt x="2128" y="19"/>
                  </a:lnTo>
                  <a:lnTo>
                    <a:pt x="1948" y="56"/>
                  </a:lnTo>
                  <a:lnTo>
                    <a:pt x="1835" y="46"/>
                  </a:lnTo>
                  <a:lnTo>
                    <a:pt x="1706" y="56"/>
                  </a:lnTo>
                  <a:lnTo>
                    <a:pt x="1584" y="113"/>
                  </a:lnTo>
                  <a:lnTo>
                    <a:pt x="1426" y="56"/>
                  </a:lnTo>
                  <a:lnTo>
                    <a:pt x="1279" y="56"/>
                  </a:lnTo>
                  <a:lnTo>
                    <a:pt x="1166" y="104"/>
                  </a:lnTo>
                  <a:lnTo>
                    <a:pt x="1092" y="178"/>
                  </a:lnTo>
                  <a:lnTo>
                    <a:pt x="895" y="188"/>
                  </a:lnTo>
                  <a:lnTo>
                    <a:pt x="792" y="252"/>
                  </a:lnTo>
                  <a:lnTo>
                    <a:pt x="708" y="327"/>
                  </a:lnTo>
                  <a:lnTo>
                    <a:pt x="663" y="413"/>
                  </a:lnTo>
                  <a:lnTo>
                    <a:pt x="540" y="430"/>
                  </a:lnTo>
                  <a:lnTo>
                    <a:pt x="372" y="551"/>
                  </a:lnTo>
                  <a:lnTo>
                    <a:pt x="298" y="637"/>
                  </a:lnTo>
                  <a:lnTo>
                    <a:pt x="243" y="757"/>
                  </a:lnTo>
                  <a:lnTo>
                    <a:pt x="196" y="778"/>
                  </a:lnTo>
                  <a:lnTo>
                    <a:pt x="271" y="619"/>
                  </a:lnTo>
                  <a:lnTo>
                    <a:pt x="365" y="496"/>
                  </a:lnTo>
                  <a:lnTo>
                    <a:pt x="467" y="430"/>
                  </a:lnTo>
                  <a:lnTo>
                    <a:pt x="587" y="374"/>
                  </a:lnTo>
                  <a:lnTo>
                    <a:pt x="512" y="374"/>
                  </a:lnTo>
                  <a:lnTo>
                    <a:pt x="355" y="450"/>
                  </a:lnTo>
                  <a:lnTo>
                    <a:pt x="157" y="628"/>
                  </a:lnTo>
                  <a:lnTo>
                    <a:pt x="76" y="693"/>
                  </a:lnTo>
                  <a:lnTo>
                    <a:pt x="46" y="757"/>
                  </a:lnTo>
                  <a:lnTo>
                    <a:pt x="46" y="813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4" name="Freeform 126"/>
            <p:cNvSpPr>
              <a:spLocks/>
            </p:cNvSpPr>
            <p:nvPr/>
          </p:nvSpPr>
          <p:spPr bwMode="auto">
            <a:xfrm>
              <a:off x="2234" y="122"/>
              <a:ext cx="533" cy="112"/>
            </a:xfrm>
            <a:custGeom>
              <a:avLst/>
              <a:gdLst>
                <a:gd name="T0" fmla="*/ 0 w 1598"/>
                <a:gd name="T1" fmla="*/ 0 h 338"/>
                <a:gd name="T2" fmla="*/ 0 w 1598"/>
                <a:gd name="T3" fmla="*/ 0 h 338"/>
                <a:gd name="T4" fmla="*/ 0 w 1598"/>
                <a:gd name="T5" fmla="*/ 0 h 338"/>
                <a:gd name="T6" fmla="*/ 0 w 1598"/>
                <a:gd name="T7" fmla="*/ 0 h 338"/>
                <a:gd name="T8" fmla="*/ 0 w 1598"/>
                <a:gd name="T9" fmla="*/ 0 h 338"/>
                <a:gd name="T10" fmla="*/ 0 w 1598"/>
                <a:gd name="T11" fmla="*/ 0 h 338"/>
                <a:gd name="T12" fmla="*/ 0 w 1598"/>
                <a:gd name="T13" fmla="*/ 0 h 338"/>
                <a:gd name="T14" fmla="*/ 0 w 1598"/>
                <a:gd name="T15" fmla="*/ 0 h 338"/>
                <a:gd name="T16" fmla="*/ 0 w 1598"/>
                <a:gd name="T17" fmla="*/ 0 h 338"/>
                <a:gd name="T18" fmla="*/ 0 w 1598"/>
                <a:gd name="T19" fmla="*/ 0 h 338"/>
                <a:gd name="T20" fmla="*/ 0 w 1598"/>
                <a:gd name="T21" fmla="*/ 0 h 338"/>
                <a:gd name="T22" fmla="*/ 0 w 1598"/>
                <a:gd name="T23" fmla="*/ 0 h 338"/>
                <a:gd name="T24" fmla="*/ 0 w 1598"/>
                <a:gd name="T25" fmla="*/ 0 h 338"/>
                <a:gd name="T26" fmla="*/ 0 w 1598"/>
                <a:gd name="T27" fmla="*/ 0 h 338"/>
                <a:gd name="T28" fmla="*/ 0 w 1598"/>
                <a:gd name="T29" fmla="*/ 0 h 338"/>
                <a:gd name="T30" fmla="*/ 0 w 1598"/>
                <a:gd name="T31" fmla="*/ 0 h 338"/>
                <a:gd name="T32" fmla="*/ 0 w 1598"/>
                <a:gd name="T33" fmla="*/ 0 h 338"/>
                <a:gd name="T34" fmla="*/ 0 w 1598"/>
                <a:gd name="T35" fmla="*/ 0 h 338"/>
                <a:gd name="T36" fmla="*/ 0 w 1598"/>
                <a:gd name="T37" fmla="*/ 0 h 338"/>
                <a:gd name="T38" fmla="*/ 0 w 1598"/>
                <a:gd name="T39" fmla="*/ 0 h 338"/>
                <a:gd name="T40" fmla="*/ 0 w 1598"/>
                <a:gd name="T41" fmla="*/ 0 h 338"/>
                <a:gd name="T42" fmla="*/ 0 w 1598"/>
                <a:gd name="T43" fmla="*/ 0 h 338"/>
                <a:gd name="T44" fmla="*/ 0 w 1598"/>
                <a:gd name="T45" fmla="*/ 0 h 338"/>
                <a:gd name="T46" fmla="*/ 0 w 1598"/>
                <a:gd name="T47" fmla="*/ 0 h 338"/>
                <a:gd name="T48" fmla="*/ 0 w 1598"/>
                <a:gd name="T49" fmla="*/ 0 h 338"/>
                <a:gd name="T50" fmla="*/ 0 w 1598"/>
                <a:gd name="T51" fmla="*/ 0 h 338"/>
                <a:gd name="T52" fmla="*/ 0 w 1598"/>
                <a:gd name="T53" fmla="*/ 0 h 338"/>
                <a:gd name="T54" fmla="*/ 0 w 1598"/>
                <a:gd name="T55" fmla="*/ 0 h 338"/>
                <a:gd name="T56" fmla="*/ 0 w 1598"/>
                <a:gd name="T57" fmla="*/ 0 h 338"/>
                <a:gd name="T58" fmla="*/ 0 w 1598"/>
                <a:gd name="T59" fmla="*/ 0 h 338"/>
                <a:gd name="T60" fmla="*/ 0 w 1598"/>
                <a:gd name="T61" fmla="*/ 0 h 338"/>
                <a:gd name="T62" fmla="*/ 0 w 1598"/>
                <a:gd name="T63" fmla="*/ 0 h 338"/>
                <a:gd name="T64" fmla="*/ 0 w 1598"/>
                <a:gd name="T65" fmla="*/ 0 h 338"/>
                <a:gd name="T66" fmla="*/ 0 w 1598"/>
                <a:gd name="T67" fmla="*/ 0 h 338"/>
                <a:gd name="T68" fmla="*/ 0 w 1598"/>
                <a:gd name="T69" fmla="*/ 0 h 338"/>
                <a:gd name="T70" fmla="*/ 0 w 1598"/>
                <a:gd name="T71" fmla="*/ 0 h 338"/>
                <a:gd name="T72" fmla="*/ 0 w 1598"/>
                <a:gd name="T73" fmla="*/ 0 h 3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8"/>
                <a:gd name="T112" fmla="*/ 0 h 338"/>
                <a:gd name="T113" fmla="*/ 1598 w 1598"/>
                <a:gd name="T114" fmla="*/ 338 h 3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8" h="338">
                  <a:moveTo>
                    <a:pt x="0" y="270"/>
                  </a:moveTo>
                  <a:lnTo>
                    <a:pt x="114" y="300"/>
                  </a:lnTo>
                  <a:lnTo>
                    <a:pt x="254" y="282"/>
                  </a:lnTo>
                  <a:lnTo>
                    <a:pt x="423" y="215"/>
                  </a:lnTo>
                  <a:lnTo>
                    <a:pt x="561" y="129"/>
                  </a:lnTo>
                  <a:lnTo>
                    <a:pt x="682" y="104"/>
                  </a:lnTo>
                  <a:lnTo>
                    <a:pt x="776" y="113"/>
                  </a:lnTo>
                  <a:lnTo>
                    <a:pt x="813" y="141"/>
                  </a:lnTo>
                  <a:lnTo>
                    <a:pt x="970" y="64"/>
                  </a:lnTo>
                  <a:lnTo>
                    <a:pt x="1092" y="74"/>
                  </a:lnTo>
                  <a:lnTo>
                    <a:pt x="1206" y="141"/>
                  </a:lnTo>
                  <a:lnTo>
                    <a:pt x="1233" y="205"/>
                  </a:lnTo>
                  <a:lnTo>
                    <a:pt x="1233" y="263"/>
                  </a:lnTo>
                  <a:lnTo>
                    <a:pt x="1206" y="338"/>
                  </a:lnTo>
                  <a:lnTo>
                    <a:pt x="1252" y="300"/>
                  </a:lnTo>
                  <a:lnTo>
                    <a:pt x="1282" y="223"/>
                  </a:lnTo>
                  <a:lnTo>
                    <a:pt x="1282" y="141"/>
                  </a:lnTo>
                  <a:lnTo>
                    <a:pt x="1337" y="74"/>
                  </a:lnTo>
                  <a:lnTo>
                    <a:pt x="1446" y="46"/>
                  </a:lnTo>
                  <a:lnTo>
                    <a:pt x="1598" y="64"/>
                  </a:lnTo>
                  <a:lnTo>
                    <a:pt x="1482" y="19"/>
                  </a:lnTo>
                  <a:lnTo>
                    <a:pt x="1372" y="0"/>
                  </a:lnTo>
                  <a:lnTo>
                    <a:pt x="1282" y="19"/>
                  </a:lnTo>
                  <a:lnTo>
                    <a:pt x="1224" y="56"/>
                  </a:lnTo>
                  <a:lnTo>
                    <a:pt x="1065" y="27"/>
                  </a:lnTo>
                  <a:lnTo>
                    <a:pt x="944" y="27"/>
                  </a:lnTo>
                  <a:lnTo>
                    <a:pt x="841" y="64"/>
                  </a:lnTo>
                  <a:lnTo>
                    <a:pt x="700" y="46"/>
                  </a:lnTo>
                  <a:lnTo>
                    <a:pt x="573" y="84"/>
                  </a:lnTo>
                  <a:lnTo>
                    <a:pt x="432" y="160"/>
                  </a:lnTo>
                  <a:lnTo>
                    <a:pt x="311" y="233"/>
                  </a:lnTo>
                  <a:lnTo>
                    <a:pt x="181" y="263"/>
                  </a:lnTo>
                  <a:lnTo>
                    <a:pt x="79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5" name="Freeform 127"/>
            <p:cNvSpPr>
              <a:spLocks/>
            </p:cNvSpPr>
            <p:nvPr/>
          </p:nvSpPr>
          <p:spPr bwMode="auto">
            <a:xfrm>
              <a:off x="2462" y="196"/>
              <a:ext cx="22" cy="94"/>
            </a:xfrm>
            <a:custGeom>
              <a:avLst/>
              <a:gdLst>
                <a:gd name="T0" fmla="*/ 0 w 67"/>
                <a:gd name="T1" fmla="*/ 0 h 282"/>
                <a:gd name="T2" fmla="*/ 0 w 67"/>
                <a:gd name="T3" fmla="*/ 0 h 282"/>
                <a:gd name="T4" fmla="*/ 0 w 67"/>
                <a:gd name="T5" fmla="*/ 0 h 282"/>
                <a:gd name="T6" fmla="*/ 0 w 67"/>
                <a:gd name="T7" fmla="*/ 0 h 282"/>
                <a:gd name="T8" fmla="*/ 0 w 67"/>
                <a:gd name="T9" fmla="*/ 0 h 282"/>
                <a:gd name="T10" fmla="*/ 0 w 67"/>
                <a:gd name="T11" fmla="*/ 0 h 282"/>
                <a:gd name="T12" fmla="*/ 0 w 67"/>
                <a:gd name="T13" fmla="*/ 0 h 282"/>
                <a:gd name="T14" fmla="*/ 0 w 67"/>
                <a:gd name="T15" fmla="*/ 0 h 282"/>
                <a:gd name="T16" fmla="*/ 0 w 67"/>
                <a:gd name="T17" fmla="*/ 0 h 282"/>
                <a:gd name="T18" fmla="*/ 0 w 67"/>
                <a:gd name="T19" fmla="*/ 0 h 282"/>
                <a:gd name="T20" fmla="*/ 0 w 67"/>
                <a:gd name="T21" fmla="*/ 0 h 2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282"/>
                <a:gd name="T35" fmla="*/ 67 w 67"/>
                <a:gd name="T36" fmla="*/ 282 h 2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282">
                  <a:moveTo>
                    <a:pt x="55" y="282"/>
                  </a:moveTo>
                  <a:lnTo>
                    <a:pt x="37" y="216"/>
                  </a:lnTo>
                  <a:lnTo>
                    <a:pt x="37" y="143"/>
                  </a:lnTo>
                  <a:lnTo>
                    <a:pt x="67" y="0"/>
                  </a:lnTo>
                  <a:lnTo>
                    <a:pt x="18" y="59"/>
                  </a:lnTo>
                  <a:lnTo>
                    <a:pt x="0" y="143"/>
                  </a:lnTo>
                  <a:lnTo>
                    <a:pt x="11" y="236"/>
                  </a:lnTo>
                  <a:lnTo>
                    <a:pt x="5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6" name="Freeform 128"/>
            <p:cNvSpPr>
              <a:spLocks/>
            </p:cNvSpPr>
            <p:nvPr/>
          </p:nvSpPr>
          <p:spPr bwMode="auto">
            <a:xfrm>
              <a:off x="2508" y="202"/>
              <a:ext cx="63" cy="113"/>
            </a:xfrm>
            <a:custGeom>
              <a:avLst/>
              <a:gdLst>
                <a:gd name="T0" fmla="*/ 0 w 188"/>
                <a:gd name="T1" fmla="*/ 0 h 338"/>
                <a:gd name="T2" fmla="*/ 0 w 188"/>
                <a:gd name="T3" fmla="*/ 0 h 338"/>
                <a:gd name="T4" fmla="*/ 0 w 188"/>
                <a:gd name="T5" fmla="*/ 0 h 338"/>
                <a:gd name="T6" fmla="*/ 0 w 188"/>
                <a:gd name="T7" fmla="*/ 0 h 338"/>
                <a:gd name="T8" fmla="*/ 0 w 188"/>
                <a:gd name="T9" fmla="*/ 0 h 338"/>
                <a:gd name="T10" fmla="*/ 0 w 188"/>
                <a:gd name="T11" fmla="*/ 0 h 338"/>
                <a:gd name="T12" fmla="*/ 0 w 188"/>
                <a:gd name="T13" fmla="*/ 0 h 338"/>
                <a:gd name="T14" fmla="*/ 0 w 188"/>
                <a:gd name="T15" fmla="*/ 0 h 338"/>
                <a:gd name="T16" fmla="*/ 0 w 188"/>
                <a:gd name="T17" fmla="*/ 0 h 338"/>
                <a:gd name="T18" fmla="*/ 0 w 188"/>
                <a:gd name="T19" fmla="*/ 0 h 338"/>
                <a:gd name="T20" fmla="*/ 0 w 188"/>
                <a:gd name="T21" fmla="*/ 0 h 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"/>
                <a:gd name="T34" fmla="*/ 0 h 338"/>
                <a:gd name="T35" fmla="*/ 188 w 188"/>
                <a:gd name="T36" fmla="*/ 338 h 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" h="338">
                  <a:moveTo>
                    <a:pt x="0" y="320"/>
                  </a:moveTo>
                  <a:lnTo>
                    <a:pt x="19" y="234"/>
                  </a:lnTo>
                  <a:lnTo>
                    <a:pt x="84" y="104"/>
                  </a:lnTo>
                  <a:lnTo>
                    <a:pt x="188" y="0"/>
                  </a:lnTo>
                  <a:lnTo>
                    <a:pt x="102" y="142"/>
                  </a:lnTo>
                  <a:lnTo>
                    <a:pt x="67" y="263"/>
                  </a:lnTo>
                  <a:lnTo>
                    <a:pt x="49" y="338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7" name="Freeform 129"/>
            <p:cNvSpPr>
              <a:spLocks/>
            </p:cNvSpPr>
            <p:nvPr/>
          </p:nvSpPr>
          <p:spPr bwMode="auto">
            <a:xfrm>
              <a:off x="2642" y="205"/>
              <a:ext cx="448" cy="341"/>
            </a:xfrm>
            <a:custGeom>
              <a:avLst/>
              <a:gdLst>
                <a:gd name="T0" fmla="*/ 0 w 1343"/>
                <a:gd name="T1" fmla="*/ 0 h 1022"/>
                <a:gd name="T2" fmla="*/ 0 w 1343"/>
                <a:gd name="T3" fmla="*/ 0 h 1022"/>
                <a:gd name="T4" fmla="*/ 0 w 1343"/>
                <a:gd name="T5" fmla="*/ 0 h 1022"/>
                <a:gd name="T6" fmla="*/ 0 w 1343"/>
                <a:gd name="T7" fmla="*/ 0 h 1022"/>
                <a:gd name="T8" fmla="*/ 0 w 1343"/>
                <a:gd name="T9" fmla="*/ 0 h 1022"/>
                <a:gd name="T10" fmla="*/ 0 w 1343"/>
                <a:gd name="T11" fmla="*/ 0 h 1022"/>
                <a:gd name="T12" fmla="*/ 0 w 1343"/>
                <a:gd name="T13" fmla="*/ 0 h 1022"/>
                <a:gd name="T14" fmla="*/ 0 w 1343"/>
                <a:gd name="T15" fmla="*/ 0 h 1022"/>
                <a:gd name="T16" fmla="*/ 0 w 1343"/>
                <a:gd name="T17" fmla="*/ 0 h 1022"/>
                <a:gd name="T18" fmla="*/ 0 w 1343"/>
                <a:gd name="T19" fmla="*/ 0 h 1022"/>
                <a:gd name="T20" fmla="*/ 0 w 1343"/>
                <a:gd name="T21" fmla="*/ 0 h 1022"/>
                <a:gd name="T22" fmla="*/ 0 w 1343"/>
                <a:gd name="T23" fmla="*/ 0 h 1022"/>
                <a:gd name="T24" fmla="*/ 0 w 1343"/>
                <a:gd name="T25" fmla="*/ 0 h 1022"/>
                <a:gd name="T26" fmla="*/ 0 w 1343"/>
                <a:gd name="T27" fmla="*/ 0 h 1022"/>
                <a:gd name="T28" fmla="*/ 0 w 1343"/>
                <a:gd name="T29" fmla="*/ 0 h 1022"/>
                <a:gd name="T30" fmla="*/ 0 w 1343"/>
                <a:gd name="T31" fmla="*/ 0 h 1022"/>
                <a:gd name="T32" fmla="*/ 0 w 1343"/>
                <a:gd name="T33" fmla="*/ 0 h 1022"/>
                <a:gd name="T34" fmla="*/ 0 w 1343"/>
                <a:gd name="T35" fmla="*/ 0 h 1022"/>
                <a:gd name="T36" fmla="*/ 0 w 1343"/>
                <a:gd name="T37" fmla="*/ 0 h 1022"/>
                <a:gd name="T38" fmla="*/ 0 w 1343"/>
                <a:gd name="T39" fmla="*/ 0 h 1022"/>
                <a:gd name="T40" fmla="*/ 0 w 1343"/>
                <a:gd name="T41" fmla="*/ 0 h 1022"/>
                <a:gd name="T42" fmla="*/ 0 w 1343"/>
                <a:gd name="T43" fmla="*/ 0 h 1022"/>
                <a:gd name="T44" fmla="*/ 0 w 1343"/>
                <a:gd name="T45" fmla="*/ 0 h 1022"/>
                <a:gd name="T46" fmla="*/ 0 w 1343"/>
                <a:gd name="T47" fmla="*/ 0 h 1022"/>
                <a:gd name="T48" fmla="*/ 0 w 1343"/>
                <a:gd name="T49" fmla="*/ 0 h 1022"/>
                <a:gd name="T50" fmla="*/ 0 w 1343"/>
                <a:gd name="T51" fmla="*/ 0 h 1022"/>
                <a:gd name="T52" fmla="*/ 0 w 1343"/>
                <a:gd name="T53" fmla="*/ 0 h 1022"/>
                <a:gd name="T54" fmla="*/ 0 w 1343"/>
                <a:gd name="T55" fmla="*/ 0 h 1022"/>
                <a:gd name="T56" fmla="*/ 0 w 1343"/>
                <a:gd name="T57" fmla="*/ 0 h 1022"/>
                <a:gd name="T58" fmla="*/ 0 w 1343"/>
                <a:gd name="T59" fmla="*/ 0 h 1022"/>
                <a:gd name="T60" fmla="*/ 0 w 1343"/>
                <a:gd name="T61" fmla="*/ 0 h 1022"/>
                <a:gd name="T62" fmla="*/ 0 w 1343"/>
                <a:gd name="T63" fmla="*/ 0 h 1022"/>
                <a:gd name="T64" fmla="*/ 0 w 1343"/>
                <a:gd name="T65" fmla="*/ 0 h 1022"/>
                <a:gd name="T66" fmla="*/ 0 w 1343"/>
                <a:gd name="T67" fmla="*/ 0 h 1022"/>
                <a:gd name="T68" fmla="*/ 0 w 1343"/>
                <a:gd name="T69" fmla="*/ 0 h 1022"/>
                <a:gd name="T70" fmla="*/ 0 w 1343"/>
                <a:gd name="T71" fmla="*/ 0 h 1022"/>
                <a:gd name="T72" fmla="*/ 0 w 1343"/>
                <a:gd name="T73" fmla="*/ 0 h 1022"/>
                <a:gd name="T74" fmla="*/ 0 w 1343"/>
                <a:gd name="T75" fmla="*/ 0 h 1022"/>
                <a:gd name="T76" fmla="*/ 0 w 1343"/>
                <a:gd name="T77" fmla="*/ 0 h 1022"/>
                <a:gd name="T78" fmla="*/ 0 w 1343"/>
                <a:gd name="T79" fmla="*/ 0 h 1022"/>
                <a:gd name="T80" fmla="*/ 0 w 1343"/>
                <a:gd name="T81" fmla="*/ 0 h 1022"/>
                <a:gd name="T82" fmla="*/ 0 w 1343"/>
                <a:gd name="T83" fmla="*/ 0 h 1022"/>
                <a:gd name="T84" fmla="*/ 0 w 1343"/>
                <a:gd name="T85" fmla="*/ 0 h 1022"/>
                <a:gd name="T86" fmla="*/ 0 w 1343"/>
                <a:gd name="T87" fmla="*/ 0 h 1022"/>
                <a:gd name="T88" fmla="*/ 0 w 1343"/>
                <a:gd name="T89" fmla="*/ 0 h 1022"/>
                <a:gd name="T90" fmla="*/ 0 w 1343"/>
                <a:gd name="T91" fmla="*/ 0 h 1022"/>
                <a:gd name="T92" fmla="*/ 0 w 1343"/>
                <a:gd name="T93" fmla="*/ 0 h 1022"/>
                <a:gd name="T94" fmla="*/ 0 w 1343"/>
                <a:gd name="T95" fmla="*/ 0 h 1022"/>
                <a:gd name="T96" fmla="*/ 0 w 1343"/>
                <a:gd name="T97" fmla="*/ 0 h 1022"/>
                <a:gd name="T98" fmla="*/ 0 w 1343"/>
                <a:gd name="T99" fmla="*/ 0 h 1022"/>
                <a:gd name="T100" fmla="*/ 0 w 1343"/>
                <a:gd name="T101" fmla="*/ 0 h 1022"/>
                <a:gd name="T102" fmla="*/ 0 w 1343"/>
                <a:gd name="T103" fmla="*/ 0 h 1022"/>
                <a:gd name="T104" fmla="*/ 0 w 1343"/>
                <a:gd name="T105" fmla="*/ 0 h 1022"/>
                <a:gd name="T106" fmla="*/ 0 w 1343"/>
                <a:gd name="T107" fmla="*/ 0 h 10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3"/>
                <a:gd name="T163" fmla="*/ 0 h 1022"/>
                <a:gd name="T164" fmla="*/ 1343 w 1343"/>
                <a:gd name="T165" fmla="*/ 1022 h 10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3" h="1022">
                  <a:moveTo>
                    <a:pt x="636" y="0"/>
                  </a:moveTo>
                  <a:lnTo>
                    <a:pt x="644" y="87"/>
                  </a:lnTo>
                  <a:lnTo>
                    <a:pt x="636" y="196"/>
                  </a:lnTo>
                  <a:lnTo>
                    <a:pt x="598" y="273"/>
                  </a:lnTo>
                  <a:lnTo>
                    <a:pt x="531" y="319"/>
                  </a:lnTo>
                  <a:lnTo>
                    <a:pt x="421" y="384"/>
                  </a:lnTo>
                  <a:lnTo>
                    <a:pt x="316" y="441"/>
                  </a:lnTo>
                  <a:lnTo>
                    <a:pt x="258" y="507"/>
                  </a:lnTo>
                  <a:lnTo>
                    <a:pt x="242" y="574"/>
                  </a:lnTo>
                  <a:lnTo>
                    <a:pt x="222" y="656"/>
                  </a:lnTo>
                  <a:lnTo>
                    <a:pt x="197" y="742"/>
                  </a:lnTo>
                  <a:lnTo>
                    <a:pt x="148" y="844"/>
                  </a:lnTo>
                  <a:lnTo>
                    <a:pt x="102" y="930"/>
                  </a:lnTo>
                  <a:lnTo>
                    <a:pt x="0" y="1022"/>
                  </a:lnTo>
                  <a:lnTo>
                    <a:pt x="49" y="1022"/>
                  </a:lnTo>
                  <a:lnTo>
                    <a:pt x="120" y="1022"/>
                  </a:lnTo>
                  <a:lnTo>
                    <a:pt x="176" y="910"/>
                  </a:lnTo>
                  <a:lnTo>
                    <a:pt x="233" y="751"/>
                  </a:lnTo>
                  <a:lnTo>
                    <a:pt x="270" y="601"/>
                  </a:lnTo>
                  <a:lnTo>
                    <a:pt x="325" y="488"/>
                  </a:lnTo>
                  <a:lnTo>
                    <a:pt x="429" y="402"/>
                  </a:lnTo>
                  <a:lnTo>
                    <a:pt x="561" y="347"/>
                  </a:lnTo>
                  <a:lnTo>
                    <a:pt x="644" y="282"/>
                  </a:lnTo>
                  <a:lnTo>
                    <a:pt x="709" y="208"/>
                  </a:lnTo>
                  <a:lnTo>
                    <a:pt x="868" y="188"/>
                  </a:lnTo>
                  <a:lnTo>
                    <a:pt x="1062" y="216"/>
                  </a:lnTo>
                  <a:lnTo>
                    <a:pt x="1184" y="273"/>
                  </a:lnTo>
                  <a:lnTo>
                    <a:pt x="1268" y="384"/>
                  </a:lnTo>
                  <a:lnTo>
                    <a:pt x="1166" y="441"/>
                  </a:lnTo>
                  <a:lnTo>
                    <a:pt x="1136" y="536"/>
                  </a:lnTo>
                  <a:lnTo>
                    <a:pt x="1052" y="640"/>
                  </a:lnTo>
                  <a:lnTo>
                    <a:pt x="997" y="742"/>
                  </a:lnTo>
                  <a:lnTo>
                    <a:pt x="1007" y="806"/>
                  </a:lnTo>
                  <a:lnTo>
                    <a:pt x="1052" y="865"/>
                  </a:lnTo>
                  <a:lnTo>
                    <a:pt x="1033" y="798"/>
                  </a:lnTo>
                  <a:lnTo>
                    <a:pt x="1073" y="684"/>
                  </a:lnTo>
                  <a:lnTo>
                    <a:pt x="1130" y="601"/>
                  </a:lnTo>
                  <a:lnTo>
                    <a:pt x="1175" y="555"/>
                  </a:lnTo>
                  <a:lnTo>
                    <a:pt x="1203" y="488"/>
                  </a:lnTo>
                  <a:lnTo>
                    <a:pt x="1306" y="414"/>
                  </a:lnTo>
                  <a:lnTo>
                    <a:pt x="1343" y="378"/>
                  </a:lnTo>
                  <a:lnTo>
                    <a:pt x="1306" y="301"/>
                  </a:lnTo>
                  <a:lnTo>
                    <a:pt x="1203" y="208"/>
                  </a:lnTo>
                  <a:lnTo>
                    <a:pt x="1184" y="115"/>
                  </a:lnTo>
                  <a:lnTo>
                    <a:pt x="1117" y="12"/>
                  </a:lnTo>
                  <a:lnTo>
                    <a:pt x="1156" y="141"/>
                  </a:lnTo>
                  <a:lnTo>
                    <a:pt x="1156" y="208"/>
                  </a:lnTo>
                  <a:lnTo>
                    <a:pt x="1007" y="172"/>
                  </a:lnTo>
                  <a:lnTo>
                    <a:pt x="831" y="160"/>
                  </a:lnTo>
                  <a:lnTo>
                    <a:pt x="671" y="172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8" name="Freeform 130"/>
            <p:cNvSpPr>
              <a:spLocks/>
            </p:cNvSpPr>
            <p:nvPr/>
          </p:nvSpPr>
          <p:spPr bwMode="auto">
            <a:xfrm>
              <a:off x="2434" y="47"/>
              <a:ext cx="605" cy="290"/>
            </a:xfrm>
            <a:custGeom>
              <a:avLst/>
              <a:gdLst>
                <a:gd name="T0" fmla="*/ 0 w 1817"/>
                <a:gd name="T1" fmla="*/ 0 h 871"/>
                <a:gd name="T2" fmla="*/ 0 w 1817"/>
                <a:gd name="T3" fmla="*/ 0 h 871"/>
                <a:gd name="T4" fmla="*/ 0 w 1817"/>
                <a:gd name="T5" fmla="*/ 0 h 871"/>
                <a:gd name="T6" fmla="*/ 0 w 1817"/>
                <a:gd name="T7" fmla="*/ 0 h 871"/>
                <a:gd name="T8" fmla="*/ 0 w 1817"/>
                <a:gd name="T9" fmla="*/ 0 h 871"/>
                <a:gd name="T10" fmla="*/ 0 w 1817"/>
                <a:gd name="T11" fmla="*/ 0 h 871"/>
                <a:gd name="T12" fmla="*/ 0 w 1817"/>
                <a:gd name="T13" fmla="*/ 0 h 871"/>
                <a:gd name="T14" fmla="*/ 0 w 1817"/>
                <a:gd name="T15" fmla="*/ 0 h 871"/>
                <a:gd name="T16" fmla="*/ 0 w 1817"/>
                <a:gd name="T17" fmla="*/ 0 h 871"/>
                <a:gd name="T18" fmla="*/ 0 w 1817"/>
                <a:gd name="T19" fmla="*/ 0 h 871"/>
                <a:gd name="T20" fmla="*/ 0 w 1817"/>
                <a:gd name="T21" fmla="*/ 0 h 871"/>
                <a:gd name="T22" fmla="*/ 0 w 1817"/>
                <a:gd name="T23" fmla="*/ 0 h 871"/>
                <a:gd name="T24" fmla="*/ 0 w 1817"/>
                <a:gd name="T25" fmla="*/ 0 h 871"/>
                <a:gd name="T26" fmla="*/ 0 w 1817"/>
                <a:gd name="T27" fmla="*/ 0 h 871"/>
                <a:gd name="T28" fmla="*/ 0 w 1817"/>
                <a:gd name="T29" fmla="*/ 0 h 871"/>
                <a:gd name="T30" fmla="*/ 0 w 1817"/>
                <a:gd name="T31" fmla="*/ 0 h 871"/>
                <a:gd name="T32" fmla="*/ 0 w 1817"/>
                <a:gd name="T33" fmla="*/ 0 h 871"/>
                <a:gd name="T34" fmla="*/ 0 w 1817"/>
                <a:gd name="T35" fmla="*/ 0 h 871"/>
                <a:gd name="T36" fmla="*/ 0 w 1817"/>
                <a:gd name="T37" fmla="*/ 0 h 871"/>
                <a:gd name="T38" fmla="*/ 0 w 1817"/>
                <a:gd name="T39" fmla="*/ 0 h 871"/>
                <a:gd name="T40" fmla="*/ 0 w 1817"/>
                <a:gd name="T41" fmla="*/ 0 h 871"/>
                <a:gd name="T42" fmla="*/ 0 w 1817"/>
                <a:gd name="T43" fmla="*/ 0 h 871"/>
                <a:gd name="T44" fmla="*/ 0 w 1817"/>
                <a:gd name="T45" fmla="*/ 0 h 871"/>
                <a:gd name="T46" fmla="*/ 0 w 1817"/>
                <a:gd name="T47" fmla="*/ 0 h 871"/>
                <a:gd name="T48" fmla="*/ 0 w 1817"/>
                <a:gd name="T49" fmla="*/ 0 h 871"/>
                <a:gd name="T50" fmla="*/ 0 w 1817"/>
                <a:gd name="T51" fmla="*/ 0 h 871"/>
                <a:gd name="T52" fmla="*/ 0 w 1817"/>
                <a:gd name="T53" fmla="*/ 0 h 871"/>
                <a:gd name="T54" fmla="*/ 0 w 1817"/>
                <a:gd name="T55" fmla="*/ 0 h 871"/>
                <a:gd name="T56" fmla="*/ 0 w 1817"/>
                <a:gd name="T57" fmla="*/ 0 h 871"/>
                <a:gd name="T58" fmla="*/ 0 w 1817"/>
                <a:gd name="T59" fmla="*/ 0 h 871"/>
                <a:gd name="T60" fmla="*/ 0 w 1817"/>
                <a:gd name="T61" fmla="*/ 0 h 871"/>
                <a:gd name="T62" fmla="*/ 0 w 1817"/>
                <a:gd name="T63" fmla="*/ 0 h 871"/>
                <a:gd name="T64" fmla="*/ 0 w 1817"/>
                <a:gd name="T65" fmla="*/ 0 h 871"/>
                <a:gd name="T66" fmla="*/ 0 w 1817"/>
                <a:gd name="T67" fmla="*/ 0 h 871"/>
                <a:gd name="T68" fmla="*/ 0 w 1817"/>
                <a:gd name="T69" fmla="*/ 0 h 871"/>
                <a:gd name="T70" fmla="*/ 0 w 1817"/>
                <a:gd name="T71" fmla="*/ 0 h 871"/>
                <a:gd name="T72" fmla="*/ 0 w 1817"/>
                <a:gd name="T73" fmla="*/ 0 h 871"/>
                <a:gd name="T74" fmla="*/ 0 w 1817"/>
                <a:gd name="T75" fmla="*/ 0 h 871"/>
                <a:gd name="T76" fmla="*/ 0 w 1817"/>
                <a:gd name="T77" fmla="*/ 0 h 871"/>
                <a:gd name="T78" fmla="*/ 0 w 1817"/>
                <a:gd name="T79" fmla="*/ 0 h 871"/>
                <a:gd name="T80" fmla="*/ 0 w 1817"/>
                <a:gd name="T81" fmla="*/ 0 h 871"/>
                <a:gd name="T82" fmla="*/ 0 w 1817"/>
                <a:gd name="T83" fmla="*/ 0 h 8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7"/>
                <a:gd name="T127" fmla="*/ 0 h 871"/>
                <a:gd name="T128" fmla="*/ 1817 w 1817"/>
                <a:gd name="T129" fmla="*/ 871 h 8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7" h="871">
                  <a:moveTo>
                    <a:pt x="553" y="871"/>
                  </a:moveTo>
                  <a:lnTo>
                    <a:pt x="794" y="691"/>
                  </a:lnTo>
                  <a:lnTo>
                    <a:pt x="914" y="570"/>
                  </a:lnTo>
                  <a:lnTo>
                    <a:pt x="951" y="487"/>
                  </a:lnTo>
                  <a:lnTo>
                    <a:pt x="961" y="409"/>
                  </a:lnTo>
                  <a:lnTo>
                    <a:pt x="970" y="475"/>
                  </a:lnTo>
                  <a:lnTo>
                    <a:pt x="1129" y="353"/>
                  </a:lnTo>
                  <a:lnTo>
                    <a:pt x="1383" y="288"/>
                  </a:lnTo>
                  <a:lnTo>
                    <a:pt x="1279" y="196"/>
                  </a:lnTo>
                  <a:lnTo>
                    <a:pt x="1007" y="148"/>
                  </a:lnTo>
                  <a:lnTo>
                    <a:pt x="728" y="83"/>
                  </a:lnTo>
                  <a:lnTo>
                    <a:pt x="485" y="93"/>
                  </a:lnTo>
                  <a:lnTo>
                    <a:pt x="365" y="44"/>
                  </a:lnTo>
                  <a:lnTo>
                    <a:pt x="224" y="26"/>
                  </a:lnTo>
                  <a:lnTo>
                    <a:pt x="139" y="44"/>
                  </a:lnTo>
                  <a:lnTo>
                    <a:pt x="84" y="111"/>
                  </a:lnTo>
                  <a:lnTo>
                    <a:pt x="55" y="157"/>
                  </a:lnTo>
                  <a:lnTo>
                    <a:pt x="0" y="148"/>
                  </a:lnTo>
                  <a:lnTo>
                    <a:pt x="84" y="26"/>
                  </a:lnTo>
                  <a:lnTo>
                    <a:pt x="178" y="0"/>
                  </a:lnTo>
                  <a:lnTo>
                    <a:pt x="319" y="0"/>
                  </a:lnTo>
                  <a:lnTo>
                    <a:pt x="494" y="35"/>
                  </a:lnTo>
                  <a:lnTo>
                    <a:pt x="635" y="55"/>
                  </a:lnTo>
                  <a:lnTo>
                    <a:pt x="823" y="55"/>
                  </a:lnTo>
                  <a:lnTo>
                    <a:pt x="1055" y="111"/>
                  </a:lnTo>
                  <a:lnTo>
                    <a:pt x="1317" y="166"/>
                  </a:lnTo>
                  <a:lnTo>
                    <a:pt x="1476" y="280"/>
                  </a:lnTo>
                  <a:lnTo>
                    <a:pt x="1727" y="353"/>
                  </a:lnTo>
                  <a:lnTo>
                    <a:pt x="1801" y="429"/>
                  </a:lnTo>
                  <a:lnTo>
                    <a:pt x="1817" y="457"/>
                  </a:lnTo>
                  <a:lnTo>
                    <a:pt x="1708" y="365"/>
                  </a:lnTo>
                  <a:lnTo>
                    <a:pt x="1485" y="328"/>
                  </a:lnTo>
                  <a:lnTo>
                    <a:pt x="1252" y="365"/>
                  </a:lnTo>
                  <a:lnTo>
                    <a:pt x="1092" y="439"/>
                  </a:lnTo>
                  <a:lnTo>
                    <a:pt x="981" y="513"/>
                  </a:lnTo>
                  <a:lnTo>
                    <a:pt x="932" y="628"/>
                  </a:lnTo>
                  <a:lnTo>
                    <a:pt x="831" y="709"/>
                  </a:lnTo>
                  <a:lnTo>
                    <a:pt x="728" y="776"/>
                  </a:lnTo>
                  <a:lnTo>
                    <a:pt x="553" y="8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59" name="Freeform 131"/>
            <p:cNvSpPr>
              <a:spLocks/>
            </p:cNvSpPr>
            <p:nvPr/>
          </p:nvSpPr>
          <p:spPr bwMode="auto">
            <a:xfrm>
              <a:off x="2804" y="333"/>
              <a:ext cx="186" cy="129"/>
            </a:xfrm>
            <a:custGeom>
              <a:avLst/>
              <a:gdLst>
                <a:gd name="T0" fmla="*/ 0 w 559"/>
                <a:gd name="T1" fmla="*/ 0 h 385"/>
                <a:gd name="T2" fmla="*/ 0 w 559"/>
                <a:gd name="T3" fmla="*/ 0 h 385"/>
                <a:gd name="T4" fmla="*/ 0 w 559"/>
                <a:gd name="T5" fmla="*/ 0 h 385"/>
                <a:gd name="T6" fmla="*/ 0 w 559"/>
                <a:gd name="T7" fmla="*/ 0 h 385"/>
                <a:gd name="T8" fmla="*/ 0 w 559"/>
                <a:gd name="T9" fmla="*/ 0 h 385"/>
                <a:gd name="T10" fmla="*/ 0 w 559"/>
                <a:gd name="T11" fmla="*/ 0 h 385"/>
                <a:gd name="T12" fmla="*/ 0 w 559"/>
                <a:gd name="T13" fmla="*/ 0 h 385"/>
                <a:gd name="T14" fmla="*/ 0 w 559"/>
                <a:gd name="T15" fmla="*/ 0 h 385"/>
                <a:gd name="T16" fmla="*/ 0 w 559"/>
                <a:gd name="T17" fmla="*/ 0 h 385"/>
                <a:gd name="T18" fmla="*/ 0 w 559"/>
                <a:gd name="T19" fmla="*/ 0 h 385"/>
                <a:gd name="T20" fmla="*/ 0 w 559"/>
                <a:gd name="T21" fmla="*/ 0 h 385"/>
                <a:gd name="T22" fmla="*/ 0 w 559"/>
                <a:gd name="T23" fmla="*/ 0 h 385"/>
                <a:gd name="T24" fmla="*/ 0 w 559"/>
                <a:gd name="T25" fmla="*/ 0 h 385"/>
                <a:gd name="T26" fmla="*/ 0 w 559"/>
                <a:gd name="T27" fmla="*/ 0 h 385"/>
                <a:gd name="T28" fmla="*/ 0 w 559"/>
                <a:gd name="T29" fmla="*/ 0 h 385"/>
                <a:gd name="T30" fmla="*/ 0 w 559"/>
                <a:gd name="T31" fmla="*/ 0 h 385"/>
                <a:gd name="T32" fmla="*/ 0 w 559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9"/>
                <a:gd name="T52" fmla="*/ 0 h 385"/>
                <a:gd name="T53" fmla="*/ 559 w 55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9" h="385">
                  <a:moveTo>
                    <a:pt x="0" y="385"/>
                  </a:moveTo>
                  <a:lnTo>
                    <a:pt x="76" y="272"/>
                  </a:lnTo>
                  <a:lnTo>
                    <a:pt x="194" y="178"/>
                  </a:lnTo>
                  <a:lnTo>
                    <a:pt x="335" y="152"/>
                  </a:lnTo>
                  <a:lnTo>
                    <a:pt x="466" y="171"/>
                  </a:lnTo>
                  <a:lnTo>
                    <a:pt x="374" y="123"/>
                  </a:lnTo>
                  <a:lnTo>
                    <a:pt x="466" y="57"/>
                  </a:lnTo>
                  <a:lnTo>
                    <a:pt x="559" y="0"/>
                  </a:lnTo>
                  <a:lnTo>
                    <a:pt x="439" y="39"/>
                  </a:lnTo>
                  <a:lnTo>
                    <a:pt x="307" y="123"/>
                  </a:lnTo>
                  <a:lnTo>
                    <a:pt x="168" y="152"/>
                  </a:lnTo>
                  <a:lnTo>
                    <a:pt x="46" y="256"/>
                  </a:lnTo>
                  <a:lnTo>
                    <a:pt x="9" y="328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0" name="Freeform 132"/>
            <p:cNvSpPr>
              <a:spLocks/>
            </p:cNvSpPr>
            <p:nvPr/>
          </p:nvSpPr>
          <p:spPr bwMode="auto">
            <a:xfrm>
              <a:off x="2748" y="515"/>
              <a:ext cx="314" cy="158"/>
            </a:xfrm>
            <a:custGeom>
              <a:avLst/>
              <a:gdLst>
                <a:gd name="T0" fmla="*/ 0 w 942"/>
                <a:gd name="T1" fmla="*/ 0 h 474"/>
                <a:gd name="T2" fmla="*/ 0 w 942"/>
                <a:gd name="T3" fmla="*/ 0 h 474"/>
                <a:gd name="T4" fmla="*/ 0 w 942"/>
                <a:gd name="T5" fmla="*/ 0 h 474"/>
                <a:gd name="T6" fmla="*/ 0 w 942"/>
                <a:gd name="T7" fmla="*/ 0 h 474"/>
                <a:gd name="T8" fmla="*/ 0 w 942"/>
                <a:gd name="T9" fmla="*/ 0 h 474"/>
                <a:gd name="T10" fmla="*/ 0 w 942"/>
                <a:gd name="T11" fmla="*/ 0 h 474"/>
                <a:gd name="T12" fmla="*/ 0 w 942"/>
                <a:gd name="T13" fmla="*/ 0 h 474"/>
                <a:gd name="T14" fmla="*/ 0 w 942"/>
                <a:gd name="T15" fmla="*/ 0 h 474"/>
                <a:gd name="T16" fmla="*/ 0 w 942"/>
                <a:gd name="T17" fmla="*/ 0 h 474"/>
                <a:gd name="T18" fmla="*/ 0 w 942"/>
                <a:gd name="T19" fmla="*/ 0 h 474"/>
                <a:gd name="T20" fmla="*/ 0 w 942"/>
                <a:gd name="T21" fmla="*/ 0 h 474"/>
                <a:gd name="T22" fmla="*/ 0 w 942"/>
                <a:gd name="T23" fmla="*/ 0 h 474"/>
                <a:gd name="T24" fmla="*/ 0 w 942"/>
                <a:gd name="T25" fmla="*/ 0 h 474"/>
                <a:gd name="T26" fmla="*/ 0 w 942"/>
                <a:gd name="T27" fmla="*/ 0 h 474"/>
                <a:gd name="T28" fmla="*/ 0 w 942"/>
                <a:gd name="T29" fmla="*/ 0 h 474"/>
                <a:gd name="T30" fmla="*/ 0 w 942"/>
                <a:gd name="T31" fmla="*/ 0 h 474"/>
                <a:gd name="T32" fmla="*/ 0 w 942"/>
                <a:gd name="T33" fmla="*/ 0 h 474"/>
                <a:gd name="T34" fmla="*/ 0 w 942"/>
                <a:gd name="T35" fmla="*/ 0 h 474"/>
                <a:gd name="T36" fmla="*/ 0 w 942"/>
                <a:gd name="T37" fmla="*/ 0 h 474"/>
                <a:gd name="T38" fmla="*/ 0 w 942"/>
                <a:gd name="T39" fmla="*/ 0 h 4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2"/>
                <a:gd name="T61" fmla="*/ 0 h 474"/>
                <a:gd name="T62" fmla="*/ 942 w 942"/>
                <a:gd name="T63" fmla="*/ 474 h 4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2" h="474">
                  <a:moveTo>
                    <a:pt x="199" y="112"/>
                  </a:moveTo>
                  <a:lnTo>
                    <a:pt x="347" y="131"/>
                  </a:lnTo>
                  <a:lnTo>
                    <a:pt x="487" y="121"/>
                  </a:lnTo>
                  <a:lnTo>
                    <a:pt x="608" y="92"/>
                  </a:lnTo>
                  <a:lnTo>
                    <a:pt x="675" y="45"/>
                  </a:lnTo>
                  <a:lnTo>
                    <a:pt x="709" y="0"/>
                  </a:lnTo>
                  <a:lnTo>
                    <a:pt x="691" y="72"/>
                  </a:lnTo>
                  <a:lnTo>
                    <a:pt x="619" y="139"/>
                  </a:lnTo>
                  <a:lnTo>
                    <a:pt x="534" y="196"/>
                  </a:lnTo>
                  <a:lnTo>
                    <a:pt x="717" y="280"/>
                  </a:lnTo>
                  <a:lnTo>
                    <a:pt x="859" y="383"/>
                  </a:lnTo>
                  <a:lnTo>
                    <a:pt x="942" y="474"/>
                  </a:lnTo>
                  <a:lnTo>
                    <a:pt x="785" y="345"/>
                  </a:lnTo>
                  <a:lnTo>
                    <a:pt x="524" y="223"/>
                  </a:lnTo>
                  <a:lnTo>
                    <a:pt x="282" y="147"/>
                  </a:lnTo>
                  <a:lnTo>
                    <a:pt x="0" y="92"/>
                  </a:lnTo>
                  <a:lnTo>
                    <a:pt x="199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1" name="Freeform 133"/>
            <p:cNvSpPr>
              <a:spLocks/>
            </p:cNvSpPr>
            <p:nvPr/>
          </p:nvSpPr>
          <p:spPr bwMode="auto">
            <a:xfrm>
              <a:off x="3009" y="546"/>
              <a:ext cx="118" cy="78"/>
            </a:xfrm>
            <a:custGeom>
              <a:avLst/>
              <a:gdLst>
                <a:gd name="T0" fmla="*/ 0 w 353"/>
                <a:gd name="T1" fmla="*/ 0 h 234"/>
                <a:gd name="T2" fmla="*/ 0 w 353"/>
                <a:gd name="T3" fmla="*/ 0 h 234"/>
                <a:gd name="T4" fmla="*/ 0 w 353"/>
                <a:gd name="T5" fmla="*/ 0 h 234"/>
                <a:gd name="T6" fmla="*/ 0 w 353"/>
                <a:gd name="T7" fmla="*/ 0 h 234"/>
                <a:gd name="T8" fmla="*/ 0 w 353"/>
                <a:gd name="T9" fmla="*/ 0 h 234"/>
                <a:gd name="T10" fmla="*/ 0 w 353"/>
                <a:gd name="T11" fmla="*/ 0 h 234"/>
                <a:gd name="T12" fmla="*/ 0 w 353"/>
                <a:gd name="T13" fmla="*/ 0 h 234"/>
                <a:gd name="T14" fmla="*/ 0 w 353"/>
                <a:gd name="T15" fmla="*/ 0 h 234"/>
                <a:gd name="T16" fmla="*/ 0 w 353"/>
                <a:gd name="T17" fmla="*/ 0 h 234"/>
                <a:gd name="T18" fmla="*/ 0 w 353"/>
                <a:gd name="T19" fmla="*/ 0 h 234"/>
                <a:gd name="T20" fmla="*/ 0 w 353"/>
                <a:gd name="T21" fmla="*/ 0 h 234"/>
                <a:gd name="T22" fmla="*/ 0 w 353"/>
                <a:gd name="T23" fmla="*/ 0 h 234"/>
                <a:gd name="T24" fmla="*/ 0 w 353"/>
                <a:gd name="T25" fmla="*/ 0 h 234"/>
                <a:gd name="T26" fmla="*/ 0 w 353"/>
                <a:gd name="T27" fmla="*/ 0 h 234"/>
                <a:gd name="T28" fmla="*/ 0 w 353"/>
                <a:gd name="T29" fmla="*/ 0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3"/>
                <a:gd name="T46" fmla="*/ 0 h 234"/>
                <a:gd name="T47" fmla="*/ 353 w 353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3" h="234">
                  <a:moveTo>
                    <a:pt x="0" y="0"/>
                  </a:moveTo>
                  <a:lnTo>
                    <a:pt x="29" y="119"/>
                  </a:lnTo>
                  <a:lnTo>
                    <a:pt x="110" y="177"/>
                  </a:lnTo>
                  <a:lnTo>
                    <a:pt x="224" y="198"/>
                  </a:lnTo>
                  <a:lnTo>
                    <a:pt x="298" y="168"/>
                  </a:lnTo>
                  <a:lnTo>
                    <a:pt x="353" y="94"/>
                  </a:lnTo>
                  <a:lnTo>
                    <a:pt x="317" y="177"/>
                  </a:lnTo>
                  <a:lnTo>
                    <a:pt x="252" y="234"/>
                  </a:lnTo>
                  <a:lnTo>
                    <a:pt x="157" y="223"/>
                  </a:lnTo>
                  <a:lnTo>
                    <a:pt x="46" y="177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2" name="Freeform 134"/>
            <p:cNvSpPr>
              <a:spLocks/>
            </p:cNvSpPr>
            <p:nvPr/>
          </p:nvSpPr>
          <p:spPr bwMode="auto">
            <a:xfrm>
              <a:off x="3062" y="331"/>
              <a:ext cx="119" cy="212"/>
            </a:xfrm>
            <a:custGeom>
              <a:avLst/>
              <a:gdLst>
                <a:gd name="T0" fmla="*/ 0 w 358"/>
                <a:gd name="T1" fmla="*/ 0 h 636"/>
                <a:gd name="T2" fmla="*/ 0 w 358"/>
                <a:gd name="T3" fmla="*/ 0 h 636"/>
                <a:gd name="T4" fmla="*/ 0 w 358"/>
                <a:gd name="T5" fmla="*/ 0 h 636"/>
                <a:gd name="T6" fmla="*/ 0 w 358"/>
                <a:gd name="T7" fmla="*/ 0 h 636"/>
                <a:gd name="T8" fmla="*/ 0 w 358"/>
                <a:gd name="T9" fmla="*/ 0 h 636"/>
                <a:gd name="T10" fmla="*/ 0 w 358"/>
                <a:gd name="T11" fmla="*/ 0 h 636"/>
                <a:gd name="T12" fmla="*/ 0 w 358"/>
                <a:gd name="T13" fmla="*/ 0 h 636"/>
                <a:gd name="T14" fmla="*/ 0 w 358"/>
                <a:gd name="T15" fmla="*/ 0 h 636"/>
                <a:gd name="T16" fmla="*/ 0 w 358"/>
                <a:gd name="T17" fmla="*/ 0 h 636"/>
                <a:gd name="T18" fmla="*/ 0 w 358"/>
                <a:gd name="T19" fmla="*/ 0 h 636"/>
                <a:gd name="T20" fmla="*/ 0 w 358"/>
                <a:gd name="T21" fmla="*/ 0 h 636"/>
                <a:gd name="T22" fmla="*/ 0 w 358"/>
                <a:gd name="T23" fmla="*/ 0 h 636"/>
                <a:gd name="T24" fmla="*/ 0 w 358"/>
                <a:gd name="T25" fmla="*/ 0 h 636"/>
                <a:gd name="T26" fmla="*/ 0 w 358"/>
                <a:gd name="T27" fmla="*/ 0 h 636"/>
                <a:gd name="T28" fmla="*/ 0 w 358"/>
                <a:gd name="T29" fmla="*/ 0 h 636"/>
                <a:gd name="T30" fmla="*/ 0 w 358"/>
                <a:gd name="T31" fmla="*/ 0 h 636"/>
                <a:gd name="T32" fmla="*/ 0 w 358"/>
                <a:gd name="T33" fmla="*/ 0 h 636"/>
                <a:gd name="T34" fmla="*/ 0 w 358"/>
                <a:gd name="T35" fmla="*/ 0 h 636"/>
                <a:gd name="T36" fmla="*/ 0 w 358"/>
                <a:gd name="T37" fmla="*/ 0 h 636"/>
                <a:gd name="T38" fmla="*/ 0 w 358"/>
                <a:gd name="T39" fmla="*/ 0 h 636"/>
                <a:gd name="T40" fmla="*/ 0 w 358"/>
                <a:gd name="T41" fmla="*/ 0 h 636"/>
                <a:gd name="T42" fmla="*/ 0 w 358"/>
                <a:gd name="T43" fmla="*/ 0 h 636"/>
                <a:gd name="T44" fmla="*/ 0 w 358"/>
                <a:gd name="T45" fmla="*/ 0 h 636"/>
                <a:gd name="T46" fmla="*/ 0 w 358"/>
                <a:gd name="T47" fmla="*/ 0 h 636"/>
                <a:gd name="T48" fmla="*/ 0 w 358"/>
                <a:gd name="T49" fmla="*/ 0 h 636"/>
                <a:gd name="T50" fmla="*/ 0 w 358"/>
                <a:gd name="T51" fmla="*/ 0 h 6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8"/>
                <a:gd name="T79" fmla="*/ 0 h 636"/>
                <a:gd name="T80" fmla="*/ 358 w 358"/>
                <a:gd name="T81" fmla="*/ 636 h 6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8" h="636">
                  <a:moveTo>
                    <a:pt x="85" y="636"/>
                  </a:moveTo>
                  <a:lnTo>
                    <a:pt x="19" y="606"/>
                  </a:lnTo>
                  <a:lnTo>
                    <a:pt x="19" y="552"/>
                  </a:lnTo>
                  <a:lnTo>
                    <a:pt x="67" y="505"/>
                  </a:lnTo>
                  <a:lnTo>
                    <a:pt x="151" y="487"/>
                  </a:lnTo>
                  <a:lnTo>
                    <a:pt x="217" y="420"/>
                  </a:lnTo>
                  <a:lnTo>
                    <a:pt x="270" y="324"/>
                  </a:lnTo>
                  <a:lnTo>
                    <a:pt x="300" y="241"/>
                  </a:lnTo>
                  <a:lnTo>
                    <a:pt x="280" y="158"/>
                  </a:lnTo>
                  <a:lnTo>
                    <a:pt x="196" y="92"/>
                  </a:lnTo>
                  <a:lnTo>
                    <a:pt x="95" y="36"/>
                  </a:lnTo>
                  <a:lnTo>
                    <a:pt x="0" y="63"/>
                  </a:lnTo>
                  <a:lnTo>
                    <a:pt x="67" y="0"/>
                  </a:lnTo>
                  <a:lnTo>
                    <a:pt x="151" y="6"/>
                  </a:lnTo>
                  <a:lnTo>
                    <a:pt x="289" y="92"/>
                  </a:lnTo>
                  <a:lnTo>
                    <a:pt x="346" y="184"/>
                  </a:lnTo>
                  <a:lnTo>
                    <a:pt x="358" y="288"/>
                  </a:lnTo>
                  <a:lnTo>
                    <a:pt x="263" y="401"/>
                  </a:lnTo>
                  <a:lnTo>
                    <a:pt x="178" y="505"/>
                  </a:lnTo>
                  <a:lnTo>
                    <a:pt x="95" y="532"/>
                  </a:lnTo>
                  <a:lnTo>
                    <a:pt x="74" y="579"/>
                  </a:lnTo>
                  <a:lnTo>
                    <a:pt x="74" y="606"/>
                  </a:lnTo>
                  <a:lnTo>
                    <a:pt x="85" y="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3" name="Freeform 135"/>
            <p:cNvSpPr>
              <a:spLocks/>
            </p:cNvSpPr>
            <p:nvPr/>
          </p:nvSpPr>
          <p:spPr bwMode="auto">
            <a:xfrm>
              <a:off x="2973" y="190"/>
              <a:ext cx="269" cy="272"/>
            </a:xfrm>
            <a:custGeom>
              <a:avLst/>
              <a:gdLst>
                <a:gd name="T0" fmla="*/ 0 w 807"/>
                <a:gd name="T1" fmla="*/ 0 h 815"/>
                <a:gd name="T2" fmla="*/ 0 w 807"/>
                <a:gd name="T3" fmla="*/ 0 h 815"/>
                <a:gd name="T4" fmla="*/ 0 w 807"/>
                <a:gd name="T5" fmla="*/ 0 h 815"/>
                <a:gd name="T6" fmla="*/ 0 w 807"/>
                <a:gd name="T7" fmla="*/ 0 h 815"/>
                <a:gd name="T8" fmla="*/ 0 w 807"/>
                <a:gd name="T9" fmla="*/ 0 h 815"/>
                <a:gd name="T10" fmla="*/ 0 w 807"/>
                <a:gd name="T11" fmla="*/ 0 h 815"/>
                <a:gd name="T12" fmla="*/ 0 w 807"/>
                <a:gd name="T13" fmla="*/ 0 h 815"/>
                <a:gd name="T14" fmla="*/ 0 w 807"/>
                <a:gd name="T15" fmla="*/ 0 h 815"/>
                <a:gd name="T16" fmla="*/ 0 w 807"/>
                <a:gd name="T17" fmla="*/ 0 h 815"/>
                <a:gd name="T18" fmla="*/ 0 w 807"/>
                <a:gd name="T19" fmla="*/ 0 h 815"/>
                <a:gd name="T20" fmla="*/ 0 w 807"/>
                <a:gd name="T21" fmla="*/ 0 h 815"/>
                <a:gd name="T22" fmla="*/ 0 w 807"/>
                <a:gd name="T23" fmla="*/ 0 h 815"/>
                <a:gd name="T24" fmla="*/ 0 w 807"/>
                <a:gd name="T25" fmla="*/ 0 h 815"/>
                <a:gd name="T26" fmla="*/ 0 w 807"/>
                <a:gd name="T27" fmla="*/ 0 h 815"/>
                <a:gd name="T28" fmla="*/ 0 w 807"/>
                <a:gd name="T29" fmla="*/ 0 h 815"/>
                <a:gd name="T30" fmla="*/ 0 w 807"/>
                <a:gd name="T31" fmla="*/ 0 h 815"/>
                <a:gd name="T32" fmla="*/ 0 w 807"/>
                <a:gd name="T33" fmla="*/ 0 h 815"/>
                <a:gd name="T34" fmla="*/ 0 w 807"/>
                <a:gd name="T35" fmla="*/ 0 h 815"/>
                <a:gd name="T36" fmla="*/ 0 w 807"/>
                <a:gd name="T37" fmla="*/ 0 h 815"/>
                <a:gd name="T38" fmla="*/ 0 w 807"/>
                <a:gd name="T39" fmla="*/ 0 h 815"/>
                <a:gd name="T40" fmla="*/ 0 w 807"/>
                <a:gd name="T41" fmla="*/ 0 h 815"/>
                <a:gd name="T42" fmla="*/ 0 w 807"/>
                <a:gd name="T43" fmla="*/ 0 h 815"/>
                <a:gd name="T44" fmla="*/ 0 w 807"/>
                <a:gd name="T45" fmla="*/ 0 h 815"/>
                <a:gd name="T46" fmla="*/ 0 w 807"/>
                <a:gd name="T47" fmla="*/ 0 h 815"/>
                <a:gd name="T48" fmla="*/ 0 w 807"/>
                <a:gd name="T49" fmla="*/ 0 h 815"/>
                <a:gd name="T50" fmla="*/ 0 w 807"/>
                <a:gd name="T51" fmla="*/ 0 h 815"/>
                <a:gd name="T52" fmla="*/ 0 w 807"/>
                <a:gd name="T53" fmla="*/ 0 h 815"/>
                <a:gd name="T54" fmla="*/ 0 w 807"/>
                <a:gd name="T55" fmla="*/ 0 h 815"/>
                <a:gd name="T56" fmla="*/ 0 w 807"/>
                <a:gd name="T57" fmla="*/ 0 h 815"/>
                <a:gd name="T58" fmla="*/ 0 w 807"/>
                <a:gd name="T59" fmla="*/ 0 h 815"/>
                <a:gd name="T60" fmla="*/ 0 w 807"/>
                <a:gd name="T61" fmla="*/ 0 h 815"/>
                <a:gd name="T62" fmla="*/ 0 w 807"/>
                <a:gd name="T63" fmla="*/ 0 h 815"/>
                <a:gd name="T64" fmla="*/ 0 w 807"/>
                <a:gd name="T65" fmla="*/ 0 h 815"/>
                <a:gd name="T66" fmla="*/ 0 w 807"/>
                <a:gd name="T67" fmla="*/ 0 h 815"/>
                <a:gd name="T68" fmla="*/ 0 w 807"/>
                <a:gd name="T69" fmla="*/ 0 h 8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7"/>
                <a:gd name="T106" fmla="*/ 0 h 815"/>
                <a:gd name="T107" fmla="*/ 807 w 807"/>
                <a:gd name="T108" fmla="*/ 815 h 8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7" h="815">
                  <a:moveTo>
                    <a:pt x="0" y="18"/>
                  </a:moveTo>
                  <a:lnTo>
                    <a:pt x="139" y="0"/>
                  </a:lnTo>
                  <a:lnTo>
                    <a:pt x="306" y="65"/>
                  </a:lnTo>
                  <a:lnTo>
                    <a:pt x="502" y="199"/>
                  </a:lnTo>
                  <a:lnTo>
                    <a:pt x="625" y="347"/>
                  </a:lnTo>
                  <a:lnTo>
                    <a:pt x="671" y="460"/>
                  </a:lnTo>
                  <a:lnTo>
                    <a:pt x="761" y="637"/>
                  </a:lnTo>
                  <a:lnTo>
                    <a:pt x="807" y="712"/>
                  </a:lnTo>
                  <a:lnTo>
                    <a:pt x="800" y="769"/>
                  </a:lnTo>
                  <a:lnTo>
                    <a:pt x="780" y="815"/>
                  </a:lnTo>
                  <a:lnTo>
                    <a:pt x="745" y="769"/>
                  </a:lnTo>
                  <a:lnTo>
                    <a:pt x="761" y="712"/>
                  </a:lnTo>
                  <a:lnTo>
                    <a:pt x="726" y="637"/>
                  </a:lnTo>
                  <a:lnTo>
                    <a:pt x="671" y="524"/>
                  </a:lnTo>
                  <a:lnTo>
                    <a:pt x="613" y="460"/>
                  </a:lnTo>
                  <a:lnTo>
                    <a:pt x="641" y="562"/>
                  </a:lnTo>
                  <a:lnTo>
                    <a:pt x="556" y="411"/>
                  </a:lnTo>
                  <a:lnTo>
                    <a:pt x="484" y="357"/>
                  </a:lnTo>
                  <a:lnTo>
                    <a:pt x="399" y="328"/>
                  </a:lnTo>
                  <a:lnTo>
                    <a:pt x="334" y="393"/>
                  </a:lnTo>
                  <a:lnTo>
                    <a:pt x="315" y="375"/>
                  </a:lnTo>
                  <a:lnTo>
                    <a:pt x="352" y="310"/>
                  </a:lnTo>
                  <a:lnTo>
                    <a:pt x="362" y="254"/>
                  </a:lnTo>
                  <a:lnTo>
                    <a:pt x="362" y="199"/>
                  </a:lnTo>
                  <a:lnTo>
                    <a:pt x="399" y="291"/>
                  </a:lnTo>
                  <a:lnTo>
                    <a:pt x="502" y="319"/>
                  </a:lnTo>
                  <a:lnTo>
                    <a:pt x="576" y="357"/>
                  </a:lnTo>
                  <a:lnTo>
                    <a:pt x="484" y="234"/>
                  </a:lnTo>
                  <a:lnTo>
                    <a:pt x="352" y="133"/>
                  </a:lnTo>
                  <a:lnTo>
                    <a:pt x="220" y="58"/>
                  </a:lnTo>
                  <a:lnTo>
                    <a:pt x="126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4" name="Freeform 136"/>
            <p:cNvSpPr>
              <a:spLocks/>
            </p:cNvSpPr>
            <p:nvPr/>
          </p:nvSpPr>
          <p:spPr bwMode="auto">
            <a:xfrm>
              <a:off x="3181" y="352"/>
              <a:ext cx="123" cy="552"/>
            </a:xfrm>
            <a:custGeom>
              <a:avLst/>
              <a:gdLst>
                <a:gd name="T0" fmla="*/ 0 w 368"/>
                <a:gd name="T1" fmla="*/ 0 h 1656"/>
                <a:gd name="T2" fmla="*/ 0 w 368"/>
                <a:gd name="T3" fmla="*/ 0 h 1656"/>
                <a:gd name="T4" fmla="*/ 0 w 368"/>
                <a:gd name="T5" fmla="*/ 0 h 1656"/>
                <a:gd name="T6" fmla="*/ 0 w 368"/>
                <a:gd name="T7" fmla="*/ 0 h 1656"/>
                <a:gd name="T8" fmla="*/ 0 w 368"/>
                <a:gd name="T9" fmla="*/ 0 h 1656"/>
                <a:gd name="T10" fmla="*/ 0 w 368"/>
                <a:gd name="T11" fmla="*/ 0 h 1656"/>
                <a:gd name="T12" fmla="*/ 0 w 368"/>
                <a:gd name="T13" fmla="*/ 0 h 1656"/>
                <a:gd name="T14" fmla="*/ 0 w 368"/>
                <a:gd name="T15" fmla="*/ 0 h 1656"/>
                <a:gd name="T16" fmla="*/ 0 w 368"/>
                <a:gd name="T17" fmla="*/ 0 h 1656"/>
                <a:gd name="T18" fmla="*/ 0 w 368"/>
                <a:gd name="T19" fmla="*/ 0 h 1656"/>
                <a:gd name="T20" fmla="*/ 0 w 368"/>
                <a:gd name="T21" fmla="*/ 0 h 1656"/>
                <a:gd name="T22" fmla="*/ 0 w 368"/>
                <a:gd name="T23" fmla="*/ 0 h 1656"/>
                <a:gd name="T24" fmla="*/ 0 w 368"/>
                <a:gd name="T25" fmla="*/ 0 h 1656"/>
                <a:gd name="T26" fmla="*/ 0 w 368"/>
                <a:gd name="T27" fmla="*/ 0 h 1656"/>
                <a:gd name="T28" fmla="*/ 0 w 368"/>
                <a:gd name="T29" fmla="*/ 0 h 1656"/>
                <a:gd name="T30" fmla="*/ 0 w 368"/>
                <a:gd name="T31" fmla="*/ 0 h 1656"/>
                <a:gd name="T32" fmla="*/ 0 w 368"/>
                <a:gd name="T33" fmla="*/ 0 h 1656"/>
                <a:gd name="T34" fmla="*/ 0 w 368"/>
                <a:gd name="T35" fmla="*/ 0 h 1656"/>
                <a:gd name="T36" fmla="*/ 0 w 368"/>
                <a:gd name="T37" fmla="*/ 0 h 1656"/>
                <a:gd name="T38" fmla="*/ 0 w 368"/>
                <a:gd name="T39" fmla="*/ 0 h 1656"/>
                <a:gd name="T40" fmla="*/ 0 w 368"/>
                <a:gd name="T41" fmla="*/ 0 h 1656"/>
                <a:gd name="T42" fmla="*/ 0 w 368"/>
                <a:gd name="T43" fmla="*/ 0 h 1656"/>
                <a:gd name="T44" fmla="*/ 0 w 368"/>
                <a:gd name="T45" fmla="*/ 0 h 1656"/>
                <a:gd name="T46" fmla="*/ 0 w 368"/>
                <a:gd name="T47" fmla="*/ 0 h 1656"/>
                <a:gd name="T48" fmla="*/ 0 w 368"/>
                <a:gd name="T49" fmla="*/ 0 h 1656"/>
                <a:gd name="T50" fmla="*/ 0 w 368"/>
                <a:gd name="T51" fmla="*/ 0 h 1656"/>
                <a:gd name="T52" fmla="*/ 0 w 368"/>
                <a:gd name="T53" fmla="*/ 0 h 1656"/>
                <a:gd name="T54" fmla="*/ 0 w 368"/>
                <a:gd name="T55" fmla="*/ 0 h 1656"/>
                <a:gd name="T56" fmla="*/ 0 w 368"/>
                <a:gd name="T57" fmla="*/ 0 h 1656"/>
                <a:gd name="T58" fmla="*/ 0 w 368"/>
                <a:gd name="T59" fmla="*/ 0 h 1656"/>
                <a:gd name="T60" fmla="*/ 0 w 368"/>
                <a:gd name="T61" fmla="*/ 0 h 1656"/>
                <a:gd name="T62" fmla="*/ 0 w 368"/>
                <a:gd name="T63" fmla="*/ 0 h 1656"/>
                <a:gd name="T64" fmla="*/ 0 w 368"/>
                <a:gd name="T65" fmla="*/ 0 h 1656"/>
                <a:gd name="T66" fmla="*/ 0 w 368"/>
                <a:gd name="T67" fmla="*/ 0 h 1656"/>
                <a:gd name="T68" fmla="*/ 0 w 368"/>
                <a:gd name="T69" fmla="*/ 0 h 1656"/>
                <a:gd name="T70" fmla="*/ 0 w 368"/>
                <a:gd name="T71" fmla="*/ 0 h 1656"/>
                <a:gd name="T72" fmla="*/ 0 w 368"/>
                <a:gd name="T73" fmla="*/ 0 h 1656"/>
                <a:gd name="T74" fmla="*/ 0 w 368"/>
                <a:gd name="T75" fmla="*/ 0 h 1656"/>
                <a:gd name="T76" fmla="*/ 0 w 368"/>
                <a:gd name="T77" fmla="*/ 0 h 1656"/>
                <a:gd name="T78" fmla="*/ 0 w 368"/>
                <a:gd name="T79" fmla="*/ 0 h 1656"/>
                <a:gd name="T80" fmla="*/ 0 w 368"/>
                <a:gd name="T81" fmla="*/ 0 h 1656"/>
                <a:gd name="T82" fmla="*/ 0 w 368"/>
                <a:gd name="T83" fmla="*/ 0 h 1656"/>
                <a:gd name="T84" fmla="*/ 0 w 368"/>
                <a:gd name="T85" fmla="*/ 0 h 1656"/>
                <a:gd name="T86" fmla="*/ 0 w 368"/>
                <a:gd name="T87" fmla="*/ 0 h 1656"/>
                <a:gd name="T88" fmla="*/ 0 w 368"/>
                <a:gd name="T89" fmla="*/ 0 h 1656"/>
                <a:gd name="T90" fmla="*/ 0 w 368"/>
                <a:gd name="T91" fmla="*/ 0 h 1656"/>
                <a:gd name="T92" fmla="*/ 0 w 368"/>
                <a:gd name="T93" fmla="*/ 0 h 1656"/>
                <a:gd name="T94" fmla="*/ 0 w 368"/>
                <a:gd name="T95" fmla="*/ 0 h 1656"/>
                <a:gd name="T96" fmla="*/ 0 w 368"/>
                <a:gd name="T97" fmla="*/ 0 h 1656"/>
                <a:gd name="T98" fmla="*/ 0 w 368"/>
                <a:gd name="T99" fmla="*/ 0 h 1656"/>
                <a:gd name="T100" fmla="*/ 0 w 368"/>
                <a:gd name="T101" fmla="*/ 0 h 1656"/>
                <a:gd name="T102" fmla="*/ 0 w 368"/>
                <a:gd name="T103" fmla="*/ 0 h 1656"/>
                <a:gd name="T104" fmla="*/ 0 w 368"/>
                <a:gd name="T105" fmla="*/ 0 h 1656"/>
                <a:gd name="T106" fmla="*/ 0 w 368"/>
                <a:gd name="T107" fmla="*/ 0 h 1656"/>
                <a:gd name="T108" fmla="*/ 0 w 368"/>
                <a:gd name="T109" fmla="*/ 0 h 1656"/>
                <a:gd name="T110" fmla="*/ 0 w 368"/>
                <a:gd name="T111" fmla="*/ 0 h 16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8"/>
                <a:gd name="T169" fmla="*/ 0 h 1656"/>
                <a:gd name="T170" fmla="*/ 368 w 368"/>
                <a:gd name="T171" fmla="*/ 1656 h 16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8" h="1656">
                  <a:moveTo>
                    <a:pt x="55" y="0"/>
                  </a:moveTo>
                  <a:lnTo>
                    <a:pt x="166" y="66"/>
                  </a:lnTo>
                  <a:lnTo>
                    <a:pt x="247" y="169"/>
                  </a:lnTo>
                  <a:lnTo>
                    <a:pt x="276" y="301"/>
                  </a:lnTo>
                  <a:lnTo>
                    <a:pt x="325" y="384"/>
                  </a:lnTo>
                  <a:lnTo>
                    <a:pt x="368" y="525"/>
                  </a:lnTo>
                  <a:lnTo>
                    <a:pt x="368" y="628"/>
                  </a:lnTo>
                  <a:lnTo>
                    <a:pt x="351" y="731"/>
                  </a:lnTo>
                  <a:lnTo>
                    <a:pt x="351" y="890"/>
                  </a:lnTo>
                  <a:lnTo>
                    <a:pt x="360" y="1088"/>
                  </a:lnTo>
                  <a:lnTo>
                    <a:pt x="332" y="1235"/>
                  </a:lnTo>
                  <a:lnTo>
                    <a:pt x="258" y="1386"/>
                  </a:lnTo>
                  <a:lnTo>
                    <a:pt x="182" y="1508"/>
                  </a:lnTo>
                  <a:lnTo>
                    <a:pt x="108" y="1630"/>
                  </a:lnTo>
                  <a:lnTo>
                    <a:pt x="55" y="1656"/>
                  </a:lnTo>
                  <a:lnTo>
                    <a:pt x="0" y="1637"/>
                  </a:lnTo>
                  <a:lnTo>
                    <a:pt x="72" y="1589"/>
                  </a:lnTo>
                  <a:lnTo>
                    <a:pt x="108" y="1552"/>
                  </a:lnTo>
                  <a:lnTo>
                    <a:pt x="182" y="1432"/>
                  </a:lnTo>
                  <a:lnTo>
                    <a:pt x="222" y="1309"/>
                  </a:lnTo>
                  <a:lnTo>
                    <a:pt x="228" y="1169"/>
                  </a:lnTo>
                  <a:lnTo>
                    <a:pt x="203" y="1088"/>
                  </a:lnTo>
                  <a:lnTo>
                    <a:pt x="72" y="1162"/>
                  </a:lnTo>
                  <a:lnTo>
                    <a:pt x="182" y="1076"/>
                  </a:lnTo>
                  <a:lnTo>
                    <a:pt x="222" y="1021"/>
                  </a:lnTo>
                  <a:lnTo>
                    <a:pt x="228" y="945"/>
                  </a:lnTo>
                  <a:lnTo>
                    <a:pt x="210" y="872"/>
                  </a:lnTo>
                  <a:lnTo>
                    <a:pt x="203" y="786"/>
                  </a:lnTo>
                  <a:lnTo>
                    <a:pt x="210" y="700"/>
                  </a:lnTo>
                  <a:lnTo>
                    <a:pt x="175" y="665"/>
                  </a:lnTo>
                  <a:lnTo>
                    <a:pt x="148" y="645"/>
                  </a:lnTo>
                  <a:lnTo>
                    <a:pt x="166" y="589"/>
                  </a:lnTo>
                  <a:lnTo>
                    <a:pt x="182" y="543"/>
                  </a:lnTo>
                  <a:lnTo>
                    <a:pt x="239" y="685"/>
                  </a:lnTo>
                  <a:lnTo>
                    <a:pt x="247" y="758"/>
                  </a:lnTo>
                  <a:lnTo>
                    <a:pt x="270" y="926"/>
                  </a:lnTo>
                  <a:lnTo>
                    <a:pt x="258" y="1021"/>
                  </a:lnTo>
                  <a:lnTo>
                    <a:pt x="247" y="1088"/>
                  </a:lnTo>
                  <a:lnTo>
                    <a:pt x="270" y="1162"/>
                  </a:lnTo>
                  <a:lnTo>
                    <a:pt x="270" y="1235"/>
                  </a:lnTo>
                  <a:lnTo>
                    <a:pt x="258" y="1303"/>
                  </a:lnTo>
                  <a:lnTo>
                    <a:pt x="305" y="1181"/>
                  </a:lnTo>
                  <a:lnTo>
                    <a:pt x="314" y="1068"/>
                  </a:lnTo>
                  <a:lnTo>
                    <a:pt x="305" y="938"/>
                  </a:lnTo>
                  <a:lnTo>
                    <a:pt x="314" y="769"/>
                  </a:lnTo>
                  <a:lnTo>
                    <a:pt x="325" y="620"/>
                  </a:lnTo>
                  <a:lnTo>
                    <a:pt x="314" y="516"/>
                  </a:lnTo>
                  <a:lnTo>
                    <a:pt x="287" y="403"/>
                  </a:lnTo>
                  <a:lnTo>
                    <a:pt x="247" y="310"/>
                  </a:lnTo>
                  <a:lnTo>
                    <a:pt x="222" y="215"/>
                  </a:lnTo>
                  <a:lnTo>
                    <a:pt x="175" y="121"/>
                  </a:lnTo>
                  <a:lnTo>
                    <a:pt x="81" y="5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5" name="Freeform 137"/>
            <p:cNvSpPr>
              <a:spLocks/>
            </p:cNvSpPr>
            <p:nvPr/>
          </p:nvSpPr>
          <p:spPr bwMode="auto">
            <a:xfrm>
              <a:off x="3261" y="446"/>
              <a:ext cx="22" cy="159"/>
            </a:xfrm>
            <a:custGeom>
              <a:avLst/>
              <a:gdLst>
                <a:gd name="T0" fmla="*/ 0 w 66"/>
                <a:gd name="T1" fmla="*/ 0 h 476"/>
                <a:gd name="T2" fmla="*/ 0 w 66"/>
                <a:gd name="T3" fmla="*/ 0 h 476"/>
                <a:gd name="T4" fmla="*/ 0 w 66"/>
                <a:gd name="T5" fmla="*/ 0 h 476"/>
                <a:gd name="T6" fmla="*/ 0 w 66"/>
                <a:gd name="T7" fmla="*/ 0 h 476"/>
                <a:gd name="T8" fmla="*/ 0 w 66"/>
                <a:gd name="T9" fmla="*/ 0 h 476"/>
                <a:gd name="T10" fmla="*/ 0 w 66"/>
                <a:gd name="T11" fmla="*/ 0 h 476"/>
                <a:gd name="T12" fmla="*/ 0 w 66"/>
                <a:gd name="T13" fmla="*/ 0 h 476"/>
                <a:gd name="T14" fmla="*/ 0 w 66"/>
                <a:gd name="T15" fmla="*/ 0 h 476"/>
                <a:gd name="T16" fmla="*/ 0 w 66"/>
                <a:gd name="T17" fmla="*/ 0 h 476"/>
                <a:gd name="T18" fmla="*/ 0 w 66"/>
                <a:gd name="T19" fmla="*/ 0 h 476"/>
                <a:gd name="T20" fmla="*/ 0 w 66"/>
                <a:gd name="T21" fmla="*/ 0 h 476"/>
                <a:gd name="T22" fmla="*/ 0 w 66"/>
                <a:gd name="T23" fmla="*/ 0 h 4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476"/>
                <a:gd name="T38" fmla="*/ 66 w 66"/>
                <a:gd name="T39" fmla="*/ 476 h 4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476">
                  <a:moveTo>
                    <a:pt x="0" y="0"/>
                  </a:moveTo>
                  <a:lnTo>
                    <a:pt x="31" y="279"/>
                  </a:lnTo>
                  <a:lnTo>
                    <a:pt x="19" y="328"/>
                  </a:lnTo>
                  <a:lnTo>
                    <a:pt x="0" y="403"/>
                  </a:lnTo>
                  <a:lnTo>
                    <a:pt x="0" y="476"/>
                  </a:lnTo>
                  <a:lnTo>
                    <a:pt x="48" y="375"/>
                  </a:lnTo>
                  <a:lnTo>
                    <a:pt x="66" y="291"/>
                  </a:lnTo>
                  <a:lnTo>
                    <a:pt x="5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6" name="Freeform 138"/>
            <p:cNvSpPr>
              <a:spLocks/>
            </p:cNvSpPr>
            <p:nvPr/>
          </p:nvSpPr>
          <p:spPr bwMode="auto">
            <a:xfrm>
              <a:off x="2910" y="536"/>
              <a:ext cx="432" cy="493"/>
            </a:xfrm>
            <a:custGeom>
              <a:avLst/>
              <a:gdLst>
                <a:gd name="T0" fmla="*/ 0 w 1296"/>
                <a:gd name="T1" fmla="*/ 0 h 1478"/>
                <a:gd name="T2" fmla="*/ 0 w 1296"/>
                <a:gd name="T3" fmla="*/ 0 h 1478"/>
                <a:gd name="T4" fmla="*/ 0 w 1296"/>
                <a:gd name="T5" fmla="*/ 0 h 1478"/>
                <a:gd name="T6" fmla="*/ 0 w 1296"/>
                <a:gd name="T7" fmla="*/ 0 h 1478"/>
                <a:gd name="T8" fmla="*/ 0 w 1296"/>
                <a:gd name="T9" fmla="*/ 0 h 1478"/>
                <a:gd name="T10" fmla="*/ 0 w 1296"/>
                <a:gd name="T11" fmla="*/ 0 h 1478"/>
                <a:gd name="T12" fmla="*/ 0 w 1296"/>
                <a:gd name="T13" fmla="*/ 0 h 1478"/>
                <a:gd name="T14" fmla="*/ 0 w 1296"/>
                <a:gd name="T15" fmla="*/ 0 h 1478"/>
                <a:gd name="T16" fmla="*/ 0 w 1296"/>
                <a:gd name="T17" fmla="*/ 0 h 1478"/>
                <a:gd name="T18" fmla="*/ 0 w 1296"/>
                <a:gd name="T19" fmla="*/ 0 h 1478"/>
                <a:gd name="T20" fmla="*/ 0 w 1296"/>
                <a:gd name="T21" fmla="*/ 0 h 1478"/>
                <a:gd name="T22" fmla="*/ 0 w 1296"/>
                <a:gd name="T23" fmla="*/ 0 h 1478"/>
                <a:gd name="T24" fmla="*/ 0 w 1296"/>
                <a:gd name="T25" fmla="*/ 0 h 1478"/>
                <a:gd name="T26" fmla="*/ 0 w 1296"/>
                <a:gd name="T27" fmla="*/ 0 h 1478"/>
                <a:gd name="T28" fmla="*/ 0 w 1296"/>
                <a:gd name="T29" fmla="*/ 0 h 1478"/>
                <a:gd name="T30" fmla="*/ 0 w 1296"/>
                <a:gd name="T31" fmla="*/ 0 h 1478"/>
                <a:gd name="T32" fmla="*/ 0 w 1296"/>
                <a:gd name="T33" fmla="*/ 0 h 1478"/>
                <a:gd name="T34" fmla="*/ 0 w 1296"/>
                <a:gd name="T35" fmla="*/ 0 h 1478"/>
                <a:gd name="T36" fmla="*/ 0 w 1296"/>
                <a:gd name="T37" fmla="*/ 0 h 1478"/>
                <a:gd name="T38" fmla="*/ 0 w 1296"/>
                <a:gd name="T39" fmla="*/ 0 h 1478"/>
                <a:gd name="T40" fmla="*/ 0 w 1296"/>
                <a:gd name="T41" fmla="*/ 0 h 1478"/>
                <a:gd name="T42" fmla="*/ 0 w 1296"/>
                <a:gd name="T43" fmla="*/ 0 h 1478"/>
                <a:gd name="T44" fmla="*/ 0 w 1296"/>
                <a:gd name="T45" fmla="*/ 0 h 1478"/>
                <a:gd name="T46" fmla="*/ 0 w 1296"/>
                <a:gd name="T47" fmla="*/ 0 h 1478"/>
                <a:gd name="T48" fmla="*/ 0 w 1296"/>
                <a:gd name="T49" fmla="*/ 0 h 1478"/>
                <a:gd name="T50" fmla="*/ 0 w 1296"/>
                <a:gd name="T51" fmla="*/ 0 h 1478"/>
                <a:gd name="T52" fmla="*/ 0 w 1296"/>
                <a:gd name="T53" fmla="*/ 0 h 1478"/>
                <a:gd name="T54" fmla="*/ 0 w 1296"/>
                <a:gd name="T55" fmla="*/ 0 h 1478"/>
                <a:gd name="T56" fmla="*/ 0 w 1296"/>
                <a:gd name="T57" fmla="*/ 0 h 1478"/>
                <a:gd name="T58" fmla="*/ 0 w 1296"/>
                <a:gd name="T59" fmla="*/ 0 h 1478"/>
                <a:gd name="T60" fmla="*/ 0 w 1296"/>
                <a:gd name="T61" fmla="*/ 0 h 1478"/>
                <a:gd name="T62" fmla="*/ 0 w 1296"/>
                <a:gd name="T63" fmla="*/ 0 h 1478"/>
                <a:gd name="T64" fmla="*/ 0 w 1296"/>
                <a:gd name="T65" fmla="*/ 0 h 1478"/>
                <a:gd name="T66" fmla="*/ 0 w 1296"/>
                <a:gd name="T67" fmla="*/ 0 h 1478"/>
                <a:gd name="T68" fmla="*/ 0 w 1296"/>
                <a:gd name="T69" fmla="*/ 0 h 1478"/>
                <a:gd name="T70" fmla="*/ 0 w 1296"/>
                <a:gd name="T71" fmla="*/ 0 h 1478"/>
                <a:gd name="T72" fmla="*/ 0 w 1296"/>
                <a:gd name="T73" fmla="*/ 0 h 1478"/>
                <a:gd name="T74" fmla="*/ 0 w 1296"/>
                <a:gd name="T75" fmla="*/ 0 h 1478"/>
                <a:gd name="T76" fmla="*/ 0 w 1296"/>
                <a:gd name="T77" fmla="*/ 0 h 1478"/>
                <a:gd name="T78" fmla="*/ 0 w 1296"/>
                <a:gd name="T79" fmla="*/ 0 h 1478"/>
                <a:gd name="T80" fmla="*/ 0 w 1296"/>
                <a:gd name="T81" fmla="*/ 0 h 1478"/>
                <a:gd name="T82" fmla="*/ 0 w 1296"/>
                <a:gd name="T83" fmla="*/ 0 h 1478"/>
                <a:gd name="T84" fmla="*/ 0 w 1296"/>
                <a:gd name="T85" fmla="*/ 0 h 1478"/>
                <a:gd name="T86" fmla="*/ 0 w 1296"/>
                <a:gd name="T87" fmla="*/ 0 h 1478"/>
                <a:gd name="T88" fmla="*/ 0 w 1296"/>
                <a:gd name="T89" fmla="*/ 0 h 1478"/>
                <a:gd name="T90" fmla="*/ 0 w 1296"/>
                <a:gd name="T91" fmla="*/ 0 h 1478"/>
                <a:gd name="T92" fmla="*/ 0 w 1296"/>
                <a:gd name="T93" fmla="*/ 0 h 1478"/>
                <a:gd name="T94" fmla="*/ 0 w 1296"/>
                <a:gd name="T95" fmla="*/ 0 h 1478"/>
                <a:gd name="T96" fmla="*/ 0 w 1296"/>
                <a:gd name="T97" fmla="*/ 0 h 1478"/>
                <a:gd name="T98" fmla="*/ 0 w 1296"/>
                <a:gd name="T99" fmla="*/ 0 h 14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96"/>
                <a:gd name="T151" fmla="*/ 0 h 1478"/>
                <a:gd name="T152" fmla="*/ 1296 w 1296"/>
                <a:gd name="T153" fmla="*/ 1478 h 14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96" h="1478">
                  <a:moveTo>
                    <a:pt x="0" y="1124"/>
                  </a:moveTo>
                  <a:lnTo>
                    <a:pt x="92" y="1263"/>
                  </a:lnTo>
                  <a:lnTo>
                    <a:pt x="204" y="1321"/>
                  </a:lnTo>
                  <a:lnTo>
                    <a:pt x="418" y="1348"/>
                  </a:lnTo>
                  <a:lnTo>
                    <a:pt x="550" y="1413"/>
                  </a:lnTo>
                  <a:lnTo>
                    <a:pt x="651" y="1432"/>
                  </a:lnTo>
                  <a:lnTo>
                    <a:pt x="707" y="1443"/>
                  </a:lnTo>
                  <a:lnTo>
                    <a:pt x="784" y="1478"/>
                  </a:lnTo>
                  <a:lnTo>
                    <a:pt x="921" y="1462"/>
                  </a:lnTo>
                  <a:lnTo>
                    <a:pt x="1023" y="1413"/>
                  </a:lnTo>
                  <a:lnTo>
                    <a:pt x="1089" y="1321"/>
                  </a:lnTo>
                  <a:lnTo>
                    <a:pt x="1164" y="1226"/>
                  </a:lnTo>
                  <a:lnTo>
                    <a:pt x="1219" y="1124"/>
                  </a:lnTo>
                  <a:lnTo>
                    <a:pt x="1237" y="1030"/>
                  </a:lnTo>
                  <a:lnTo>
                    <a:pt x="1219" y="916"/>
                  </a:lnTo>
                  <a:lnTo>
                    <a:pt x="1265" y="757"/>
                  </a:lnTo>
                  <a:lnTo>
                    <a:pt x="1296" y="524"/>
                  </a:lnTo>
                  <a:lnTo>
                    <a:pt x="1276" y="312"/>
                  </a:lnTo>
                  <a:lnTo>
                    <a:pt x="1237" y="123"/>
                  </a:lnTo>
                  <a:lnTo>
                    <a:pt x="1181" y="0"/>
                  </a:lnTo>
                  <a:lnTo>
                    <a:pt x="1173" y="76"/>
                  </a:lnTo>
                  <a:lnTo>
                    <a:pt x="1219" y="206"/>
                  </a:lnTo>
                  <a:lnTo>
                    <a:pt x="1250" y="469"/>
                  </a:lnTo>
                  <a:lnTo>
                    <a:pt x="1250" y="666"/>
                  </a:lnTo>
                  <a:lnTo>
                    <a:pt x="1212" y="861"/>
                  </a:lnTo>
                  <a:lnTo>
                    <a:pt x="1173" y="787"/>
                  </a:lnTo>
                  <a:lnTo>
                    <a:pt x="1173" y="965"/>
                  </a:lnTo>
                  <a:lnTo>
                    <a:pt x="1118" y="1067"/>
                  </a:lnTo>
                  <a:lnTo>
                    <a:pt x="1060" y="1170"/>
                  </a:lnTo>
                  <a:lnTo>
                    <a:pt x="1181" y="1020"/>
                  </a:lnTo>
                  <a:lnTo>
                    <a:pt x="1164" y="1153"/>
                  </a:lnTo>
                  <a:lnTo>
                    <a:pt x="1071" y="1282"/>
                  </a:lnTo>
                  <a:lnTo>
                    <a:pt x="995" y="1367"/>
                  </a:lnTo>
                  <a:lnTo>
                    <a:pt x="894" y="1432"/>
                  </a:lnTo>
                  <a:lnTo>
                    <a:pt x="784" y="1432"/>
                  </a:lnTo>
                  <a:lnTo>
                    <a:pt x="914" y="1367"/>
                  </a:lnTo>
                  <a:lnTo>
                    <a:pt x="988" y="1273"/>
                  </a:lnTo>
                  <a:lnTo>
                    <a:pt x="859" y="1367"/>
                  </a:lnTo>
                  <a:lnTo>
                    <a:pt x="707" y="1407"/>
                  </a:lnTo>
                  <a:lnTo>
                    <a:pt x="587" y="1385"/>
                  </a:lnTo>
                  <a:lnTo>
                    <a:pt x="483" y="1330"/>
                  </a:lnTo>
                  <a:lnTo>
                    <a:pt x="388" y="1302"/>
                  </a:lnTo>
                  <a:lnTo>
                    <a:pt x="270" y="1293"/>
                  </a:lnTo>
                  <a:lnTo>
                    <a:pt x="176" y="1244"/>
                  </a:lnTo>
                  <a:lnTo>
                    <a:pt x="112" y="1189"/>
                  </a:lnTo>
                  <a:lnTo>
                    <a:pt x="86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7" name="Freeform 139"/>
            <p:cNvSpPr>
              <a:spLocks/>
            </p:cNvSpPr>
            <p:nvPr/>
          </p:nvSpPr>
          <p:spPr bwMode="auto">
            <a:xfrm>
              <a:off x="2229" y="612"/>
              <a:ext cx="976" cy="365"/>
            </a:xfrm>
            <a:custGeom>
              <a:avLst/>
              <a:gdLst>
                <a:gd name="T0" fmla="*/ 0 w 2928"/>
                <a:gd name="T1" fmla="*/ 0 h 1094"/>
                <a:gd name="T2" fmla="*/ 0 w 2928"/>
                <a:gd name="T3" fmla="*/ 0 h 1094"/>
                <a:gd name="T4" fmla="*/ 0 w 2928"/>
                <a:gd name="T5" fmla="*/ 0 h 1094"/>
                <a:gd name="T6" fmla="*/ 0 w 2928"/>
                <a:gd name="T7" fmla="*/ 0 h 1094"/>
                <a:gd name="T8" fmla="*/ 0 w 2928"/>
                <a:gd name="T9" fmla="*/ 0 h 1094"/>
                <a:gd name="T10" fmla="*/ 0 w 2928"/>
                <a:gd name="T11" fmla="*/ 0 h 1094"/>
                <a:gd name="T12" fmla="*/ 0 w 2928"/>
                <a:gd name="T13" fmla="*/ 0 h 1094"/>
                <a:gd name="T14" fmla="*/ 0 w 2928"/>
                <a:gd name="T15" fmla="*/ 0 h 1094"/>
                <a:gd name="T16" fmla="*/ 0 w 2928"/>
                <a:gd name="T17" fmla="*/ 0 h 1094"/>
                <a:gd name="T18" fmla="*/ 0 w 2928"/>
                <a:gd name="T19" fmla="*/ 0 h 1094"/>
                <a:gd name="T20" fmla="*/ 0 w 2928"/>
                <a:gd name="T21" fmla="*/ 0 h 1094"/>
                <a:gd name="T22" fmla="*/ 0 w 2928"/>
                <a:gd name="T23" fmla="*/ 0 h 1094"/>
                <a:gd name="T24" fmla="*/ 0 w 2928"/>
                <a:gd name="T25" fmla="*/ 0 h 1094"/>
                <a:gd name="T26" fmla="*/ 0 w 2928"/>
                <a:gd name="T27" fmla="*/ 0 h 1094"/>
                <a:gd name="T28" fmla="*/ 0 w 2928"/>
                <a:gd name="T29" fmla="*/ 0 h 1094"/>
                <a:gd name="T30" fmla="*/ 0 w 2928"/>
                <a:gd name="T31" fmla="*/ 0 h 1094"/>
                <a:gd name="T32" fmla="*/ 0 w 2928"/>
                <a:gd name="T33" fmla="*/ 0 h 1094"/>
                <a:gd name="T34" fmla="*/ 0 w 2928"/>
                <a:gd name="T35" fmla="*/ 0 h 1094"/>
                <a:gd name="T36" fmla="*/ 0 w 2928"/>
                <a:gd name="T37" fmla="*/ 0 h 1094"/>
                <a:gd name="T38" fmla="*/ 0 w 2928"/>
                <a:gd name="T39" fmla="*/ 0 h 1094"/>
                <a:gd name="T40" fmla="*/ 0 w 2928"/>
                <a:gd name="T41" fmla="*/ 0 h 1094"/>
                <a:gd name="T42" fmla="*/ 0 w 2928"/>
                <a:gd name="T43" fmla="*/ 0 h 1094"/>
                <a:gd name="T44" fmla="*/ 0 w 2928"/>
                <a:gd name="T45" fmla="*/ 0 h 1094"/>
                <a:gd name="T46" fmla="*/ 0 w 2928"/>
                <a:gd name="T47" fmla="*/ 0 h 1094"/>
                <a:gd name="T48" fmla="*/ 0 w 2928"/>
                <a:gd name="T49" fmla="*/ 0 h 1094"/>
                <a:gd name="T50" fmla="*/ 0 w 2928"/>
                <a:gd name="T51" fmla="*/ 0 h 1094"/>
                <a:gd name="T52" fmla="*/ 0 w 2928"/>
                <a:gd name="T53" fmla="*/ 0 h 1094"/>
                <a:gd name="T54" fmla="*/ 0 w 2928"/>
                <a:gd name="T55" fmla="*/ 0 h 1094"/>
                <a:gd name="T56" fmla="*/ 0 w 2928"/>
                <a:gd name="T57" fmla="*/ 0 h 1094"/>
                <a:gd name="T58" fmla="*/ 0 w 2928"/>
                <a:gd name="T59" fmla="*/ 0 h 1094"/>
                <a:gd name="T60" fmla="*/ 0 w 2928"/>
                <a:gd name="T61" fmla="*/ 0 h 1094"/>
                <a:gd name="T62" fmla="*/ 0 w 2928"/>
                <a:gd name="T63" fmla="*/ 0 h 1094"/>
                <a:gd name="T64" fmla="*/ 0 w 2928"/>
                <a:gd name="T65" fmla="*/ 0 h 1094"/>
                <a:gd name="T66" fmla="*/ 0 w 2928"/>
                <a:gd name="T67" fmla="*/ 0 h 1094"/>
                <a:gd name="T68" fmla="*/ 0 w 2928"/>
                <a:gd name="T69" fmla="*/ 0 h 1094"/>
                <a:gd name="T70" fmla="*/ 0 w 2928"/>
                <a:gd name="T71" fmla="*/ 0 h 1094"/>
                <a:gd name="T72" fmla="*/ 0 w 2928"/>
                <a:gd name="T73" fmla="*/ 0 h 1094"/>
                <a:gd name="T74" fmla="*/ 0 w 2928"/>
                <a:gd name="T75" fmla="*/ 0 h 1094"/>
                <a:gd name="T76" fmla="*/ 0 w 2928"/>
                <a:gd name="T77" fmla="*/ 0 h 1094"/>
                <a:gd name="T78" fmla="*/ 0 w 2928"/>
                <a:gd name="T79" fmla="*/ 0 h 1094"/>
                <a:gd name="T80" fmla="*/ 0 w 2928"/>
                <a:gd name="T81" fmla="*/ 0 h 1094"/>
                <a:gd name="T82" fmla="*/ 0 w 2928"/>
                <a:gd name="T83" fmla="*/ 0 h 1094"/>
                <a:gd name="T84" fmla="*/ 0 w 2928"/>
                <a:gd name="T85" fmla="*/ 0 h 1094"/>
                <a:gd name="T86" fmla="*/ 0 w 2928"/>
                <a:gd name="T87" fmla="*/ 0 h 1094"/>
                <a:gd name="T88" fmla="*/ 0 w 2928"/>
                <a:gd name="T89" fmla="*/ 0 h 1094"/>
                <a:gd name="T90" fmla="*/ 0 w 2928"/>
                <a:gd name="T91" fmla="*/ 0 h 10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28"/>
                <a:gd name="T139" fmla="*/ 0 h 1094"/>
                <a:gd name="T140" fmla="*/ 2928 w 2928"/>
                <a:gd name="T141" fmla="*/ 1094 h 10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28" h="1094">
                  <a:moveTo>
                    <a:pt x="2526" y="242"/>
                  </a:moveTo>
                  <a:lnTo>
                    <a:pt x="2546" y="297"/>
                  </a:lnTo>
                  <a:lnTo>
                    <a:pt x="2273" y="269"/>
                  </a:lnTo>
                  <a:lnTo>
                    <a:pt x="1919" y="269"/>
                  </a:lnTo>
                  <a:lnTo>
                    <a:pt x="1698" y="297"/>
                  </a:lnTo>
                  <a:lnTo>
                    <a:pt x="1602" y="297"/>
                  </a:lnTo>
                  <a:lnTo>
                    <a:pt x="1546" y="269"/>
                  </a:lnTo>
                  <a:lnTo>
                    <a:pt x="1510" y="242"/>
                  </a:lnTo>
                  <a:lnTo>
                    <a:pt x="1520" y="177"/>
                  </a:lnTo>
                  <a:lnTo>
                    <a:pt x="1565" y="111"/>
                  </a:lnTo>
                  <a:lnTo>
                    <a:pt x="1491" y="139"/>
                  </a:lnTo>
                  <a:lnTo>
                    <a:pt x="1462" y="242"/>
                  </a:lnTo>
                  <a:lnTo>
                    <a:pt x="1194" y="269"/>
                  </a:lnTo>
                  <a:lnTo>
                    <a:pt x="1063" y="261"/>
                  </a:lnTo>
                  <a:lnTo>
                    <a:pt x="905" y="297"/>
                  </a:lnTo>
                  <a:lnTo>
                    <a:pt x="810" y="289"/>
                  </a:lnTo>
                  <a:lnTo>
                    <a:pt x="735" y="242"/>
                  </a:lnTo>
                  <a:lnTo>
                    <a:pt x="716" y="184"/>
                  </a:lnTo>
                  <a:lnTo>
                    <a:pt x="716" y="93"/>
                  </a:lnTo>
                  <a:lnTo>
                    <a:pt x="681" y="166"/>
                  </a:lnTo>
                  <a:lnTo>
                    <a:pt x="698" y="252"/>
                  </a:lnTo>
                  <a:lnTo>
                    <a:pt x="727" y="309"/>
                  </a:lnTo>
                  <a:lnTo>
                    <a:pt x="448" y="383"/>
                  </a:lnTo>
                  <a:lnTo>
                    <a:pt x="252" y="456"/>
                  </a:lnTo>
                  <a:lnTo>
                    <a:pt x="139" y="540"/>
                  </a:lnTo>
                  <a:lnTo>
                    <a:pt x="75" y="549"/>
                  </a:lnTo>
                  <a:lnTo>
                    <a:pt x="0" y="530"/>
                  </a:lnTo>
                  <a:lnTo>
                    <a:pt x="7" y="570"/>
                  </a:lnTo>
                  <a:lnTo>
                    <a:pt x="75" y="607"/>
                  </a:lnTo>
                  <a:lnTo>
                    <a:pt x="103" y="607"/>
                  </a:lnTo>
                  <a:lnTo>
                    <a:pt x="37" y="711"/>
                  </a:lnTo>
                  <a:lnTo>
                    <a:pt x="103" y="626"/>
                  </a:lnTo>
                  <a:lnTo>
                    <a:pt x="103" y="729"/>
                  </a:lnTo>
                  <a:lnTo>
                    <a:pt x="130" y="626"/>
                  </a:lnTo>
                  <a:lnTo>
                    <a:pt x="224" y="512"/>
                  </a:lnTo>
                  <a:lnTo>
                    <a:pt x="365" y="448"/>
                  </a:lnTo>
                  <a:lnTo>
                    <a:pt x="624" y="373"/>
                  </a:lnTo>
                  <a:lnTo>
                    <a:pt x="765" y="352"/>
                  </a:lnTo>
                  <a:lnTo>
                    <a:pt x="876" y="352"/>
                  </a:lnTo>
                  <a:lnTo>
                    <a:pt x="1053" y="316"/>
                  </a:lnTo>
                  <a:lnTo>
                    <a:pt x="1194" y="309"/>
                  </a:lnTo>
                  <a:lnTo>
                    <a:pt x="1353" y="289"/>
                  </a:lnTo>
                  <a:lnTo>
                    <a:pt x="1473" y="279"/>
                  </a:lnTo>
                  <a:lnTo>
                    <a:pt x="1565" y="325"/>
                  </a:lnTo>
                  <a:lnTo>
                    <a:pt x="1676" y="343"/>
                  </a:lnTo>
                  <a:lnTo>
                    <a:pt x="1845" y="316"/>
                  </a:lnTo>
                  <a:lnTo>
                    <a:pt x="2043" y="297"/>
                  </a:lnTo>
                  <a:lnTo>
                    <a:pt x="2357" y="316"/>
                  </a:lnTo>
                  <a:lnTo>
                    <a:pt x="2546" y="343"/>
                  </a:lnTo>
                  <a:lnTo>
                    <a:pt x="2470" y="540"/>
                  </a:lnTo>
                  <a:lnTo>
                    <a:pt x="2443" y="607"/>
                  </a:lnTo>
                  <a:lnTo>
                    <a:pt x="2461" y="681"/>
                  </a:lnTo>
                  <a:lnTo>
                    <a:pt x="2565" y="699"/>
                  </a:lnTo>
                  <a:lnTo>
                    <a:pt x="2649" y="718"/>
                  </a:lnTo>
                  <a:lnTo>
                    <a:pt x="2761" y="840"/>
                  </a:lnTo>
                  <a:lnTo>
                    <a:pt x="2863" y="858"/>
                  </a:lnTo>
                  <a:lnTo>
                    <a:pt x="2891" y="926"/>
                  </a:lnTo>
                  <a:lnTo>
                    <a:pt x="2872" y="1027"/>
                  </a:lnTo>
                  <a:lnTo>
                    <a:pt x="2798" y="1055"/>
                  </a:lnTo>
                  <a:lnTo>
                    <a:pt x="2694" y="1066"/>
                  </a:lnTo>
                  <a:lnTo>
                    <a:pt x="2593" y="1017"/>
                  </a:lnTo>
                  <a:lnTo>
                    <a:pt x="2526" y="935"/>
                  </a:lnTo>
                  <a:lnTo>
                    <a:pt x="2431" y="953"/>
                  </a:lnTo>
                  <a:lnTo>
                    <a:pt x="2341" y="926"/>
                  </a:lnTo>
                  <a:lnTo>
                    <a:pt x="2265" y="851"/>
                  </a:lnTo>
                  <a:lnTo>
                    <a:pt x="2247" y="840"/>
                  </a:lnTo>
                  <a:lnTo>
                    <a:pt x="2210" y="858"/>
                  </a:lnTo>
                  <a:lnTo>
                    <a:pt x="2322" y="953"/>
                  </a:lnTo>
                  <a:lnTo>
                    <a:pt x="2424" y="992"/>
                  </a:lnTo>
                  <a:lnTo>
                    <a:pt x="2508" y="999"/>
                  </a:lnTo>
                  <a:lnTo>
                    <a:pt x="2630" y="1085"/>
                  </a:lnTo>
                  <a:lnTo>
                    <a:pt x="2750" y="1094"/>
                  </a:lnTo>
                  <a:lnTo>
                    <a:pt x="2863" y="1075"/>
                  </a:lnTo>
                  <a:lnTo>
                    <a:pt x="2911" y="1017"/>
                  </a:lnTo>
                  <a:lnTo>
                    <a:pt x="2928" y="917"/>
                  </a:lnTo>
                  <a:lnTo>
                    <a:pt x="2928" y="840"/>
                  </a:lnTo>
                  <a:lnTo>
                    <a:pt x="2798" y="810"/>
                  </a:lnTo>
                  <a:lnTo>
                    <a:pt x="2694" y="718"/>
                  </a:lnTo>
                  <a:lnTo>
                    <a:pt x="2620" y="653"/>
                  </a:lnTo>
                  <a:lnTo>
                    <a:pt x="2517" y="653"/>
                  </a:lnTo>
                  <a:lnTo>
                    <a:pt x="2498" y="607"/>
                  </a:lnTo>
                  <a:lnTo>
                    <a:pt x="2537" y="448"/>
                  </a:lnTo>
                  <a:lnTo>
                    <a:pt x="2649" y="269"/>
                  </a:lnTo>
                  <a:lnTo>
                    <a:pt x="2872" y="159"/>
                  </a:lnTo>
                  <a:lnTo>
                    <a:pt x="2918" y="0"/>
                  </a:lnTo>
                  <a:lnTo>
                    <a:pt x="2891" y="0"/>
                  </a:lnTo>
                  <a:lnTo>
                    <a:pt x="2827" y="147"/>
                  </a:lnTo>
                  <a:lnTo>
                    <a:pt x="2620" y="242"/>
                  </a:lnTo>
                  <a:lnTo>
                    <a:pt x="2572" y="279"/>
                  </a:lnTo>
                  <a:lnTo>
                    <a:pt x="2526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8" name="Freeform 140"/>
            <p:cNvSpPr>
              <a:spLocks/>
            </p:cNvSpPr>
            <p:nvPr/>
          </p:nvSpPr>
          <p:spPr bwMode="auto">
            <a:xfrm>
              <a:off x="2201" y="764"/>
              <a:ext cx="864" cy="228"/>
            </a:xfrm>
            <a:custGeom>
              <a:avLst/>
              <a:gdLst>
                <a:gd name="T0" fmla="*/ 0 w 2593"/>
                <a:gd name="T1" fmla="*/ 0 h 684"/>
                <a:gd name="T2" fmla="*/ 0 w 2593"/>
                <a:gd name="T3" fmla="*/ 0 h 684"/>
                <a:gd name="T4" fmla="*/ 0 w 2593"/>
                <a:gd name="T5" fmla="*/ 0 h 684"/>
                <a:gd name="T6" fmla="*/ 0 w 2593"/>
                <a:gd name="T7" fmla="*/ 0 h 684"/>
                <a:gd name="T8" fmla="*/ 0 w 2593"/>
                <a:gd name="T9" fmla="*/ 0 h 684"/>
                <a:gd name="T10" fmla="*/ 0 w 2593"/>
                <a:gd name="T11" fmla="*/ 0 h 684"/>
                <a:gd name="T12" fmla="*/ 0 w 2593"/>
                <a:gd name="T13" fmla="*/ 0 h 684"/>
                <a:gd name="T14" fmla="*/ 0 w 2593"/>
                <a:gd name="T15" fmla="*/ 0 h 684"/>
                <a:gd name="T16" fmla="*/ 0 w 2593"/>
                <a:gd name="T17" fmla="*/ 0 h 684"/>
                <a:gd name="T18" fmla="*/ 0 w 2593"/>
                <a:gd name="T19" fmla="*/ 0 h 684"/>
                <a:gd name="T20" fmla="*/ 0 w 2593"/>
                <a:gd name="T21" fmla="*/ 0 h 684"/>
                <a:gd name="T22" fmla="*/ 0 w 2593"/>
                <a:gd name="T23" fmla="*/ 0 h 684"/>
                <a:gd name="T24" fmla="*/ 0 w 2593"/>
                <a:gd name="T25" fmla="*/ 0 h 684"/>
                <a:gd name="T26" fmla="*/ 0 w 2593"/>
                <a:gd name="T27" fmla="*/ 0 h 684"/>
                <a:gd name="T28" fmla="*/ 0 w 2593"/>
                <a:gd name="T29" fmla="*/ 0 h 684"/>
                <a:gd name="T30" fmla="*/ 0 w 2593"/>
                <a:gd name="T31" fmla="*/ 0 h 684"/>
                <a:gd name="T32" fmla="*/ 0 w 2593"/>
                <a:gd name="T33" fmla="*/ 0 h 684"/>
                <a:gd name="T34" fmla="*/ 0 w 2593"/>
                <a:gd name="T35" fmla="*/ 0 h 684"/>
                <a:gd name="T36" fmla="*/ 0 w 2593"/>
                <a:gd name="T37" fmla="*/ 0 h 684"/>
                <a:gd name="T38" fmla="*/ 0 w 2593"/>
                <a:gd name="T39" fmla="*/ 0 h 684"/>
                <a:gd name="T40" fmla="*/ 0 w 2593"/>
                <a:gd name="T41" fmla="*/ 0 h 684"/>
                <a:gd name="T42" fmla="*/ 0 w 2593"/>
                <a:gd name="T43" fmla="*/ 0 h 684"/>
                <a:gd name="T44" fmla="*/ 0 w 2593"/>
                <a:gd name="T45" fmla="*/ 0 h 684"/>
                <a:gd name="T46" fmla="*/ 0 w 2593"/>
                <a:gd name="T47" fmla="*/ 0 h 684"/>
                <a:gd name="T48" fmla="*/ 0 w 2593"/>
                <a:gd name="T49" fmla="*/ 0 h 684"/>
                <a:gd name="T50" fmla="*/ 0 w 2593"/>
                <a:gd name="T51" fmla="*/ 0 h 684"/>
                <a:gd name="T52" fmla="*/ 0 w 2593"/>
                <a:gd name="T53" fmla="*/ 0 h 684"/>
                <a:gd name="T54" fmla="*/ 0 w 2593"/>
                <a:gd name="T55" fmla="*/ 0 h 684"/>
                <a:gd name="T56" fmla="*/ 0 w 2593"/>
                <a:gd name="T57" fmla="*/ 0 h 684"/>
                <a:gd name="T58" fmla="*/ 0 w 2593"/>
                <a:gd name="T59" fmla="*/ 0 h 684"/>
                <a:gd name="T60" fmla="*/ 0 w 2593"/>
                <a:gd name="T61" fmla="*/ 0 h 684"/>
                <a:gd name="T62" fmla="*/ 0 w 2593"/>
                <a:gd name="T63" fmla="*/ 0 h 684"/>
                <a:gd name="T64" fmla="*/ 0 w 2593"/>
                <a:gd name="T65" fmla="*/ 0 h 684"/>
                <a:gd name="T66" fmla="*/ 0 w 2593"/>
                <a:gd name="T67" fmla="*/ 0 h 684"/>
                <a:gd name="T68" fmla="*/ 0 w 2593"/>
                <a:gd name="T69" fmla="*/ 0 h 684"/>
                <a:gd name="T70" fmla="*/ 0 w 2593"/>
                <a:gd name="T71" fmla="*/ 0 h 684"/>
                <a:gd name="T72" fmla="*/ 0 w 2593"/>
                <a:gd name="T73" fmla="*/ 0 h 684"/>
                <a:gd name="T74" fmla="*/ 0 w 2593"/>
                <a:gd name="T75" fmla="*/ 0 h 684"/>
                <a:gd name="T76" fmla="*/ 0 w 2593"/>
                <a:gd name="T77" fmla="*/ 0 h 684"/>
                <a:gd name="T78" fmla="*/ 0 w 2593"/>
                <a:gd name="T79" fmla="*/ 0 h 684"/>
                <a:gd name="T80" fmla="*/ 0 w 2593"/>
                <a:gd name="T81" fmla="*/ 0 h 684"/>
                <a:gd name="T82" fmla="*/ 0 w 2593"/>
                <a:gd name="T83" fmla="*/ 0 h 684"/>
                <a:gd name="T84" fmla="*/ 0 w 2593"/>
                <a:gd name="T85" fmla="*/ 0 h 684"/>
                <a:gd name="T86" fmla="*/ 0 w 2593"/>
                <a:gd name="T87" fmla="*/ 0 h 684"/>
                <a:gd name="T88" fmla="*/ 0 w 2593"/>
                <a:gd name="T89" fmla="*/ 0 h 684"/>
                <a:gd name="T90" fmla="*/ 0 w 2593"/>
                <a:gd name="T91" fmla="*/ 0 h 684"/>
                <a:gd name="T92" fmla="*/ 0 w 2593"/>
                <a:gd name="T93" fmla="*/ 0 h 684"/>
                <a:gd name="T94" fmla="*/ 0 w 2593"/>
                <a:gd name="T95" fmla="*/ 0 h 684"/>
                <a:gd name="T96" fmla="*/ 0 w 2593"/>
                <a:gd name="T97" fmla="*/ 0 h 684"/>
                <a:gd name="T98" fmla="*/ 0 w 2593"/>
                <a:gd name="T99" fmla="*/ 0 h 684"/>
                <a:gd name="T100" fmla="*/ 0 w 2593"/>
                <a:gd name="T101" fmla="*/ 0 h 684"/>
                <a:gd name="T102" fmla="*/ 0 w 2593"/>
                <a:gd name="T103" fmla="*/ 0 h 684"/>
                <a:gd name="T104" fmla="*/ 0 w 2593"/>
                <a:gd name="T105" fmla="*/ 0 h 684"/>
                <a:gd name="T106" fmla="*/ 0 w 2593"/>
                <a:gd name="T107" fmla="*/ 0 h 684"/>
                <a:gd name="T108" fmla="*/ 0 w 2593"/>
                <a:gd name="T109" fmla="*/ 0 h 684"/>
                <a:gd name="T110" fmla="*/ 0 w 2593"/>
                <a:gd name="T111" fmla="*/ 0 h 684"/>
                <a:gd name="T112" fmla="*/ 0 w 2593"/>
                <a:gd name="T113" fmla="*/ 0 h 684"/>
                <a:gd name="T114" fmla="*/ 0 w 2593"/>
                <a:gd name="T115" fmla="*/ 0 h 684"/>
                <a:gd name="T116" fmla="*/ 0 w 2593"/>
                <a:gd name="T117" fmla="*/ 0 h 684"/>
                <a:gd name="T118" fmla="*/ 0 w 2593"/>
                <a:gd name="T119" fmla="*/ 0 h 684"/>
                <a:gd name="T120" fmla="*/ 0 w 2593"/>
                <a:gd name="T121" fmla="*/ 0 h 684"/>
                <a:gd name="T122" fmla="*/ 0 w 2593"/>
                <a:gd name="T123" fmla="*/ 0 h 684"/>
                <a:gd name="T124" fmla="*/ 0 w 2593"/>
                <a:gd name="T125" fmla="*/ 0 h 6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93"/>
                <a:gd name="T190" fmla="*/ 0 h 684"/>
                <a:gd name="T191" fmla="*/ 2593 w 2593"/>
                <a:gd name="T192" fmla="*/ 684 h 6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93" h="684">
                  <a:moveTo>
                    <a:pt x="0" y="366"/>
                  </a:moveTo>
                  <a:lnTo>
                    <a:pt x="67" y="479"/>
                  </a:lnTo>
                  <a:lnTo>
                    <a:pt x="180" y="580"/>
                  </a:lnTo>
                  <a:lnTo>
                    <a:pt x="300" y="638"/>
                  </a:lnTo>
                  <a:lnTo>
                    <a:pt x="467" y="684"/>
                  </a:lnTo>
                  <a:lnTo>
                    <a:pt x="605" y="684"/>
                  </a:lnTo>
                  <a:lnTo>
                    <a:pt x="718" y="665"/>
                  </a:lnTo>
                  <a:lnTo>
                    <a:pt x="766" y="647"/>
                  </a:lnTo>
                  <a:lnTo>
                    <a:pt x="858" y="647"/>
                  </a:lnTo>
                  <a:lnTo>
                    <a:pt x="942" y="619"/>
                  </a:lnTo>
                  <a:lnTo>
                    <a:pt x="1007" y="580"/>
                  </a:lnTo>
                  <a:lnTo>
                    <a:pt x="1091" y="610"/>
                  </a:lnTo>
                  <a:lnTo>
                    <a:pt x="1193" y="619"/>
                  </a:lnTo>
                  <a:lnTo>
                    <a:pt x="1270" y="599"/>
                  </a:lnTo>
                  <a:lnTo>
                    <a:pt x="1334" y="553"/>
                  </a:lnTo>
                  <a:lnTo>
                    <a:pt x="1438" y="561"/>
                  </a:lnTo>
                  <a:lnTo>
                    <a:pt x="1567" y="561"/>
                  </a:lnTo>
                  <a:lnTo>
                    <a:pt x="1660" y="516"/>
                  </a:lnTo>
                  <a:lnTo>
                    <a:pt x="1810" y="506"/>
                  </a:lnTo>
                  <a:lnTo>
                    <a:pt x="1930" y="479"/>
                  </a:lnTo>
                  <a:lnTo>
                    <a:pt x="2016" y="441"/>
                  </a:lnTo>
                  <a:lnTo>
                    <a:pt x="2053" y="470"/>
                  </a:lnTo>
                  <a:lnTo>
                    <a:pt x="2117" y="479"/>
                  </a:lnTo>
                  <a:lnTo>
                    <a:pt x="2220" y="470"/>
                  </a:lnTo>
                  <a:lnTo>
                    <a:pt x="2332" y="412"/>
                  </a:lnTo>
                  <a:lnTo>
                    <a:pt x="2415" y="328"/>
                  </a:lnTo>
                  <a:lnTo>
                    <a:pt x="2528" y="188"/>
                  </a:lnTo>
                  <a:lnTo>
                    <a:pt x="2565" y="84"/>
                  </a:lnTo>
                  <a:lnTo>
                    <a:pt x="2593" y="0"/>
                  </a:lnTo>
                  <a:lnTo>
                    <a:pt x="2435" y="255"/>
                  </a:lnTo>
                  <a:lnTo>
                    <a:pt x="2316" y="366"/>
                  </a:lnTo>
                  <a:lnTo>
                    <a:pt x="2214" y="412"/>
                  </a:lnTo>
                  <a:lnTo>
                    <a:pt x="2138" y="421"/>
                  </a:lnTo>
                  <a:lnTo>
                    <a:pt x="2071" y="412"/>
                  </a:lnTo>
                  <a:lnTo>
                    <a:pt x="2071" y="384"/>
                  </a:lnTo>
                  <a:lnTo>
                    <a:pt x="2082" y="308"/>
                  </a:lnTo>
                  <a:lnTo>
                    <a:pt x="1996" y="412"/>
                  </a:lnTo>
                  <a:lnTo>
                    <a:pt x="1828" y="461"/>
                  </a:lnTo>
                  <a:lnTo>
                    <a:pt x="1699" y="470"/>
                  </a:lnTo>
                  <a:lnTo>
                    <a:pt x="1625" y="497"/>
                  </a:lnTo>
                  <a:lnTo>
                    <a:pt x="1547" y="524"/>
                  </a:lnTo>
                  <a:lnTo>
                    <a:pt x="1438" y="516"/>
                  </a:lnTo>
                  <a:lnTo>
                    <a:pt x="1353" y="487"/>
                  </a:lnTo>
                  <a:lnTo>
                    <a:pt x="1242" y="561"/>
                  </a:lnTo>
                  <a:lnTo>
                    <a:pt x="1157" y="571"/>
                  </a:lnTo>
                  <a:lnTo>
                    <a:pt x="1064" y="561"/>
                  </a:lnTo>
                  <a:lnTo>
                    <a:pt x="1018" y="543"/>
                  </a:lnTo>
                  <a:lnTo>
                    <a:pt x="904" y="580"/>
                  </a:lnTo>
                  <a:lnTo>
                    <a:pt x="794" y="599"/>
                  </a:lnTo>
                  <a:lnTo>
                    <a:pt x="691" y="590"/>
                  </a:lnTo>
                  <a:lnTo>
                    <a:pt x="605" y="561"/>
                  </a:lnTo>
                  <a:lnTo>
                    <a:pt x="533" y="516"/>
                  </a:lnTo>
                  <a:lnTo>
                    <a:pt x="674" y="629"/>
                  </a:lnTo>
                  <a:lnTo>
                    <a:pt x="571" y="657"/>
                  </a:lnTo>
                  <a:lnTo>
                    <a:pt x="402" y="629"/>
                  </a:lnTo>
                  <a:lnTo>
                    <a:pt x="272" y="590"/>
                  </a:lnTo>
                  <a:lnTo>
                    <a:pt x="168" y="524"/>
                  </a:lnTo>
                  <a:lnTo>
                    <a:pt x="85" y="441"/>
                  </a:lnTo>
                  <a:lnTo>
                    <a:pt x="37" y="354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69" name="Freeform 141"/>
            <p:cNvSpPr>
              <a:spLocks/>
            </p:cNvSpPr>
            <p:nvPr/>
          </p:nvSpPr>
          <p:spPr bwMode="auto">
            <a:xfrm>
              <a:off x="2257" y="845"/>
              <a:ext cx="454" cy="76"/>
            </a:xfrm>
            <a:custGeom>
              <a:avLst/>
              <a:gdLst>
                <a:gd name="T0" fmla="*/ 0 w 1362"/>
                <a:gd name="T1" fmla="*/ 0 h 227"/>
                <a:gd name="T2" fmla="*/ 0 w 1362"/>
                <a:gd name="T3" fmla="*/ 0 h 227"/>
                <a:gd name="T4" fmla="*/ 0 w 1362"/>
                <a:gd name="T5" fmla="*/ 0 h 227"/>
                <a:gd name="T6" fmla="*/ 0 w 1362"/>
                <a:gd name="T7" fmla="*/ 0 h 227"/>
                <a:gd name="T8" fmla="*/ 0 w 1362"/>
                <a:gd name="T9" fmla="*/ 0 h 227"/>
                <a:gd name="T10" fmla="*/ 0 w 1362"/>
                <a:gd name="T11" fmla="*/ 0 h 227"/>
                <a:gd name="T12" fmla="*/ 0 w 1362"/>
                <a:gd name="T13" fmla="*/ 0 h 227"/>
                <a:gd name="T14" fmla="*/ 0 w 1362"/>
                <a:gd name="T15" fmla="*/ 0 h 227"/>
                <a:gd name="T16" fmla="*/ 0 w 1362"/>
                <a:gd name="T17" fmla="*/ 0 h 227"/>
                <a:gd name="T18" fmla="*/ 0 w 1362"/>
                <a:gd name="T19" fmla="*/ 0 h 227"/>
                <a:gd name="T20" fmla="*/ 0 w 1362"/>
                <a:gd name="T21" fmla="*/ 0 h 227"/>
                <a:gd name="T22" fmla="*/ 0 w 1362"/>
                <a:gd name="T23" fmla="*/ 0 h 227"/>
                <a:gd name="T24" fmla="*/ 0 w 1362"/>
                <a:gd name="T25" fmla="*/ 0 h 227"/>
                <a:gd name="T26" fmla="*/ 0 w 1362"/>
                <a:gd name="T27" fmla="*/ 0 h 227"/>
                <a:gd name="T28" fmla="*/ 0 w 1362"/>
                <a:gd name="T29" fmla="*/ 0 h 227"/>
                <a:gd name="T30" fmla="*/ 0 w 1362"/>
                <a:gd name="T31" fmla="*/ 0 h 227"/>
                <a:gd name="T32" fmla="*/ 0 w 1362"/>
                <a:gd name="T33" fmla="*/ 0 h 227"/>
                <a:gd name="T34" fmla="*/ 0 w 1362"/>
                <a:gd name="T35" fmla="*/ 0 h 227"/>
                <a:gd name="T36" fmla="*/ 0 w 1362"/>
                <a:gd name="T37" fmla="*/ 0 h 227"/>
                <a:gd name="T38" fmla="*/ 0 w 1362"/>
                <a:gd name="T39" fmla="*/ 0 h 227"/>
                <a:gd name="T40" fmla="*/ 0 w 1362"/>
                <a:gd name="T41" fmla="*/ 0 h 227"/>
                <a:gd name="T42" fmla="*/ 0 w 1362"/>
                <a:gd name="T43" fmla="*/ 0 h 227"/>
                <a:gd name="T44" fmla="*/ 0 w 1362"/>
                <a:gd name="T45" fmla="*/ 0 h 227"/>
                <a:gd name="T46" fmla="*/ 0 w 1362"/>
                <a:gd name="T47" fmla="*/ 0 h 227"/>
                <a:gd name="T48" fmla="*/ 0 w 1362"/>
                <a:gd name="T49" fmla="*/ 0 h 227"/>
                <a:gd name="T50" fmla="*/ 0 w 1362"/>
                <a:gd name="T51" fmla="*/ 0 h 227"/>
                <a:gd name="T52" fmla="*/ 0 w 1362"/>
                <a:gd name="T53" fmla="*/ 0 h 227"/>
                <a:gd name="T54" fmla="*/ 0 w 1362"/>
                <a:gd name="T55" fmla="*/ 0 h 227"/>
                <a:gd name="T56" fmla="*/ 0 w 1362"/>
                <a:gd name="T57" fmla="*/ 0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2"/>
                <a:gd name="T88" fmla="*/ 0 h 227"/>
                <a:gd name="T89" fmla="*/ 1362 w 1362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2" h="227">
                  <a:moveTo>
                    <a:pt x="0" y="208"/>
                  </a:moveTo>
                  <a:lnTo>
                    <a:pt x="56" y="227"/>
                  </a:lnTo>
                  <a:lnTo>
                    <a:pt x="121" y="218"/>
                  </a:lnTo>
                  <a:lnTo>
                    <a:pt x="196" y="169"/>
                  </a:lnTo>
                  <a:lnTo>
                    <a:pt x="261" y="134"/>
                  </a:lnTo>
                  <a:lnTo>
                    <a:pt x="328" y="104"/>
                  </a:lnTo>
                  <a:lnTo>
                    <a:pt x="437" y="85"/>
                  </a:lnTo>
                  <a:lnTo>
                    <a:pt x="512" y="141"/>
                  </a:lnTo>
                  <a:lnTo>
                    <a:pt x="608" y="178"/>
                  </a:lnTo>
                  <a:lnTo>
                    <a:pt x="755" y="198"/>
                  </a:lnTo>
                  <a:lnTo>
                    <a:pt x="970" y="189"/>
                  </a:lnTo>
                  <a:lnTo>
                    <a:pt x="1148" y="134"/>
                  </a:lnTo>
                  <a:lnTo>
                    <a:pt x="1362" y="39"/>
                  </a:lnTo>
                  <a:lnTo>
                    <a:pt x="1102" y="123"/>
                  </a:lnTo>
                  <a:lnTo>
                    <a:pt x="903" y="152"/>
                  </a:lnTo>
                  <a:lnTo>
                    <a:pt x="736" y="152"/>
                  </a:lnTo>
                  <a:lnTo>
                    <a:pt x="608" y="111"/>
                  </a:lnTo>
                  <a:lnTo>
                    <a:pt x="523" y="65"/>
                  </a:lnTo>
                  <a:lnTo>
                    <a:pt x="626" y="0"/>
                  </a:lnTo>
                  <a:lnTo>
                    <a:pt x="467" y="12"/>
                  </a:lnTo>
                  <a:lnTo>
                    <a:pt x="317" y="49"/>
                  </a:lnTo>
                  <a:lnTo>
                    <a:pt x="225" y="104"/>
                  </a:lnTo>
                  <a:lnTo>
                    <a:pt x="150" y="169"/>
                  </a:lnTo>
                  <a:lnTo>
                    <a:pt x="86" y="208"/>
                  </a:lnTo>
                  <a:lnTo>
                    <a:pt x="47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70" name="Freeform 142"/>
            <p:cNvSpPr>
              <a:spLocks/>
            </p:cNvSpPr>
            <p:nvPr/>
          </p:nvSpPr>
          <p:spPr bwMode="auto">
            <a:xfrm>
              <a:off x="2449" y="758"/>
              <a:ext cx="566" cy="87"/>
            </a:xfrm>
            <a:custGeom>
              <a:avLst/>
              <a:gdLst>
                <a:gd name="T0" fmla="*/ 0 w 1697"/>
                <a:gd name="T1" fmla="*/ 0 h 260"/>
                <a:gd name="T2" fmla="*/ 0 w 1697"/>
                <a:gd name="T3" fmla="*/ 0 h 260"/>
                <a:gd name="T4" fmla="*/ 0 w 1697"/>
                <a:gd name="T5" fmla="*/ 0 h 260"/>
                <a:gd name="T6" fmla="*/ 0 w 1697"/>
                <a:gd name="T7" fmla="*/ 0 h 260"/>
                <a:gd name="T8" fmla="*/ 0 w 1697"/>
                <a:gd name="T9" fmla="*/ 0 h 260"/>
                <a:gd name="T10" fmla="*/ 0 w 1697"/>
                <a:gd name="T11" fmla="*/ 0 h 260"/>
                <a:gd name="T12" fmla="*/ 0 w 1697"/>
                <a:gd name="T13" fmla="*/ 0 h 260"/>
                <a:gd name="T14" fmla="*/ 0 w 1697"/>
                <a:gd name="T15" fmla="*/ 0 h 260"/>
                <a:gd name="T16" fmla="*/ 0 w 1697"/>
                <a:gd name="T17" fmla="*/ 0 h 260"/>
                <a:gd name="T18" fmla="*/ 0 w 1697"/>
                <a:gd name="T19" fmla="*/ 0 h 260"/>
                <a:gd name="T20" fmla="*/ 0 w 1697"/>
                <a:gd name="T21" fmla="*/ 0 h 260"/>
                <a:gd name="T22" fmla="*/ 0 w 1697"/>
                <a:gd name="T23" fmla="*/ 0 h 260"/>
                <a:gd name="T24" fmla="*/ 0 w 1697"/>
                <a:gd name="T25" fmla="*/ 0 h 260"/>
                <a:gd name="T26" fmla="*/ 0 w 1697"/>
                <a:gd name="T27" fmla="*/ 0 h 260"/>
                <a:gd name="T28" fmla="*/ 0 w 1697"/>
                <a:gd name="T29" fmla="*/ 0 h 260"/>
                <a:gd name="T30" fmla="*/ 0 w 1697"/>
                <a:gd name="T31" fmla="*/ 0 h 260"/>
                <a:gd name="T32" fmla="*/ 0 w 1697"/>
                <a:gd name="T33" fmla="*/ 0 h 260"/>
                <a:gd name="T34" fmla="*/ 0 w 1697"/>
                <a:gd name="T35" fmla="*/ 0 h 260"/>
                <a:gd name="T36" fmla="*/ 0 w 1697"/>
                <a:gd name="T37" fmla="*/ 0 h 260"/>
                <a:gd name="T38" fmla="*/ 0 w 1697"/>
                <a:gd name="T39" fmla="*/ 0 h 260"/>
                <a:gd name="T40" fmla="*/ 0 w 1697"/>
                <a:gd name="T41" fmla="*/ 0 h 260"/>
                <a:gd name="T42" fmla="*/ 0 w 1697"/>
                <a:gd name="T43" fmla="*/ 0 h 260"/>
                <a:gd name="T44" fmla="*/ 0 w 1697"/>
                <a:gd name="T45" fmla="*/ 0 h 260"/>
                <a:gd name="T46" fmla="*/ 0 w 1697"/>
                <a:gd name="T47" fmla="*/ 0 h 260"/>
                <a:gd name="T48" fmla="*/ 0 w 1697"/>
                <a:gd name="T49" fmla="*/ 0 h 260"/>
                <a:gd name="T50" fmla="*/ 0 w 1697"/>
                <a:gd name="T51" fmla="*/ 0 h 260"/>
                <a:gd name="T52" fmla="*/ 0 w 1697"/>
                <a:gd name="T53" fmla="*/ 0 h 260"/>
                <a:gd name="T54" fmla="*/ 0 w 1697"/>
                <a:gd name="T55" fmla="*/ 0 h 260"/>
                <a:gd name="T56" fmla="*/ 0 w 1697"/>
                <a:gd name="T57" fmla="*/ 0 h 260"/>
                <a:gd name="T58" fmla="*/ 0 w 1697"/>
                <a:gd name="T59" fmla="*/ 0 h 260"/>
                <a:gd name="T60" fmla="*/ 0 w 1697"/>
                <a:gd name="T61" fmla="*/ 0 h 260"/>
                <a:gd name="T62" fmla="*/ 0 w 1697"/>
                <a:gd name="T63" fmla="*/ 0 h 260"/>
                <a:gd name="T64" fmla="*/ 0 w 1697"/>
                <a:gd name="T65" fmla="*/ 0 h 260"/>
                <a:gd name="T66" fmla="*/ 0 w 1697"/>
                <a:gd name="T67" fmla="*/ 0 h 260"/>
                <a:gd name="T68" fmla="*/ 0 w 1697"/>
                <a:gd name="T69" fmla="*/ 0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7"/>
                <a:gd name="T106" fmla="*/ 0 h 260"/>
                <a:gd name="T107" fmla="*/ 1697 w 1697"/>
                <a:gd name="T108" fmla="*/ 260 h 2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7" h="260">
                  <a:moveTo>
                    <a:pt x="0" y="140"/>
                  </a:moveTo>
                  <a:lnTo>
                    <a:pt x="159" y="187"/>
                  </a:lnTo>
                  <a:lnTo>
                    <a:pt x="273" y="187"/>
                  </a:lnTo>
                  <a:lnTo>
                    <a:pt x="403" y="156"/>
                  </a:lnTo>
                  <a:lnTo>
                    <a:pt x="497" y="101"/>
                  </a:lnTo>
                  <a:lnTo>
                    <a:pt x="421" y="0"/>
                  </a:lnTo>
                  <a:lnTo>
                    <a:pt x="552" y="101"/>
                  </a:lnTo>
                  <a:lnTo>
                    <a:pt x="693" y="156"/>
                  </a:lnTo>
                  <a:lnTo>
                    <a:pt x="831" y="168"/>
                  </a:lnTo>
                  <a:lnTo>
                    <a:pt x="924" y="140"/>
                  </a:lnTo>
                  <a:lnTo>
                    <a:pt x="896" y="54"/>
                  </a:lnTo>
                  <a:lnTo>
                    <a:pt x="1001" y="140"/>
                  </a:lnTo>
                  <a:lnTo>
                    <a:pt x="1159" y="168"/>
                  </a:lnTo>
                  <a:lnTo>
                    <a:pt x="1317" y="156"/>
                  </a:lnTo>
                  <a:lnTo>
                    <a:pt x="1522" y="101"/>
                  </a:lnTo>
                  <a:lnTo>
                    <a:pt x="1697" y="29"/>
                  </a:lnTo>
                  <a:lnTo>
                    <a:pt x="1571" y="131"/>
                  </a:lnTo>
                  <a:lnTo>
                    <a:pt x="1475" y="187"/>
                  </a:lnTo>
                  <a:lnTo>
                    <a:pt x="1439" y="260"/>
                  </a:lnTo>
                  <a:lnTo>
                    <a:pt x="1430" y="187"/>
                  </a:lnTo>
                  <a:lnTo>
                    <a:pt x="1317" y="205"/>
                  </a:lnTo>
                  <a:lnTo>
                    <a:pt x="1121" y="205"/>
                  </a:lnTo>
                  <a:lnTo>
                    <a:pt x="942" y="168"/>
                  </a:lnTo>
                  <a:lnTo>
                    <a:pt x="868" y="205"/>
                  </a:lnTo>
                  <a:lnTo>
                    <a:pt x="721" y="205"/>
                  </a:lnTo>
                  <a:lnTo>
                    <a:pt x="619" y="177"/>
                  </a:lnTo>
                  <a:lnTo>
                    <a:pt x="525" y="140"/>
                  </a:lnTo>
                  <a:lnTo>
                    <a:pt x="421" y="187"/>
                  </a:lnTo>
                  <a:lnTo>
                    <a:pt x="308" y="214"/>
                  </a:lnTo>
                  <a:lnTo>
                    <a:pt x="150" y="214"/>
                  </a:lnTo>
                  <a:lnTo>
                    <a:pt x="67" y="18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71" name="Freeform 143"/>
            <p:cNvSpPr>
              <a:spLocks/>
            </p:cNvSpPr>
            <p:nvPr/>
          </p:nvSpPr>
          <p:spPr bwMode="auto">
            <a:xfrm>
              <a:off x="2788" y="609"/>
              <a:ext cx="237" cy="56"/>
            </a:xfrm>
            <a:custGeom>
              <a:avLst/>
              <a:gdLst>
                <a:gd name="T0" fmla="*/ 0 w 711"/>
                <a:gd name="T1" fmla="*/ 0 h 169"/>
                <a:gd name="T2" fmla="*/ 0 w 711"/>
                <a:gd name="T3" fmla="*/ 0 h 169"/>
                <a:gd name="T4" fmla="*/ 0 w 711"/>
                <a:gd name="T5" fmla="*/ 0 h 169"/>
                <a:gd name="T6" fmla="*/ 0 w 711"/>
                <a:gd name="T7" fmla="*/ 0 h 169"/>
                <a:gd name="T8" fmla="*/ 0 w 711"/>
                <a:gd name="T9" fmla="*/ 0 h 169"/>
                <a:gd name="T10" fmla="*/ 0 w 711"/>
                <a:gd name="T11" fmla="*/ 0 h 169"/>
                <a:gd name="T12" fmla="*/ 0 w 711"/>
                <a:gd name="T13" fmla="*/ 0 h 169"/>
                <a:gd name="T14" fmla="*/ 0 w 711"/>
                <a:gd name="T15" fmla="*/ 0 h 169"/>
                <a:gd name="T16" fmla="*/ 0 w 711"/>
                <a:gd name="T17" fmla="*/ 0 h 169"/>
                <a:gd name="T18" fmla="*/ 0 w 711"/>
                <a:gd name="T19" fmla="*/ 0 h 169"/>
                <a:gd name="T20" fmla="*/ 0 w 711"/>
                <a:gd name="T21" fmla="*/ 0 h 169"/>
                <a:gd name="T22" fmla="*/ 0 w 711"/>
                <a:gd name="T23" fmla="*/ 0 h 169"/>
                <a:gd name="T24" fmla="*/ 0 w 711"/>
                <a:gd name="T25" fmla="*/ 0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1"/>
                <a:gd name="T40" fmla="*/ 0 h 169"/>
                <a:gd name="T41" fmla="*/ 711 w 711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1" h="169">
                  <a:moveTo>
                    <a:pt x="0" y="54"/>
                  </a:moveTo>
                  <a:lnTo>
                    <a:pt x="162" y="35"/>
                  </a:lnTo>
                  <a:lnTo>
                    <a:pt x="367" y="46"/>
                  </a:lnTo>
                  <a:lnTo>
                    <a:pt x="608" y="132"/>
                  </a:lnTo>
                  <a:lnTo>
                    <a:pt x="711" y="169"/>
                  </a:lnTo>
                  <a:lnTo>
                    <a:pt x="459" y="46"/>
                  </a:lnTo>
                  <a:lnTo>
                    <a:pt x="301" y="0"/>
                  </a:lnTo>
                  <a:lnTo>
                    <a:pt x="143" y="0"/>
                  </a:lnTo>
                  <a:lnTo>
                    <a:pt x="37" y="1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572" name="Freeform 144"/>
            <p:cNvSpPr>
              <a:spLocks/>
            </p:cNvSpPr>
            <p:nvPr/>
          </p:nvSpPr>
          <p:spPr bwMode="auto">
            <a:xfrm>
              <a:off x="3115" y="415"/>
              <a:ext cx="134" cy="234"/>
            </a:xfrm>
            <a:custGeom>
              <a:avLst/>
              <a:gdLst>
                <a:gd name="T0" fmla="*/ 0 w 401"/>
                <a:gd name="T1" fmla="*/ 0 h 703"/>
                <a:gd name="T2" fmla="*/ 0 w 401"/>
                <a:gd name="T3" fmla="*/ 0 h 703"/>
                <a:gd name="T4" fmla="*/ 0 w 401"/>
                <a:gd name="T5" fmla="*/ 0 h 703"/>
                <a:gd name="T6" fmla="*/ 0 w 401"/>
                <a:gd name="T7" fmla="*/ 0 h 703"/>
                <a:gd name="T8" fmla="*/ 0 w 401"/>
                <a:gd name="T9" fmla="*/ 0 h 703"/>
                <a:gd name="T10" fmla="*/ 0 w 401"/>
                <a:gd name="T11" fmla="*/ 0 h 703"/>
                <a:gd name="T12" fmla="*/ 0 w 401"/>
                <a:gd name="T13" fmla="*/ 0 h 703"/>
                <a:gd name="T14" fmla="*/ 0 w 401"/>
                <a:gd name="T15" fmla="*/ 0 h 703"/>
                <a:gd name="T16" fmla="*/ 0 w 401"/>
                <a:gd name="T17" fmla="*/ 0 h 703"/>
                <a:gd name="T18" fmla="*/ 0 w 401"/>
                <a:gd name="T19" fmla="*/ 0 h 703"/>
                <a:gd name="T20" fmla="*/ 0 w 401"/>
                <a:gd name="T21" fmla="*/ 0 h 703"/>
                <a:gd name="T22" fmla="*/ 0 w 401"/>
                <a:gd name="T23" fmla="*/ 0 h 703"/>
                <a:gd name="T24" fmla="*/ 0 w 401"/>
                <a:gd name="T25" fmla="*/ 0 h 703"/>
                <a:gd name="T26" fmla="*/ 0 w 401"/>
                <a:gd name="T27" fmla="*/ 0 h 703"/>
                <a:gd name="T28" fmla="*/ 0 w 401"/>
                <a:gd name="T29" fmla="*/ 0 h 703"/>
                <a:gd name="T30" fmla="*/ 0 w 401"/>
                <a:gd name="T31" fmla="*/ 0 h 703"/>
                <a:gd name="T32" fmla="*/ 0 w 401"/>
                <a:gd name="T33" fmla="*/ 0 h 703"/>
                <a:gd name="T34" fmla="*/ 0 w 401"/>
                <a:gd name="T35" fmla="*/ 0 h 703"/>
                <a:gd name="T36" fmla="*/ 0 w 401"/>
                <a:gd name="T37" fmla="*/ 0 h 703"/>
                <a:gd name="T38" fmla="*/ 0 w 401"/>
                <a:gd name="T39" fmla="*/ 0 h 703"/>
                <a:gd name="T40" fmla="*/ 0 w 401"/>
                <a:gd name="T41" fmla="*/ 0 h 703"/>
                <a:gd name="T42" fmla="*/ 0 w 401"/>
                <a:gd name="T43" fmla="*/ 0 h 703"/>
                <a:gd name="T44" fmla="*/ 0 w 401"/>
                <a:gd name="T45" fmla="*/ 0 h 703"/>
                <a:gd name="T46" fmla="*/ 0 w 401"/>
                <a:gd name="T47" fmla="*/ 0 h 703"/>
                <a:gd name="T48" fmla="*/ 0 w 401"/>
                <a:gd name="T49" fmla="*/ 0 h 703"/>
                <a:gd name="T50" fmla="*/ 0 w 401"/>
                <a:gd name="T51" fmla="*/ 0 h 703"/>
                <a:gd name="T52" fmla="*/ 0 w 401"/>
                <a:gd name="T53" fmla="*/ 0 h 703"/>
                <a:gd name="T54" fmla="*/ 0 w 401"/>
                <a:gd name="T55" fmla="*/ 0 h 703"/>
                <a:gd name="T56" fmla="*/ 0 w 401"/>
                <a:gd name="T57" fmla="*/ 0 h 7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1"/>
                <a:gd name="T88" fmla="*/ 0 h 703"/>
                <a:gd name="T89" fmla="*/ 401 w 401"/>
                <a:gd name="T90" fmla="*/ 703 h 7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1" h="703">
                  <a:moveTo>
                    <a:pt x="0" y="338"/>
                  </a:moveTo>
                  <a:lnTo>
                    <a:pt x="83" y="356"/>
                  </a:lnTo>
                  <a:lnTo>
                    <a:pt x="149" y="433"/>
                  </a:lnTo>
                  <a:lnTo>
                    <a:pt x="140" y="498"/>
                  </a:lnTo>
                  <a:lnTo>
                    <a:pt x="103" y="592"/>
                  </a:lnTo>
                  <a:lnTo>
                    <a:pt x="0" y="703"/>
                  </a:lnTo>
                  <a:lnTo>
                    <a:pt x="120" y="628"/>
                  </a:lnTo>
                  <a:lnTo>
                    <a:pt x="186" y="498"/>
                  </a:lnTo>
                  <a:lnTo>
                    <a:pt x="328" y="498"/>
                  </a:lnTo>
                  <a:lnTo>
                    <a:pt x="380" y="433"/>
                  </a:lnTo>
                  <a:lnTo>
                    <a:pt x="401" y="329"/>
                  </a:lnTo>
                  <a:lnTo>
                    <a:pt x="380" y="207"/>
                  </a:lnTo>
                  <a:lnTo>
                    <a:pt x="346" y="102"/>
                  </a:lnTo>
                  <a:lnTo>
                    <a:pt x="270" y="47"/>
                  </a:lnTo>
                  <a:lnTo>
                    <a:pt x="177" y="0"/>
                  </a:lnTo>
                  <a:lnTo>
                    <a:pt x="169" y="28"/>
                  </a:lnTo>
                  <a:lnTo>
                    <a:pt x="299" y="123"/>
                  </a:lnTo>
                  <a:lnTo>
                    <a:pt x="353" y="264"/>
                  </a:lnTo>
                  <a:lnTo>
                    <a:pt x="346" y="374"/>
                  </a:lnTo>
                  <a:lnTo>
                    <a:pt x="306" y="414"/>
                  </a:lnTo>
                  <a:lnTo>
                    <a:pt x="233" y="441"/>
                  </a:lnTo>
                  <a:lnTo>
                    <a:pt x="198" y="433"/>
                  </a:lnTo>
                  <a:lnTo>
                    <a:pt x="149" y="365"/>
                  </a:lnTo>
                  <a:lnTo>
                    <a:pt x="92" y="329"/>
                  </a:lnTo>
                  <a:lnTo>
                    <a:pt x="9" y="291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484" name="Group 145"/>
          <p:cNvGrpSpPr>
            <a:grpSpLocks/>
          </p:cNvGrpSpPr>
          <p:nvPr/>
        </p:nvGrpSpPr>
        <p:grpSpPr bwMode="auto">
          <a:xfrm>
            <a:off x="3702050" y="869950"/>
            <a:ext cx="1524000" cy="649288"/>
            <a:chOff x="892" y="3127"/>
            <a:chExt cx="960" cy="409"/>
          </a:xfrm>
        </p:grpSpPr>
        <p:sp>
          <p:nvSpPr>
            <p:cNvPr id="19541" name="AutoShape 146"/>
            <p:cNvSpPr>
              <a:spLocks noChangeArrowheads="1"/>
            </p:cNvSpPr>
            <p:nvPr/>
          </p:nvSpPr>
          <p:spPr bwMode="auto">
            <a:xfrm>
              <a:off x="897" y="3127"/>
              <a:ext cx="955" cy="1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81960"/>
              </a:schemeClr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/>
                <a:t>Thalamus</a:t>
              </a:r>
              <a:endParaRPr lang="en-US" altLang="tr-TR" sz="1600" b="1"/>
            </a:p>
          </p:txBody>
        </p:sp>
        <p:sp>
          <p:nvSpPr>
            <p:cNvPr id="19542" name="AutoShape 147"/>
            <p:cNvSpPr>
              <a:spLocks noChangeArrowheads="1"/>
            </p:cNvSpPr>
            <p:nvPr/>
          </p:nvSpPr>
          <p:spPr bwMode="auto">
            <a:xfrm>
              <a:off x="892" y="3351"/>
              <a:ext cx="955" cy="1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81960"/>
              </a:schemeClr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/>
                <a:t>Medulla</a:t>
              </a:r>
              <a:endParaRPr lang="en-US" altLang="tr-TR" sz="1600" b="1"/>
            </a:p>
          </p:txBody>
        </p:sp>
      </p:grpSp>
      <p:grpSp>
        <p:nvGrpSpPr>
          <p:cNvPr id="22" name="Group 148"/>
          <p:cNvGrpSpPr>
            <a:grpSpLocks/>
          </p:cNvGrpSpPr>
          <p:nvPr/>
        </p:nvGrpSpPr>
        <p:grpSpPr bwMode="auto">
          <a:xfrm>
            <a:off x="3432175" y="6010275"/>
            <a:ext cx="4206874" cy="819150"/>
            <a:chOff x="2162" y="3786"/>
            <a:chExt cx="2650" cy="516"/>
          </a:xfrm>
        </p:grpSpPr>
        <p:sp>
          <p:nvSpPr>
            <p:cNvPr id="19519" name="Text Box 149"/>
            <p:cNvSpPr txBox="1">
              <a:spLocks noChangeArrowheads="1"/>
            </p:cNvSpPr>
            <p:nvPr/>
          </p:nvSpPr>
          <p:spPr bwMode="auto">
            <a:xfrm>
              <a:off x="3768" y="4076"/>
              <a:ext cx="10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dirty="0" err="1"/>
                <a:t>H.Pylori</a:t>
              </a:r>
              <a:endParaRPr lang="tr-TR" altLang="tr-TR" sz="1400" dirty="0"/>
            </a:p>
          </p:txBody>
        </p:sp>
        <p:grpSp>
          <p:nvGrpSpPr>
            <p:cNvPr id="19536" name="Group 152"/>
            <p:cNvGrpSpPr>
              <a:grpSpLocks/>
            </p:cNvGrpSpPr>
            <p:nvPr/>
          </p:nvGrpSpPr>
          <p:grpSpPr bwMode="auto">
            <a:xfrm>
              <a:off x="4405" y="3956"/>
              <a:ext cx="258" cy="181"/>
              <a:chOff x="3466" y="2432"/>
              <a:chExt cx="374" cy="429"/>
            </a:xfrm>
          </p:grpSpPr>
          <p:sp>
            <p:nvSpPr>
              <p:cNvPr id="19537" name="Freeform 153"/>
              <p:cNvSpPr>
                <a:spLocks/>
              </p:cNvSpPr>
              <p:nvPr/>
            </p:nvSpPr>
            <p:spPr bwMode="auto">
              <a:xfrm>
                <a:off x="3470" y="2432"/>
                <a:ext cx="226" cy="227"/>
              </a:xfrm>
              <a:custGeom>
                <a:avLst/>
                <a:gdLst>
                  <a:gd name="T0" fmla="*/ 0 w 226"/>
                  <a:gd name="T1" fmla="*/ 227 h 227"/>
                  <a:gd name="T2" fmla="*/ 90 w 226"/>
                  <a:gd name="T3" fmla="*/ 182 h 227"/>
                  <a:gd name="T4" fmla="*/ 90 w 226"/>
                  <a:gd name="T5" fmla="*/ 91 h 227"/>
                  <a:gd name="T6" fmla="*/ 181 w 226"/>
                  <a:gd name="T7" fmla="*/ 91 h 227"/>
                  <a:gd name="T8" fmla="*/ 226 w 226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227"/>
                  <a:gd name="T17" fmla="*/ 226 w 226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227">
                    <a:moveTo>
                      <a:pt x="0" y="227"/>
                    </a:moveTo>
                    <a:cubicBezTo>
                      <a:pt x="37" y="216"/>
                      <a:pt x="75" y="205"/>
                      <a:pt x="90" y="182"/>
                    </a:cubicBezTo>
                    <a:cubicBezTo>
                      <a:pt x="105" y="159"/>
                      <a:pt x="75" y="106"/>
                      <a:pt x="90" y="91"/>
                    </a:cubicBezTo>
                    <a:cubicBezTo>
                      <a:pt x="105" y="76"/>
                      <a:pt x="158" y="106"/>
                      <a:pt x="181" y="91"/>
                    </a:cubicBezTo>
                    <a:cubicBezTo>
                      <a:pt x="204" y="76"/>
                      <a:pt x="219" y="15"/>
                      <a:pt x="226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8" name="Freeform 154"/>
              <p:cNvSpPr>
                <a:spLocks/>
              </p:cNvSpPr>
              <p:nvPr/>
            </p:nvSpPr>
            <p:spPr bwMode="auto">
              <a:xfrm>
                <a:off x="3466" y="2645"/>
                <a:ext cx="374" cy="81"/>
              </a:xfrm>
              <a:custGeom>
                <a:avLst/>
                <a:gdLst>
                  <a:gd name="T0" fmla="*/ 0 w 374"/>
                  <a:gd name="T1" fmla="*/ 14 h 81"/>
                  <a:gd name="T2" fmla="*/ 96 w 374"/>
                  <a:gd name="T3" fmla="*/ 53 h 81"/>
                  <a:gd name="T4" fmla="*/ 163 w 374"/>
                  <a:gd name="T5" fmla="*/ 14 h 81"/>
                  <a:gd name="T6" fmla="*/ 240 w 374"/>
                  <a:gd name="T7" fmla="*/ 81 h 81"/>
                  <a:gd name="T8" fmla="*/ 374 w 374"/>
                  <a:gd name="T9" fmla="*/ 5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81"/>
                  <a:gd name="T17" fmla="*/ 374 w 37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81">
                    <a:moveTo>
                      <a:pt x="0" y="14"/>
                    </a:moveTo>
                    <a:cubicBezTo>
                      <a:pt x="40" y="56"/>
                      <a:pt x="38" y="66"/>
                      <a:pt x="96" y="53"/>
                    </a:cubicBezTo>
                    <a:cubicBezTo>
                      <a:pt x="110" y="8"/>
                      <a:pt x="116" y="0"/>
                      <a:pt x="163" y="14"/>
                    </a:cubicBezTo>
                    <a:cubicBezTo>
                      <a:pt x="192" y="43"/>
                      <a:pt x="201" y="69"/>
                      <a:pt x="240" y="81"/>
                    </a:cubicBezTo>
                    <a:cubicBezTo>
                      <a:pt x="287" y="66"/>
                      <a:pt x="339" y="40"/>
                      <a:pt x="374" y="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9" name="Freeform 155"/>
              <p:cNvSpPr>
                <a:spLocks/>
              </p:cNvSpPr>
              <p:nvPr/>
            </p:nvSpPr>
            <p:spPr bwMode="auto">
              <a:xfrm>
                <a:off x="3475" y="2534"/>
                <a:ext cx="307" cy="145"/>
              </a:xfrm>
              <a:custGeom>
                <a:avLst/>
                <a:gdLst>
                  <a:gd name="T0" fmla="*/ 0 w 307"/>
                  <a:gd name="T1" fmla="*/ 144 h 145"/>
                  <a:gd name="T2" fmla="*/ 106 w 307"/>
                  <a:gd name="T3" fmla="*/ 135 h 145"/>
                  <a:gd name="T4" fmla="*/ 144 w 307"/>
                  <a:gd name="T5" fmla="*/ 77 h 145"/>
                  <a:gd name="T6" fmla="*/ 279 w 307"/>
                  <a:gd name="T7" fmla="*/ 29 h 145"/>
                  <a:gd name="T8" fmla="*/ 307 w 307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5"/>
                  <a:gd name="T17" fmla="*/ 307 w 307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5">
                    <a:moveTo>
                      <a:pt x="0" y="144"/>
                    </a:moveTo>
                    <a:cubicBezTo>
                      <a:pt x="35" y="141"/>
                      <a:pt x="72" y="145"/>
                      <a:pt x="106" y="135"/>
                    </a:cubicBezTo>
                    <a:cubicBezTo>
                      <a:pt x="161" y="120"/>
                      <a:pt x="117" y="104"/>
                      <a:pt x="144" y="77"/>
                    </a:cubicBezTo>
                    <a:cubicBezTo>
                      <a:pt x="172" y="49"/>
                      <a:pt x="242" y="38"/>
                      <a:pt x="279" y="29"/>
                    </a:cubicBezTo>
                    <a:cubicBezTo>
                      <a:pt x="288" y="19"/>
                      <a:pt x="307" y="0"/>
                      <a:pt x="307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40" name="Freeform 156"/>
              <p:cNvSpPr>
                <a:spLocks/>
              </p:cNvSpPr>
              <p:nvPr/>
            </p:nvSpPr>
            <p:spPr bwMode="auto">
              <a:xfrm>
                <a:off x="3475" y="2678"/>
                <a:ext cx="288" cy="183"/>
              </a:xfrm>
              <a:custGeom>
                <a:avLst/>
                <a:gdLst>
                  <a:gd name="T0" fmla="*/ 0 w 288"/>
                  <a:gd name="T1" fmla="*/ 0 h 183"/>
                  <a:gd name="T2" fmla="*/ 29 w 288"/>
                  <a:gd name="T3" fmla="*/ 10 h 183"/>
                  <a:gd name="T4" fmla="*/ 39 w 288"/>
                  <a:gd name="T5" fmla="*/ 39 h 183"/>
                  <a:gd name="T6" fmla="*/ 87 w 288"/>
                  <a:gd name="T7" fmla="*/ 87 h 183"/>
                  <a:gd name="T8" fmla="*/ 125 w 288"/>
                  <a:gd name="T9" fmla="*/ 77 h 183"/>
                  <a:gd name="T10" fmla="*/ 154 w 288"/>
                  <a:gd name="T11" fmla="*/ 144 h 183"/>
                  <a:gd name="T12" fmla="*/ 192 w 288"/>
                  <a:gd name="T13" fmla="*/ 154 h 183"/>
                  <a:gd name="T14" fmla="*/ 259 w 288"/>
                  <a:gd name="T15" fmla="*/ 183 h 183"/>
                  <a:gd name="T16" fmla="*/ 288 w 288"/>
                  <a:gd name="T17" fmla="*/ 164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183"/>
                  <a:gd name="T29" fmla="*/ 288 w 288"/>
                  <a:gd name="T30" fmla="*/ 183 h 1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183">
                    <a:moveTo>
                      <a:pt x="0" y="0"/>
                    </a:moveTo>
                    <a:cubicBezTo>
                      <a:pt x="10" y="3"/>
                      <a:pt x="22" y="3"/>
                      <a:pt x="29" y="10"/>
                    </a:cubicBezTo>
                    <a:cubicBezTo>
                      <a:pt x="36" y="17"/>
                      <a:pt x="34" y="30"/>
                      <a:pt x="39" y="39"/>
                    </a:cubicBezTo>
                    <a:cubicBezTo>
                      <a:pt x="55" y="72"/>
                      <a:pt x="57" y="68"/>
                      <a:pt x="87" y="87"/>
                    </a:cubicBezTo>
                    <a:cubicBezTo>
                      <a:pt x="100" y="84"/>
                      <a:pt x="113" y="73"/>
                      <a:pt x="125" y="77"/>
                    </a:cubicBezTo>
                    <a:cubicBezTo>
                      <a:pt x="152" y="86"/>
                      <a:pt x="140" y="130"/>
                      <a:pt x="154" y="144"/>
                    </a:cubicBezTo>
                    <a:cubicBezTo>
                      <a:pt x="163" y="153"/>
                      <a:pt x="179" y="150"/>
                      <a:pt x="192" y="154"/>
                    </a:cubicBezTo>
                    <a:cubicBezTo>
                      <a:pt x="225" y="164"/>
                      <a:pt x="225" y="166"/>
                      <a:pt x="259" y="183"/>
                    </a:cubicBezTo>
                    <a:cubicBezTo>
                      <a:pt x="269" y="177"/>
                      <a:pt x="288" y="164"/>
                      <a:pt x="288" y="16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9530" name="Group 159"/>
            <p:cNvGrpSpPr>
              <a:grpSpLocks/>
            </p:cNvGrpSpPr>
            <p:nvPr/>
          </p:nvGrpSpPr>
          <p:grpSpPr bwMode="auto">
            <a:xfrm rot="10800000">
              <a:off x="3299" y="3918"/>
              <a:ext cx="258" cy="181"/>
              <a:chOff x="3466" y="2432"/>
              <a:chExt cx="374" cy="429"/>
            </a:xfrm>
          </p:grpSpPr>
          <p:sp>
            <p:nvSpPr>
              <p:cNvPr id="19531" name="Freeform 160"/>
              <p:cNvSpPr>
                <a:spLocks/>
              </p:cNvSpPr>
              <p:nvPr/>
            </p:nvSpPr>
            <p:spPr bwMode="auto">
              <a:xfrm>
                <a:off x="3470" y="2432"/>
                <a:ext cx="226" cy="227"/>
              </a:xfrm>
              <a:custGeom>
                <a:avLst/>
                <a:gdLst>
                  <a:gd name="T0" fmla="*/ 0 w 226"/>
                  <a:gd name="T1" fmla="*/ 227 h 227"/>
                  <a:gd name="T2" fmla="*/ 90 w 226"/>
                  <a:gd name="T3" fmla="*/ 182 h 227"/>
                  <a:gd name="T4" fmla="*/ 90 w 226"/>
                  <a:gd name="T5" fmla="*/ 91 h 227"/>
                  <a:gd name="T6" fmla="*/ 181 w 226"/>
                  <a:gd name="T7" fmla="*/ 91 h 227"/>
                  <a:gd name="T8" fmla="*/ 226 w 226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227"/>
                  <a:gd name="T17" fmla="*/ 226 w 226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227">
                    <a:moveTo>
                      <a:pt x="0" y="227"/>
                    </a:moveTo>
                    <a:cubicBezTo>
                      <a:pt x="37" y="216"/>
                      <a:pt x="75" y="205"/>
                      <a:pt x="90" y="182"/>
                    </a:cubicBezTo>
                    <a:cubicBezTo>
                      <a:pt x="105" y="159"/>
                      <a:pt x="75" y="106"/>
                      <a:pt x="90" y="91"/>
                    </a:cubicBezTo>
                    <a:cubicBezTo>
                      <a:pt x="105" y="76"/>
                      <a:pt x="158" y="106"/>
                      <a:pt x="181" y="91"/>
                    </a:cubicBezTo>
                    <a:cubicBezTo>
                      <a:pt x="204" y="76"/>
                      <a:pt x="219" y="15"/>
                      <a:pt x="226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2" name="Freeform 161"/>
              <p:cNvSpPr>
                <a:spLocks/>
              </p:cNvSpPr>
              <p:nvPr/>
            </p:nvSpPr>
            <p:spPr bwMode="auto">
              <a:xfrm>
                <a:off x="3466" y="2645"/>
                <a:ext cx="374" cy="81"/>
              </a:xfrm>
              <a:custGeom>
                <a:avLst/>
                <a:gdLst>
                  <a:gd name="T0" fmla="*/ 0 w 374"/>
                  <a:gd name="T1" fmla="*/ 14 h 81"/>
                  <a:gd name="T2" fmla="*/ 96 w 374"/>
                  <a:gd name="T3" fmla="*/ 53 h 81"/>
                  <a:gd name="T4" fmla="*/ 163 w 374"/>
                  <a:gd name="T5" fmla="*/ 14 h 81"/>
                  <a:gd name="T6" fmla="*/ 240 w 374"/>
                  <a:gd name="T7" fmla="*/ 81 h 81"/>
                  <a:gd name="T8" fmla="*/ 374 w 374"/>
                  <a:gd name="T9" fmla="*/ 5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81"/>
                  <a:gd name="T17" fmla="*/ 374 w 37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81">
                    <a:moveTo>
                      <a:pt x="0" y="14"/>
                    </a:moveTo>
                    <a:cubicBezTo>
                      <a:pt x="40" y="56"/>
                      <a:pt x="38" y="66"/>
                      <a:pt x="96" y="53"/>
                    </a:cubicBezTo>
                    <a:cubicBezTo>
                      <a:pt x="110" y="8"/>
                      <a:pt x="116" y="0"/>
                      <a:pt x="163" y="14"/>
                    </a:cubicBezTo>
                    <a:cubicBezTo>
                      <a:pt x="192" y="43"/>
                      <a:pt x="201" y="69"/>
                      <a:pt x="240" y="81"/>
                    </a:cubicBezTo>
                    <a:cubicBezTo>
                      <a:pt x="287" y="66"/>
                      <a:pt x="339" y="40"/>
                      <a:pt x="374" y="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3" name="Freeform 162"/>
              <p:cNvSpPr>
                <a:spLocks/>
              </p:cNvSpPr>
              <p:nvPr/>
            </p:nvSpPr>
            <p:spPr bwMode="auto">
              <a:xfrm>
                <a:off x="3475" y="2534"/>
                <a:ext cx="307" cy="145"/>
              </a:xfrm>
              <a:custGeom>
                <a:avLst/>
                <a:gdLst>
                  <a:gd name="T0" fmla="*/ 0 w 307"/>
                  <a:gd name="T1" fmla="*/ 144 h 145"/>
                  <a:gd name="T2" fmla="*/ 106 w 307"/>
                  <a:gd name="T3" fmla="*/ 135 h 145"/>
                  <a:gd name="T4" fmla="*/ 144 w 307"/>
                  <a:gd name="T5" fmla="*/ 77 h 145"/>
                  <a:gd name="T6" fmla="*/ 279 w 307"/>
                  <a:gd name="T7" fmla="*/ 29 h 145"/>
                  <a:gd name="T8" fmla="*/ 307 w 307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5"/>
                  <a:gd name="T17" fmla="*/ 307 w 307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5">
                    <a:moveTo>
                      <a:pt x="0" y="144"/>
                    </a:moveTo>
                    <a:cubicBezTo>
                      <a:pt x="35" y="141"/>
                      <a:pt x="72" y="145"/>
                      <a:pt x="106" y="135"/>
                    </a:cubicBezTo>
                    <a:cubicBezTo>
                      <a:pt x="161" y="120"/>
                      <a:pt x="117" y="104"/>
                      <a:pt x="144" y="77"/>
                    </a:cubicBezTo>
                    <a:cubicBezTo>
                      <a:pt x="172" y="49"/>
                      <a:pt x="242" y="38"/>
                      <a:pt x="279" y="29"/>
                    </a:cubicBezTo>
                    <a:cubicBezTo>
                      <a:pt x="288" y="19"/>
                      <a:pt x="307" y="0"/>
                      <a:pt x="307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34" name="Freeform 163"/>
              <p:cNvSpPr>
                <a:spLocks/>
              </p:cNvSpPr>
              <p:nvPr/>
            </p:nvSpPr>
            <p:spPr bwMode="auto">
              <a:xfrm>
                <a:off x="3475" y="2678"/>
                <a:ext cx="288" cy="183"/>
              </a:xfrm>
              <a:custGeom>
                <a:avLst/>
                <a:gdLst>
                  <a:gd name="T0" fmla="*/ 0 w 288"/>
                  <a:gd name="T1" fmla="*/ 0 h 183"/>
                  <a:gd name="T2" fmla="*/ 29 w 288"/>
                  <a:gd name="T3" fmla="*/ 10 h 183"/>
                  <a:gd name="T4" fmla="*/ 39 w 288"/>
                  <a:gd name="T5" fmla="*/ 39 h 183"/>
                  <a:gd name="T6" fmla="*/ 87 w 288"/>
                  <a:gd name="T7" fmla="*/ 87 h 183"/>
                  <a:gd name="T8" fmla="*/ 125 w 288"/>
                  <a:gd name="T9" fmla="*/ 77 h 183"/>
                  <a:gd name="T10" fmla="*/ 154 w 288"/>
                  <a:gd name="T11" fmla="*/ 144 h 183"/>
                  <a:gd name="T12" fmla="*/ 192 w 288"/>
                  <a:gd name="T13" fmla="*/ 154 h 183"/>
                  <a:gd name="T14" fmla="*/ 259 w 288"/>
                  <a:gd name="T15" fmla="*/ 183 h 183"/>
                  <a:gd name="T16" fmla="*/ 288 w 288"/>
                  <a:gd name="T17" fmla="*/ 164 h 1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183"/>
                  <a:gd name="T29" fmla="*/ 288 w 288"/>
                  <a:gd name="T30" fmla="*/ 183 h 1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183">
                    <a:moveTo>
                      <a:pt x="0" y="0"/>
                    </a:moveTo>
                    <a:cubicBezTo>
                      <a:pt x="10" y="3"/>
                      <a:pt x="22" y="3"/>
                      <a:pt x="29" y="10"/>
                    </a:cubicBezTo>
                    <a:cubicBezTo>
                      <a:pt x="36" y="17"/>
                      <a:pt x="34" y="30"/>
                      <a:pt x="39" y="39"/>
                    </a:cubicBezTo>
                    <a:cubicBezTo>
                      <a:pt x="55" y="72"/>
                      <a:pt x="57" y="68"/>
                      <a:pt x="87" y="87"/>
                    </a:cubicBezTo>
                    <a:cubicBezTo>
                      <a:pt x="100" y="84"/>
                      <a:pt x="113" y="73"/>
                      <a:pt x="125" y="77"/>
                    </a:cubicBezTo>
                    <a:cubicBezTo>
                      <a:pt x="152" y="86"/>
                      <a:pt x="140" y="130"/>
                      <a:pt x="154" y="144"/>
                    </a:cubicBezTo>
                    <a:cubicBezTo>
                      <a:pt x="163" y="153"/>
                      <a:pt x="179" y="150"/>
                      <a:pt x="192" y="154"/>
                    </a:cubicBezTo>
                    <a:cubicBezTo>
                      <a:pt x="225" y="164"/>
                      <a:pt x="225" y="166"/>
                      <a:pt x="259" y="183"/>
                    </a:cubicBezTo>
                    <a:cubicBezTo>
                      <a:pt x="269" y="177"/>
                      <a:pt x="288" y="164"/>
                      <a:pt x="288" y="16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9522" name="Group 164"/>
            <p:cNvGrpSpPr>
              <a:grpSpLocks/>
            </p:cNvGrpSpPr>
            <p:nvPr/>
          </p:nvGrpSpPr>
          <p:grpSpPr bwMode="auto">
            <a:xfrm>
              <a:off x="2162" y="3786"/>
              <a:ext cx="961" cy="516"/>
              <a:chOff x="2162" y="3786"/>
              <a:chExt cx="961" cy="516"/>
            </a:xfrm>
          </p:grpSpPr>
          <p:sp>
            <p:nvSpPr>
              <p:cNvPr id="19524" name="Text Box 165"/>
              <p:cNvSpPr txBox="1">
                <a:spLocks noChangeArrowheads="1"/>
              </p:cNvSpPr>
              <p:nvPr/>
            </p:nvSpPr>
            <p:spPr bwMode="auto">
              <a:xfrm>
                <a:off x="2352" y="4089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600" dirty="0"/>
                  <a:t>Asit</a:t>
                </a:r>
              </a:p>
            </p:txBody>
          </p:sp>
          <p:sp>
            <p:nvSpPr>
              <p:cNvPr id="19525" name="Text Box 166"/>
              <p:cNvSpPr txBox="1">
                <a:spLocks noChangeArrowheads="1"/>
              </p:cNvSpPr>
              <p:nvPr/>
            </p:nvSpPr>
            <p:spPr bwMode="auto">
              <a:xfrm>
                <a:off x="2381" y="3972"/>
                <a:ext cx="3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400" b="1" dirty="0"/>
                  <a:t>H</a:t>
                </a:r>
                <a:r>
                  <a:rPr lang="tr-TR" altLang="tr-TR" sz="1400" b="1" baseline="30000" dirty="0"/>
                  <a:t>+</a:t>
                </a:r>
              </a:p>
            </p:txBody>
          </p:sp>
          <p:sp>
            <p:nvSpPr>
              <p:cNvPr id="19526" name="Text Box 167"/>
              <p:cNvSpPr txBox="1">
                <a:spLocks noChangeArrowheads="1"/>
              </p:cNvSpPr>
              <p:nvPr/>
            </p:nvSpPr>
            <p:spPr bwMode="auto">
              <a:xfrm>
                <a:off x="2705" y="4037"/>
                <a:ext cx="3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400" b="1" dirty="0"/>
                  <a:t>H</a:t>
                </a:r>
                <a:r>
                  <a:rPr lang="tr-TR" altLang="tr-TR" sz="1400" b="1" baseline="30000" dirty="0"/>
                  <a:t>+</a:t>
                </a:r>
              </a:p>
            </p:txBody>
          </p:sp>
          <p:sp>
            <p:nvSpPr>
              <p:cNvPr id="19527" name="Text Box 168"/>
              <p:cNvSpPr txBox="1">
                <a:spLocks noChangeArrowheads="1"/>
              </p:cNvSpPr>
              <p:nvPr/>
            </p:nvSpPr>
            <p:spPr bwMode="auto">
              <a:xfrm>
                <a:off x="2162" y="3895"/>
                <a:ext cx="3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400" b="1" dirty="0"/>
                  <a:t>H</a:t>
                </a:r>
                <a:r>
                  <a:rPr lang="tr-TR" altLang="tr-TR" sz="1400" b="1" baseline="30000" dirty="0">
                    <a:solidFill>
                      <a:srgbClr val="FFFF00"/>
                    </a:solidFill>
                  </a:rPr>
                  <a:t>+</a:t>
                </a:r>
              </a:p>
            </p:txBody>
          </p:sp>
          <p:sp>
            <p:nvSpPr>
              <p:cNvPr id="19528" name="Line 169"/>
              <p:cNvSpPr>
                <a:spLocks noChangeShapeType="1"/>
              </p:cNvSpPr>
              <p:nvPr/>
            </p:nvSpPr>
            <p:spPr bwMode="auto">
              <a:xfrm flipV="1">
                <a:off x="2662" y="3786"/>
                <a:ext cx="2" cy="3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523" name="Line 170"/>
            <p:cNvSpPr>
              <a:spLocks noChangeShapeType="1"/>
            </p:cNvSpPr>
            <p:nvPr/>
          </p:nvSpPr>
          <p:spPr bwMode="auto">
            <a:xfrm flipV="1">
              <a:off x="3984" y="384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486" name="Line 171"/>
          <p:cNvSpPr>
            <a:spLocks noChangeShapeType="1"/>
          </p:cNvSpPr>
          <p:nvPr/>
        </p:nvSpPr>
        <p:spPr bwMode="auto">
          <a:xfrm flipH="1" flipV="1">
            <a:off x="6553200" y="5715000"/>
            <a:ext cx="1066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87" name="Text Box 172"/>
          <p:cNvSpPr txBox="1">
            <a:spLocks noChangeArrowheads="1"/>
          </p:cNvSpPr>
          <p:nvPr/>
        </p:nvSpPr>
        <p:spPr bwMode="auto">
          <a:xfrm>
            <a:off x="700088" y="668338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/>
              <a:t>Limbik ağrı merkezi</a:t>
            </a:r>
            <a:endParaRPr lang="en-US" altLang="tr-TR" sz="1400"/>
          </a:p>
        </p:txBody>
      </p:sp>
      <p:sp>
        <p:nvSpPr>
          <p:cNvPr id="19488" name="Text Box 173"/>
          <p:cNvSpPr txBox="1">
            <a:spLocks noChangeArrowheads="1"/>
          </p:cNvSpPr>
          <p:nvPr/>
        </p:nvSpPr>
        <p:spPr bwMode="auto">
          <a:xfrm>
            <a:off x="381000" y="2286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/>
              <a:t>Prefrontal sensoriyel korteks</a:t>
            </a:r>
            <a:endParaRPr lang="en-US" altLang="tr-TR" sz="1400"/>
          </a:p>
        </p:txBody>
      </p:sp>
      <p:sp>
        <p:nvSpPr>
          <p:cNvPr id="19489" name="Line 174"/>
          <p:cNvSpPr>
            <a:spLocks noChangeShapeType="1"/>
          </p:cNvSpPr>
          <p:nvPr/>
        </p:nvSpPr>
        <p:spPr bwMode="auto">
          <a:xfrm>
            <a:off x="2819400" y="3810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0" name="Oval 175"/>
          <p:cNvSpPr>
            <a:spLocks noChangeArrowheads="1"/>
          </p:cNvSpPr>
          <p:nvPr/>
        </p:nvSpPr>
        <p:spPr bwMode="auto">
          <a:xfrm>
            <a:off x="3738563" y="523875"/>
            <a:ext cx="309562" cy="28257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491" name="Line 176"/>
          <p:cNvSpPr>
            <a:spLocks noChangeShapeType="1"/>
          </p:cNvSpPr>
          <p:nvPr/>
        </p:nvSpPr>
        <p:spPr bwMode="auto">
          <a:xfrm flipV="1">
            <a:off x="2438400" y="658813"/>
            <a:ext cx="1474788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2" name="AutoShape 177"/>
          <p:cNvSpPr>
            <a:spLocks noChangeArrowheads="1"/>
          </p:cNvSpPr>
          <p:nvPr/>
        </p:nvSpPr>
        <p:spPr bwMode="auto">
          <a:xfrm rot="7663082">
            <a:off x="3273425" y="765175"/>
            <a:ext cx="195263" cy="493713"/>
          </a:xfrm>
          <a:prstGeom prst="curvedLeftArrow">
            <a:avLst>
              <a:gd name="adj1" fmla="val 50569"/>
              <a:gd name="adj2" fmla="val 101138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493" name="Line 178"/>
          <p:cNvSpPr>
            <a:spLocks noChangeShapeType="1"/>
          </p:cNvSpPr>
          <p:nvPr/>
        </p:nvSpPr>
        <p:spPr bwMode="auto">
          <a:xfrm flipV="1">
            <a:off x="3505200" y="5791200"/>
            <a:ext cx="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503" name="Group 180"/>
          <p:cNvGrpSpPr>
            <a:grpSpLocks/>
          </p:cNvGrpSpPr>
          <p:nvPr/>
        </p:nvGrpSpPr>
        <p:grpSpPr bwMode="auto">
          <a:xfrm>
            <a:off x="2743200" y="4449763"/>
            <a:ext cx="2963863" cy="1509712"/>
            <a:chOff x="1728" y="2803"/>
            <a:chExt cx="1867" cy="951"/>
          </a:xfrm>
        </p:grpSpPr>
        <p:sp>
          <p:nvSpPr>
            <p:cNvPr id="19505" name="AutoShape 181"/>
            <p:cNvSpPr>
              <a:spLocks noChangeArrowheads="1"/>
            </p:cNvSpPr>
            <p:nvPr/>
          </p:nvSpPr>
          <p:spPr bwMode="auto">
            <a:xfrm>
              <a:off x="2138" y="3628"/>
              <a:ext cx="110" cy="126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9506" name="Group 182"/>
            <p:cNvGrpSpPr>
              <a:grpSpLocks/>
            </p:cNvGrpSpPr>
            <p:nvPr/>
          </p:nvGrpSpPr>
          <p:grpSpPr bwMode="auto">
            <a:xfrm>
              <a:off x="1728" y="2803"/>
              <a:ext cx="1867" cy="850"/>
              <a:chOff x="1724" y="2775"/>
              <a:chExt cx="1867" cy="850"/>
            </a:xfrm>
          </p:grpSpPr>
          <p:grpSp>
            <p:nvGrpSpPr>
              <p:cNvPr id="19507" name="Group 183"/>
              <p:cNvGrpSpPr>
                <a:grpSpLocks/>
              </p:cNvGrpSpPr>
              <p:nvPr/>
            </p:nvGrpSpPr>
            <p:grpSpPr bwMode="auto">
              <a:xfrm>
                <a:off x="2654" y="3385"/>
                <a:ext cx="240" cy="240"/>
                <a:chOff x="432" y="1776"/>
                <a:chExt cx="240" cy="240"/>
              </a:xfrm>
            </p:grpSpPr>
            <p:sp>
              <p:nvSpPr>
                <p:cNvPr id="19517" name="Oval 184"/>
                <p:cNvSpPr>
                  <a:spLocks noChangeArrowheads="1"/>
                </p:cNvSpPr>
                <p:nvPr/>
              </p:nvSpPr>
              <p:spPr bwMode="auto">
                <a:xfrm>
                  <a:off x="432" y="1776"/>
                  <a:ext cx="240" cy="240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9518" name="Oval 185"/>
                <p:cNvSpPr>
                  <a:spLocks noChangeArrowheads="1"/>
                </p:cNvSpPr>
                <p:nvPr/>
              </p:nvSpPr>
              <p:spPr bwMode="auto">
                <a:xfrm>
                  <a:off x="498" y="185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sp>
            <p:nvSpPr>
              <p:cNvPr id="19508" name="Text Box 186"/>
              <p:cNvSpPr txBox="1">
                <a:spLocks noChangeArrowheads="1"/>
              </p:cNvSpPr>
              <p:nvPr/>
            </p:nvSpPr>
            <p:spPr bwMode="auto">
              <a:xfrm>
                <a:off x="2672" y="3237"/>
                <a:ext cx="9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200" b="1"/>
                  <a:t>Submukozal IPAN</a:t>
                </a:r>
                <a:endParaRPr lang="en-US" altLang="tr-TR" sz="1200" b="1"/>
              </a:p>
            </p:txBody>
          </p:sp>
          <p:sp>
            <p:nvSpPr>
              <p:cNvPr id="19509" name="Line 187"/>
              <p:cNvSpPr>
                <a:spLocks noChangeShapeType="1"/>
              </p:cNvSpPr>
              <p:nvPr/>
            </p:nvSpPr>
            <p:spPr bwMode="auto">
              <a:xfrm flipV="1">
                <a:off x="2853" y="3399"/>
                <a:ext cx="144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10" name="Group 188"/>
              <p:cNvGrpSpPr>
                <a:grpSpLocks/>
              </p:cNvGrpSpPr>
              <p:nvPr/>
            </p:nvGrpSpPr>
            <p:grpSpPr bwMode="auto">
              <a:xfrm>
                <a:off x="2233" y="2898"/>
                <a:ext cx="240" cy="240"/>
                <a:chOff x="2928" y="1920"/>
                <a:chExt cx="240" cy="240"/>
              </a:xfrm>
            </p:grpSpPr>
            <p:sp>
              <p:nvSpPr>
                <p:cNvPr id="19515" name="Oval 189"/>
                <p:cNvSpPr>
                  <a:spLocks noChangeArrowheads="1"/>
                </p:cNvSpPr>
                <p:nvPr/>
              </p:nvSpPr>
              <p:spPr bwMode="auto">
                <a:xfrm>
                  <a:off x="2928" y="1920"/>
                  <a:ext cx="240" cy="240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9516" name="Oval 190"/>
                <p:cNvSpPr>
                  <a:spLocks noChangeArrowheads="1"/>
                </p:cNvSpPr>
                <p:nvPr/>
              </p:nvSpPr>
              <p:spPr bwMode="auto">
                <a:xfrm>
                  <a:off x="2994" y="200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sp>
            <p:nvSpPr>
              <p:cNvPr id="19511" name="Text Box 191"/>
              <p:cNvSpPr txBox="1">
                <a:spLocks noChangeArrowheads="1"/>
              </p:cNvSpPr>
              <p:nvPr/>
            </p:nvSpPr>
            <p:spPr bwMode="auto">
              <a:xfrm>
                <a:off x="2463" y="3106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/>
                  <a:t>Ach           CGRP</a:t>
                </a:r>
                <a:endParaRPr lang="en-US" altLang="tr-TR" sz="1000" b="1"/>
              </a:p>
            </p:txBody>
          </p:sp>
          <p:sp>
            <p:nvSpPr>
              <p:cNvPr id="19512" name="Text Box 192"/>
              <p:cNvSpPr txBox="1">
                <a:spLocks noChangeArrowheads="1"/>
              </p:cNvSpPr>
              <p:nvPr/>
            </p:nvSpPr>
            <p:spPr bwMode="auto">
              <a:xfrm>
                <a:off x="2676" y="3026"/>
                <a:ext cx="4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/>
                  <a:t>5-HT</a:t>
                </a:r>
                <a:r>
                  <a:rPr lang="tr-TR" altLang="tr-TR" sz="1000" b="1" baseline="-25000"/>
                  <a:t>4</a:t>
                </a:r>
                <a:endParaRPr lang="en-US" altLang="tr-TR" sz="1000" b="1" baseline="-25000"/>
              </a:p>
            </p:txBody>
          </p:sp>
          <p:sp>
            <p:nvSpPr>
              <p:cNvPr id="19513" name="Text Box 193"/>
              <p:cNvSpPr txBox="1">
                <a:spLocks noChangeArrowheads="1"/>
              </p:cNvSpPr>
              <p:nvPr/>
            </p:nvSpPr>
            <p:spPr bwMode="auto">
              <a:xfrm>
                <a:off x="1724" y="2775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200" b="1"/>
                  <a:t>5-HT</a:t>
                </a:r>
                <a:r>
                  <a:rPr lang="tr-TR" altLang="tr-TR" sz="1200" b="1" baseline="-25000"/>
                  <a:t>4</a:t>
                </a:r>
                <a:endParaRPr lang="en-US" altLang="tr-TR" sz="1200" b="1" baseline="-25000"/>
              </a:p>
            </p:txBody>
          </p:sp>
          <p:sp>
            <p:nvSpPr>
              <p:cNvPr id="19514" name="Text Box 194"/>
              <p:cNvSpPr txBox="1">
                <a:spLocks noChangeArrowheads="1"/>
              </p:cNvSpPr>
              <p:nvPr/>
            </p:nvSpPr>
            <p:spPr bwMode="auto">
              <a:xfrm>
                <a:off x="1731" y="3072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 dirty="0" err="1"/>
                  <a:t>Ach</a:t>
                </a:r>
                <a:r>
                  <a:rPr lang="tr-TR" altLang="tr-TR" sz="1000" b="1" dirty="0"/>
                  <a:t>           CGRP</a:t>
                </a:r>
                <a:endParaRPr lang="en-US" altLang="tr-TR" sz="1000" b="1" dirty="0"/>
              </a:p>
            </p:txBody>
          </p:sp>
        </p:grpSp>
      </p:grpSp>
      <p:sp>
        <p:nvSpPr>
          <p:cNvPr id="19504" name="Freeform 195"/>
          <p:cNvSpPr>
            <a:spLocks/>
          </p:cNvSpPr>
          <p:nvPr/>
        </p:nvSpPr>
        <p:spPr bwMode="auto">
          <a:xfrm>
            <a:off x="3962400" y="4800600"/>
            <a:ext cx="533400" cy="609600"/>
          </a:xfrm>
          <a:custGeom>
            <a:avLst/>
            <a:gdLst>
              <a:gd name="T0" fmla="*/ 5782 w 304"/>
              <a:gd name="T1" fmla="*/ 18485 h 336"/>
              <a:gd name="T2" fmla="*/ 5782 w 304"/>
              <a:gd name="T3" fmla="*/ 10531 h 336"/>
              <a:gd name="T4" fmla="*/ 3864 w 304"/>
              <a:gd name="T5" fmla="*/ 7949 h 336"/>
              <a:gd name="T6" fmla="*/ 1920 w 304"/>
              <a:gd name="T7" fmla="*/ 2634 h 336"/>
              <a:gd name="T8" fmla="*/ 0 w 304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336"/>
              <a:gd name="T17" fmla="*/ 304 w 304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336">
                <a:moveTo>
                  <a:pt x="288" y="336"/>
                </a:moveTo>
                <a:cubicBezTo>
                  <a:pt x="296" y="280"/>
                  <a:pt x="304" y="224"/>
                  <a:pt x="288" y="192"/>
                </a:cubicBezTo>
                <a:cubicBezTo>
                  <a:pt x="272" y="160"/>
                  <a:pt x="224" y="168"/>
                  <a:pt x="192" y="144"/>
                </a:cubicBezTo>
                <a:cubicBezTo>
                  <a:pt x="160" y="120"/>
                  <a:pt x="128" y="72"/>
                  <a:pt x="96" y="48"/>
                </a:cubicBezTo>
                <a:cubicBezTo>
                  <a:pt x="64" y="24"/>
                  <a:pt x="32" y="12"/>
                  <a:pt x="0" y="0"/>
                </a:cubicBezTo>
              </a:path>
            </a:pathLst>
          </a:custGeom>
          <a:noFill/>
          <a:ln w="28575">
            <a:solidFill>
              <a:srgbClr val="25257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5" name="Line 196"/>
          <p:cNvSpPr>
            <a:spLocks noChangeShapeType="1"/>
          </p:cNvSpPr>
          <p:nvPr/>
        </p:nvSpPr>
        <p:spPr bwMode="auto">
          <a:xfrm>
            <a:off x="4724400" y="4800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6" name="Line 197"/>
          <p:cNvSpPr>
            <a:spLocks noChangeShapeType="1"/>
          </p:cNvSpPr>
          <p:nvPr/>
        </p:nvSpPr>
        <p:spPr bwMode="auto">
          <a:xfrm>
            <a:off x="5573713" y="55768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7" name="Line 198"/>
          <p:cNvSpPr>
            <a:spLocks noChangeShapeType="1"/>
          </p:cNvSpPr>
          <p:nvPr/>
        </p:nvSpPr>
        <p:spPr bwMode="auto">
          <a:xfrm>
            <a:off x="7424738" y="47863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98" name="Line 199"/>
          <p:cNvSpPr>
            <a:spLocks noChangeShapeType="1"/>
          </p:cNvSpPr>
          <p:nvPr/>
        </p:nvSpPr>
        <p:spPr bwMode="auto">
          <a:xfrm>
            <a:off x="5661025" y="48069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500" name="201 Dikdörtgen"/>
          <p:cNvSpPr>
            <a:spLocks noChangeArrowheads="1"/>
          </p:cNvSpPr>
          <p:nvPr/>
        </p:nvSpPr>
        <p:spPr bwMode="auto">
          <a:xfrm>
            <a:off x="3276600" y="3429000"/>
            <a:ext cx="314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/>
              <a:t>CGRP</a:t>
            </a:r>
            <a:r>
              <a:rPr lang="tr-TR" altLang="tr-TR" sz="1200"/>
              <a:t>: Calcitonin  Gen Related  Peptide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/>
              <a:t>IPAN</a:t>
            </a:r>
            <a:r>
              <a:rPr lang="tr-TR" altLang="tr-TR" sz="1200"/>
              <a:t>:   I</a:t>
            </a:r>
            <a:r>
              <a:rPr lang="en-US" altLang="tr-TR" sz="1200"/>
              <a:t>ntrinsic </a:t>
            </a:r>
            <a:r>
              <a:rPr lang="tr-TR" altLang="tr-TR" sz="1200"/>
              <a:t> P</a:t>
            </a:r>
            <a:r>
              <a:rPr lang="en-US" altLang="tr-TR" sz="1200"/>
              <a:t>rimary </a:t>
            </a:r>
            <a:r>
              <a:rPr lang="tr-TR" altLang="tr-TR" sz="1200"/>
              <a:t> A</a:t>
            </a:r>
            <a:r>
              <a:rPr lang="en-US" altLang="tr-TR" sz="1200"/>
              <a:t>fferent </a:t>
            </a:r>
            <a:r>
              <a:rPr lang="tr-TR" altLang="tr-TR" sz="1200"/>
              <a:t> N</a:t>
            </a:r>
            <a:r>
              <a:rPr lang="en-US" altLang="tr-TR" sz="1200"/>
              <a:t>euron  </a:t>
            </a:r>
            <a:endParaRPr lang="tr-TR" altLang="tr-TR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/>
          </a:p>
        </p:txBody>
      </p:sp>
      <p:sp>
        <p:nvSpPr>
          <p:cNvPr id="206" name="205 Aşağı Ok"/>
          <p:cNvSpPr/>
          <p:nvPr/>
        </p:nvSpPr>
        <p:spPr>
          <a:xfrm rot="12048880">
            <a:off x="3198813" y="5275263"/>
            <a:ext cx="180975" cy="457200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207" name="206 Aşağı Ok"/>
          <p:cNvSpPr/>
          <p:nvPr/>
        </p:nvSpPr>
        <p:spPr>
          <a:xfrm rot="8859987" flipV="1">
            <a:off x="3249613" y="4286250"/>
            <a:ext cx="152400" cy="430213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solidFill>
                <a:schemeClr val="tx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8106">
            <a:off x="5805621" y="6266211"/>
            <a:ext cx="486342" cy="2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38" y="6267154"/>
            <a:ext cx="573221" cy="3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irsek Bağlayıcısı 2"/>
          <p:cNvCxnSpPr>
            <a:endCxn id="19595" idx="1"/>
          </p:cNvCxnSpPr>
          <p:nvPr/>
        </p:nvCxnSpPr>
        <p:spPr>
          <a:xfrm>
            <a:off x="4457701" y="1519238"/>
            <a:ext cx="1441450" cy="304800"/>
          </a:xfrm>
          <a:prstGeom prst="bentConnector3">
            <a:avLst>
              <a:gd name="adj1" fmla="val -127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irsek Bağlayıcısı 5"/>
          <p:cNvCxnSpPr>
            <a:endCxn id="19595" idx="0"/>
          </p:cNvCxnSpPr>
          <p:nvPr/>
        </p:nvCxnSpPr>
        <p:spPr>
          <a:xfrm>
            <a:off x="5211763" y="668338"/>
            <a:ext cx="1586707" cy="79533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6093116" y="369167"/>
            <a:ext cx="183248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400" dirty="0" err="1"/>
              <a:t>Spinothalamik</a:t>
            </a:r>
            <a:r>
              <a:rPr lang="tr-TR" altLang="tr-TR" sz="1400" dirty="0"/>
              <a:t>  </a:t>
            </a:r>
            <a:r>
              <a:rPr lang="tr-TR" altLang="tr-TR" sz="1400" dirty="0" err="1"/>
              <a:t>Spinoretiküler</a:t>
            </a:r>
            <a:r>
              <a:rPr lang="tr-TR" altLang="tr-TR" sz="1400" dirty="0"/>
              <a:t> </a:t>
            </a:r>
            <a:r>
              <a:rPr lang="tr-TR" altLang="tr-TR" sz="1400" dirty="0" err="1"/>
              <a:t>trakt</a:t>
            </a:r>
            <a:endParaRPr lang="tr-TR" altLang="tr-TR" sz="1400" dirty="0"/>
          </a:p>
        </p:txBody>
      </p:sp>
      <p:sp>
        <p:nvSpPr>
          <p:cNvPr id="213" name="Text Box 43"/>
          <p:cNvSpPr txBox="1">
            <a:spLocks noChangeArrowheads="1"/>
          </p:cNvSpPr>
          <p:nvPr/>
        </p:nvSpPr>
        <p:spPr bwMode="auto">
          <a:xfrm>
            <a:off x="3546475" y="1759050"/>
            <a:ext cx="201814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400" dirty="0" err="1"/>
              <a:t>Desendan</a:t>
            </a:r>
            <a:r>
              <a:rPr lang="tr-TR" altLang="tr-TR" sz="1400" dirty="0"/>
              <a:t> inhibitör yol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57038" y="6455630"/>
            <a:ext cx="426637" cy="316706"/>
          </a:xfrm>
        </p:spPr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17</a:t>
            </a:fld>
            <a:endParaRPr lang="en-US" altLang="tr-TR" dirty="0"/>
          </a:p>
        </p:txBody>
      </p:sp>
      <p:sp>
        <p:nvSpPr>
          <p:cNvPr id="4" name="Dikdörtgen 3"/>
          <p:cNvSpPr/>
          <p:nvPr/>
        </p:nvSpPr>
        <p:spPr>
          <a:xfrm>
            <a:off x="2912775" y="2674183"/>
            <a:ext cx="3656386" cy="369332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(Disorders of gut -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tr-TR" dirty="0"/>
          </a:p>
        </p:txBody>
      </p:sp>
      <p:pic>
        <p:nvPicPr>
          <p:cNvPr id="19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74638"/>
            <a:ext cx="8229600" cy="639762"/>
          </a:xfrm>
        </p:spPr>
        <p:txBody>
          <a:bodyPr/>
          <a:lstStyle/>
          <a:p>
            <a:pPr eaLnBrk="1" hangingPunct="1"/>
            <a:r>
              <a:rPr lang="tr-TR" altLang="tr-TR" sz="2000" dirty="0" err="1" smtClean="0">
                <a:solidFill>
                  <a:schemeClr val="tx1"/>
                </a:solidFill>
              </a:rPr>
              <a:t>Viseral</a:t>
            </a:r>
            <a:r>
              <a:rPr lang="tr-TR" altLang="tr-TR" sz="2000" dirty="0" smtClean="0">
                <a:solidFill>
                  <a:schemeClr val="tx1"/>
                </a:solidFill>
              </a:rPr>
              <a:t>  </a:t>
            </a:r>
            <a:r>
              <a:rPr lang="tr-TR" altLang="tr-TR" sz="2000" dirty="0" err="1" smtClean="0">
                <a:solidFill>
                  <a:schemeClr val="tx1"/>
                </a:solidFill>
              </a:rPr>
              <a:t>sensitiviteyi</a:t>
            </a:r>
            <a:r>
              <a:rPr lang="tr-TR" altLang="tr-TR" sz="2000" dirty="0" smtClean="0">
                <a:solidFill>
                  <a:schemeClr val="tx1"/>
                </a:solidFill>
              </a:rPr>
              <a:t> etkileyebilecek ajanlar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09597"/>
              </p:ext>
            </p:extLst>
          </p:nvPr>
        </p:nvGraphicFramePr>
        <p:xfrm>
          <a:off x="533400" y="1295400"/>
          <a:ext cx="8193088" cy="4860924"/>
        </p:xfrm>
        <a:graphic>
          <a:graphicData uri="http://schemas.openxmlformats.org/drawingml/2006/table">
            <a:tbl>
              <a:tblPr/>
              <a:tblGrid>
                <a:gridCol w="40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Sınıf</a:t>
                      </a: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İlaç</a:t>
                      </a:r>
                    </a:p>
                  </a:txBody>
                  <a:tcPr marT="45715" marB="45715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Trisiklik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antidepresanlar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Amitriptilin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Laroxyl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İmipramine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Tofranil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Desimipramin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Desipram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Opioidler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agonisti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Fedotozine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Asimodoline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Tramadol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r>
                        <a:rPr kumimoji="0" lang="tr-T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agonisti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Clonidine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5-HT</a:t>
                      </a:r>
                      <a:r>
                        <a:rPr kumimoji="0" lang="tr-T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antagonisti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Ondansetron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Granisetron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Alosetron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CCK-1 (a)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antagonisti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Dexloxiglumide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Somatostatin</a:t>
                      </a: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Octreotide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5" marB="45715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6A4F-D2BC-43C6-936E-3F98997309AA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31887"/>
            <a:ext cx="6848095" cy="5187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819400" y="188913"/>
            <a:ext cx="275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NUD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5466556" y="799306"/>
            <a:ext cx="1665288" cy="37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763588" y="2782888"/>
            <a:ext cx="2944812" cy="615553"/>
          </a:xfrm>
          <a:prstGeom prst="rect">
            <a:avLst/>
          </a:prstGeom>
          <a:solidFill>
            <a:srgbClr val="D4F4D4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HP 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eredikasyonu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Terapötik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fayda %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10-60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635500" y="1412875"/>
            <a:ext cx="3968750" cy="615553"/>
          </a:xfrm>
          <a:prstGeom prst="rect">
            <a:avLst/>
          </a:prstGeom>
          <a:solidFill>
            <a:srgbClr val="E5FA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Ampirik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antisekratuar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tedavi (PPI)     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Terapötik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fayda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%30-70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441325" y="3965575"/>
            <a:ext cx="3673475" cy="892552"/>
          </a:xfrm>
          <a:prstGeom prst="rect">
            <a:avLst/>
          </a:prstGeom>
          <a:solidFill>
            <a:srgbClr val="D4F4D4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Semptomlar devam ederse  ampirik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antisekratuar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tedavi (PPI)                    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Terapötik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fayda %30-70)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719638" y="2414588"/>
            <a:ext cx="3968750" cy="615553"/>
          </a:xfrm>
          <a:prstGeom prst="rect">
            <a:avLst/>
          </a:prstGeom>
          <a:solidFill>
            <a:srgbClr val="E5FA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Daha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güçlü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antisekretuar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ilaç dene    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Terapötik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fayda bilinmiyor)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225550" y="5365750"/>
            <a:ext cx="1536700" cy="654050"/>
          </a:xfrm>
          <a:prstGeom prst="rect">
            <a:avLst/>
          </a:prstGeom>
          <a:solidFill>
            <a:srgbClr val="D4F4D4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latin typeface="Calibri" panose="020F0502020204030204" pitchFamily="34" charset="0"/>
                <a:cs typeface="Calibri" panose="020F0502020204030204" pitchFamily="34" charset="0"/>
              </a:rPr>
              <a:t>Yetersiz düzelme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4739555" y="3562928"/>
            <a:ext cx="4224337" cy="1203325"/>
          </a:xfrm>
          <a:prstGeom prst="rect">
            <a:avLst/>
          </a:prstGeom>
          <a:solidFill>
            <a:srgbClr val="E5FA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Faydalı oldukları tam olarak kanıtlanmamış ajanlarla ampirik tedavi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(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Sucralfate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simethicone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bismuth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        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antispazmodikler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4887913" y="5133975"/>
            <a:ext cx="2944812" cy="654050"/>
          </a:xfrm>
          <a:prstGeom prst="rect">
            <a:avLst/>
          </a:prstGeom>
          <a:solidFill>
            <a:srgbClr val="E5FA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Prokinetik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ajanlar veya </a:t>
            </a:r>
            <a:r>
              <a:rPr lang="tr-TR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trisiklik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antidepresanlar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740150" y="6165850"/>
            <a:ext cx="262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854450" y="6103938"/>
            <a:ext cx="4735513" cy="646112"/>
          </a:xfrm>
          <a:prstGeom prst="rect">
            <a:avLst/>
          </a:prstGeom>
          <a:solidFill>
            <a:srgbClr val="E5FA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Faydalı oldukları tam olarak kanıtlanmamış ajanlar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(SSRI, </a:t>
            </a: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tegaserod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sumatiriptan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>
            <a:off x="6556375" y="3276600"/>
            <a:ext cx="0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8" name="Line 19"/>
          <p:cNvSpPr>
            <a:spLocks noChangeShapeType="1"/>
          </p:cNvSpPr>
          <p:nvPr/>
        </p:nvSpPr>
        <p:spPr bwMode="auto">
          <a:xfrm>
            <a:off x="5799138" y="5970588"/>
            <a:ext cx="0" cy="714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9" name="Line 20"/>
          <p:cNvSpPr>
            <a:spLocks noChangeShapeType="1"/>
          </p:cNvSpPr>
          <p:nvPr/>
        </p:nvSpPr>
        <p:spPr bwMode="auto">
          <a:xfrm>
            <a:off x="6497638" y="5033963"/>
            <a:ext cx="0" cy="714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0" name="Line 23"/>
          <p:cNvSpPr>
            <a:spLocks noChangeShapeType="1"/>
          </p:cNvSpPr>
          <p:nvPr/>
        </p:nvSpPr>
        <p:spPr bwMode="auto">
          <a:xfrm>
            <a:off x="6364288" y="1346200"/>
            <a:ext cx="0" cy="238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1" name="Line 24"/>
          <p:cNvSpPr>
            <a:spLocks noChangeShapeType="1"/>
          </p:cNvSpPr>
          <p:nvPr/>
        </p:nvSpPr>
        <p:spPr bwMode="auto">
          <a:xfrm>
            <a:off x="6556375" y="2216150"/>
            <a:ext cx="0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2" name="Line 25"/>
          <p:cNvSpPr>
            <a:spLocks noChangeShapeType="1"/>
          </p:cNvSpPr>
          <p:nvPr/>
        </p:nvSpPr>
        <p:spPr bwMode="auto">
          <a:xfrm>
            <a:off x="2076450" y="2028429"/>
            <a:ext cx="0" cy="638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3" name="Line 26"/>
          <p:cNvSpPr>
            <a:spLocks noChangeShapeType="1"/>
          </p:cNvSpPr>
          <p:nvPr/>
        </p:nvSpPr>
        <p:spPr bwMode="auto">
          <a:xfrm>
            <a:off x="2076450" y="3532188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4" name="Line 27"/>
          <p:cNvSpPr>
            <a:spLocks noChangeShapeType="1"/>
          </p:cNvSpPr>
          <p:nvPr/>
        </p:nvSpPr>
        <p:spPr bwMode="auto">
          <a:xfrm>
            <a:off x="2078038" y="497205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5" name="Line 28"/>
          <p:cNvSpPr>
            <a:spLocks noChangeShapeType="1"/>
          </p:cNvSpPr>
          <p:nvPr/>
        </p:nvSpPr>
        <p:spPr bwMode="auto">
          <a:xfrm flipH="1">
            <a:off x="3131344" y="765176"/>
            <a:ext cx="799306" cy="2635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6" name="Line 29"/>
          <p:cNvSpPr>
            <a:spLocks noChangeShapeType="1"/>
          </p:cNvSpPr>
          <p:nvPr/>
        </p:nvSpPr>
        <p:spPr bwMode="auto">
          <a:xfrm>
            <a:off x="4443413" y="765175"/>
            <a:ext cx="9604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1394114" y="6527423"/>
            <a:ext cx="2513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Talley</a:t>
            </a:r>
            <a:r>
              <a:rPr lang="tr-TR" alt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N,Rev</a:t>
            </a:r>
            <a:r>
              <a:rPr lang="tr-TR" alt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Gastro</a:t>
            </a:r>
            <a:r>
              <a:rPr lang="tr-TR" alt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Disord</a:t>
            </a:r>
            <a:r>
              <a:rPr lang="tr-TR" alt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 2003</a:t>
            </a:r>
          </a:p>
        </p:txBody>
      </p:sp>
      <p:pic>
        <p:nvPicPr>
          <p:cNvPr id="21529" name="Picture 31" descr="_sfgb4uw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95" y="87421"/>
            <a:ext cx="72053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8" b="100000" l="1810" r="96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23" y="1344458"/>
            <a:ext cx="2028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Elbow Connector 32"/>
          <p:cNvCxnSpPr>
            <a:stCxn id="21512" idx="3"/>
            <a:endCxn id="21511" idx="1"/>
          </p:cNvCxnSpPr>
          <p:nvPr/>
        </p:nvCxnSpPr>
        <p:spPr>
          <a:xfrm flipV="1">
            <a:off x="2762250" y="2722365"/>
            <a:ext cx="1957388" cy="2970410"/>
          </a:xfrm>
          <a:prstGeom prst="bentConnector3">
            <a:avLst>
              <a:gd name="adj1" fmla="val 82341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362700" y="1310481"/>
            <a:ext cx="0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403350" y="839896"/>
            <a:ext cx="16652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pozitif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19</a:t>
            </a:fld>
            <a:endParaRPr lang="en-US" alt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6851723" y="3139117"/>
            <a:ext cx="1987477" cy="307777"/>
            <a:chOff x="6851723" y="3139117"/>
            <a:chExt cx="1987477" cy="307777"/>
          </a:xfrm>
        </p:grpSpPr>
        <p:sp>
          <p:nvSpPr>
            <p:cNvPr id="3" name="Metin kutusu 2"/>
            <p:cNvSpPr txBox="1"/>
            <p:nvPr/>
          </p:nvSpPr>
          <p:spPr bwMode="auto">
            <a:xfrm>
              <a:off x="7473632" y="3139117"/>
              <a:ext cx="1365568" cy="307777"/>
            </a:xfrm>
            <a:prstGeom prst="rect">
              <a:avLst/>
            </a:prstGeom>
            <a:solidFill>
              <a:srgbClr val="FFEB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400" b="1" baseline="0" dirty="0" smtClean="0"/>
                <a:t>Endoskopi ?</a:t>
              </a:r>
              <a:endParaRPr lang="tr-TR" sz="1400" b="1" baseline="0" dirty="0"/>
            </a:p>
          </p:txBody>
        </p:sp>
        <p:cxnSp>
          <p:nvCxnSpPr>
            <p:cNvPr id="5" name="Düz Ok Bağlayıcısı 4"/>
            <p:cNvCxnSpPr/>
            <p:nvPr/>
          </p:nvCxnSpPr>
          <p:spPr>
            <a:xfrm flipH="1">
              <a:off x="6851723" y="3276600"/>
              <a:ext cx="428195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9763" y="354623"/>
            <a:ext cx="8229600" cy="6340475"/>
          </a:xfrm>
        </p:spPr>
        <p:txBody>
          <a:bodyPr/>
          <a:lstStyle/>
          <a:p>
            <a:pPr marL="0" indent="0">
              <a:buNone/>
            </a:pPr>
            <a:r>
              <a:rPr lang="tr-TR" sz="1200" b="1" dirty="0" smtClean="0"/>
              <a:t>A- </a:t>
            </a:r>
            <a:r>
              <a:rPr lang="tr-TR" sz="1200" b="1" dirty="0" err="1" smtClean="0"/>
              <a:t>Esophageal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endParaRPr lang="tr-TR" sz="1200" b="1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chest</a:t>
            </a:r>
            <a:r>
              <a:rPr lang="tr-TR" sz="1200" dirty="0" smtClean="0"/>
              <a:t> </a:t>
            </a:r>
            <a:r>
              <a:rPr lang="tr-TR" sz="1200" dirty="0" err="1" smtClean="0"/>
              <a:t>pain</a:t>
            </a:r>
            <a:endParaRPr lang="tr-TR" sz="1200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Reflux</a:t>
            </a:r>
            <a:r>
              <a:rPr lang="tr-TR" sz="1200" dirty="0" smtClean="0"/>
              <a:t> hypersensitivity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heartburn</a:t>
            </a:r>
            <a:r>
              <a:rPr lang="tr-TR" sz="1200" dirty="0" smtClean="0"/>
              <a:t> 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dysphagia</a:t>
            </a:r>
            <a:endParaRPr lang="tr-TR" sz="1200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Globus</a:t>
            </a:r>
            <a:endParaRPr lang="tr-TR" sz="1200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dysphagia</a:t>
            </a:r>
            <a:endParaRPr lang="tr-TR" sz="1200" dirty="0"/>
          </a:p>
          <a:p>
            <a:pPr marL="0" indent="0">
              <a:buNone/>
            </a:pPr>
            <a:r>
              <a:rPr lang="tr-TR" sz="1200" b="1" dirty="0" smtClean="0"/>
              <a:t>B- </a:t>
            </a:r>
            <a:r>
              <a:rPr lang="tr-TR" sz="1200" b="1" dirty="0" err="1" smtClean="0"/>
              <a:t>Gastroduodenal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endParaRPr lang="tr-TR" sz="1200" b="1" dirty="0" smtClean="0"/>
          </a:p>
          <a:p>
            <a:r>
              <a:rPr lang="tr-TR" sz="1200" dirty="0" err="1" smtClean="0">
                <a:solidFill>
                  <a:srgbClr val="FF0000"/>
                </a:solidFill>
              </a:rPr>
              <a:t>Functional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dyspepsia</a:t>
            </a:r>
            <a:r>
              <a:rPr lang="tr-TR" sz="1200" dirty="0" smtClean="0">
                <a:solidFill>
                  <a:srgbClr val="FF0000"/>
                </a:solidFill>
              </a:rPr>
              <a:t> (NUD) (EPS, PPDS)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Belching</a:t>
            </a:r>
            <a:r>
              <a:rPr lang="tr-TR" sz="1200" dirty="0" smtClean="0"/>
              <a:t> </a:t>
            </a:r>
            <a:r>
              <a:rPr lang="tr-TR" sz="1200" dirty="0" err="1" smtClean="0"/>
              <a:t>disorders</a:t>
            </a:r>
            <a:r>
              <a:rPr lang="tr-TR" sz="1200" dirty="0" smtClean="0"/>
              <a:t> 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Nausea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vomiting</a:t>
            </a:r>
            <a:r>
              <a:rPr lang="tr-TR" sz="1200" dirty="0" smtClean="0"/>
              <a:t> </a:t>
            </a:r>
            <a:r>
              <a:rPr lang="tr-TR" sz="1200" dirty="0" err="1" smtClean="0"/>
              <a:t>disorders</a:t>
            </a:r>
            <a:r>
              <a:rPr lang="tr-TR" sz="1200" dirty="0" smtClean="0"/>
              <a:t> (CNVS, CVS)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Rumination</a:t>
            </a:r>
            <a:r>
              <a:rPr lang="tr-TR" sz="1200" dirty="0" smtClean="0"/>
              <a:t> sybdrome</a:t>
            </a:r>
          </a:p>
          <a:p>
            <a:pPr marL="0" indent="0">
              <a:buNone/>
            </a:pPr>
            <a:r>
              <a:rPr lang="tr-TR" sz="1200" b="1" dirty="0" smtClean="0"/>
              <a:t>C- </a:t>
            </a:r>
            <a:r>
              <a:rPr lang="tr-TR" sz="1200" b="1" dirty="0" err="1" smtClean="0"/>
              <a:t>Bowel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endParaRPr lang="tr-TR" sz="1200" b="1" dirty="0" smtClean="0"/>
          </a:p>
          <a:p>
            <a:r>
              <a:rPr lang="tr-TR" sz="1200" dirty="0" err="1" smtClean="0">
                <a:solidFill>
                  <a:srgbClr val="FF0000"/>
                </a:solidFill>
              </a:rPr>
              <a:t>Irritable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bowel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syndrome</a:t>
            </a:r>
            <a:r>
              <a:rPr lang="tr-TR" sz="1200" dirty="0" smtClean="0">
                <a:solidFill>
                  <a:srgbClr val="FF0000"/>
                </a:solidFill>
              </a:rPr>
              <a:t> (IBS-D, IBS-C, IBS-M)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constipation</a:t>
            </a:r>
            <a:endParaRPr lang="tr-TR" sz="1200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Diarrhae</a:t>
            </a:r>
            <a:endParaRPr lang="tr-TR" sz="1200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abdominal</a:t>
            </a:r>
            <a:r>
              <a:rPr lang="tr-TR" sz="1200" dirty="0" smtClean="0"/>
              <a:t>  </a:t>
            </a:r>
            <a:r>
              <a:rPr lang="tr-TR" sz="1200" dirty="0" err="1" smtClean="0"/>
              <a:t>bloating</a:t>
            </a:r>
            <a:r>
              <a:rPr lang="tr-TR" sz="1200" dirty="0" smtClean="0"/>
              <a:t> / </a:t>
            </a:r>
            <a:r>
              <a:rPr lang="tr-TR" sz="1200" dirty="0" err="1" smtClean="0"/>
              <a:t>distention</a:t>
            </a:r>
            <a:r>
              <a:rPr lang="tr-TR" sz="1200" dirty="0" smtClean="0"/>
              <a:t> </a:t>
            </a:r>
            <a:r>
              <a:rPr lang="tr-TR" sz="1100" dirty="0" smtClean="0">
                <a:solidFill>
                  <a:srgbClr val="0070C0"/>
                </a:solidFill>
              </a:rPr>
              <a:t>(</a:t>
            </a:r>
            <a:r>
              <a:rPr lang="tr-TR" sz="1100" dirty="0" err="1" smtClean="0">
                <a:solidFill>
                  <a:srgbClr val="0070C0"/>
                </a:solidFill>
              </a:rPr>
              <a:t>Visible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increase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abdominal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girth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predominate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over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other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symptoms</a:t>
            </a:r>
            <a:r>
              <a:rPr lang="tr-TR" sz="1100" dirty="0" smtClean="0">
                <a:solidFill>
                  <a:srgbClr val="0070C0"/>
                </a:solidFill>
              </a:rPr>
              <a:t>)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Opioid</a:t>
            </a:r>
            <a:r>
              <a:rPr lang="tr-TR" sz="1200" dirty="0" smtClean="0"/>
              <a:t> </a:t>
            </a:r>
            <a:r>
              <a:rPr lang="tr-TR" sz="1200" dirty="0" err="1" smtClean="0"/>
              <a:t>induced</a:t>
            </a:r>
            <a:r>
              <a:rPr lang="tr-TR" sz="1200" dirty="0" smtClean="0"/>
              <a:t> </a:t>
            </a:r>
            <a:r>
              <a:rPr lang="tr-TR" sz="1200" dirty="0" err="1" smtClean="0"/>
              <a:t>constipation</a:t>
            </a:r>
            <a:r>
              <a:rPr lang="tr-TR" sz="1200" dirty="0" smtClean="0"/>
              <a:t> </a:t>
            </a:r>
            <a:r>
              <a:rPr lang="tr-TR" sz="1100" dirty="0" smtClean="0">
                <a:solidFill>
                  <a:srgbClr val="0070C0"/>
                </a:solidFill>
              </a:rPr>
              <a:t>(41% of </a:t>
            </a:r>
            <a:r>
              <a:rPr lang="tr-TR" sz="1100" dirty="0" err="1" smtClean="0">
                <a:solidFill>
                  <a:srgbClr val="0070C0"/>
                </a:solidFill>
              </a:rPr>
              <a:t>chronic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cancer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pain</a:t>
            </a:r>
            <a:r>
              <a:rPr lang="tr-TR" sz="1100" dirty="0" smtClean="0">
                <a:solidFill>
                  <a:srgbClr val="0070C0"/>
                </a:solidFill>
              </a:rPr>
              <a:t>, 94% of </a:t>
            </a:r>
            <a:r>
              <a:rPr lang="tr-TR" sz="1100" dirty="0" err="1" smtClean="0">
                <a:solidFill>
                  <a:srgbClr val="0070C0"/>
                </a:solidFill>
              </a:rPr>
              <a:t>patients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taking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opioids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for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cancer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related</a:t>
            </a:r>
            <a:r>
              <a:rPr lang="tr-TR" sz="1100" dirty="0" smtClean="0">
                <a:solidFill>
                  <a:srgbClr val="0070C0"/>
                </a:solidFill>
              </a:rPr>
              <a:t> </a:t>
            </a:r>
            <a:r>
              <a:rPr lang="tr-TR" sz="1100" dirty="0" err="1" smtClean="0">
                <a:solidFill>
                  <a:srgbClr val="0070C0"/>
                </a:solidFill>
              </a:rPr>
              <a:t>pain</a:t>
            </a:r>
            <a:r>
              <a:rPr lang="tr-TR" sz="110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tr-TR" sz="1200" b="1" dirty="0" smtClean="0"/>
              <a:t>D- Centrally </a:t>
            </a:r>
            <a:r>
              <a:rPr lang="tr-TR" sz="1200" b="1" dirty="0" err="1" smtClean="0"/>
              <a:t>mediated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r>
              <a:rPr lang="tr-TR" sz="1200" b="1" dirty="0" smtClean="0"/>
              <a:t> of </a:t>
            </a:r>
            <a:r>
              <a:rPr lang="tr-TR" sz="1200" b="1" dirty="0" err="1" smtClean="0"/>
              <a:t>gastrointestinal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pain</a:t>
            </a:r>
            <a:endParaRPr lang="tr-TR" sz="1200" b="1" dirty="0" smtClean="0"/>
          </a:p>
          <a:p>
            <a:pPr>
              <a:buClr>
                <a:srgbClr val="008000"/>
              </a:buClr>
            </a:pPr>
            <a:r>
              <a:rPr lang="tr-TR" sz="1200" dirty="0" smtClean="0"/>
              <a:t>Centrally </a:t>
            </a:r>
            <a:r>
              <a:rPr lang="tr-TR" sz="1200" dirty="0" err="1" smtClean="0"/>
              <a:t>mediated</a:t>
            </a:r>
            <a:r>
              <a:rPr lang="tr-TR" sz="1200" dirty="0" smtClean="0"/>
              <a:t> </a:t>
            </a:r>
            <a:r>
              <a:rPr lang="tr-TR" sz="1200" dirty="0" err="1" smtClean="0"/>
              <a:t>abdominal</a:t>
            </a:r>
            <a:r>
              <a:rPr lang="tr-TR" sz="1200" dirty="0" smtClean="0"/>
              <a:t> </a:t>
            </a:r>
            <a:r>
              <a:rPr lang="tr-TR" sz="1200" dirty="0" err="1" smtClean="0"/>
              <a:t>pain</a:t>
            </a:r>
            <a:r>
              <a:rPr lang="tr-TR" sz="1200" dirty="0" smtClean="0"/>
              <a:t> </a:t>
            </a:r>
            <a:r>
              <a:rPr lang="tr-TR" sz="1200" dirty="0" err="1" smtClean="0"/>
              <a:t>syndrome</a:t>
            </a:r>
            <a:r>
              <a:rPr lang="tr-TR" sz="1200" dirty="0" smtClean="0"/>
              <a:t> (CAPS)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Narcotic</a:t>
            </a:r>
            <a:r>
              <a:rPr lang="tr-TR" sz="1200" dirty="0" smtClean="0"/>
              <a:t> </a:t>
            </a:r>
            <a:r>
              <a:rPr lang="tr-TR" sz="1200" dirty="0" err="1" smtClean="0"/>
              <a:t>bowel</a:t>
            </a:r>
            <a:r>
              <a:rPr lang="tr-TR" sz="1200" dirty="0" smtClean="0"/>
              <a:t> </a:t>
            </a:r>
            <a:r>
              <a:rPr lang="tr-TR" sz="1200" dirty="0" err="1" smtClean="0"/>
              <a:t>syndrome</a:t>
            </a:r>
            <a:r>
              <a:rPr lang="tr-TR" sz="1200" dirty="0" smtClean="0"/>
              <a:t> / </a:t>
            </a:r>
            <a:r>
              <a:rPr lang="tr-TR" sz="1200" dirty="0" err="1" smtClean="0"/>
              <a:t>Opioid</a:t>
            </a:r>
            <a:r>
              <a:rPr lang="tr-TR" sz="1200" dirty="0" smtClean="0"/>
              <a:t> </a:t>
            </a:r>
            <a:r>
              <a:rPr lang="tr-TR" sz="1200" dirty="0" err="1" smtClean="0"/>
              <a:t>induced</a:t>
            </a:r>
            <a:r>
              <a:rPr lang="tr-TR" sz="1200" dirty="0" smtClean="0"/>
              <a:t> </a:t>
            </a:r>
            <a:r>
              <a:rPr lang="tr-TR" sz="1200" dirty="0" err="1" smtClean="0"/>
              <a:t>gastrointeatinal</a:t>
            </a:r>
            <a:r>
              <a:rPr lang="tr-TR" sz="1200" dirty="0" smtClean="0"/>
              <a:t> </a:t>
            </a:r>
            <a:r>
              <a:rPr lang="tr-TR" sz="1200" dirty="0" err="1" smtClean="0"/>
              <a:t>hyperalgesia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b="1" dirty="0" smtClean="0"/>
              <a:t>E- </a:t>
            </a:r>
            <a:r>
              <a:rPr lang="tr-TR" sz="1200" b="1" dirty="0" err="1" smtClean="0"/>
              <a:t>Gallbladder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and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sphincter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Oddi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endParaRPr lang="tr-TR" sz="1200" b="1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Biliary</a:t>
            </a:r>
            <a:r>
              <a:rPr lang="tr-TR" sz="1200" dirty="0" smtClean="0"/>
              <a:t> </a:t>
            </a:r>
            <a:r>
              <a:rPr lang="tr-TR" sz="1200" dirty="0" err="1" smtClean="0"/>
              <a:t>pain</a:t>
            </a:r>
            <a:r>
              <a:rPr lang="tr-TR" sz="1200" dirty="0" smtClean="0"/>
              <a:t> (</a:t>
            </a:r>
            <a:r>
              <a:rPr lang="tr-TR" sz="1200" dirty="0" err="1" smtClean="0"/>
              <a:t>Oddi</a:t>
            </a:r>
            <a:r>
              <a:rPr lang="tr-TR" sz="1200" dirty="0" smtClean="0"/>
              <a:t> </a:t>
            </a:r>
            <a:r>
              <a:rPr lang="tr-TR" sz="1200" dirty="0" err="1" smtClean="0"/>
              <a:t>sphincter</a:t>
            </a:r>
            <a:r>
              <a:rPr lang="tr-TR" sz="1200" dirty="0" smtClean="0"/>
              <a:t> </a:t>
            </a:r>
            <a:r>
              <a:rPr lang="tr-TR" sz="1200" dirty="0" err="1" smtClean="0"/>
              <a:t>dysfunction</a:t>
            </a:r>
            <a:r>
              <a:rPr lang="tr-TR" sz="1200" dirty="0" smtClean="0"/>
              <a:t>, </a:t>
            </a: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gallbladder</a:t>
            </a:r>
            <a:r>
              <a:rPr lang="tr-TR" sz="1200" dirty="0" smtClean="0"/>
              <a:t> </a:t>
            </a:r>
            <a:r>
              <a:rPr lang="tr-TR" sz="1200" dirty="0" err="1" smtClean="0"/>
              <a:t>disorder</a:t>
            </a:r>
            <a:r>
              <a:rPr lang="tr-TR" sz="1200" dirty="0" smtClean="0"/>
              <a:t>)</a:t>
            </a:r>
          </a:p>
          <a:p>
            <a:pPr marL="0" indent="0">
              <a:buNone/>
            </a:pPr>
            <a:r>
              <a:rPr lang="tr-TR" sz="1200" b="1" dirty="0" smtClean="0"/>
              <a:t>F- </a:t>
            </a:r>
            <a:r>
              <a:rPr lang="tr-TR" sz="1200" b="1" dirty="0" err="1" smtClean="0"/>
              <a:t>Anorectal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endParaRPr lang="tr-TR" sz="1200" b="1" dirty="0" smtClean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Fecal</a:t>
            </a:r>
            <a:r>
              <a:rPr lang="tr-TR" sz="1200" dirty="0" smtClean="0"/>
              <a:t> </a:t>
            </a:r>
            <a:r>
              <a:rPr lang="tr-TR" sz="1200" dirty="0" err="1" smtClean="0"/>
              <a:t>Incontinans</a:t>
            </a:r>
            <a:endParaRPr lang="tr-TR" sz="1200" dirty="0"/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anorectal</a:t>
            </a:r>
            <a:r>
              <a:rPr lang="tr-TR" sz="1200" dirty="0" smtClean="0"/>
              <a:t> </a:t>
            </a:r>
            <a:r>
              <a:rPr lang="tr-TR" sz="1200" dirty="0" err="1" smtClean="0"/>
              <a:t>pain</a:t>
            </a:r>
            <a:r>
              <a:rPr lang="tr-TR" sz="1200" dirty="0" smtClean="0"/>
              <a:t> (</a:t>
            </a:r>
            <a:r>
              <a:rPr lang="tr-TR" sz="1200" dirty="0" err="1" smtClean="0"/>
              <a:t>Proctalgia</a:t>
            </a:r>
            <a:r>
              <a:rPr lang="tr-TR" sz="1200" dirty="0" smtClean="0"/>
              <a:t> </a:t>
            </a:r>
            <a:r>
              <a:rPr lang="tr-TR" sz="1200" dirty="0" err="1" smtClean="0"/>
              <a:t>fugax</a:t>
            </a:r>
            <a:r>
              <a:rPr lang="tr-TR" sz="1200" dirty="0" smtClean="0"/>
              <a:t>, </a:t>
            </a:r>
            <a:r>
              <a:rPr lang="tr-TR" sz="1200" dirty="0" err="1" smtClean="0"/>
              <a:t>Levator</a:t>
            </a:r>
            <a:r>
              <a:rPr lang="tr-TR" sz="1200" dirty="0" smtClean="0"/>
              <a:t> ani </a:t>
            </a:r>
            <a:r>
              <a:rPr lang="tr-TR" sz="1200" dirty="0" err="1" smtClean="0"/>
              <a:t>syndrome,Unspecified</a:t>
            </a:r>
            <a:r>
              <a:rPr lang="tr-TR" sz="1200" dirty="0" smtClean="0"/>
              <a:t> </a:t>
            </a: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anorectal</a:t>
            </a:r>
            <a:r>
              <a:rPr lang="tr-TR" sz="1200" dirty="0" smtClean="0"/>
              <a:t> </a:t>
            </a:r>
            <a:r>
              <a:rPr lang="tr-TR" sz="1200" dirty="0" err="1" smtClean="0"/>
              <a:t>pain</a:t>
            </a:r>
            <a:r>
              <a:rPr lang="tr-TR" sz="1200" dirty="0" smtClean="0"/>
              <a:t>)</a:t>
            </a:r>
          </a:p>
          <a:p>
            <a:pPr>
              <a:buClr>
                <a:srgbClr val="008000"/>
              </a:buClr>
            </a:pPr>
            <a:r>
              <a:rPr lang="tr-TR" sz="1200" dirty="0" err="1" smtClean="0"/>
              <a:t>Functional</a:t>
            </a:r>
            <a:r>
              <a:rPr lang="tr-TR" sz="1200" dirty="0" smtClean="0"/>
              <a:t> </a:t>
            </a:r>
            <a:r>
              <a:rPr lang="tr-TR" sz="1200" dirty="0" err="1" smtClean="0"/>
              <a:t>defecation</a:t>
            </a:r>
            <a:r>
              <a:rPr lang="tr-TR" sz="1200" dirty="0" smtClean="0"/>
              <a:t> </a:t>
            </a:r>
            <a:r>
              <a:rPr lang="tr-TR" sz="1200" dirty="0" err="1" smtClean="0"/>
              <a:t>disorders</a:t>
            </a:r>
            <a:r>
              <a:rPr lang="tr-TR" sz="1200" dirty="0" smtClean="0"/>
              <a:t> (</a:t>
            </a:r>
            <a:r>
              <a:rPr lang="tr-TR" sz="1200" dirty="0" err="1" smtClean="0"/>
              <a:t>Dyssynergic</a:t>
            </a:r>
            <a:r>
              <a:rPr lang="tr-TR" sz="1200" dirty="0" smtClean="0"/>
              <a:t> </a:t>
            </a:r>
            <a:r>
              <a:rPr lang="tr-TR" sz="1200" dirty="0" err="1" smtClean="0"/>
              <a:t>defecation</a:t>
            </a:r>
            <a:r>
              <a:rPr lang="tr-TR" sz="1200" dirty="0" smtClean="0"/>
              <a:t>)</a:t>
            </a:r>
          </a:p>
          <a:p>
            <a:pPr marL="0" indent="0">
              <a:buNone/>
            </a:pPr>
            <a:r>
              <a:rPr lang="tr-TR" sz="1200" b="1" dirty="0" smtClean="0"/>
              <a:t>G,D- </a:t>
            </a:r>
            <a:r>
              <a:rPr lang="tr-TR" sz="1200" b="1" dirty="0" err="1" smtClean="0"/>
              <a:t>Childhood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functional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gastrointestinal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disorders</a:t>
            </a:r>
            <a:r>
              <a:rPr lang="tr-TR" sz="1200" b="1" dirty="0" smtClean="0"/>
              <a:t>  </a:t>
            </a:r>
          </a:p>
          <a:p>
            <a:endParaRPr lang="tr-TR" sz="1200" dirty="0" smtClean="0"/>
          </a:p>
          <a:p>
            <a:endParaRPr lang="tr-TR" sz="1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4876800" y="2121187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aseline="0" dirty="0" smtClean="0"/>
              <a:t>Rome IV </a:t>
            </a:r>
            <a:r>
              <a:rPr lang="tr-TR" baseline="0" dirty="0" err="1" smtClean="0"/>
              <a:t>classification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Functional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Gastrointestinal</a:t>
            </a:r>
            <a:r>
              <a:rPr lang="tr-TR" baseline="0" dirty="0" smtClean="0"/>
              <a:t> Disorders</a:t>
            </a:r>
            <a:endParaRPr lang="tr-TR" baseline="0" dirty="0"/>
          </a:p>
        </p:txBody>
      </p:sp>
      <p:pic>
        <p:nvPicPr>
          <p:cNvPr id="8" name="Picture 4" descr="Things to Do in Rome: Our Rome Activity Guide - Travel Du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7" b="89958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107"/>
            <a:ext cx="3019178" cy="19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282448" y="2743200"/>
            <a:ext cx="3367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Disorders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 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</a:t>
            </a:r>
            <a:r>
              <a:rPr lang="tr-TR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tr-TR" sz="1600" b="1" dirty="0"/>
          </a:p>
        </p:txBody>
      </p:sp>
      <p:pic>
        <p:nvPicPr>
          <p:cNvPr id="10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8788" y="6524625"/>
            <a:ext cx="8345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 err="1"/>
              <a:t>Diagnosis</a:t>
            </a:r>
            <a:r>
              <a:rPr lang="tr-TR" altLang="tr-TR" sz="1200" dirty="0"/>
              <a:t> </a:t>
            </a:r>
            <a:r>
              <a:rPr lang="tr-TR" altLang="tr-TR" sz="1200" dirty="0" err="1"/>
              <a:t>and</a:t>
            </a:r>
            <a:r>
              <a:rPr lang="tr-TR" altLang="tr-TR" sz="1200" dirty="0"/>
              <a:t> </a:t>
            </a:r>
            <a:r>
              <a:rPr lang="tr-TR" altLang="tr-TR" sz="1200" dirty="0" err="1"/>
              <a:t>Treatment</a:t>
            </a:r>
            <a:r>
              <a:rPr lang="tr-TR" altLang="tr-TR" sz="1200" dirty="0"/>
              <a:t> of </a:t>
            </a:r>
            <a:r>
              <a:rPr lang="tr-TR" altLang="tr-TR" sz="1200" dirty="0" err="1"/>
              <a:t>Chronic</a:t>
            </a:r>
            <a:r>
              <a:rPr lang="tr-TR" altLang="tr-TR" sz="1200" dirty="0"/>
              <a:t> </a:t>
            </a:r>
            <a:r>
              <a:rPr lang="tr-TR" altLang="tr-TR" sz="1200" dirty="0" err="1"/>
              <a:t>Undiagnosed</a:t>
            </a:r>
            <a:r>
              <a:rPr lang="tr-TR" altLang="tr-TR" sz="1200" dirty="0"/>
              <a:t> </a:t>
            </a:r>
            <a:r>
              <a:rPr lang="tr-TR" altLang="tr-TR" sz="1200" dirty="0" err="1"/>
              <a:t>Dyspepsia</a:t>
            </a:r>
            <a:r>
              <a:rPr lang="tr-TR" altLang="tr-TR" sz="1200" dirty="0"/>
              <a:t> in </a:t>
            </a:r>
            <a:r>
              <a:rPr lang="tr-TR" altLang="tr-TR" sz="1200" dirty="0" err="1"/>
              <a:t>Adults</a:t>
            </a:r>
            <a:r>
              <a:rPr lang="tr-TR" altLang="tr-TR" sz="1200" dirty="0"/>
              <a:t>, CMAJ, </a:t>
            </a:r>
            <a:r>
              <a:rPr lang="tr-TR" altLang="tr-TR" sz="1200" dirty="0" err="1"/>
              <a:t>Jun</a:t>
            </a:r>
            <a:r>
              <a:rPr lang="tr-TR" altLang="tr-TR" sz="1200" dirty="0"/>
              <a:t>. 2000, kısmen değiştirilerek</a:t>
            </a:r>
            <a:endParaRPr lang="en-GB" altLang="tr-TR" sz="1200" dirty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621463" y="2276475"/>
            <a:ext cx="17462" cy="3135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38995" y="4916629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Sık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nüks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endParaRPr lang="en-GB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8788" y="3971925"/>
            <a:ext cx="212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Motilite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boz.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?/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İBS	</a:t>
            </a:r>
            <a:endParaRPr lang="en-GB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913063" y="3971925"/>
            <a:ext cx="190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800">
                <a:latin typeface="Calibri" panose="020F0502020204030204" pitchFamily="34" charset="0"/>
                <a:cs typeface="Calibri" panose="020F0502020204030204" pitchFamily="34" charset="0"/>
              </a:rPr>
              <a:t>Toplam 6-8 hf. tedaviye devam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168650" y="324485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latin typeface="Calibri" panose="020F0502020204030204" pitchFamily="34" charset="0"/>
                <a:cs typeface="Calibri" panose="020F0502020204030204" pitchFamily="34" charset="0"/>
              </a:rPr>
              <a:t>Başarılı</a:t>
            </a:r>
            <a:endParaRPr lang="en-GB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27163" y="22098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latin typeface="Calibri" panose="020F0502020204030204" pitchFamily="34" charset="0"/>
                <a:cs typeface="Calibri" panose="020F0502020204030204" pitchFamily="34" charset="0"/>
              </a:rPr>
              <a:t>2-4 hf. asid supresyonu (PPI ile) </a:t>
            </a:r>
            <a:endParaRPr lang="en-GB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45464" y="476925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Uygun tedavi ver</a:t>
            </a:r>
            <a:endParaRPr lang="en-GB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999745" y="1366838"/>
            <a:ext cx="3637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Alarm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semptomları yok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/ (40 yaş altı)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(Muhtemelen NUD)</a:t>
            </a:r>
            <a:endParaRPr lang="en-GB" alt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46984" y="1557338"/>
            <a:ext cx="2383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 </a:t>
            </a: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semptomları </a:t>
            </a:r>
            <a:r>
              <a:rPr lang="tr-TR" alt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(veya </a:t>
            </a: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40 yaş)</a:t>
            </a:r>
            <a:endParaRPr lang="en-GB" altLang="tr-TR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324225" y="742950"/>
            <a:ext cx="2439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Dispepsi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semptomları</a:t>
            </a:r>
            <a:endParaRPr lang="en-GB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995363" y="317976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latin typeface="Calibri" panose="020F0502020204030204" pitchFamily="34" charset="0"/>
                <a:cs typeface="Calibri" panose="020F0502020204030204" pitchFamily="34" charset="0"/>
              </a:rPr>
              <a:t>Başarısız</a:t>
            </a:r>
            <a:endParaRPr lang="en-GB" altLang="tr-T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703513" y="1128713"/>
            <a:ext cx="3960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650038" y="113665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2743200" y="1981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rot="20474487">
            <a:off x="4004254" y="5755135"/>
            <a:ext cx="1727509" cy="5975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>
            <a:off x="1524000" y="2909888"/>
            <a:ext cx="2255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1536700" y="290988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>
            <a:off x="3768725" y="290988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1536700" y="365918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3768725" y="365918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1536700" y="44196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3768725" y="464185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 rot="1005160">
            <a:off x="1485770" y="5225088"/>
            <a:ext cx="656212" cy="2567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 rot="6941329">
            <a:off x="3228182" y="5361781"/>
            <a:ext cx="38100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7" name="Text Box 30"/>
          <p:cNvSpPr txBox="1">
            <a:spLocks noChangeArrowheads="1"/>
          </p:cNvSpPr>
          <p:nvPr/>
        </p:nvSpPr>
        <p:spPr bwMode="auto">
          <a:xfrm>
            <a:off x="4126683" y="5879482"/>
            <a:ext cx="932151" cy="274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Başarısız</a:t>
            </a:r>
            <a:endParaRPr lang="en-GB" alt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8" name="Text Box 31"/>
          <p:cNvSpPr txBox="1">
            <a:spLocks noChangeArrowheads="1"/>
          </p:cNvSpPr>
          <p:nvPr/>
        </p:nvSpPr>
        <p:spPr bwMode="auto">
          <a:xfrm>
            <a:off x="1435752" y="5207961"/>
            <a:ext cx="98331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Başarısız</a:t>
            </a:r>
            <a:endParaRPr lang="en-GB" alt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4495800" y="5257800"/>
            <a:ext cx="685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0" name="Line 33"/>
          <p:cNvSpPr>
            <a:spLocks noChangeShapeType="1"/>
          </p:cNvSpPr>
          <p:nvPr/>
        </p:nvSpPr>
        <p:spPr bwMode="auto">
          <a:xfrm>
            <a:off x="1447800" y="5791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1447800" y="64008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2" name="Line 35"/>
          <p:cNvSpPr>
            <a:spLocks noChangeShapeType="1"/>
          </p:cNvSpPr>
          <p:nvPr/>
        </p:nvSpPr>
        <p:spPr bwMode="auto">
          <a:xfrm flipV="1">
            <a:off x="6629400" y="5943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5083175" y="2514600"/>
            <a:ext cx="3225800" cy="2590800"/>
          </a:xfrm>
          <a:prstGeom prst="rect">
            <a:avLst/>
          </a:prstGeom>
          <a:solidFill>
            <a:srgbClr val="E5FA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Anemi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Disfaji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Kilo kaybı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Anoreksi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Hematemez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melena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İkter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Tekrarlayan kusmalar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Ailede kanser öyküsü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Abdominal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kitle</a:t>
            </a:r>
          </a:p>
        </p:txBody>
      </p:sp>
      <p:sp>
        <p:nvSpPr>
          <p:cNvPr id="22564" name="40 Metin kutusu"/>
          <p:cNvSpPr txBox="1">
            <a:spLocks noChangeArrowheads="1"/>
          </p:cNvSpPr>
          <p:nvPr/>
        </p:nvSpPr>
        <p:spPr bwMode="auto">
          <a:xfrm>
            <a:off x="1066800" y="228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Dispepside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ne zaman  endoskopi yapılmalı?</a:t>
            </a:r>
          </a:p>
        </p:txBody>
      </p:sp>
      <p:cxnSp>
        <p:nvCxnSpPr>
          <p:cNvPr id="47" name="46 Düz Ok Bağlayıcısı"/>
          <p:cNvCxnSpPr/>
          <p:nvPr/>
        </p:nvCxnSpPr>
        <p:spPr>
          <a:xfrm rot="5400000">
            <a:off x="2596356" y="1243807"/>
            <a:ext cx="231775" cy="47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 bwMode="auto">
          <a:xfrm>
            <a:off x="1729923" y="5670693"/>
            <a:ext cx="2026553" cy="553998"/>
          </a:xfrm>
          <a:prstGeom prst="rect">
            <a:avLst/>
          </a:prstGeom>
          <a:solidFill>
            <a:srgbClr val="D4F4D4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tr-TR" sz="1600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Pylori</a:t>
            </a:r>
            <a:r>
              <a:rPr lang="tr-TR" sz="16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testi?             </a:t>
            </a: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(Nefes / Dışkı)</a:t>
            </a:r>
            <a:endParaRPr lang="tr-TR" sz="14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 bwMode="auto">
          <a:xfrm>
            <a:off x="5741987" y="5452546"/>
            <a:ext cx="1793875" cy="369332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Endoskopi</a:t>
            </a:r>
            <a:endParaRPr lang="tr-TR" b="1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42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56200"/>
          </a:xfrm>
        </p:spPr>
        <p:txBody>
          <a:bodyPr/>
          <a:lstStyle/>
          <a:p>
            <a:pPr algn="just" eaLnBrk="1" hangingPunct="1">
              <a:buClr>
                <a:srgbClr val="669900"/>
              </a:buClr>
            </a:pPr>
            <a:endParaRPr lang="tr-TR" altLang="tr-TR" sz="2000" dirty="0" smtClean="0"/>
          </a:p>
          <a:p>
            <a:pPr algn="just" eaLnBrk="1" hangingPunct="1">
              <a:buClr>
                <a:srgbClr val="669900"/>
              </a:buClr>
            </a:pPr>
            <a:endParaRPr lang="tr-TR" altLang="tr-TR" sz="2000" dirty="0" smtClean="0"/>
          </a:p>
          <a:p>
            <a:pPr algn="just" eaLnBrk="1" hangingPunct="1">
              <a:buClr>
                <a:srgbClr val="669900"/>
              </a:buClr>
            </a:pPr>
            <a:r>
              <a:rPr lang="tr-TR" altLang="tr-TR" sz="2000" dirty="0" smtClean="0"/>
              <a:t>Ampirik </a:t>
            </a:r>
            <a:r>
              <a:rPr lang="tr-TR" altLang="tr-TR" sz="2000" dirty="0" err="1" smtClean="0"/>
              <a:t>antisekretuar</a:t>
            </a:r>
            <a:r>
              <a:rPr lang="tr-TR" altLang="tr-TR" sz="2000" dirty="0" smtClean="0"/>
              <a:t> tedavi NUD </a:t>
            </a:r>
            <a:r>
              <a:rPr lang="tr-TR" altLang="tr-TR" sz="2000" dirty="0" err="1" smtClean="0"/>
              <a:t>li</a:t>
            </a:r>
            <a:r>
              <a:rPr lang="tr-TR" altLang="tr-TR" sz="2000" dirty="0" smtClean="0"/>
              <a:t> hastaların  bir bölümünde etkilidir. PPI tedavisinin  </a:t>
            </a:r>
            <a:r>
              <a:rPr lang="tr-TR" altLang="tr-TR" sz="2000" dirty="0" err="1" smtClean="0"/>
              <a:t>plaseboya</a:t>
            </a:r>
            <a:r>
              <a:rPr lang="tr-TR" altLang="tr-TR" sz="2000" dirty="0" smtClean="0"/>
              <a:t> üstün olduğu gösterilmiştir.</a:t>
            </a:r>
          </a:p>
          <a:p>
            <a:pPr algn="just" eaLnBrk="1" hangingPunct="1">
              <a:buClr>
                <a:srgbClr val="669900"/>
              </a:buClr>
            </a:pPr>
            <a:endParaRPr lang="tr-TR" altLang="tr-TR" sz="2000" dirty="0" smtClean="0"/>
          </a:p>
          <a:p>
            <a:pPr algn="just" eaLnBrk="1" hangingPunct="1">
              <a:lnSpc>
                <a:spcPct val="80000"/>
              </a:lnSpc>
              <a:buClr>
                <a:srgbClr val="669900"/>
              </a:buClr>
            </a:pPr>
            <a:r>
              <a:rPr lang="tr-TR" altLang="tr-TR" sz="2000" dirty="0" err="1" smtClean="0"/>
              <a:t>H.pylori</a:t>
            </a:r>
            <a:r>
              <a:rPr lang="tr-TR" altLang="tr-TR" sz="2000" dirty="0" smtClean="0"/>
              <a:t> eradikasyonu NUD </a:t>
            </a:r>
            <a:r>
              <a:rPr lang="tr-TR" altLang="tr-TR" sz="2000" dirty="0" err="1" smtClean="0"/>
              <a:t>li</a:t>
            </a:r>
            <a:r>
              <a:rPr lang="tr-TR" altLang="tr-TR" sz="2000" dirty="0" smtClean="0"/>
              <a:t> hastaların bir kısmında  anlamlı  </a:t>
            </a:r>
            <a:r>
              <a:rPr lang="tr-TR" altLang="tr-TR" sz="2000" dirty="0" err="1" smtClean="0"/>
              <a:t>semptomatik</a:t>
            </a:r>
            <a:r>
              <a:rPr lang="tr-TR" altLang="tr-TR" sz="2000" dirty="0" smtClean="0"/>
              <a:t> düzelme sağlayabilmektedir.</a:t>
            </a:r>
          </a:p>
          <a:p>
            <a:pPr algn="just" eaLnBrk="1" hangingPunct="1">
              <a:lnSpc>
                <a:spcPct val="80000"/>
              </a:lnSpc>
              <a:buClr>
                <a:srgbClr val="669900"/>
              </a:buClr>
            </a:pPr>
            <a:endParaRPr lang="tr-TR" altLang="tr-TR" sz="2000" dirty="0" smtClean="0"/>
          </a:p>
          <a:p>
            <a:pPr algn="just" eaLnBrk="1" hangingPunct="1">
              <a:lnSpc>
                <a:spcPct val="80000"/>
              </a:lnSpc>
              <a:buClr>
                <a:srgbClr val="669900"/>
              </a:buClr>
            </a:pPr>
            <a:r>
              <a:rPr lang="tr-TR" altLang="tr-TR" sz="2000" dirty="0" err="1" smtClean="0"/>
              <a:t>Trisiklik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antidepresanlar</a:t>
            </a:r>
            <a:r>
              <a:rPr lang="tr-TR" altLang="tr-TR" sz="2000" dirty="0" smtClean="0"/>
              <a:t> hastaların bir bölümünde, özellikle diğer tedavilere cevap vermeyen hastalarda, etkili olabilir.</a:t>
            </a:r>
          </a:p>
          <a:p>
            <a:pPr algn="just" eaLnBrk="1" hangingPunct="1">
              <a:lnSpc>
                <a:spcPct val="80000"/>
              </a:lnSpc>
              <a:buClr>
                <a:srgbClr val="669900"/>
              </a:buClr>
            </a:pPr>
            <a:endParaRPr lang="tr-TR" altLang="tr-TR" sz="2000" dirty="0" smtClean="0"/>
          </a:p>
          <a:p>
            <a:pPr algn="just" eaLnBrk="1" hangingPunct="1">
              <a:lnSpc>
                <a:spcPct val="80000"/>
              </a:lnSpc>
              <a:buClr>
                <a:srgbClr val="669900"/>
              </a:buClr>
            </a:pPr>
            <a:r>
              <a:rPr lang="tr-TR" altLang="tr-TR" sz="2000" dirty="0" err="1" smtClean="0"/>
              <a:t>Gastrik</a:t>
            </a:r>
            <a:r>
              <a:rPr lang="tr-TR" altLang="tr-TR" sz="2000" dirty="0" smtClean="0"/>
              <a:t> boşalımı, </a:t>
            </a:r>
            <a:r>
              <a:rPr lang="tr-TR" altLang="tr-TR" sz="2000" dirty="0" err="1" smtClean="0"/>
              <a:t>gastrik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akomodasyonu</a:t>
            </a:r>
            <a:r>
              <a:rPr lang="tr-TR" altLang="tr-TR" sz="2000" dirty="0" smtClean="0"/>
              <a:t> ve </a:t>
            </a:r>
            <a:r>
              <a:rPr lang="tr-TR" altLang="tr-TR" sz="2000" dirty="0" err="1" smtClean="0"/>
              <a:t>viseral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sensitiviteyi</a:t>
            </a:r>
            <a:r>
              <a:rPr lang="tr-TR" altLang="tr-TR" sz="2000" dirty="0" smtClean="0"/>
              <a:t>  etkileyen ajanlar asit </a:t>
            </a:r>
            <a:r>
              <a:rPr lang="tr-TR" altLang="tr-TR" sz="2000" dirty="0" err="1" smtClean="0"/>
              <a:t>supresiv</a:t>
            </a:r>
            <a:r>
              <a:rPr lang="tr-TR" altLang="tr-TR" sz="2000" dirty="0" smtClean="0"/>
              <a:t> tedaviye yardımcı veya </a:t>
            </a:r>
            <a:r>
              <a:rPr lang="tr-TR" altLang="tr-TR" sz="2000" dirty="0" err="1" smtClean="0"/>
              <a:t>alternativ</a:t>
            </a:r>
            <a:r>
              <a:rPr lang="tr-TR" altLang="tr-TR" sz="2000" dirty="0" smtClean="0"/>
              <a:t> tedavi olarak kullanılabilirler. </a:t>
            </a:r>
          </a:p>
          <a:p>
            <a:pPr eaLnBrk="1" hangingPunct="1">
              <a:buClr>
                <a:srgbClr val="669900"/>
              </a:buClr>
            </a:pPr>
            <a:endParaRPr lang="tr-TR" altLang="tr-TR" sz="2000" dirty="0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5800" y="411956"/>
            <a:ext cx="822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+mn-lt"/>
              </a:rPr>
              <a:t>Fonksiyonel </a:t>
            </a:r>
            <a:r>
              <a:rPr lang="tr-TR" altLang="tr-TR" sz="2400" dirty="0" err="1">
                <a:latin typeface="+mn-lt"/>
              </a:rPr>
              <a:t>dispepside</a:t>
            </a:r>
            <a:r>
              <a:rPr lang="tr-TR" altLang="tr-TR" sz="2400" dirty="0">
                <a:latin typeface="+mn-lt"/>
              </a:rPr>
              <a:t> tedavi  </a:t>
            </a:r>
            <a:r>
              <a:rPr lang="tr-TR" altLang="tr-TR" sz="1800" dirty="0">
                <a:latin typeface="+mn-lt"/>
              </a:rPr>
              <a:t>(Özet)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58151"/>
            <a:ext cx="6477000" cy="1143000"/>
          </a:xfrm>
        </p:spPr>
        <p:txBody>
          <a:bodyPr/>
          <a:lstStyle/>
          <a:p>
            <a:pPr eaLnBrk="1" hangingPunct="1"/>
            <a:r>
              <a:rPr lang="tr-TR" altLang="tr-T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Irritabl</a:t>
            </a:r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bağırsak sendromu (IBS)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411297" cy="35052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 typeface="Arial" panose="020B0604020202020204" pitchFamily="34" charset="0"/>
              <a:buChar char="•"/>
            </a:pPr>
            <a:endParaRPr lang="tr-TR" alt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IBS,  kronik ve tekrarlayıcı karakterde, karnın daha çok alt yarısında  hissedilen ağrı, rahatsızlık ve şişkinlik hissi ve dışkılama alışkanlığındaki  değişikliklerle kendini  gösteren bir hastalıktır.</a:t>
            </a: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 typeface="Arial" panose="020B0604020202020204" pitchFamily="34" charset="0"/>
              <a:buChar char="•"/>
            </a:pP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 typeface="Arial" panose="020B0604020202020204" pitchFamily="34" charset="0"/>
              <a:buChar char="•"/>
            </a:pPr>
            <a:endParaRPr lang="tr-TR" alt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Sıklıkla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gastrointestinal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non-gastrointestinal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fonksiyonel  hastalıklarla birliktelik gösterir.   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669900"/>
              </a:buClr>
              <a:buNone/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" b="100000" l="2392" r="97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89" y="76201"/>
            <a:ext cx="109460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22</a:t>
            </a:fld>
            <a:endParaRPr lang="en-US" alt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tr-TR" altLang="tr-TR" sz="2400" dirty="0" smtClean="0">
                <a:solidFill>
                  <a:schemeClr val="tx1"/>
                </a:solidFill>
              </a:rPr>
              <a:t>IBS  da 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prevalans</a:t>
            </a:r>
            <a:r>
              <a:rPr lang="tr-TR" altLang="tr-TR" sz="2400" dirty="0" smtClean="0">
                <a:solidFill>
                  <a:schemeClr val="tx1"/>
                </a:solidFill>
              </a:rPr>
              <a:t/>
            </a:r>
            <a:br>
              <a:rPr lang="tr-TR" altLang="tr-TR" sz="2400" dirty="0" smtClean="0">
                <a:solidFill>
                  <a:schemeClr val="tx1"/>
                </a:solidFill>
              </a:rPr>
            </a:br>
            <a:r>
              <a:rPr lang="tr-TR" altLang="tr-TR" sz="2400" dirty="0" smtClean="0">
                <a:solidFill>
                  <a:schemeClr val="tx1"/>
                </a:solidFill>
              </a:rPr>
              <a:t/>
            </a:r>
            <a:br>
              <a:rPr lang="tr-TR" altLang="tr-TR" sz="2400" dirty="0" smtClean="0">
                <a:solidFill>
                  <a:schemeClr val="tx1"/>
                </a:solidFill>
              </a:rPr>
            </a:br>
            <a:r>
              <a:rPr lang="tr-TR" altLang="tr-TR" sz="1800" dirty="0" smtClean="0">
                <a:solidFill>
                  <a:schemeClr val="tx1"/>
                </a:solidFill>
              </a:rPr>
              <a:t>(Kadın / Erkek : 1,23 – 2,8)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1441378"/>
              </p:ext>
            </p:extLst>
          </p:nvPr>
        </p:nvGraphicFramePr>
        <p:xfrm>
          <a:off x="685800" y="1863725"/>
          <a:ext cx="8001000" cy="401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950364" y="5710382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Yaş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57200" y="2057400"/>
            <a:ext cx="53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/>
              <a:t>%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925460" y="6519718"/>
            <a:ext cx="2286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000" dirty="0" err="1"/>
              <a:t>Talley</a:t>
            </a:r>
            <a:r>
              <a:rPr lang="tr-TR" altLang="tr-TR" sz="1000" dirty="0"/>
              <a:t> </a:t>
            </a:r>
            <a:r>
              <a:rPr lang="tr-TR" altLang="tr-TR" sz="1000" dirty="0" err="1"/>
              <a:t>NJ.Am</a:t>
            </a:r>
            <a:r>
              <a:rPr lang="tr-TR" altLang="tr-TR" sz="1000" dirty="0"/>
              <a:t> J Epidemiol,1995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10668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78" y="30018"/>
            <a:ext cx="931222" cy="85088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295B4-2AE1-45BA-9E2F-5FE750B7F08F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12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4705" l="25452" r="72323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000" r="29166" b="26062"/>
          <a:stretch/>
        </p:blipFill>
        <p:spPr bwMode="auto">
          <a:xfrm>
            <a:off x="2358655" y="73890"/>
            <a:ext cx="384653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3" name="2 Metin kutusu"/>
          <p:cNvSpPr txBox="1">
            <a:spLocks noChangeArrowheads="1"/>
          </p:cNvSpPr>
          <p:nvPr/>
        </p:nvSpPr>
        <p:spPr bwMode="auto">
          <a:xfrm>
            <a:off x="2667866" y="517929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/>
              <a:t>Reseptör uyarılma eşiğinde  değişiklik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İnfeksiyon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Allerji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Safra tuzları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Kısa zincirli yağ asitleri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Splanik</a:t>
            </a:r>
            <a:r>
              <a:rPr lang="tr-TR" altLang="tr-TR" sz="1400" dirty="0"/>
              <a:t> refleksler</a:t>
            </a:r>
          </a:p>
        </p:txBody>
      </p:sp>
      <p:sp>
        <p:nvSpPr>
          <p:cNvPr id="34" name="3 Metin kutusu"/>
          <p:cNvSpPr txBox="1">
            <a:spLocks noChangeArrowheads="1"/>
          </p:cNvSpPr>
          <p:nvPr/>
        </p:nvSpPr>
        <p:spPr bwMode="auto">
          <a:xfrm>
            <a:off x="353291" y="27709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/>
              <a:t>Deneysel </a:t>
            </a:r>
            <a:r>
              <a:rPr lang="tr-TR" altLang="tr-TR" sz="1400" b="1" dirty="0" err="1"/>
              <a:t>stimülasyon</a:t>
            </a:r>
            <a:endParaRPr lang="tr-TR" altLang="tr-TR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Kolesistokinin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Neostigmin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Psikolojik stres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r-TR" altLang="tr-TR" sz="1400" dirty="0" smtClean="0"/>
              <a:t> Balon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tr-TR" altLang="tr-TR" sz="1400" dirty="0"/>
          </a:p>
        </p:txBody>
      </p:sp>
      <p:sp>
        <p:nvSpPr>
          <p:cNvPr id="35" name="4 Metin kutusu"/>
          <p:cNvSpPr txBox="1">
            <a:spLocks noChangeArrowheads="1"/>
          </p:cNvSpPr>
          <p:nvPr/>
        </p:nvSpPr>
        <p:spPr bwMode="auto">
          <a:xfrm>
            <a:off x="200891" y="286789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/>
              <a:t>Kolon aktivitesi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Myoelektirik</a:t>
            </a:r>
            <a:r>
              <a:rPr lang="tr-TR" altLang="tr-TR" sz="1400" dirty="0"/>
              <a:t> aktivite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</a:t>
            </a:r>
            <a:r>
              <a:rPr lang="tr-TR" altLang="tr-TR" sz="1400" dirty="0" err="1"/>
              <a:t>Motilite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r-TR" altLang="tr-TR" sz="1400" dirty="0" smtClean="0"/>
              <a:t> Transit  </a:t>
            </a:r>
            <a:r>
              <a:rPr lang="tr-TR" altLang="tr-TR" sz="1400" dirty="0"/>
              <a:t>zamanı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/>
          </a:p>
        </p:txBody>
      </p:sp>
      <p:cxnSp>
        <p:nvCxnSpPr>
          <p:cNvPr id="36" name="5 Düz Ok Bağlayıcısı"/>
          <p:cNvCxnSpPr/>
          <p:nvPr/>
        </p:nvCxnSpPr>
        <p:spPr bwMode="auto">
          <a:xfrm rot="5400000" flipH="1" flipV="1">
            <a:off x="1724098" y="3667196"/>
            <a:ext cx="628650" cy="1587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6 Düz Ok Bağlayıcısı"/>
          <p:cNvCxnSpPr/>
          <p:nvPr/>
        </p:nvCxnSpPr>
        <p:spPr bwMode="auto">
          <a:xfrm rot="5400000" flipH="1" flipV="1">
            <a:off x="1403423" y="1185934"/>
            <a:ext cx="914400" cy="1587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7 Düz Ok Bağlayıcısı"/>
          <p:cNvCxnSpPr/>
          <p:nvPr/>
        </p:nvCxnSpPr>
        <p:spPr bwMode="auto">
          <a:xfrm rot="16200000" flipH="1">
            <a:off x="1872529" y="3698153"/>
            <a:ext cx="666750" cy="0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8 Metin kutusu"/>
          <p:cNvSpPr txBox="1">
            <a:spLocks noChangeArrowheads="1"/>
          </p:cNvSpPr>
          <p:nvPr/>
        </p:nvSpPr>
        <p:spPr bwMode="auto">
          <a:xfrm>
            <a:off x="6145502" y="267781"/>
            <a:ext cx="26177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/>
              <a:t>İnce </a:t>
            </a:r>
            <a:r>
              <a:rPr lang="tr-TR" altLang="tr-TR" sz="1400" b="1" dirty="0" smtClean="0"/>
              <a:t>bağırsak </a:t>
            </a:r>
            <a:r>
              <a:rPr lang="tr-TR" altLang="tr-TR" sz="1400" b="1" dirty="0" err="1"/>
              <a:t>motilitesi</a:t>
            </a:r>
            <a:endParaRPr lang="tr-TR" altLang="tr-TR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MMC sayısında artma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 smtClean="0"/>
              <a:t>- </a:t>
            </a:r>
            <a:r>
              <a:rPr lang="tr-TR" altLang="tr-TR" sz="1400" dirty="0" err="1" smtClean="0"/>
              <a:t>Nokturnal</a:t>
            </a:r>
            <a:r>
              <a:rPr lang="tr-TR" altLang="tr-TR" sz="1400" dirty="0" smtClean="0"/>
              <a:t> </a:t>
            </a:r>
            <a:r>
              <a:rPr lang="tr-TR" altLang="tr-TR" sz="1400" dirty="0"/>
              <a:t>faz II süresinde </a:t>
            </a:r>
            <a:r>
              <a:rPr lang="tr-TR" altLang="tr-TR" sz="1400" dirty="0" smtClean="0"/>
              <a:t>uzama</a:t>
            </a: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 smtClean="0"/>
              <a:t>- İlerletici </a:t>
            </a:r>
            <a:r>
              <a:rPr lang="tr-TR" altLang="tr-TR" sz="1400" dirty="0" err="1"/>
              <a:t>kontraksiyonların</a:t>
            </a:r>
            <a:r>
              <a:rPr lang="tr-TR" altLang="tr-TR" sz="1400" dirty="0"/>
              <a:t>   </a:t>
            </a:r>
            <a:r>
              <a:rPr lang="tr-TR" altLang="tr-TR" sz="1400" dirty="0" smtClean="0"/>
              <a:t>süresinde </a:t>
            </a:r>
            <a:r>
              <a:rPr lang="tr-TR" altLang="tr-TR" sz="1400" dirty="0"/>
              <a:t>uzama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r-TR" altLang="tr-TR" sz="1400" dirty="0"/>
              <a:t>Transit  zamanı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tr-TR" altLang="tr-TR" sz="1400" dirty="0"/>
          </a:p>
        </p:txBody>
      </p:sp>
      <p:cxnSp>
        <p:nvCxnSpPr>
          <p:cNvPr id="40" name="9 Düz Ok Bağlayıcısı"/>
          <p:cNvCxnSpPr/>
          <p:nvPr/>
        </p:nvCxnSpPr>
        <p:spPr bwMode="auto">
          <a:xfrm rot="16200000" flipV="1">
            <a:off x="8011608" y="1275050"/>
            <a:ext cx="1009650" cy="4762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10 Düz Ok Bağlayıcısı"/>
          <p:cNvCxnSpPr/>
          <p:nvPr/>
        </p:nvCxnSpPr>
        <p:spPr bwMode="auto">
          <a:xfrm rot="5400000">
            <a:off x="7457571" y="2135474"/>
            <a:ext cx="304800" cy="1587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1 Metin kutusu"/>
          <p:cNvSpPr txBox="1">
            <a:spLocks noChangeArrowheads="1"/>
          </p:cNvSpPr>
          <p:nvPr/>
        </p:nvSpPr>
        <p:spPr bwMode="auto">
          <a:xfrm>
            <a:off x="6373091" y="286154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 err="1"/>
              <a:t>Rektal</a:t>
            </a:r>
            <a:r>
              <a:rPr lang="tr-TR" altLang="tr-TR" sz="1400" b="1" dirty="0"/>
              <a:t>  balon </a:t>
            </a:r>
            <a:r>
              <a:rPr lang="tr-TR" altLang="tr-TR" sz="1400" b="1" dirty="0" err="1"/>
              <a:t>distansiyonu</a:t>
            </a:r>
            <a:endParaRPr lang="tr-TR" altLang="tr-TR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 smtClean="0"/>
              <a:t>- </a:t>
            </a:r>
            <a:r>
              <a:rPr lang="tr-TR" altLang="tr-TR" sz="1400" dirty="0" err="1" smtClean="0"/>
              <a:t>Konstipe</a:t>
            </a:r>
            <a:r>
              <a:rPr lang="tr-TR" altLang="tr-TR" sz="1400" dirty="0" smtClean="0"/>
              <a:t> </a:t>
            </a:r>
            <a:r>
              <a:rPr lang="tr-TR" altLang="tr-TR" sz="1400" dirty="0"/>
              <a:t>İBH  da  </a:t>
            </a:r>
            <a:r>
              <a:rPr lang="tr-TR" altLang="tr-TR" sz="1400" dirty="0" err="1"/>
              <a:t>rektal</a:t>
            </a:r>
            <a:r>
              <a:rPr lang="tr-TR" altLang="tr-TR" sz="1400" dirty="0"/>
              <a:t> </a:t>
            </a:r>
            <a:r>
              <a:rPr lang="tr-TR" altLang="tr-TR" sz="1400" dirty="0" err="1"/>
              <a:t>kontraksiyonları</a:t>
            </a:r>
            <a:r>
              <a:rPr lang="tr-TR" altLang="tr-TR" sz="1400" dirty="0"/>
              <a:t> başlatmak </a:t>
            </a:r>
            <a:r>
              <a:rPr lang="tr-TR" altLang="tr-TR" sz="1400" dirty="0" smtClean="0"/>
              <a:t>   için </a:t>
            </a:r>
            <a:r>
              <a:rPr lang="tr-TR" altLang="tr-TR" sz="1400" dirty="0"/>
              <a:t>gereken volüm </a:t>
            </a:r>
            <a:r>
              <a:rPr lang="tr-TR" altLang="tr-TR" sz="1400" dirty="0" smtClean="0"/>
              <a:t>artmıştır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/>
              <a:t>- İshal ağırlıklı IBH  da  </a:t>
            </a:r>
            <a:r>
              <a:rPr lang="tr-TR" altLang="tr-TR" sz="1400" dirty="0" err="1"/>
              <a:t>distansiyonun</a:t>
            </a:r>
            <a:r>
              <a:rPr lang="tr-TR" altLang="tr-TR" sz="1400" dirty="0"/>
              <a:t>  oluşturduğu  </a:t>
            </a:r>
            <a:r>
              <a:rPr lang="tr-TR" altLang="tr-TR" sz="1400" dirty="0" err="1"/>
              <a:t>motilite</a:t>
            </a:r>
            <a:r>
              <a:rPr lang="tr-TR" altLang="tr-TR" sz="1400" dirty="0"/>
              <a:t> cevabı artmıştır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/>
          </a:p>
        </p:txBody>
      </p:sp>
      <p:cxnSp>
        <p:nvCxnSpPr>
          <p:cNvPr id="43" name="12 Düz Ok Bağlayıcısı"/>
          <p:cNvCxnSpPr/>
          <p:nvPr/>
        </p:nvCxnSpPr>
        <p:spPr bwMode="auto">
          <a:xfrm rot="5400000" flipH="1" flipV="1">
            <a:off x="8277298" y="3964059"/>
            <a:ext cx="1371600" cy="1587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4 Düz Bağlayıcı"/>
          <p:cNvCxnSpPr/>
          <p:nvPr/>
        </p:nvCxnSpPr>
        <p:spPr bwMode="auto">
          <a:xfrm flipV="1">
            <a:off x="4416715" y="683491"/>
            <a:ext cx="1651576" cy="33988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6 Düz Bağlayıcı"/>
          <p:cNvCxnSpPr/>
          <p:nvPr/>
        </p:nvCxnSpPr>
        <p:spPr bwMode="auto">
          <a:xfrm>
            <a:off x="2438400" y="3509818"/>
            <a:ext cx="1164536" cy="5725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18 Düz Bağlayıcı"/>
          <p:cNvCxnSpPr/>
          <p:nvPr/>
        </p:nvCxnSpPr>
        <p:spPr bwMode="auto">
          <a:xfrm flipV="1">
            <a:off x="4339504" y="3417455"/>
            <a:ext cx="1904278" cy="1504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20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1788319" y="1471613"/>
            <a:ext cx="5737225" cy="5099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IBS Semptomlar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2 Oval"/>
          <p:cNvSpPr/>
          <p:nvPr/>
        </p:nvSpPr>
        <p:spPr>
          <a:xfrm>
            <a:off x="2326771" y="271391"/>
            <a:ext cx="1760537" cy="1606550"/>
          </a:xfrm>
          <a:prstGeom prst="ellipse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Şişkinlik hissi, gaz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4187536" y="188922"/>
            <a:ext cx="1760538" cy="1606550"/>
          </a:xfrm>
          <a:prstGeom prst="ellipse">
            <a:avLst/>
          </a:prstGeom>
          <a:solidFill>
            <a:srgbClr val="E5FF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Karın ağrısı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1050205" y="3332884"/>
            <a:ext cx="1762125" cy="1608138"/>
          </a:xfrm>
          <a:prstGeom prst="ellipse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Geçirilmiş </a:t>
            </a:r>
            <a:r>
              <a:rPr lang="tr-TR" sz="1600" dirty="0" err="1" smtClean="0">
                <a:solidFill>
                  <a:schemeClr val="tx1"/>
                </a:solidFill>
              </a:rPr>
              <a:t>abdominal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cerahi</a:t>
            </a:r>
            <a:r>
              <a:rPr lang="tr-TR" sz="1600" dirty="0" smtClean="0">
                <a:solidFill>
                  <a:schemeClr val="tx1"/>
                </a:solidFill>
              </a:rPr>
              <a:t> öyküsü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4280152" y="4797452"/>
            <a:ext cx="1760537" cy="1608138"/>
          </a:xfrm>
          <a:prstGeom prst="ellipse">
            <a:avLst/>
          </a:prstGeom>
          <a:solidFill>
            <a:srgbClr val="E5FF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Gıda </a:t>
            </a:r>
            <a:r>
              <a:rPr lang="tr-TR" sz="1600" dirty="0" err="1" smtClean="0">
                <a:solidFill>
                  <a:schemeClr val="tx1"/>
                </a:solidFill>
              </a:rPr>
              <a:t>intoleransı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1014848" y="1589557"/>
            <a:ext cx="1760538" cy="1608138"/>
          </a:xfrm>
          <a:prstGeom prst="ellipse">
            <a:avLst/>
          </a:prstGeom>
          <a:solidFill>
            <a:srgbClr val="E5FF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Dışkı formunda düzensizlik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2387854" y="4584412"/>
            <a:ext cx="1760538" cy="1606550"/>
          </a:xfrm>
          <a:prstGeom prst="ellipse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Dışkıda </a:t>
            </a:r>
            <a:r>
              <a:rPr lang="tr-TR" sz="1400" dirty="0" err="1" smtClean="0">
                <a:solidFill>
                  <a:schemeClr val="tx1"/>
                </a:solidFill>
              </a:rPr>
              <a:t>müküs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5948074" y="4011902"/>
            <a:ext cx="1760537" cy="1606550"/>
          </a:xfrm>
          <a:prstGeom prst="ellipse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İshal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6645275" y="2414588"/>
            <a:ext cx="1760538" cy="1606550"/>
          </a:xfrm>
          <a:prstGeom prst="ellipse">
            <a:avLst/>
          </a:prstGeom>
          <a:solidFill>
            <a:srgbClr val="E5FF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İshal / Kabızlık 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5897563" y="895350"/>
            <a:ext cx="1760537" cy="1606550"/>
          </a:xfrm>
          <a:prstGeom prst="ellipse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Kabızlık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736" y="2057400"/>
            <a:ext cx="1062542" cy="1716356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1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sp>
        <p:nvSpPr>
          <p:cNvPr id="4" name="Metin kutusu 3"/>
          <p:cNvSpPr txBox="1"/>
          <p:nvPr/>
        </p:nvSpPr>
        <p:spPr bwMode="auto">
          <a:xfrm>
            <a:off x="530470" y="5206657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400" baseline="0" dirty="0" smtClean="0"/>
              <a:t>IBS; </a:t>
            </a:r>
            <a:r>
              <a:rPr lang="tr-TR" sz="1400" baseline="0" dirty="0" err="1" smtClean="0"/>
              <a:t>Irritabl</a:t>
            </a:r>
            <a:r>
              <a:rPr lang="tr-TR" sz="1400" baseline="0" dirty="0" smtClean="0"/>
              <a:t> </a:t>
            </a:r>
            <a:r>
              <a:rPr lang="tr-TR" sz="1400" baseline="0" dirty="0" err="1" smtClean="0"/>
              <a:t>bowel</a:t>
            </a:r>
            <a:r>
              <a:rPr lang="tr-TR" sz="1400" baseline="0" dirty="0" smtClean="0"/>
              <a:t> </a:t>
            </a:r>
            <a:r>
              <a:rPr lang="tr-TR" sz="1400" baseline="0" dirty="0" err="1" smtClean="0"/>
              <a:t>disease</a:t>
            </a:r>
            <a:r>
              <a:rPr lang="tr-TR" sz="1400" baseline="0" dirty="0" smtClean="0"/>
              <a:t>, FC;</a:t>
            </a:r>
            <a:r>
              <a:rPr lang="tr-TR" sz="1400" dirty="0" smtClean="0"/>
              <a:t> </a:t>
            </a:r>
            <a:r>
              <a:rPr lang="tr-TR" sz="1400" dirty="0" err="1" smtClean="0"/>
              <a:t>Functional</a:t>
            </a:r>
            <a:r>
              <a:rPr lang="tr-TR" sz="1400" dirty="0" smtClean="0"/>
              <a:t> </a:t>
            </a:r>
            <a:r>
              <a:rPr lang="tr-TR" sz="1400" dirty="0" err="1" smtClean="0"/>
              <a:t>constipation</a:t>
            </a:r>
            <a:r>
              <a:rPr lang="tr-TR" sz="1400" dirty="0" smtClean="0"/>
              <a:t>, </a:t>
            </a:r>
            <a:r>
              <a:rPr lang="tr-TR" sz="1400" dirty="0" err="1" smtClean="0"/>
              <a:t>FDr</a:t>
            </a:r>
            <a:r>
              <a:rPr lang="tr-TR" sz="1400" dirty="0" smtClean="0"/>
              <a:t>; </a:t>
            </a:r>
            <a:r>
              <a:rPr lang="tr-TR" sz="1400" dirty="0" err="1" smtClean="0"/>
              <a:t>Functional</a:t>
            </a:r>
            <a:r>
              <a:rPr lang="tr-TR" sz="1400" dirty="0" smtClean="0"/>
              <a:t> </a:t>
            </a:r>
            <a:r>
              <a:rPr lang="tr-TR" sz="1400" dirty="0" err="1" smtClean="0"/>
              <a:t>diarrhea</a:t>
            </a:r>
            <a:r>
              <a:rPr lang="tr-TR" sz="1400" dirty="0" smtClean="0"/>
              <a:t>, C; </a:t>
            </a:r>
            <a:r>
              <a:rPr lang="tr-TR" sz="1400" dirty="0" err="1" smtClean="0"/>
              <a:t>Constipation</a:t>
            </a:r>
            <a:r>
              <a:rPr lang="tr-TR" sz="1400" dirty="0" smtClean="0"/>
              <a:t>,  D; </a:t>
            </a:r>
            <a:r>
              <a:rPr lang="tr-TR" sz="1400" dirty="0" err="1" smtClean="0"/>
              <a:t>Diarrhea</a:t>
            </a:r>
            <a:r>
              <a:rPr lang="tr-TR" sz="1400" dirty="0" smtClean="0"/>
              <a:t>, M; Mixed </a:t>
            </a:r>
            <a:endParaRPr lang="tr-TR" sz="1400" baseline="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0" y="2230315"/>
            <a:ext cx="2928937" cy="265889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 bwMode="auto">
          <a:xfrm>
            <a:off x="569425" y="471128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aseline="0" dirty="0" smtClean="0"/>
              <a:t>Fonksiyonel bağırsak hastalıklarında beyin</a:t>
            </a:r>
            <a:r>
              <a:rPr lang="tr-TR" dirty="0" smtClean="0"/>
              <a:t> – bağırsak </a:t>
            </a:r>
            <a:r>
              <a:rPr lang="tr-TR" baseline="0" dirty="0" err="1" smtClean="0"/>
              <a:t>interaksiyonunu</a:t>
            </a:r>
            <a:r>
              <a:rPr lang="tr-TR" baseline="0" dirty="0" smtClean="0"/>
              <a:t> gösteren  farklı modeller</a:t>
            </a:r>
            <a:endParaRPr lang="tr-TR" baseline="0" dirty="0"/>
          </a:p>
        </p:txBody>
      </p:sp>
      <p:sp>
        <p:nvSpPr>
          <p:cNvPr id="9" name="Metin kutusu 8"/>
          <p:cNvSpPr txBox="1"/>
          <p:nvPr/>
        </p:nvSpPr>
        <p:spPr bwMode="auto">
          <a:xfrm>
            <a:off x="1371600" y="1714967"/>
            <a:ext cx="1728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aseline="0" dirty="0" smtClean="0"/>
              <a:t>Roma</a:t>
            </a:r>
            <a:r>
              <a:rPr lang="tr-TR" dirty="0"/>
              <a:t>  </a:t>
            </a:r>
            <a:r>
              <a:rPr lang="tr-TR" dirty="0" smtClean="0"/>
              <a:t>III</a:t>
            </a:r>
            <a:endParaRPr lang="tr-TR" baseline="0" dirty="0"/>
          </a:p>
        </p:txBody>
      </p:sp>
      <p:sp>
        <p:nvSpPr>
          <p:cNvPr id="10" name="Dikdörtgen 9"/>
          <p:cNvSpPr/>
          <p:nvPr/>
        </p:nvSpPr>
        <p:spPr>
          <a:xfrm>
            <a:off x="5817576" y="175229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/>
              <a:t>Roma IV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167741"/>
            <a:ext cx="5172074" cy="2920959"/>
          </a:xfrm>
          <a:prstGeom prst="rect">
            <a:avLst/>
          </a:prstGeom>
        </p:spPr>
      </p:pic>
      <p:pic>
        <p:nvPicPr>
          <p:cNvPr id="1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95300" y="365990"/>
            <a:ext cx="8229600" cy="563563"/>
          </a:xfrm>
        </p:spPr>
        <p:txBody>
          <a:bodyPr/>
          <a:lstStyle/>
          <a:p>
            <a:r>
              <a:rPr lang="tr-TR" alt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IBS  da Roma IV tanı kriterleri</a:t>
            </a:r>
          </a:p>
        </p:txBody>
      </p:sp>
      <p:sp>
        <p:nvSpPr>
          <p:cNvPr id="3" name="Down Arrow 2"/>
          <p:cNvSpPr/>
          <p:nvPr/>
        </p:nvSpPr>
        <p:spPr>
          <a:xfrm>
            <a:off x="457200" y="1295400"/>
            <a:ext cx="8229600" cy="1828800"/>
          </a:xfrm>
          <a:prstGeom prst="downArrow">
            <a:avLst>
              <a:gd name="adj1" fmla="val 50000"/>
              <a:gd name="adj2" fmla="val 31410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Son 3  ay içinde  </a:t>
            </a:r>
            <a:r>
              <a:rPr lang="tr-TR" dirty="0" smtClean="0">
                <a:solidFill>
                  <a:schemeClr val="tx1"/>
                </a:solidFill>
              </a:rPr>
              <a:t>haftada en az bir kez hissedilen </a:t>
            </a:r>
            <a:r>
              <a:rPr lang="tr-TR" dirty="0">
                <a:solidFill>
                  <a:schemeClr val="tx1"/>
                </a:solidFill>
              </a:rPr>
              <a:t>tekrarlayıcı karın ağrısı </a:t>
            </a:r>
            <a:r>
              <a:rPr lang="tr-TR" dirty="0" smtClean="0">
                <a:solidFill>
                  <a:schemeClr val="tx1"/>
                </a:solidFill>
              </a:rPr>
              <a:t>(*)</a:t>
            </a:r>
            <a:endParaRPr lang="tr-TR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tr-TR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Aşağıdakilerden  2  veya  fazlası</a:t>
            </a:r>
          </a:p>
        </p:txBody>
      </p:sp>
      <p:sp>
        <p:nvSpPr>
          <p:cNvPr id="4" name="Oval 3"/>
          <p:cNvSpPr/>
          <p:nvPr/>
        </p:nvSpPr>
        <p:spPr>
          <a:xfrm>
            <a:off x="177800" y="3784600"/>
            <a:ext cx="2667000" cy="1600200"/>
          </a:xfrm>
          <a:prstGeom prst="ellipse">
            <a:avLst/>
          </a:prstGeom>
          <a:solidFill>
            <a:srgbClr val="F3F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Dışkılama ile ağrının </a:t>
            </a:r>
          </a:p>
          <a:p>
            <a:pPr algn="ctr" eaLnBrk="1" hangingPunct="1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geçmesi / azalması</a:t>
            </a:r>
          </a:p>
          <a:p>
            <a:pPr algn="ctr" eaLnBrk="1" hangingPunct="1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(Artırabilir !) 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3822700"/>
            <a:ext cx="2819400" cy="1600200"/>
          </a:xfrm>
          <a:prstGeom prst="ellipse">
            <a:avLst/>
          </a:prstGeom>
          <a:solidFill>
            <a:srgbClr val="FFEB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Dışkılama </a:t>
            </a:r>
            <a:r>
              <a:rPr lang="tr-TR" sz="1600" dirty="0">
                <a:solidFill>
                  <a:schemeClr val="tx1"/>
                </a:solidFill>
              </a:rPr>
              <a:t>sıklığında değişiklikle  </a:t>
            </a:r>
            <a:r>
              <a:rPr lang="tr-TR" sz="1600" dirty="0" smtClean="0">
                <a:solidFill>
                  <a:schemeClr val="tx1"/>
                </a:solidFill>
              </a:rPr>
              <a:t>birliktelik</a:t>
            </a:r>
            <a:endParaRPr lang="tr-TR" sz="1600" dirty="0"/>
          </a:p>
        </p:txBody>
      </p:sp>
      <p:sp>
        <p:nvSpPr>
          <p:cNvPr id="8" name="Oval 7"/>
          <p:cNvSpPr/>
          <p:nvPr/>
        </p:nvSpPr>
        <p:spPr>
          <a:xfrm>
            <a:off x="6286500" y="3860800"/>
            <a:ext cx="2667000" cy="1600200"/>
          </a:xfrm>
          <a:prstGeom prst="ellipse">
            <a:avLst/>
          </a:prstGeom>
          <a:solidFill>
            <a:srgbClr val="E5FF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Dışkı formunda </a:t>
            </a:r>
            <a:r>
              <a:rPr lang="tr-TR" sz="1600" dirty="0">
                <a:solidFill>
                  <a:schemeClr val="tx1"/>
                </a:solidFill>
              </a:rPr>
              <a:t>değişiklikle </a:t>
            </a:r>
            <a:r>
              <a:rPr lang="tr-TR" sz="1600" dirty="0" smtClean="0">
                <a:solidFill>
                  <a:schemeClr val="tx1"/>
                </a:solidFill>
              </a:rPr>
              <a:t>birliktelik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 bwMode="auto">
          <a:xfrm>
            <a:off x="304800" y="5715000"/>
            <a:ext cx="8648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400" dirty="0">
                <a:latin typeface="Arial" charset="0"/>
              </a:rPr>
              <a:t> (*) </a:t>
            </a:r>
            <a:r>
              <a:rPr lang="tr-TR" sz="1400" dirty="0" smtClean="0">
                <a:latin typeface="Arial" charset="0"/>
              </a:rPr>
              <a:t>Semptomların tanıdan en az 6 ay önce başlamış olması ve  son 3 ayda kriterlerin                           karşılanmış olması gerekir</a:t>
            </a:r>
            <a:endParaRPr lang="tr-TR" sz="1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1754" name="TextBox 16"/>
          <p:cNvSpPr txBox="1">
            <a:spLocks noChangeArrowheads="1"/>
          </p:cNvSpPr>
          <p:nvPr/>
        </p:nvSpPr>
        <p:spPr bwMode="auto">
          <a:xfrm>
            <a:off x="1143000" y="3776663"/>
            <a:ext cx="678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dirty="0"/>
              <a:t>                         Ve / Veya                                      Ve / Veya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165483" y="6532563"/>
            <a:ext cx="3001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000" dirty="0" smtClean="0"/>
              <a:t>J </a:t>
            </a:r>
            <a:r>
              <a:rPr lang="tr-TR" altLang="tr-TR" sz="1000" dirty="0" err="1" smtClean="0"/>
              <a:t>Neurogastroenterol</a:t>
            </a:r>
            <a:r>
              <a:rPr lang="tr-TR" altLang="tr-TR" sz="1000" dirty="0" smtClean="0"/>
              <a:t> </a:t>
            </a:r>
            <a:r>
              <a:rPr lang="tr-TR" altLang="tr-TR" sz="1000" dirty="0" err="1" smtClean="0"/>
              <a:t>Motil</a:t>
            </a:r>
            <a:r>
              <a:rPr lang="tr-TR" altLang="tr-TR" sz="1000" dirty="0" smtClean="0"/>
              <a:t>, 2017;23(2):151-163</a:t>
            </a:r>
            <a:endParaRPr lang="en-US" altLang="tr-TR" sz="1000" dirty="0"/>
          </a:p>
        </p:txBody>
      </p:sp>
      <p:sp>
        <p:nvSpPr>
          <p:cNvPr id="5" name="Aşağı Ok 4"/>
          <p:cNvSpPr/>
          <p:nvPr/>
        </p:nvSpPr>
        <p:spPr>
          <a:xfrm>
            <a:off x="4000500" y="2988036"/>
            <a:ext cx="1066800" cy="26554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295B4-2AE1-45BA-9E2F-5FE750B7F08F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1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563563"/>
          </a:xfrm>
        </p:spPr>
        <p:txBody>
          <a:bodyPr/>
          <a:lstStyle/>
          <a:p>
            <a:r>
              <a:rPr lang="tr-TR" altLang="tr-TR" sz="2400" dirty="0" smtClean="0">
                <a:solidFill>
                  <a:schemeClr val="tx1"/>
                </a:solidFill>
              </a:rPr>
              <a:t>IBS  da tanı kriterleri</a:t>
            </a:r>
          </a:p>
        </p:txBody>
      </p:sp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5705764" y="6543676"/>
            <a:ext cx="342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1000" dirty="0" err="1"/>
              <a:t>Sperber</a:t>
            </a:r>
            <a:r>
              <a:rPr lang="tr-TR" altLang="tr-TR" sz="1000" dirty="0"/>
              <a:t> AD. </a:t>
            </a:r>
            <a:r>
              <a:rPr lang="tr-TR" altLang="tr-TR" sz="1000" dirty="0" err="1"/>
              <a:t>European</a:t>
            </a:r>
            <a:r>
              <a:rPr lang="tr-TR" altLang="tr-TR" sz="1000" dirty="0"/>
              <a:t> J </a:t>
            </a:r>
            <a:r>
              <a:rPr lang="tr-TR" altLang="tr-TR" sz="1000" dirty="0" err="1"/>
              <a:t>Gastroenterol</a:t>
            </a:r>
            <a:r>
              <a:rPr lang="tr-TR" altLang="tr-TR" sz="1000" dirty="0"/>
              <a:t> 2007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8264" y="1371600"/>
            <a:ext cx="8832361" cy="4343400"/>
            <a:chOff x="359641" y="3013580"/>
            <a:chExt cx="8832361" cy="4343400"/>
          </a:xfrm>
        </p:grpSpPr>
        <p:sp>
          <p:nvSpPr>
            <p:cNvPr id="18" name="2 İçerik Yer Tutucusu"/>
            <p:cNvSpPr txBox="1">
              <a:spLocks/>
            </p:cNvSpPr>
            <p:nvPr/>
          </p:nvSpPr>
          <p:spPr>
            <a:xfrm>
              <a:off x="359641" y="3013580"/>
              <a:ext cx="8826500" cy="4343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marL="457200" indent="-457200">
                <a:spcBef>
                  <a:spcPct val="20000"/>
                </a:spcBef>
                <a:buFontTx/>
                <a:buChar char="•"/>
                <a:defRPr/>
              </a:pPr>
              <a:endParaRPr lang="tr-TR" u="sng" kern="0" dirty="0">
                <a:solidFill>
                  <a:srgbClr val="FFCCFF"/>
                </a:solidFill>
                <a:latin typeface="+mn-lt"/>
              </a:endParaRPr>
            </a:p>
            <a:p>
              <a:pPr marL="457200" indent="-457200">
                <a:spcBef>
                  <a:spcPct val="20000"/>
                </a:spcBef>
                <a:defRPr/>
              </a:pPr>
              <a:r>
                <a:rPr lang="tr-TR" kern="0" dirty="0">
                  <a:solidFill>
                    <a:srgbClr val="FF99CC"/>
                  </a:solidFill>
                  <a:latin typeface="+mn-lt"/>
                </a:rPr>
                <a:t>        </a:t>
              </a:r>
              <a:r>
                <a:rPr lang="tr-TR" b="1" kern="0" dirty="0">
                  <a:latin typeface="+mn-lt"/>
                </a:rPr>
                <a:t>Roma II / </a:t>
              </a:r>
              <a:r>
                <a:rPr lang="tr-TR" b="1" kern="0" dirty="0" err="1">
                  <a:latin typeface="+mn-lt"/>
                </a:rPr>
                <a:t>Manning</a:t>
              </a:r>
              <a:r>
                <a:rPr lang="tr-TR" b="1" kern="0" dirty="0">
                  <a:latin typeface="+mn-lt"/>
                </a:rPr>
                <a:t> kriterleri</a:t>
              </a:r>
            </a:p>
            <a:p>
              <a:pPr marL="457200" indent="-457200">
                <a:spcBef>
                  <a:spcPct val="20000"/>
                </a:spcBef>
                <a:defRPr/>
              </a:pPr>
              <a:endParaRPr lang="tr-TR" kern="0" dirty="0">
                <a:solidFill>
                  <a:srgbClr val="FFFF00"/>
                </a:solidFill>
                <a:latin typeface="+mn-lt"/>
              </a:endParaRPr>
            </a:p>
            <a:p>
              <a:pPr marL="457200" indent="-457200">
                <a:spcBef>
                  <a:spcPct val="20000"/>
                </a:spcBef>
                <a:buClr>
                  <a:srgbClr val="009900"/>
                </a:buClr>
                <a:buSzPct val="130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Dışkılama  sayısının &lt;3 / hafta olması </a:t>
              </a:r>
            </a:p>
            <a:p>
              <a:pPr marL="457200" indent="-457200">
                <a:spcBef>
                  <a:spcPct val="20000"/>
                </a:spcBef>
                <a:buClr>
                  <a:srgbClr val="FF0000"/>
                </a:buClr>
                <a:buSzPct val="125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Günde &gt;3 dışkılama</a:t>
              </a:r>
            </a:p>
            <a:p>
              <a:pPr marL="457200" indent="-457200">
                <a:spcBef>
                  <a:spcPct val="20000"/>
                </a:spcBef>
                <a:buClr>
                  <a:srgbClr val="009900"/>
                </a:buClr>
                <a:buSzPct val="125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Sert  ve  küçük  parçalar  halinde  dışkılama</a:t>
              </a:r>
            </a:p>
            <a:p>
              <a:pPr marL="457200" indent="-457200">
                <a:spcBef>
                  <a:spcPct val="20000"/>
                </a:spcBef>
                <a:buClr>
                  <a:srgbClr val="FF0000"/>
                </a:buClr>
                <a:buSzPct val="126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Yumuşak kıvamda  veya  sulu dışkılama</a:t>
              </a:r>
            </a:p>
            <a:p>
              <a:pPr marL="457200" indent="-457200">
                <a:spcBef>
                  <a:spcPct val="20000"/>
                </a:spcBef>
                <a:buClr>
                  <a:srgbClr val="009900"/>
                </a:buClr>
                <a:buSzPct val="125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Dışkılama  sırasında aşırı  ıkınma  gereksinimi</a:t>
              </a:r>
            </a:p>
            <a:p>
              <a:pPr marL="285750" indent="-285750">
                <a:spcBef>
                  <a:spcPct val="20000"/>
                </a:spcBef>
                <a:buClr>
                  <a:srgbClr val="FF0000"/>
                </a:buClr>
                <a:buSzPct val="127000"/>
                <a:buFont typeface="Wingdings" panose="05000000000000000000" pitchFamily="2" charset="2"/>
                <a:buChar char="Ø"/>
                <a:defRPr/>
              </a:pPr>
              <a:r>
                <a:rPr lang="tr-TR" kern="0" dirty="0" smtClean="0">
                  <a:latin typeface="+mn-lt"/>
                </a:rPr>
                <a:t>   Karın  </a:t>
              </a:r>
              <a:r>
                <a:rPr lang="tr-TR" kern="0" dirty="0">
                  <a:latin typeface="+mn-lt"/>
                </a:rPr>
                <a:t>ağrısı ile  birlikte  ani  gelen  dışkılama  hissi (</a:t>
              </a:r>
              <a:r>
                <a:rPr lang="tr-TR" kern="0" dirty="0" err="1">
                  <a:latin typeface="+mn-lt"/>
                </a:rPr>
                <a:t>urgency</a:t>
              </a:r>
              <a:r>
                <a:rPr lang="tr-TR" kern="0" dirty="0">
                  <a:latin typeface="+mn-lt"/>
                </a:rPr>
                <a:t>) </a:t>
              </a:r>
            </a:p>
            <a:p>
              <a:pPr marL="457200" indent="-457200">
                <a:spcBef>
                  <a:spcPct val="20000"/>
                </a:spcBef>
                <a:buClr>
                  <a:srgbClr val="009900"/>
                </a:buClr>
                <a:buSzPct val="125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Dışkılama  sonrasında  tam  boşalamama  hissi</a:t>
              </a:r>
            </a:p>
            <a:p>
              <a:pPr marL="457200" indent="-457200">
                <a:spcBef>
                  <a:spcPct val="20000"/>
                </a:spcBef>
                <a:buSzPct val="124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Dışkı ile  birlikte   </a:t>
              </a:r>
              <a:r>
                <a:rPr lang="tr-TR" kern="0" dirty="0" err="1">
                  <a:latin typeface="+mn-lt"/>
                </a:rPr>
                <a:t>müküs</a:t>
              </a:r>
              <a:r>
                <a:rPr lang="tr-TR" kern="0" dirty="0">
                  <a:latin typeface="+mn-lt"/>
                </a:rPr>
                <a:t>  gelmesi</a:t>
              </a:r>
            </a:p>
            <a:p>
              <a:pPr marL="457200" indent="-457200">
                <a:spcBef>
                  <a:spcPct val="20000"/>
                </a:spcBef>
                <a:buSzPct val="124000"/>
                <a:buFont typeface="Wingdings" panose="05000000000000000000" pitchFamily="2" charset="2"/>
                <a:buChar char="Ø"/>
                <a:defRPr/>
              </a:pPr>
              <a:r>
                <a:rPr lang="tr-TR" kern="0" dirty="0">
                  <a:latin typeface="+mn-lt"/>
                </a:rPr>
                <a:t>Karında  aşırı  şişkinlik  ve  gaz  hissi, karında görünür şişkinlik</a:t>
              </a:r>
            </a:p>
            <a:p>
              <a:pPr marL="457200" indent="-457200">
                <a:spcBef>
                  <a:spcPct val="20000"/>
                </a:spcBef>
                <a:defRPr/>
              </a:pPr>
              <a:endParaRPr lang="tr-TR" kern="0" dirty="0">
                <a:solidFill>
                  <a:srgbClr val="FFCCFF"/>
                </a:solidFill>
                <a:latin typeface="+mn-lt"/>
              </a:endParaRPr>
            </a:p>
            <a:p>
              <a:pPr marL="457200" indent="-457200">
                <a:spcBef>
                  <a:spcPct val="20000"/>
                </a:spcBef>
                <a:buFontTx/>
                <a:buChar char="•"/>
                <a:defRPr/>
              </a:pPr>
              <a:endParaRPr lang="tr-TR" sz="2000" kern="0" dirty="0">
                <a:solidFill>
                  <a:schemeClr val="bg1"/>
                </a:solidFill>
                <a:latin typeface="+mn-lt"/>
              </a:endParaRPr>
            </a:p>
            <a:p>
              <a:pPr marL="457200" indent="-457200">
                <a:spcBef>
                  <a:spcPct val="20000"/>
                </a:spcBef>
                <a:buFontTx/>
                <a:buChar char="•"/>
                <a:defRPr/>
              </a:pPr>
              <a:endParaRPr lang="tr-TR" sz="2000" kern="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31758" name="Group 18"/>
            <p:cNvGrpSpPr>
              <a:grpSpLocks/>
            </p:cNvGrpSpPr>
            <p:nvPr/>
          </p:nvGrpSpPr>
          <p:grpSpPr bwMode="auto">
            <a:xfrm>
              <a:off x="6048284" y="3470780"/>
              <a:ext cx="3143718" cy="1063120"/>
              <a:chOff x="6137184" y="3381880"/>
              <a:chExt cx="3143718" cy="1063120"/>
            </a:xfrm>
          </p:grpSpPr>
          <p:sp>
            <p:nvSpPr>
              <p:cNvPr id="20" name="1 Başlık"/>
              <p:cNvSpPr txBox="1">
                <a:spLocks/>
              </p:cNvSpPr>
              <p:nvPr/>
            </p:nvSpPr>
            <p:spPr bwMode="auto">
              <a:xfrm>
                <a:off x="6350812" y="3530600"/>
                <a:ext cx="293009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tr-TR" sz="1400" kern="0" dirty="0" err="1">
                    <a:latin typeface="+mj-lt"/>
                    <a:ea typeface="+mj-ea"/>
                    <a:cs typeface="+mj-cs"/>
                  </a:rPr>
                  <a:t>Diyare</a:t>
                </a:r>
                <a:r>
                  <a:rPr lang="tr-TR" sz="1400" kern="0" dirty="0">
                    <a:latin typeface="+mj-lt"/>
                    <a:ea typeface="+mj-ea"/>
                    <a:cs typeface="+mj-cs"/>
                  </a:rPr>
                  <a:t>  </a:t>
                </a:r>
                <a:r>
                  <a:rPr lang="tr-TR" sz="1400" kern="0" dirty="0" err="1">
                    <a:latin typeface="+mj-lt"/>
                    <a:ea typeface="+mj-ea"/>
                    <a:cs typeface="+mj-cs"/>
                  </a:rPr>
                  <a:t>ağrlıklı</a:t>
                </a:r>
                <a:r>
                  <a:rPr lang="tr-TR" sz="1400" kern="0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1400" kern="0" dirty="0" smtClean="0">
                    <a:latin typeface="+mj-lt"/>
                    <a:ea typeface="+mj-ea"/>
                    <a:cs typeface="+mj-cs"/>
                  </a:rPr>
                  <a:t>IBS </a:t>
                </a:r>
                <a:r>
                  <a:rPr lang="tr-TR" sz="1400" b="1" kern="0" dirty="0" smtClean="0">
                    <a:latin typeface="+mj-lt"/>
                    <a:ea typeface="+mj-ea"/>
                    <a:cs typeface="+mj-cs"/>
                  </a:rPr>
                  <a:t>(IBS-D)</a:t>
                </a:r>
                <a:endParaRPr lang="tr-TR" sz="1400" b="1" kern="0" dirty="0">
                  <a:latin typeface="+mj-lt"/>
                  <a:ea typeface="+mj-ea"/>
                  <a:cs typeface="+mj-cs"/>
                </a:endParaRPr>
              </a:p>
              <a:p>
                <a:pPr>
                  <a:defRPr/>
                </a:pPr>
                <a:endParaRPr lang="tr-TR" sz="1400" kern="0" dirty="0">
                  <a:latin typeface="+mj-lt"/>
                  <a:ea typeface="+mj-ea"/>
                  <a:cs typeface="+mj-cs"/>
                </a:endParaRPr>
              </a:p>
              <a:p>
                <a:pPr>
                  <a:defRPr/>
                </a:pPr>
                <a:r>
                  <a:rPr lang="tr-TR" sz="1400" kern="0" dirty="0" err="1">
                    <a:latin typeface="+mj-lt"/>
                    <a:ea typeface="+mj-ea"/>
                    <a:cs typeface="+mj-cs"/>
                  </a:rPr>
                  <a:t>Konstipasyon</a:t>
                </a:r>
                <a:r>
                  <a:rPr lang="tr-TR" sz="1400" kern="0" dirty="0">
                    <a:latin typeface="+mj-lt"/>
                    <a:ea typeface="+mj-ea"/>
                    <a:cs typeface="+mj-cs"/>
                  </a:rPr>
                  <a:t> ağırlıklı </a:t>
                </a:r>
                <a:r>
                  <a:rPr lang="tr-TR" sz="1400" kern="0" dirty="0" smtClean="0">
                    <a:latin typeface="+mj-lt"/>
                    <a:ea typeface="+mj-ea"/>
                    <a:cs typeface="+mj-cs"/>
                  </a:rPr>
                  <a:t>IBS </a:t>
                </a:r>
                <a:r>
                  <a:rPr lang="tr-TR" sz="1400" b="1" kern="0" dirty="0" smtClean="0">
                    <a:latin typeface="+mj-lt"/>
                    <a:ea typeface="+mj-ea"/>
                    <a:cs typeface="+mj-cs"/>
                  </a:rPr>
                  <a:t>(IBS-C)</a:t>
                </a:r>
              </a:p>
              <a:p>
                <a:pPr>
                  <a:defRPr/>
                </a:pPr>
                <a:endParaRPr lang="tr-TR" sz="1400" b="1" kern="0" dirty="0">
                  <a:latin typeface="+mj-lt"/>
                  <a:ea typeface="+mj-ea"/>
                  <a:cs typeface="+mj-cs"/>
                </a:endParaRPr>
              </a:p>
              <a:p>
                <a:pPr>
                  <a:defRPr/>
                </a:pPr>
                <a:r>
                  <a:rPr lang="tr-TR" sz="1400" b="1" kern="0" dirty="0" smtClean="0">
                    <a:latin typeface="+mj-lt"/>
                    <a:ea typeface="+mj-ea"/>
                    <a:cs typeface="+mj-cs"/>
                  </a:rPr>
                  <a:t>IBS-M</a:t>
                </a:r>
              </a:p>
              <a:p>
                <a:pPr>
                  <a:defRPr/>
                </a:pPr>
                <a:r>
                  <a:rPr lang="tr-TR" sz="1400" b="1" kern="0" dirty="0" smtClean="0">
                    <a:latin typeface="+mj-lt"/>
                    <a:ea typeface="+mj-ea"/>
                    <a:cs typeface="+mj-cs"/>
                  </a:rPr>
                  <a:t>IBS-U</a:t>
                </a:r>
                <a:endParaRPr lang="tr-TR" sz="1400" b="1" kern="0" dirty="0"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1" name="6 Dikdörtgen"/>
              <p:cNvSpPr/>
              <p:nvPr/>
            </p:nvSpPr>
            <p:spPr>
              <a:xfrm>
                <a:off x="6146494" y="3800858"/>
                <a:ext cx="215807" cy="1482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  <p:sp>
            <p:nvSpPr>
              <p:cNvPr id="22" name="7 Dikdörtgen"/>
              <p:cNvSpPr/>
              <p:nvPr/>
            </p:nvSpPr>
            <p:spPr>
              <a:xfrm>
                <a:off x="6137184" y="3381880"/>
                <a:ext cx="217054" cy="14821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495800" y="4813300"/>
              <a:ext cx="2590800" cy="381000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77948" y="3281362"/>
              <a:ext cx="2667000" cy="1295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096721" y="6359525"/>
            <a:ext cx="3001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000" dirty="0" smtClean="0"/>
              <a:t>J </a:t>
            </a:r>
            <a:r>
              <a:rPr lang="tr-TR" altLang="tr-TR" sz="1000" dirty="0" err="1" smtClean="0"/>
              <a:t>Neurogastroenterol</a:t>
            </a:r>
            <a:r>
              <a:rPr lang="tr-TR" altLang="tr-TR" sz="1000" dirty="0" smtClean="0"/>
              <a:t> </a:t>
            </a:r>
            <a:r>
              <a:rPr lang="tr-TR" altLang="tr-TR" sz="1000" dirty="0" err="1" smtClean="0"/>
              <a:t>Motil</a:t>
            </a:r>
            <a:r>
              <a:rPr lang="tr-TR" altLang="tr-TR" sz="1000" dirty="0" smtClean="0"/>
              <a:t>, 2017;23(2):151-163</a:t>
            </a:r>
            <a:endParaRPr lang="en-US" altLang="tr-TR" sz="1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950430" y="6143933"/>
            <a:ext cx="2133600" cy="476250"/>
          </a:xfrm>
        </p:spPr>
        <p:txBody>
          <a:bodyPr/>
          <a:lstStyle/>
          <a:p>
            <a:pPr>
              <a:defRPr/>
            </a:pPr>
            <a:fld id="{C25295B4-2AE1-45BA-9E2F-5FE750B7F08F}" type="slidenum">
              <a:rPr lang="en-US" altLang="tr-TR" smtClean="0"/>
              <a:pPr>
                <a:defRPr/>
              </a:pPr>
              <a:t>28</a:t>
            </a:fld>
            <a:endParaRPr lang="en-US" altLang="tr-TR" dirty="0"/>
          </a:p>
        </p:txBody>
      </p:sp>
      <p:sp>
        <p:nvSpPr>
          <p:cNvPr id="16" name="1 Başlık"/>
          <p:cNvSpPr txBox="1">
            <a:spLocks/>
          </p:cNvSpPr>
          <p:nvPr/>
        </p:nvSpPr>
        <p:spPr bwMode="auto">
          <a:xfrm>
            <a:off x="95250" y="5847556"/>
            <a:ext cx="8648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400" dirty="0">
                <a:latin typeface="Arial" charset="0"/>
              </a:rPr>
              <a:t> </a:t>
            </a:r>
            <a:r>
              <a:rPr lang="tr-TR" sz="1400" dirty="0" smtClean="0">
                <a:latin typeface="Arial" charset="0"/>
              </a:rPr>
              <a:t>Semptomların tanıdan en az 6 ay önce başlamış olması ve  son 3 ayda kriterlerin                           karşılanmış olması gerekir</a:t>
            </a:r>
            <a:endParaRPr lang="tr-TR" sz="1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0" y="777875"/>
            <a:ext cx="7281862" cy="5383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02" y="724160"/>
            <a:ext cx="4129341" cy="5620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5" y="777875"/>
            <a:ext cx="5291137" cy="5886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3795" name="2 Metin kutusu"/>
          <p:cNvSpPr txBox="1">
            <a:spLocks noChangeArrowheads="1"/>
          </p:cNvSpPr>
          <p:nvPr/>
        </p:nvSpPr>
        <p:spPr bwMode="auto">
          <a:xfrm>
            <a:off x="4191000" y="214313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Bristol  dışkı  skalası</a:t>
            </a:r>
          </a:p>
        </p:txBody>
      </p:sp>
      <p:grpSp>
        <p:nvGrpSpPr>
          <p:cNvPr id="33796" name="7 Grup"/>
          <p:cNvGrpSpPr>
            <a:grpSpLocks/>
          </p:cNvGrpSpPr>
          <p:nvPr/>
        </p:nvGrpSpPr>
        <p:grpSpPr bwMode="auto">
          <a:xfrm>
            <a:off x="1981200" y="762000"/>
            <a:ext cx="609600" cy="6002338"/>
            <a:chOff x="1066800" y="762000"/>
            <a:chExt cx="609600" cy="6002338"/>
          </a:xfrm>
        </p:grpSpPr>
        <p:sp>
          <p:nvSpPr>
            <p:cNvPr id="4" name="3 Dikdörtgen"/>
            <p:cNvSpPr/>
            <p:nvPr/>
          </p:nvSpPr>
          <p:spPr>
            <a:xfrm>
              <a:off x="1066800" y="762000"/>
              <a:ext cx="609600" cy="58674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rgbClr val="4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33801" name="4 Metin kutusu"/>
            <p:cNvSpPr txBox="1">
              <a:spLocks noChangeArrowheads="1"/>
            </p:cNvSpPr>
            <p:nvPr/>
          </p:nvSpPr>
          <p:spPr bwMode="auto">
            <a:xfrm rot="-5400000">
              <a:off x="411163" y="5519738"/>
              <a:ext cx="1905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/>
                <a:t>Hızlı  transit          &lt;12 saat </a:t>
              </a:r>
            </a:p>
          </p:txBody>
        </p:sp>
        <p:sp>
          <p:nvSpPr>
            <p:cNvPr id="33802" name="5 Metin kutusu"/>
            <p:cNvSpPr txBox="1">
              <a:spLocks noChangeArrowheads="1"/>
            </p:cNvSpPr>
            <p:nvPr/>
          </p:nvSpPr>
          <p:spPr bwMode="auto">
            <a:xfrm rot="-5400000">
              <a:off x="406400" y="1422400"/>
              <a:ext cx="1905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/>
                <a:t>Yavaş  transit          &gt;72 saat </a:t>
              </a:r>
            </a:p>
          </p:txBody>
        </p:sp>
        <p:sp>
          <p:nvSpPr>
            <p:cNvPr id="7" name="6 Sol Sağ Ok"/>
            <p:cNvSpPr/>
            <p:nvPr/>
          </p:nvSpPr>
          <p:spPr>
            <a:xfrm rot="16200000">
              <a:off x="68262" y="3700463"/>
              <a:ext cx="2555875" cy="22225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4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</p:grpSp>
      <p:sp>
        <p:nvSpPr>
          <p:cNvPr id="33798" name="9 Metin kutusu"/>
          <p:cNvSpPr txBox="1">
            <a:spLocks noChangeArrowheads="1"/>
          </p:cNvSpPr>
          <p:nvPr/>
        </p:nvSpPr>
        <p:spPr bwMode="auto">
          <a:xfrm>
            <a:off x="142802" y="1658580"/>
            <a:ext cx="170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/>
              <a:t>Konstipasyon</a:t>
            </a:r>
            <a:endParaRPr lang="tr-TR" altLang="tr-TR" sz="1800" dirty="0"/>
          </a:p>
        </p:txBody>
      </p:sp>
      <p:pic>
        <p:nvPicPr>
          <p:cNvPr id="12" name="Picture 2" descr="Treating Constipation | Ayurvedic Health Center | Guided Transform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735423"/>
            <a:ext cx="1440656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43" y="5442531"/>
            <a:ext cx="988020" cy="1221794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978073" y="5903480"/>
            <a:ext cx="2133600" cy="476250"/>
          </a:xfrm>
        </p:spPr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29</a:t>
            </a:fld>
            <a:endParaRPr lang="en-US" alt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79" y="1535187"/>
            <a:ext cx="8610890" cy="3694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8 Metin kutusu"/>
          <p:cNvSpPr txBox="1">
            <a:spLocks noChangeArrowheads="1"/>
          </p:cNvSpPr>
          <p:nvPr/>
        </p:nvSpPr>
        <p:spPr bwMode="auto">
          <a:xfrm>
            <a:off x="-31837" y="6214270"/>
            <a:ext cx="1015206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/>
              <a:t>Diyare</a:t>
            </a:r>
            <a:endParaRPr lang="tr-TR" altLang="tr-TR" sz="1800" dirty="0"/>
          </a:p>
        </p:txBody>
      </p:sp>
      <p:pic>
        <p:nvPicPr>
          <p:cNvPr id="18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83" y="6214270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4173" cy="273844"/>
          </a:xfrm>
        </p:spPr>
        <p:txBody>
          <a:bodyPr/>
          <a:lstStyle/>
          <a:p>
            <a:pPr algn="l"/>
            <a:fld id="{D95CDF8D-463D-4A91-8D07-E5968DAF6CE7}" type="slidenum">
              <a:rPr lang="tr-TR" smtClean="0">
                <a:solidFill>
                  <a:schemeClr val="tx1"/>
                </a:solidFill>
              </a:rPr>
              <a:pPr algn="l"/>
              <a:t>3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34" name="Picture 10" descr="What is the Brain? For Kids | Information and Resou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9" b="99404" l="301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02" y="1062317"/>
            <a:ext cx="1262859" cy="10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3128386" y="5687864"/>
            <a:ext cx="292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Gastrointestinal</a:t>
            </a:r>
            <a:r>
              <a:rPr lang="tr-TR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</a:t>
            </a:r>
            <a:r>
              <a:rPr lang="tr-TR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semptomlar </a:t>
            </a:r>
            <a:endParaRPr lang="tr-T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436211" y="467826"/>
            <a:ext cx="389234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Fonksiyonel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hastalıklar</a:t>
            </a:r>
          </a:p>
          <a:p>
            <a:pPr algn="ctr"/>
            <a:r>
              <a:rPr lang="tr-TR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(Disorders of gut - </a:t>
            </a:r>
            <a:r>
              <a:rPr lang="tr-TR" sz="15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tr-TR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tr-TR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tr-TR" sz="1500" b="1" dirty="0"/>
          </a:p>
        </p:txBody>
      </p:sp>
      <p:sp>
        <p:nvSpPr>
          <p:cNvPr id="22" name="Dikdörtgen 21"/>
          <p:cNvSpPr/>
          <p:nvPr/>
        </p:nvSpPr>
        <p:spPr>
          <a:xfrm>
            <a:off x="5843184" y="3123115"/>
            <a:ext cx="241373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Nöroendokrin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immundisfonksiyon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tr-TR" sz="1200" dirty="0"/>
          </a:p>
        </p:txBody>
      </p:sp>
      <p:sp>
        <p:nvSpPr>
          <p:cNvPr id="17" name="Aşağı Ok 16"/>
          <p:cNvSpPr/>
          <p:nvPr/>
        </p:nvSpPr>
        <p:spPr>
          <a:xfrm>
            <a:off x="4332150" y="2070601"/>
            <a:ext cx="163649" cy="115029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923" y="3260732"/>
            <a:ext cx="1436924" cy="2437960"/>
          </a:xfrm>
          <a:prstGeom prst="rect">
            <a:avLst/>
          </a:prstGeom>
        </p:spPr>
      </p:pic>
      <p:sp>
        <p:nvSpPr>
          <p:cNvPr id="28" name="Dikdörtgen 27"/>
          <p:cNvSpPr/>
          <p:nvPr/>
        </p:nvSpPr>
        <p:spPr>
          <a:xfrm>
            <a:off x="5425027" y="3619041"/>
            <a:ext cx="970074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Dismotilite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tr-TR" sz="1200" dirty="0"/>
          </a:p>
        </p:txBody>
      </p:sp>
      <p:sp>
        <p:nvSpPr>
          <p:cNvPr id="29" name="Dikdörtgen 28"/>
          <p:cNvSpPr/>
          <p:nvPr/>
        </p:nvSpPr>
        <p:spPr>
          <a:xfrm>
            <a:off x="1600200" y="3619041"/>
            <a:ext cx="1733744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Viseral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hipersensitivite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tr-TR" sz="1200" dirty="0"/>
          </a:p>
        </p:txBody>
      </p:sp>
      <p:sp>
        <p:nvSpPr>
          <p:cNvPr id="30" name="Dikdörtgen 29"/>
          <p:cNvSpPr/>
          <p:nvPr/>
        </p:nvSpPr>
        <p:spPr>
          <a:xfrm>
            <a:off x="1295400" y="4756799"/>
            <a:ext cx="197817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Değişen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mukozal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immunite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tr-TR" sz="1200" dirty="0"/>
          </a:p>
        </p:txBody>
      </p:sp>
      <p:sp>
        <p:nvSpPr>
          <p:cNvPr id="31" name="Dikdörtgen 30"/>
          <p:cNvSpPr/>
          <p:nvPr/>
        </p:nvSpPr>
        <p:spPr>
          <a:xfrm>
            <a:off x="5480173" y="4756799"/>
            <a:ext cx="1530227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Değişen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mikrobiata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tr-TR" sz="1200" dirty="0"/>
          </a:p>
        </p:txBody>
      </p:sp>
      <p:sp>
        <p:nvSpPr>
          <p:cNvPr id="19" name="Aşağı Ok 18"/>
          <p:cNvSpPr/>
          <p:nvPr/>
        </p:nvSpPr>
        <p:spPr>
          <a:xfrm rot="18596192">
            <a:off x="3460224" y="3758834"/>
            <a:ext cx="182021" cy="274412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Aşağı Ok 33"/>
          <p:cNvSpPr/>
          <p:nvPr/>
        </p:nvSpPr>
        <p:spPr>
          <a:xfrm rot="14488540">
            <a:off x="3482506" y="4665962"/>
            <a:ext cx="182021" cy="274412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Aşağı Ok 34"/>
          <p:cNvSpPr/>
          <p:nvPr/>
        </p:nvSpPr>
        <p:spPr>
          <a:xfrm rot="3497252">
            <a:off x="5041987" y="3800907"/>
            <a:ext cx="182021" cy="274412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şağı Ok 35"/>
          <p:cNvSpPr/>
          <p:nvPr/>
        </p:nvSpPr>
        <p:spPr>
          <a:xfrm rot="7263544">
            <a:off x="5141385" y="4665963"/>
            <a:ext cx="182021" cy="274412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3343909" y="2359284"/>
            <a:ext cx="2140129" cy="613799"/>
            <a:chOff x="3341171" y="2490869"/>
            <a:chExt cx="2140129" cy="613799"/>
          </a:xfrm>
        </p:grpSpPr>
        <p:sp>
          <p:nvSpPr>
            <p:cNvPr id="25" name="Dikdörtgen 24"/>
            <p:cNvSpPr/>
            <p:nvPr/>
          </p:nvSpPr>
          <p:spPr>
            <a:xfrm>
              <a:off x="3573517" y="2490869"/>
              <a:ext cx="1810111" cy="276999"/>
            </a:xfrm>
            <a:prstGeom prst="rect">
              <a:avLst/>
            </a:prstGeom>
            <a:solidFill>
              <a:srgbClr val="ECECEC"/>
            </a:solidFill>
          </p:spPr>
          <p:txBody>
            <a:bodyPr wrap="none">
              <a:spAutoFit/>
            </a:bodyPr>
            <a:lstStyle/>
            <a:p>
              <a:r>
                <a:rPr lang="tr-T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Değişen MSS fonksiyonu ?</a:t>
              </a:r>
              <a:endParaRPr lang="tr-TR" sz="1200" dirty="0"/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3471893" y="2827669"/>
              <a:ext cx="2000676" cy="276999"/>
            </a:xfrm>
            <a:prstGeom prst="rect">
              <a:avLst/>
            </a:prstGeom>
            <a:solidFill>
              <a:srgbClr val="ECECEC"/>
            </a:solidFill>
          </p:spPr>
          <p:txBody>
            <a:bodyPr wrap="none">
              <a:spAutoFit/>
            </a:bodyPr>
            <a:lstStyle/>
            <a:p>
              <a:r>
                <a:rPr lang="tr-T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Beyin-bağırsak </a:t>
              </a:r>
              <a:r>
                <a:rPr lang="tr-TR" sz="12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interaksiyonu</a:t>
              </a:r>
              <a:r>
                <a:rPr lang="tr-T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tr-TR" sz="1200" dirty="0"/>
            </a:p>
          </p:txBody>
        </p:sp>
        <p:sp>
          <p:nvSpPr>
            <p:cNvPr id="20" name="Sola Bükülü Ok 19"/>
            <p:cNvSpPr/>
            <p:nvPr/>
          </p:nvSpPr>
          <p:spPr>
            <a:xfrm>
              <a:off x="5387467" y="2623405"/>
              <a:ext cx="93833" cy="367238"/>
            </a:xfrm>
            <a:prstGeom prst="curved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39" name="Sola Bükülü Ok 38"/>
            <p:cNvSpPr/>
            <p:nvPr/>
          </p:nvSpPr>
          <p:spPr>
            <a:xfrm flipH="1" flipV="1">
              <a:off x="3341171" y="2598074"/>
              <a:ext cx="92873" cy="388794"/>
            </a:xfrm>
            <a:prstGeom prst="curved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5481300" y="3175682"/>
            <a:ext cx="293476" cy="215306"/>
            <a:chOff x="9217128" y="619015"/>
            <a:chExt cx="391301" cy="287074"/>
          </a:xfrm>
        </p:grpSpPr>
        <p:sp>
          <p:nvSpPr>
            <p:cNvPr id="40" name="Aşağı Ok 39"/>
            <p:cNvSpPr/>
            <p:nvPr/>
          </p:nvSpPr>
          <p:spPr>
            <a:xfrm rot="5400000">
              <a:off x="9343816" y="492327"/>
              <a:ext cx="112505" cy="365882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Aşağı Ok 40"/>
            <p:cNvSpPr/>
            <p:nvPr/>
          </p:nvSpPr>
          <p:spPr>
            <a:xfrm rot="5400000" flipV="1">
              <a:off x="9349085" y="646746"/>
              <a:ext cx="127387" cy="391300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3" name="Dikdörtgen 42"/>
          <p:cNvSpPr/>
          <p:nvPr/>
        </p:nvSpPr>
        <p:spPr>
          <a:xfrm>
            <a:off x="1094154" y="3137856"/>
            <a:ext cx="1834092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Psikolojik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komorbiditeler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tr-TR" sz="1200" dirty="0"/>
          </a:p>
        </p:txBody>
      </p:sp>
      <p:grpSp>
        <p:nvGrpSpPr>
          <p:cNvPr id="44" name="Grup 43"/>
          <p:cNvGrpSpPr/>
          <p:nvPr/>
        </p:nvGrpSpPr>
        <p:grpSpPr>
          <a:xfrm>
            <a:off x="3043210" y="3171700"/>
            <a:ext cx="293476" cy="215306"/>
            <a:chOff x="9217128" y="619015"/>
            <a:chExt cx="391301" cy="287074"/>
          </a:xfrm>
        </p:grpSpPr>
        <p:sp>
          <p:nvSpPr>
            <p:cNvPr id="45" name="Aşağı Ok 44"/>
            <p:cNvSpPr/>
            <p:nvPr/>
          </p:nvSpPr>
          <p:spPr>
            <a:xfrm rot="5400000">
              <a:off x="9343816" y="492327"/>
              <a:ext cx="112505" cy="365882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6" name="Aşağı Ok 45"/>
            <p:cNvSpPr/>
            <p:nvPr/>
          </p:nvSpPr>
          <p:spPr>
            <a:xfrm rot="5400000" flipV="1">
              <a:off x="9349085" y="646746"/>
              <a:ext cx="127387" cy="391300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63563"/>
          </a:xfrm>
        </p:spPr>
        <p:txBody>
          <a:bodyPr/>
          <a:lstStyle/>
          <a:p>
            <a:r>
              <a:rPr lang="tr-TR" altLang="tr-TR" sz="2000" dirty="0" smtClean="0">
                <a:solidFill>
                  <a:schemeClr val="tx1"/>
                </a:solidFill>
              </a:rPr>
              <a:t>Roma II kriterlerinin IBS teşhisinde değeri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60800"/>
              </p:ext>
            </p:extLst>
          </p:nvPr>
        </p:nvGraphicFramePr>
        <p:xfrm>
          <a:off x="2070100" y="1409700"/>
          <a:ext cx="2362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Karın ağrısı ve dışkılama alışkanlığında değişiklik</a:t>
                      </a:r>
                      <a:endParaRPr lang="tr-TR" sz="1400" dirty="0"/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2527"/>
              </p:ext>
            </p:extLst>
          </p:nvPr>
        </p:nvGraphicFramePr>
        <p:xfrm>
          <a:off x="1143000" y="4648200"/>
          <a:ext cx="4038600" cy="142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Roma II   +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IBS         30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Diğer       0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Roma  II    -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IBS          16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Diğer       52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2391"/>
              </p:ext>
            </p:extLst>
          </p:nvPr>
        </p:nvGraphicFramePr>
        <p:xfrm>
          <a:off x="2032000" y="3073400"/>
          <a:ext cx="2387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Alarm bulgusu yok</a:t>
                      </a:r>
                      <a:endParaRPr lang="tr-TR" sz="1600" dirty="0"/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38631"/>
              </p:ext>
            </p:extLst>
          </p:nvPr>
        </p:nvGraphicFramePr>
        <p:xfrm>
          <a:off x="6083300" y="1384300"/>
          <a:ext cx="2286000" cy="212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812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08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Alarm</a:t>
                      </a:r>
                      <a:r>
                        <a:rPr lang="tr-TR" sz="1600" baseline="0" dirty="0" smtClean="0"/>
                        <a:t> bulguları var</a:t>
                      </a:r>
                    </a:p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Anemi</a:t>
                      </a:r>
                    </a:p>
                    <a:p>
                      <a:pPr algn="ctr"/>
                      <a:r>
                        <a:rPr lang="tr-TR" sz="1200" b="1" dirty="0" smtClean="0"/>
                        <a:t>Kilo kaybı</a:t>
                      </a:r>
                    </a:p>
                    <a:p>
                      <a:pPr algn="ctr"/>
                      <a:r>
                        <a:rPr lang="tr-TR" sz="1200" b="1" dirty="0" err="1" smtClean="0"/>
                        <a:t>Anoreksi</a:t>
                      </a:r>
                      <a:r>
                        <a:rPr lang="tr-TR" sz="1200" b="1" dirty="0" smtClean="0"/>
                        <a:t> </a:t>
                      </a:r>
                    </a:p>
                    <a:p>
                      <a:pPr algn="ctr"/>
                      <a:r>
                        <a:rPr lang="tr-TR" sz="1200" b="1" dirty="0" err="1" smtClean="0"/>
                        <a:t>Rektal</a:t>
                      </a:r>
                      <a:r>
                        <a:rPr lang="tr-TR" sz="1200" b="1" dirty="0" smtClean="0"/>
                        <a:t> kanama</a:t>
                      </a:r>
                    </a:p>
                    <a:p>
                      <a:pPr algn="ctr"/>
                      <a:r>
                        <a:rPr lang="tr-TR" sz="1200" b="1" dirty="0" smtClean="0"/>
                        <a:t>Ailede kanser öyküsü</a:t>
                      </a:r>
                    </a:p>
                    <a:p>
                      <a:pPr algn="ctr"/>
                      <a:r>
                        <a:rPr lang="tr-TR" sz="1200" b="1" dirty="0" err="1" smtClean="0"/>
                        <a:t>Abdominal</a:t>
                      </a:r>
                      <a:r>
                        <a:rPr lang="tr-TR" sz="1200" b="1" dirty="0" smtClean="0"/>
                        <a:t> kitle</a:t>
                      </a:r>
                      <a:endParaRPr lang="tr-TR" sz="1600" dirty="0"/>
                    </a:p>
                  </a:txBody>
                  <a:tcPr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06" name="TextBox 13"/>
          <p:cNvSpPr txBox="1">
            <a:spLocks noChangeArrowheads="1"/>
          </p:cNvSpPr>
          <p:nvPr/>
        </p:nvSpPr>
        <p:spPr bwMode="auto">
          <a:xfrm>
            <a:off x="6426200" y="6527800"/>
            <a:ext cx="2667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1000" dirty="0" err="1"/>
              <a:t>Vanner</a:t>
            </a:r>
            <a:r>
              <a:rPr lang="tr-TR" altLang="tr-TR" sz="1000" dirty="0"/>
              <a:t> </a:t>
            </a:r>
            <a:r>
              <a:rPr lang="tr-TR" altLang="tr-TR" sz="1000" dirty="0" err="1"/>
              <a:t>J.Gastroenterology</a:t>
            </a:r>
            <a:r>
              <a:rPr lang="tr-TR" altLang="tr-TR" sz="1000" dirty="0"/>
              <a:t> 1999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83100" y="1955800"/>
            <a:ext cx="1524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971801" y="2743200"/>
            <a:ext cx="4572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2286000" y="4114800"/>
            <a:ext cx="6096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429000" y="41148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12" name="TextBox 41"/>
          <p:cNvSpPr txBox="1">
            <a:spLocks noChangeArrowheads="1"/>
          </p:cNvSpPr>
          <p:nvPr/>
        </p:nvSpPr>
        <p:spPr bwMode="auto">
          <a:xfrm>
            <a:off x="6083300" y="49530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/>
              <a:t>Duyarlılık    % 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/>
              <a:t>Özgüllük     % 100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5486400" y="4648200"/>
            <a:ext cx="381000" cy="1371600"/>
          </a:xfrm>
          <a:prstGeom prst="rightBrace">
            <a:avLst>
              <a:gd name="adj1" fmla="val 0"/>
              <a:gd name="adj2" fmla="val 5185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295B4-2AE1-45BA-9E2F-5FE750B7F08F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20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  <a:ln>
            <a:solidFill>
              <a:schemeClr val="accent3">
                <a:lumMod val="6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smtClean="0"/>
              <a:t>Laktoz </a:t>
            </a:r>
            <a:r>
              <a:rPr lang="tr-TR" sz="1600" b="1" dirty="0" err="1" smtClean="0"/>
              <a:t>intoleransı</a:t>
            </a:r>
            <a:endParaRPr lang="tr-TR" sz="1600" b="1" dirty="0" smtClean="0"/>
          </a:p>
          <a:p>
            <a:pPr>
              <a:defRPr/>
            </a:pPr>
            <a:r>
              <a:rPr lang="tr-TR" sz="1600" b="1" dirty="0" err="1" smtClean="0"/>
              <a:t>Gluten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enteropatisi</a:t>
            </a:r>
            <a:endParaRPr lang="tr-TR" sz="1600" b="1" dirty="0" smtClean="0"/>
          </a:p>
          <a:p>
            <a:pPr>
              <a:defRPr/>
            </a:pPr>
            <a:r>
              <a:rPr lang="tr-TR" sz="1600" dirty="0" err="1" smtClean="0"/>
              <a:t>İnfeksiyöz</a:t>
            </a:r>
            <a:r>
              <a:rPr lang="tr-TR" sz="1600" dirty="0" smtClean="0"/>
              <a:t>  / </a:t>
            </a:r>
            <a:r>
              <a:rPr lang="tr-TR" sz="1600" dirty="0" err="1" smtClean="0"/>
              <a:t>paraziter</a:t>
            </a:r>
            <a:r>
              <a:rPr lang="tr-TR" sz="1600" dirty="0" smtClean="0"/>
              <a:t> ishal</a:t>
            </a:r>
          </a:p>
          <a:p>
            <a:pPr>
              <a:defRPr/>
            </a:pPr>
            <a:r>
              <a:rPr lang="tr-TR" sz="1600" b="1" dirty="0" err="1" smtClean="0"/>
              <a:t>İnflamatuar</a:t>
            </a:r>
            <a:r>
              <a:rPr lang="tr-TR" sz="1600" b="1" dirty="0" smtClean="0"/>
              <a:t>  bağırsak hastalıkları</a:t>
            </a:r>
          </a:p>
          <a:p>
            <a:pPr>
              <a:defRPr/>
            </a:pPr>
            <a:r>
              <a:rPr lang="tr-TR" sz="1600" dirty="0" smtClean="0"/>
              <a:t>Gıda  </a:t>
            </a:r>
            <a:r>
              <a:rPr lang="tr-TR" sz="1600" dirty="0" err="1" smtClean="0"/>
              <a:t>allerjileri</a:t>
            </a:r>
            <a:endParaRPr lang="tr-TR" sz="1600" dirty="0" smtClean="0"/>
          </a:p>
          <a:p>
            <a:pPr>
              <a:defRPr/>
            </a:pPr>
            <a:r>
              <a:rPr lang="tr-TR" sz="1600" b="1" dirty="0" err="1" smtClean="0"/>
              <a:t>Mikroskopik</a:t>
            </a:r>
            <a:r>
              <a:rPr lang="tr-TR" sz="1600" b="1" dirty="0" smtClean="0"/>
              <a:t> kolit</a:t>
            </a:r>
          </a:p>
          <a:p>
            <a:pPr>
              <a:defRPr/>
            </a:pPr>
            <a:r>
              <a:rPr lang="tr-TR" sz="1600" dirty="0" err="1" smtClean="0"/>
              <a:t>İntestinal</a:t>
            </a:r>
            <a:r>
              <a:rPr lang="tr-TR" sz="1600" dirty="0" smtClean="0"/>
              <a:t> </a:t>
            </a:r>
            <a:r>
              <a:rPr lang="tr-TR" sz="1600" dirty="0" err="1" smtClean="0"/>
              <a:t>lenfoma</a:t>
            </a:r>
            <a:endParaRPr lang="tr-TR" sz="1600" dirty="0" smtClean="0"/>
          </a:p>
          <a:p>
            <a:pPr>
              <a:defRPr/>
            </a:pPr>
            <a:r>
              <a:rPr lang="tr-TR" sz="1600" dirty="0" err="1" smtClean="0"/>
              <a:t>Amiloidoz</a:t>
            </a:r>
            <a:endParaRPr lang="tr-TR" sz="1600" dirty="0" smtClean="0"/>
          </a:p>
          <a:p>
            <a:pPr>
              <a:defRPr/>
            </a:pPr>
            <a:r>
              <a:rPr lang="tr-TR" sz="1600" b="1" dirty="0" smtClean="0"/>
              <a:t>Kronik </a:t>
            </a:r>
            <a:r>
              <a:rPr lang="tr-TR" sz="1600" b="1" dirty="0" err="1" smtClean="0"/>
              <a:t>pankreatit</a:t>
            </a:r>
            <a:endParaRPr lang="tr-TR" sz="1600" b="1" dirty="0" smtClean="0"/>
          </a:p>
          <a:p>
            <a:pPr>
              <a:defRPr/>
            </a:pPr>
            <a:r>
              <a:rPr lang="tr-TR" sz="1600" dirty="0" err="1" smtClean="0"/>
              <a:t>Laksatif</a:t>
            </a:r>
            <a:r>
              <a:rPr lang="tr-TR" sz="1600" dirty="0" smtClean="0"/>
              <a:t>  alışkanlığı </a:t>
            </a:r>
          </a:p>
          <a:p>
            <a:pPr>
              <a:defRPr/>
            </a:pPr>
            <a:r>
              <a:rPr lang="tr-TR" sz="1600" dirty="0" err="1" smtClean="0"/>
              <a:t>Nöroendoktrin</a:t>
            </a:r>
            <a:r>
              <a:rPr lang="tr-TR" sz="1600" dirty="0" smtClean="0"/>
              <a:t>  tümörler</a:t>
            </a:r>
          </a:p>
          <a:p>
            <a:pPr>
              <a:defRPr/>
            </a:pPr>
            <a:r>
              <a:rPr lang="tr-TR" sz="1600" dirty="0" err="1" smtClean="0"/>
              <a:t>Hipertiroidi</a:t>
            </a:r>
            <a:endParaRPr lang="tr-TR" sz="1600" dirty="0" smtClean="0"/>
          </a:p>
          <a:p>
            <a:pPr>
              <a:defRPr/>
            </a:pPr>
            <a:r>
              <a:rPr lang="tr-TR" sz="1600" dirty="0" err="1" smtClean="0"/>
              <a:t>Diabetik</a:t>
            </a:r>
            <a:r>
              <a:rPr lang="tr-TR" sz="1600" dirty="0" smtClean="0"/>
              <a:t> </a:t>
            </a:r>
            <a:r>
              <a:rPr lang="tr-TR" sz="1600" dirty="0" err="1" smtClean="0"/>
              <a:t>nöro</a:t>
            </a:r>
            <a:r>
              <a:rPr lang="tr-TR" sz="1600" dirty="0" smtClean="0"/>
              <a:t>-</a:t>
            </a:r>
            <a:r>
              <a:rPr lang="tr-TR" sz="1600" dirty="0" err="1" smtClean="0"/>
              <a:t>enteropati</a:t>
            </a:r>
            <a:endParaRPr lang="tr-TR" sz="1600" dirty="0" smtClean="0"/>
          </a:p>
          <a:p>
            <a:pPr>
              <a:defRPr/>
            </a:pPr>
            <a:endParaRPr lang="tr-TR" sz="16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038600" cy="4419600"/>
          </a:xfrm>
          <a:ln>
            <a:solidFill>
              <a:schemeClr val="accent3">
                <a:lumMod val="6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tr-TR" sz="1600" dirty="0" smtClean="0"/>
          </a:p>
          <a:p>
            <a:pPr>
              <a:defRPr/>
            </a:pPr>
            <a:r>
              <a:rPr lang="tr-TR" sz="1600" b="1" dirty="0" err="1" smtClean="0"/>
              <a:t>Divertikülit</a:t>
            </a:r>
            <a:endParaRPr lang="tr-TR" sz="1600" b="1" dirty="0" smtClean="0"/>
          </a:p>
          <a:p>
            <a:pPr>
              <a:defRPr/>
            </a:pPr>
            <a:r>
              <a:rPr lang="tr-TR" sz="1600" b="1" dirty="0" err="1" smtClean="0"/>
              <a:t>Pelvik</a:t>
            </a:r>
            <a:r>
              <a:rPr lang="tr-TR" sz="1600" b="1" dirty="0" smtClean="0"/>
              <a:t>  taban </a:t>
            </a:r>
            <a:r>
              <a:rPr lang="tr-TR" sz="1600" b="1" dirty="0" err="1" smtClean="0"/>
              <a:t>disfonksiyonu</a:t>
            </a:r>
            <a:endParaRPr lang="tr-TR" sz="1600" b="1" dirty="0" smtClean="0"/>
          </a:p>
          <a:p>
            <a:pPr>
              <a:defRPr/>
            </a:pPr>
            <a:r>
              <a:rPr lang="tr-TR" sz="1600" b="1" dirty="0" err="1" smtClean="0"/>
              <a:t>Endometriozis</a:t>
            </a:r>
            <a:endParaRPr lang="tr-TR" sz="1600" b="1" dirty="0" smtClean="0"/>
          </a:p>
          <a:p>
            <a:pPr>
              <a:defRPr/>
            </a:pPr>
            <a:r>
              <a:rPr lang="tr-TR" sz="1600" b="1" dirty="0" err="1" smtClean="0"/>
              <a:t>Pelvik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konjesyon</a:t>
            </a:r>
            <a:r>
              <a:rPr lang="tr-TR" sz="1600" b="1" dirty="0" smtClean="0"/>
              <a:t> sendromu</a:t>
            </a:r>
          </a:p>
          <a:p>
            <a:pPr>
              <a:defRPr/>
            </a:pPr>
            <a:r>
              <a:rPr lang="tr-TR" sz="1600" dirty="0" err="1" smtClean="0"/>
              <a:t>Mezenterik</a:t>
            </a:r>
            <a:r>
              <a:rPr lang="tr-TR" sz="1600" dirty="0" smtClean="0"/>
              <a:t>  </a:t>
            </a:r>
            <a:r>
              <a:rPr lang="tr-TR" sz="1600" dirty="0" err="1"/>
              <a:t>vasküler</a:t>
            </a:r>
            <a:r>
              <a:rPr lang="tr-TR" sz="1600" dirty="0"/>
              <a:t> hastalık</a:t>
            </a:r>
          </a:p>
          <a:p>
            <a:pPr>
              <a:defRPr/>
            </a:pPr>
            <a:r>
              <a:rPr lang="tr-TR" sz="1600" dirty="0" err="1" smtClean="0"/>
              <a:t>Ürogenital</a:t>
            </a:r>
            <a:r>
              <a:rPr lang="tr-TR" sz="1600" dirty="0" smtClean="0"/>
              <a:t> hastalık</a:t>
            </a:r>
          </a:p>
          <a:p>
            <a:pPr>
              <a:defRPr/>
            </a:pPr>
            <a:r>
              <a:rPr lang="tr-TR" sz="1600" dirty="0" smtClean="0"/>
              <a:t>Kolon tümörü </a:t>
            </a:r>
          </a:p>
          <a:p>
            <a:pPr>
              <a:defRPr/>
            </a:pPr>
            <a:r>
              <a:rPr lang="tr-TR" sz="1600" b="1" dirty="0" err="1" smtClean="0"/>
              <a:t>Hipotiroidi</a:t>
            </a:r>
            <a:endParaRPr lang="tr-TR" sz="1600" b="1" dirty="0" smtClean="0"/>
          </a:p>
          <a:p>
            <a:pPr>
              <a:defRPr/>
            </a:pPr>
            <a:r>
              <a:rPr lang="tr-TR" sz="1600" dirty="0" smtClean="0"/>
              <a:t>Porfiri </a:t>
            </a:r>
          </a:p>
          <a:p>
            <a:pPr>
              <a:defRPr/>
            </a:pPr>
            <a:r>
              <a:rPr lang="tr-TR" sz="1600" dirty="0" smtClean="0"/>
              <a:t>Kurşun  </a:t>
            </a:r>
            <a:r>
              <a:rPr lang="tr-TR" sz="1600" dirty="0"/>
              <a:t>zehirlenmesi</a:t>
            </a:r>
          </a:p>
          <a:p>
            <a:pPr>
              <a:defRPr/>
            </a:pPr>
            <a:endParaRPr lang="tr-TR" sz="1600" dirty="0"/>
          </a:p>
        </p:txBody>
      </p:sp>
      <p:sp>
        <p:nvSpPr>
          <p:cNvPr id="9" name="1 Başlık"/>
          <p:cNvSpPr txBox="1">
            <a:spLocks/>
          </p:cNvSpPr>
          <p:nvPr/>
        </p:nvSpPr>
        <p:spPr bwMode="auto">
          <a:xfrm>
            <a:off x="609600" y="762000"/>
            <a:ext cx="1219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400" kern="0" dirty="0">
                <a:latin typeface="+mj-lt"/>
                <a:ea typeface="+mj-ea"/>
                <a:cs typeface="+mj-cs"/>
              </a:rPr>
              <a:t>İshal   </a:t>
            </a: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6799263" y="776288"/>
            <a:ext cx="21923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kern="0" dirty="0">
                <a:latin typeface="+mj-lt"/>
                <a:ea typeface="+mj-ea"/>
                <a:cs typeface="+mj-cs"/>
              </a:rPr>
              <a:t>Karın  ağrısı /   </a:t>
            </a:r>
          </a:p>
          <a:p>
            <a:pPr algn="ctr">
              <a:defRPr/>
            </a:pPr>
            <a:r>
              <a:rPr lang="tr-TR" kern="0" dirty="0">
                <a:latin typeface="+mj-lt"/>
                <a:ea typeface="+mj-ea"/>
                <a:cs typeface="+mj-cs"/>
              </a:rPr>
              <a:t> </a:t>
            </a:r>
            <a:r>
              <a:rPr lang="tr-TR" kern="0" dirty="0" err="1">
                <a:latin typeface="+mj-lt"/>
                <a:ea typeface="+mj-ea"/>
                <a:cs typeface="+mj-cs"/>
              </a:rPr>
              <a:t>konstipasyon</a:t>
            </a:r>
            <a:endParaRPr lang="tr-TR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3757035" y="676275"/>
            <a:ext cx="1600200" cy="563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800" kern="0" dirty="0">
                <a:latin typeface="+mj-lt"/>
                <a:ea typeface="+mj-ea"/>
                <a:cs typeface="+mj-cs"/>
              </a:rPr>
              <a:t>İBS    </a:t>
            </a:r>
          </a:p>
        </p:txBody>
      </p:sp>
      <p:sp>
        <p:nvSpPr>
          <p:cNvPr id="12" name="7 İkizkenar Üçgen"/>
          <p:cNvSpPr/>
          <p:nvPr/>
        </p:nvSpPr>
        <p:spPr>
          <a:xfrm rot="5400000">
            <a:off x="1866900" y="-876300"/>
            <a:ext cx="914400" cy="3733800"/>
          </a:xfrm>
          <a:prstGeom prst="triangle">
            <a:avLst>
              <a:gd name="adj" fmla="val 46969"/>
            </a:avLst>
          </a:prstGeom>
          <a:solidFill>
            <a:srgbClr val="F3F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9 İkizkenar Üçgen"/>
          <p:cNvSpPr/>
          <p:nvPr/>
        </p:nvSpPr>
        <p:spPr>
          <a:xfrm rot="16200000">
            <a:off x="6386513" y="-900113"/>
            <a:ext cx="914400" cy="3781426"/>
          </a:xfrm>
          <a:prstGeom prst="triangle">
            <a:avLst>
              <a:gd name="adj" fmla="val 51010"/>
            </a:avLst>
          </a:prstGeom>
          <a:solidFill>
            <a:srgbClr val="FFEB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1057995" y="766618"/>
            <a:ext cx="1219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sz="2000" kern="0" dirty="0">
                <a:latin typeface="+mj-lt"/>
                <a:ea typeface="+mj-ea"/>
                <a:cs typeface="+mj-cs"/>
              </a:rPr>
              <a:t>İshal</a:t>
            </a:r>
            <a:r>
              <a:rPr lang="tr-TR" sz="2400" kern="0" dirty="0"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16" name="1 Başlık"/>
          <p:cNvSpPr txBox="1">
            <a:spLocks/>
          </p:cNvSpPr>
          <p:nvPr/>
        </p:nvSpPr>
        <p:spPr bwMode="auto">
          <a:xfrm>
            <a:off x="6207773" y="761711"/>
            <a:ext cx="21923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kern="0" dirty="0" err="1" smtClean="0">
                <a:latin typeface="+mj-lt"/>
                <a:ea typeface="+mj-ea"/>
                <a:cs typeface="+mj-cs"/>
              </a:rPr>
              <a:t>Konstipasyon</a:t>
            </a:r>
            <a:endParaRPr lang="tr-TR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38A88-8603-47F1-A16D-953E633937EB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17" name="Picture 2" descr="Treating Constipation | Ayurvedic Health Center | Guided Transfor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13" y="723323"/>
            <a:ext cx="759618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64" y="648566"/>
            <a:ext cx="560600" cy="6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23 Grup"/>
          <p:cNvGrpSpPr>
            <a:grpSpLocks/>
          </p:cNvGrpSpPr>
          <p:nvPr/>
        </p:nvGrpSpPr>
        <p:grpSpPr bwMode="auto">
          <a:xfrm>
            <a:off x="457200" y="808180"/>
            <a:ext cx="8153400" cy="5832768"/>
            <a:chOff x="406122" y="1243771"/>
            <a:chExt cx="8153293" cy="5832746"/>
          </a:xfrm>
        </p:grpSpPr>
        <p:sp>
          <p:nvSpPr>
            <p:cNvPr id="8" name="7 İkizkenar Üçgen"/>
            <p:cNvSpPr/>
            <p:nvPr/>
          </p:nvSpPr>
          <p:spPr>
            <a:xfrm rot="10800000">
              <a:off x="4123709" y="1391408"/>
              <a:ext cx="685791" cy="609598"/>
            </a:xfrm>
            <a:prstGeom prst="triangl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2" name="11 Dikdörtgen"/>
            <p:cNvSpPr/>
            <p:nvPr/>
          </p:nvSpPr>
          <p:spPr>
            <a:xfrm>
              <a:off x="3836376" y="1243771"/>
              <a:ext cx="1219184" cy="228599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5" name="14 Dikdörtgen"/>
            <p:cNvSpPr/>
            <p:nvPr/>
          </p:nvSpPr>
          <p:spPr>
            <a:xfrm>
              <a:off x="2133299" y="1986575"/>
              <a:ext cx="4724338" cy="20161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6" name="15 Oval"/>
            <p:cNvSpPr/>
            <p:nvPr/>
          </p:nvSpPr>
          <p:spPr>
            <a:xfrm>
              <a:off x="4190672" y="1753214"/>
              <a:ext cx="533393" cy="4571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7" name="16 Oval"/>
            <p:cNvSpPr/>
            <p:nvPr/>
          </p:nvSpPr>
          <p:spPr>
            <a:xfrm>
              <a:off x="4346245" y="1870688"/>
              <a:ext cx="228597" cy="228599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18" name="17 Yuvarlatılmış Dikdörtgen"/>
            <p:cNvSpPr/>
            <p:nvPr/>
          </p:nvSpPr>
          <p:spPr>
            <a:xfrm>
              <a:off x="406122" y="3286733"/>
              <a:ext cx="3505154" cy="2139942"/>
            </a:xfrm>
            <a:prstGeom prst="roundRect">
              <a:avLst/>
            </a:prstGeom>
            <a:solidFill>
              <a:srgbClr val="F3FD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r-TR" sz="1600" b="1" dirty="0">
                  <a:solidFill>
                    <a:schemeClr val="tx1"/>
                  </a:solidFill>
                </a:rPr>
                <a:t>Fonksiyonel</a:t>
              </a:r>
            </a:p>
            <a:p>
              <a:pPr algn="ctr" eaLnBrk="1" hangingPunct="1">
                <a:defRPr/>
              </a:pPr>
              <a:endParaRPr lang="tr-TR" sz="1600" b="1" dirty="0">
                <a:solidFill>
                  <a:schemeClr val="tx1"/>
                </a:solidFill>
              </a:endParaRP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Genç hasta (&lt;40)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Tipik semptomlar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Normal beden muayenesi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Görüntüleme yöntemleri normal  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Tedaviye olumlu yanıt     </a:t>
              </a:r>
            </a:p>
          </p:txBody>
        </p:sp>
        <p:sp>
          <p:nvSpPr>
            <p:cNvPr id="19" name="18 Yuvarlatılmış Dikdörtgen"/>
            <p:cNvSpPr/>
            <p:nvPr/>
          </p:nvSpPr>
          <p:spPr>
            <a:xfrm>
              <a:off x="5054261" y="3277644"/>
              <a:ext cx="3505154" cy="3798873"/>
            </a:xfrm>
            <a:prstGeom prst="roundRect">
              <a:avLst/>
            </a:prstGeom>
            <a:solidFill>
              <a:srgbClr val="FFEB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r-TR" sz="1600" b="1" dirty="0">
                  <a:solidFill>
                    <a:schemeClr val="tx1"/>
                  </a:solidFill>
                </a:rPr>
                <a:t>Organik</a:t>
              </a:r>
            </a:p>
            <a:p>
              <a:pPr algn="ctr" eaLnBrk="1" hangingPunct="1">
                <a:defRPr/>
              </a:pPr>
              <a:endParaRPr lang="tr-TR" sz="1600" b="1" dirty="0">
                <a:solidFill>
                  <a:schemeClr val="tx1"/>
                </a:solidFill>
              </a:endParaRP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 İleri yaş (&gt;50)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 </a:t>
              </a:r>
              <a:r>
                <a:rPr lang="tr-TR" sz="1400" dirty="0" err="1">
                  <a:solidFill>
                    <a:schemeClr val="tx1"/>
                  </a:solidFill>
                </a:rPr>
                <a:t>Atipik</a:t>
              </a:r>
              <a:r>
                <a:rPr lang="tr-TR" sz="1400" dirty="0">
                  <a:solidFill>
                    <a:schemeClr val="tx1"/>
                  </a:solidFill>
                </a:rPr>
                <a:t> ve yeni başlayan semptomlar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 Gece gelen semptomlar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 Kilo kaybı  (&gt;5kg)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Tedaviye yetersiz yanıt 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 Anormal </a:t>
              </a:r>
              <a:r>
                <a:rPr lang="tr-TR" sz="1400" dirty="0" err="1">
                  <a:solidFill>
                    <a:schemeClr val="tx1"/>
                  </a:solidFill>
                </a:rPr>
                <a:t>lab</a:t>
              </a:r>
              <a:r>
                <a:rPr lang="tr-TR" sz="1400" dirty="0">
                  <a:solidFill>
                    <a:schemeClr val="tx1"/>
                  </a:solidFill>
                </a:rPr>
                <a:t>. sonuçları ve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  endoskopik bulgular 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Yüksek eritrosit sedimantasyon hızı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Düşük </a:t>
              </a:r>
              <a:r>
                <a:rPr lang="tr-TR" sz="1400" dirty="0" err="1">
                  <a:solidFill>
                    <a:schemeClr val="tx1"/>
                  </a:solidFill>
                </a:rPr>
                <a:t>Hb</a:t>
              </a:r>
              <a:r>
                <a:rPr lang="tr-TR" sz="1400" dirty="0">
                  <a:solidFill>
                    <a:schemeClr val="tx1"/>
                  </a:solidFill>
                </a:rPr>
                <a:t>  ve/veya albümin düzeyi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İdrarda pozitif  </a:t>
              </a:r>
              <a:r>
                <a:rPr lang="tr-TR" sz="1400" dirty="0" err="1">
                  <a:solidFill>
                    <a:schemeClr val="tx1"/>
                  </a:solidFill>
                </a:rPr>
                <a:t>laksatif</a:t>
              </a:r>
              <a:r>
                <a:rPr lang="tr-TR" sz="1400" dirty="0">
                  <a:solidFill>
                    <a:schemeClr val="tx1"/>
                  </a:solidFill>
                </a:rPr>
                <a:t> testi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Dışkıda gizli kan pozitifliği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- Günlük  dışkı  miktarı &gt; 250g 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</a:t>
              </a:r>
              <a:r>
                <a:rPr lang="tr-TR" sz="1400" dirty="0" err="1">
                  <a:solidFill>
                    <a:schemeClr val="tx1"/>
                  </a:solidFill>
                </a:rPr>
                <a:t>Duodenum</a:t>
              </a:r>
              <a:r>
                <a:rPr lang="tr-TR" sz="1400" dirty="0">
                  <a:solidFill>
                    <a:schemeClr val="tx1"/>
                  </a:solidFill>
                </a:rPr>
                <a:t>  veya kolon </a:t>
              </a:r>
              <a:r>
                <a:rPr lang="tr-TR" sz="1400" dirty="0" err="1">
                  <a:solidFill>
                    <a:schemeClr val="tx1"/>
                  </a:solidFill>
                </a:rPr>
                <a:t>bx</a:t>
              </a:r>
              <a:r>
                <a:rPr lang="tr-TR" sz="1400" dirty="0">
                  <a:solidFill>
                    <a:schemeClr val="tx1"/>
                  </a:solidFill>
                </a:rPr>
                <a:t>. de    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</a:rPr>
                <a:t>  patolojik bulgular saptanması</a:t>
              </a:r>
            </a:p>
            <a:p>
              <a:pPr eaLnBrk="1" hangingPunct="1">
                <a:defRPr/>
              </a:pP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19 İkizkenar Üçgen"/>
            <p:cNvSpPr/>
            <p:nvPr/>
          </p:nvSpPr>
          <p:spPr>
            <a:xfrm>
              <a:off x="1112551" y="2208825"/>
              <a:ext cx="2133572" cy="1079496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21" name="20 İkizkenar Üçgen"/>
            <p:cNvSpPr/>
            <p:nvPr/>
          </p:nvSpPr>
          <p:spPr>
            <a:xfrm>
              <a:off x="5782914" y="2196125"/>
              <a:ext cx="2133572" cy="1081083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</p:grpSp>
      <p:sp>
        <p:nvSpPr>
          <p:cNvPr id="25" name="24 Metin kutusu"/>
          <p:cNvSpPr txBox="1"/>
          <p:nvPr/>
        </p:nvSpPr>
        <p:spPr>
          <a:xfrm>
            <a:off x="1503363" y="285750"/>
            <a:ext cx="61928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000" dirty="0">
                <a:latin typeface="Arial" charset="0"/>
              </a:rPr>
              <a:t>IBS  teşhisinde organik  -  fonksiyonel hastalık ayrımı 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08800" y="6402823"/>
            <a:ext cx="2133600" cy="476250"/>
          </a:xfrm>
        </p:spPr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32</a:t>
            </a:fld>
            <a:endParaRPr lang="en-US" altLang="tr-TR" dirty="0"/>
          </a:p>
        </p:txBody>
      </p:sp>
      <p:pic>
        <p:nvPicPr>
          <p:cNvPr id="2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3048000" cy="609600"/>
          </a:xfrm>
          <a:solidFill>
            <a:srgbClr val="E5FA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2000" smtClean="0">
                <a:solidFill>
                  <a:schemeClr val="tx1"/>
                </a:solidFill>
              </a:rPr>
              <a:t>Fonksiyonel dispepsi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329406" y="2209800"/>
            <a:ext cx="8229600" cy="3962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9900"/>
              </a:buClr>
            </a:pPr>
            <a:endParaRPr lang="tr-TR" altLang="tr-TR" sz="1800" dirty="0" smtClean="0"/>
          </a:p>
          <a:p>
            <a:pPr>
              <a:buClr>
                <a:srgbClr val="009900"/>
              </a:buClr>
            </a:pPr>
            <a:r>
              <a:rPr lang="tr-TR" altLang="tr-TR" sz="1800" dirty="0" err="1" smtClean="0"/>
              <a:t>Nonkardiyak</a:t>
            </a:r>
            <a:r>
              <a:rPr lang="tr-TR" altLang="tr-TR" sz="1800" dirty="0" smtClean="0"/>
              <a:t> göğüs ağrısı </a:t>
            </a:r>
            <a:r>
              <a:rPr lang="tr-TR" altLang="tr-TR" sz="1400" dirty="0" smtClean="0"/>
              <a:t>(</a:t>
            </a:r>
            <a:r>
              <a:rPr lang="tr-TR" altLang="tr-TR" sz="1400" dirty="0" err="1" smtClean="0"/>
              <a:t>Non-cardiac</a:t>
            </a:r>
            <a:r>
              <a:rPr lang="tr-TR" altLang="tr-TR" sz="1400" dirty="0" smtClean="0"/>
              <a:t> </a:t>
            </a:r>
            <a:r>
              <a:rPr lang="tr-TR" altLang="tr-TR" sz="1400" dirty="0" err="1" smtClean="0"/>
              <a:t>chest</a:t>
            </a:r>
            <a:r>
              <a:rPr lang="tr-TR" altLang="tr-TR" sz="1400" dirty="0" smtClean="0"/>
              <a:t> </a:t>
            </a:r>
            <a:r>
              <a:rPr lang="tr-TR" altLang="tr-TR" sz="1400" dirty="0" err="1" smtClean="0"/>
              <a:t>pain</a:t>
            </a:r>
            <a:r>
              <a:rPr lang="tr-TR" altLang="tr-TR" sz="1400" dirty="0" smtClean="0"/>
              <a:t>)</a:t>
            </a:r>
          </a:p>
          <a:p>
            <a:pPr>
              <a:buClr>
                <a:srgbClr val="009900"/>
              </a:buClr>
            </a:pPr>
            <a:r>
              <a:rPr lang="tr-TR" altLang="tr-TR" sz="1800" dirty="0" smtClean="0"/>
              <a:t>Baş ağrısı </a:t>
            </a:r>
            <a:r>
              <a:rPr lang="tr-TR" altLang="tr-TR" sz="1400" dirty="0" smtClean="0"/>
              <a:t>(Gerilim baş ağrısı ve Migren)</a:t>
            </a:r>
          </a:p>
          <a:p>
            <a:pPr>
              <a:buClr>
                <a:srgbClr val="009900"/>
              </a:buClr>
            </a:pPr>
            <a:r>
              <a:rPr lang="tr-TR" altLang="tr-TR" sz="1800" dirty="0" err="1" smtClean="0"/>
              <a:t>Fibromyalji</a:t>
            </a:r>
            <a:r>
              <a:rPr lang="tr-TR" altLang="tr-TR" sz="1800" dirty="0" smtClean="0"/>
              <a:t>, </a:t>
            </a:r>
            <a:r>
              <a:rPr lang="tr-TR" altLang="tr-TR" sz="1800" dirty="0" err="1" smtClean="0"/>
              <a:t>Tietze</a:t>
            </a:r>
            <a:r>
              <a:rPr lang="tr-TR" altLang="tr-TR" sz="1800" dirty="0" smtClean="0"/>
              <a:t> sendromu </a:t>
            </a:r>
          </a:p>
          <a:p>
            <a:pPr>
              <a:buClr>
                <a:srgbClr val="009900"/>
              </a:buClr>
            </a:pPr>
            <a:r>
              <a:rPr lang="tr-TR" altLang="tr-TR" sz="1800" dirty="0" smtClean="0"/>
              <a:t>Sırt ağrısı </a:t>
            </a:r>
            <a:r>
              <a:rPr lang="tr-TR" altLang="tr-TR" sz="1600" dirty="0" smtClean="0"/>
              <a:t>(</a:t>
            </a:r>
            <a:r>
              <a:rPr lang="tr-TR" altLang="tr-TR" sz="1600" dirty="0" err="1" smtClean="0"/>
              <a:t>Low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back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pain</a:t>
            </a:r>
            <a:r>
              <a:rPr lang="tr-TR" altLang="tr-TR" sz="1600" dirty="0" smtClean="0"/>
              <a:t>)</a:t>
            </a:r>
          </a:p>
          <a:p>
            <a:pPr>
              <a:buClr>
                <a:srgbClr val="009900"/>
              </a:buClr>
            </a:pPr>
            <a:r>
              <a:rPr lang="tr-TR" altLang="tr-TR" sz="1800" dirty="0" smtClean="0"/>
              <a:t>Kronik yorgunluk  sendromu</a:t>
            </a:r>
          </a:p>
          <a:p>
            <a:pPr>
              <a:buClr>
                <a:srgbClr val="009900"/>
              </a:buClr>
            </a:pPr>
            <a:r>
              <a:rPr lang="tr-TR" altLang="tr-TR" sz="1800" dirty="0" smtClean="0"/>
              <a:t>Depresyon ve uyku bozuklukları</a:t>
            </a:r>
          </a:p>
          <a:p>
            <a:pPr>
              <a:buClr>
                <a:srgbClr val="009900"/>
              </a:buClr>
            </a:pPr>
            <a:r>
              <a:rPr lang="tr-TR" altLang="tr-TR" sz="1800" dirty="0" err="1" smtClean="0"/>
              <a:t>Disüri</a:t>
            </a:r>
            <a:endParaRPr lang="tr-TR" altLang="tr-TR" sz="1800" dirty="0" smtClean="0"/>
          </a:p>
          <a:p>
            <a:pPr>
              <a:buClr>
                <a:srgbClr val="009900"/>
              </a:buClr>
            </a:pPr>
            <a:r>
              <a:rPr lang="tr-TR" altLang="tr-TR" sz="1800" dirty="0" smtClean="0"/>
              <a:t>Jinekolojik semptomlar </a:t>
            </a:r>
            <a:r>
              <a:rPr lang="tr-TR" altLang="tr-TR" sz="1400" dirty="0" smtClean="0"/>
              <a:t>(</a:t>
            </a:r>
            <a:r>
              <a:rPr lang="tr-TR" altLang="tr-TR" sz="1400" dirty="0" err="1" smtClean="0"/>
              <a:t>Disparoni</a:t>
            </a:r>
            <a:r>
              <a:rPr lang="tr-TR" altLang="tr-TR" sz="1400" dirty="0" smtClean="0"/>
              <a:t>, </a:t>
            </a:r>
            <a:r>
              <a:rPr lang="tr-TR" altLang="tr-TR" sz="1400" dirty="0" err="1" smtClean="0"/>
              <a:t>Dismenore</a:t>
            </a:r>
            <a:r>
              <a:rPr lang="tr-TR" altLang="tr-TR" sz="1400" dirty="0" smtClean="0"/>
              <a:t>)</a:t>
            </a:r>
          </a:p>
          <a:p>
            <a:pPr>
              <a:buClr>
                <a:srgbClr val="009900"/>
              </a:buClr>
            </a:pPr>
            <a:r>
              <a:rPr lang="tr-TR" altLang="tr-TR" sz="1800" dirty="0" err="1" smtClean="0"/>
              <a:t>Oddi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sfinkteri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disfonksiyonu</a:t>
            </a:r>
            <a:endParaRPr lang="tr-TR" altLang="tr-TR" sz="1800" dirty="0" smtClean="0"/>
          </a:p>
          <a:p>
            <a:pPr>
              <a:buClr>
                <a:srgbClr val="009900"/>
              </a:buClr>
            </a:pPr>
            <a:r>
              <a:rPr lang="tr-TR" altLang="tr-TR" sz="1800" dirty="0" smtClean="0"/>
              <a:t>Huzursuz ayak sendromu</a:t>
            </a:r>
          </a:p>
          <a:p>
            <a:pPr>
              <a:buClr>
                <a:srgbClr val="009900"/>
              </a:buClr>
            </a:pPr>
            <a:r>
              <a:rPr lang="tr-TR" sz="1800" dirty="0" smtClean="0">
                <a:solidFill>
                  <a:schemeClr val="tx1"/>
                </a:solidFill>
              </a:rPr>
              <a:t>Temporo-mandibuler ağrı sendromu</a:t>
            </a:r>
          </a:p>
          <a:p>
            <a:pPr>
              <a:buClr>
                <a:srgbClr val="009900"/>
              </a:buClr>
            </a:pPr>
            <a:endParaRPr lang="tr-TR" altLang="tr-TR" sz="1800" dirty="0" smtClean="0"/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5105400" y="619125"/>
            <a:ext cx="3048000" cy="628650"/>
          </a:xfrm>
          <a:prstGeom prst="rect">
            <a:avLst/>
          </a:prstGeom>
          <a:solidFill>
            <a:srgbClr val="FFE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2000" kern="0" dirty="0" err="1">
                <a:latin typeface="+mj-lt"/>
                <a:ea typeface="+mj-ea"/>
                <a:cs typeface="+mj-cs"/>
              </a:rPr>
              <a:t>İrritabl</a:t>
            </a:r>
            <a:r>
              <a:rPr lang="tr-TR" sz="2000" kern="0" dirty="0">
                <a:latin typeface="+mj-lt"/>
                <a:ea typeface="+mj-ea"/>
                <a:cs typeface="+mj-cs"/>
              </a:rPr>
              <a:t> barsak sendromu</a:t>
            </a:r>
          </a:p>
        </p:txBody>
      </p:sp>
      <p:sp>
        <p:nvSpPr>
          <p:cNvPr id="6" name="5 Yukarı Aşağı Ok"/>
          <p:cNvSpPr/>
          <p:nvPr/>
        </p:nvSpPr>
        <p:spPr>
          <a:xfrm>
            <a:off x="6400800" y="1271588"/>
            <a:ext cx="769497" cy="938212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7" name="6 Yukarı Aşağı Ok"/>
          <p:cNvSpPr/>
          <p:nvPr/>
        </p:nvSpPr>
        <p:spPr>
          <a:xfrm>
            <a:off x="2286000" y="1271588"/>
            <a:ext cx="304800" cy="938212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7 Yukarı Aşağı Ok"/>
          <p:cNvSpPr/>
          <p:nvPr/>
        </p:nvSpPr>
        <p:spPr>
          <a:xfrm rot="16200000">
            <a:off x="4419600" y="533400"/>
            <a:ext cx="228600" cy="8382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grpSp>
        <p:nvGrpSpPr>
          <p:cNvPr id="9" name="Grup 8"/>
          <p:cNvGrpSpPr/>
          <p:nvPr/>
        </p:nvGrpSpPr>
        <p:grpSpPr>
          <a:xfrm>
            <a:off x="5638800" y="2743200"/>
            <a:ext cx="3313545" cy="3127482"/>
            <a:chOff x="5638798" y="3007760"/>
            <a:chExt cx="3313545" cy="3127482"/>
          </a:xfrm>
        </p:grpSpPr>
        <p:sp>
          <p:nvSpPr>
            <p:cNvPr id="3" name="Oval 2"/>
            <p:cNvSpPr/>
            <p:nvPr/>
          </p:nvSpPr>
          <p:spPr>
            <a:xfrm>
              <a:off x="5638798" y="3007760"/>
              <a:ext cx="3313545" cy="31274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397" y="3297925"/>
              <a:ext cx="936350" cy="12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Dikdörtgen 14"/>
            <p:cNvSpPr/>
            <p:nvPr/>
          </p:nvSpPr>
          <p:spPr>
            <a:xfrm>
              <a:off x="5807824" y="4571501"/>
              <a:ext cx="2975495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tr-TR" sz="2400" dirty="0" smtClean="0"/>
                <a:t>Nöroendokrin</a:t>
              </a:r>
            </a:p>
            <a:p>
              <a:pPr algn="ctr" eaLnBrk="1" hangingPunct="1">
                <a:defRPr/>
              </a:pPr>
              <a:r>
                <a:rPr lang="tr-TR" sz="2400" dirty="0" smtClean="0"/>
                <a:t> </a:t>
              </a:r>
              <a:r>
                <a:rPr lang="tr-TR" sz="2400" dirty="0" err="1"/>
                <a:t>immun</a:t>
              </a:r>
              <a:r>
                <a:rPr lang="tr-TR" sz="2400" dirty="0"/>
                <a:t> </a:t>
              </a:r>
              <a:r>
                <a:rPr lang="tr-TR" sz="2400" dirty="0" err="1"/>
                <a:t>disfonksiyon</a:t>
              </a:r>
              <a:endParaRPr lang="tr-TR" sz="2400" dirty="0"/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pic>
        <p:nvPicPr>
          <p:cNvPr id="1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 bwMode="auto">
          <a:xfrm>
            <a:off x="2484005" y="3048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aseline="0" dirty="0" err="1" smtClean="0"/>
              <a:t>Fibromyaljide</a:t>
            </a:r>
            <a:r>
              <a:rPr lang="tr-TR" sz="2000" baseline="0" dirty="0" smtClean="0"/>
              <a:t> hassa noktalar</a:t>
            </a:r>
            <a:endParaRPr lang="tr-TR" sz="2000" baseline="0" dirty="0"/>
          </a:p>
        </p:txBody>
      </p:sp>
      <p:sp>
        <p:nvSpPr>
          <p:cNvPr id="11" name="Metin kutusu 10"/>
          <p:cNvSpPr txBox="1"/>
          <p:nvPr/>
        </p:nvSpPr>
        <p:spPr bwMode="auto">
          <a:xfrm>
            <a:off x="762000" y="5776997"/>
            <a:ext cx="807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baseline="0" dirty="0" smtClean="0"/>
              <a:t>1-</a:t>
            </a:r>
            <a:r>
              <a:rPr lang="tr-TR" sz="1400" baseline="0" dirty="0" smtClean="0"/>
              <a:t> C4-C6 </a:t>
            </a:r>
            <a:r>
              <a:rPr lang="tr-TR" sz="1400" baseline="0" dirty="0" err="1" smtClean="0"/>
              <a:t>İnterspinal</a:t>
            </a:r>
            <a:r>
              <a:rPr lang="tr-TR" sz="1400" baseline="0" dirty="0" smtClean="0"/>
              <a:t> </a:t>
            </a:r>
            <a:r>
              <a:rPr lang="tr-TR" sz="1400" baseline="0" dirty="0" err="1" smtClean="0"/>
              <a:t>ligament</a:t>
            </a:r>
            <a:r>
              <a:rPr lang="tr-TR" sz="1400" baseline="0" dirty="0" smtClean="0"/>
              <a:t>, </a:t>
            </a:r>
            <a:r>
              <a:rPr lang="tr-TR" sz="1400" b="1" baseline="0" dirty="0" smtClean="0"/>
              <a:t>2-</a:t>
            </a:r>
            <a:r>
              <a:rPr lang="tr-TR" sz="1400" baseline="0" dirty="0" smtClean="0"/>
              <a:t> L4-S1 </a:t>
            </a:r>
            <a:r>
              <a:rPr lang="tr-TR" sz="1400" baseline="0" dirty="0" err="1" smtClean="0"/>
              <a:t>İnterspinal</a:t>
            </a:r>
            <a:r>
              <a:rPr lang="tr-TR" sz="1400" baseline="0" dirty="0" smtClean="0"/>
              <a:t> </a:t>
            </a:r>
            <a:r>
              <a:rPr lang="tr-TR" sz="1400" baseline="0" dirty="0" err="1" smtClean="0"/>
              <a:t>ligament</a:t>
            </a:r>
            <a:r>
              <a:rPr lang="tr-TR" sz="1400" baseline="0" dirty="0" smtClean="0"/>
              <a:t>, </a:t>
            </a:r>
            <a:r>
              <a:rPr lang="tr-TR" sz="1400" b="1" baseline="0" dirty="0" smtClean="0"/>
              <a:t>3-</a:t>
            </a:r>
            <a:r>
              <a:rPr lang="tr-TR" sz="1400" baseline="0" dirty="0" smtClean="0"/>
              <a:t> </a:t>
            </a:r>
            <a:r>
              <a:rPr lang="tr-TR" sz="1400" baseline="0" dirty="0" err="1" smtClean="0"/>
              <a:t>Suboksipital</a:t>
            </a:r>
            <a:r>
              <a:rPr lang="tr-TR" sz="1400" baseline="0" dirty="0" smtClean="0"/>
              <a:t> kas, </a:t>
            </a:r>
            <a:r>
              <a:rPr lang="tr-TR" sz="1400" b="1" baseline="0" dirty="0" smtClean="0"/>
              <a:t>4-</a:t>
            </a:r>
            <a:r>
              <a:rPr lang="tr-TR" sz="1400" baseline="0" dirty="0" smtClean="0"/>
              <a:t> Orta </a:t>
            </a:r>
            <a:r>
              <a:rPr lang="tr-TR" sz="1400" baseline="0" dirty="0" err="1" smtClean="0"/>
              <a:t>supraspinal</a:t>
            </a:r>
            <a:r>
              <a:rPr lang="tr-TR" sz="1400" baseline="0" dirty="0" smtClean="0"/>
              <a:t> kas,</a:t>
            </a:r>
            <a:r>
              <a:rPr lang="tr-TR" sz="1400" dirty="0" smtClean="0"/>
              <a:t> </a:t>
            </a:r>
            <a:r>
              <a:rPr lang="tr-TR" sz="1400" b="1" dirty="0" smtClean="0"/>
              <a:t>5-</a:t>
            </a:r>
            <a:r>
              <a:rPr lang="tr-TR" sz="1400" dirty="0" smtClean="0"/>
              <a:t> Üst </a:t>
            </a:r>
            <a:r>
              <a:rPr lang="tr-TR" sz="1400" dirty="0" err="1" smtClean="0"/>
              <a:t>trapezius</a:t>
            </a:r>
            <a:r>
              <a:rPr lang="tr-TR" sz="1400" dirty="0" smtClean="0"/>
              <a:t> kası ortası, </a:t>
            </a:r>
            <a:r>
              <a:rPr lang="tr-TR" sz="1400" b="1" dirty="0" smtClean="0"/>
              <a:t>6-</a:t>
            </a:r>
            <a:r>
              <a:rPr lang="tr-TR" sz="1400" dirty="0" smtClean="0"/>
              <a:t> 2 veya </a:t>
            </a:r>
            <a:r>
              <a:rPr lang="tr-TR" sz="1400" dirty="0" err="1" smtClean="0"/>
              <a:t>kostokondral</a:t>
            </a:r>
            <a:r>
              <a:rPr lang="tr-TR" sz="1400" dirty="0" smtClean="0"/>
              <a:t> eklem </a:t>
            </a:r>
            <a:r>
              <a:rPr lang="tr-TR" sz="1400" dirty="0" err="1" smtClean="0"/>
              <a:t>laterali</a:t>
            </a:r>
            <a:r>
              <a:rPr lang="tr-TR" sz="1400" dirty="0" smtClean="0"/>
              <a:t>, </a:t>
            </a:r>
            <a:r>
              <a:rPr lang="tr-TR" sz="1400" b="1" dirty="0" smtClean="0"/>
              <a:t>7- </a:t>
            </a:r>
            <a:r>
              <a:rPr lang="tr-TR" sz="1400" dirty="0" err="1" smtClean="0"/>
              <a:t>Lateral</a:t>
            </a:r>
            <a:r>
              <a:rPr lang="tr-TR" sz="1400" dirty="0" smtClean="0"/>
              <a:t> </a:t>
            </a:r>
            <a:r>
              <a:rPr lang="tr-TR" sz="1400" dirty="0" err="1" smtClean="0"/>
              <a:t>epikondil</a:t>
            </a:r>
            <a:r>
              <a:rPr lang="tr-TR" sz="1400" dirty="0" smtClean="0"/>
              <a:t>, </a:t>
            </a:r>
            <a:r>
              <a:rPr lang="tr-TR" sz="1400" b="1" dirty="0" smtClean="0"/>
              <a:t>8-</a:t>
            </a:r>
            <a:r>
              <a:rPr lang="tr-TR" sz="1400" dirty="0" smtClean="0"/>
              <a:t> </a:t>
            </a:r>
            <a:r>
              <a:rPr lang="tr-TR" sz="1400" dirty="0" err="1" smtClean="0"/>
              <a:t>Gluteus</a:t>
            </a:r>
            <a:r>
              <a:rPr lang="tr-TR" sz="1400" dirty="0" smtClean="0"/>
              <a:t> </a:t>
            </a:r>
            <a:r>
              <a:rPr lang="tr-TR" sz="1400" dirty="0" err="1" smtClean="0"/>
              <a:t>medius</a:t>
            </a:r>
            <a:r>
              <a:rPr lang="tr-TR" sz="1400" dirty="0" smtClean="0"/>
              <a:t>, </a:t>
            </a:r>
            <a:r>
              <a:rPr lang="tr-TR" sz="1400" b="1" dirty="0" smtClean="0"/>
              <a:t>9-</a:t>
            </a:r>
            <a:r>
              <a:rPr lang="tr-TR" sz="1400" dirty="0" smtClean="0"/>
              <a:t> Büyük </a:t>
            </a:r>
            <a:r>
              <a:rPr lang="tr-TR" sz="1400" dirty="0" err="1" smtClean="0"/>
              <a:t>trohanter</a:t>
            </a:r>
            <a:r>
              <a:rPr lang="tr-TR" sz="1400" dirty="0" smtClean="0"/>
              <a:t>, </a:t>
            </a:r>
            <a:r>
              <a:rPr lang="tr-TR" sz="1400" b="1" dirty="0" smtClean="0"/>
              <a:t>10-</a:t>
            </a:r>
            <a:r>
              <a:rPr lang="tr-TR" sz="1400" dirty="0" smtClean="0"/>
              <a:t> Diz </a:t>
            </a:r>
            <a:r>
              <a:rPr lang="tr-TR" sz="1400" dirty="0" err="1" smtClean="0"/>
              <a:t>medial</a:t>
            </a:r>
            <a:r>
              <a:rPr lang="tr-TR" sz="1400" dirty="0" smtClean="0"/>
              <a:t> yağ yastığı.</a:t>
            </a:r>
            <a:endParaRPr lang="tr-TR" sz="1400" baseline="0" dirty="0"/>
          </a:p>
        </p:txBody>
      </p:sp>
      <p:grpSp>
        <p:nvGrpSpPr>
          <p:cNvPr id="17" name="Grup 16"/>
          <p:cNvGrpSpPr/>
          <p:nvPr/>
        </p:nvGrpSpPr>
        <p:grpSpPr>
          <a:xfrm>
            <a:off x="1074305" y="853315"/>
            <a:ext cx="7086600" cy="4724476"/>
            <a:chOff x="1074305" y="853315"/>
            <a:chExt cx="7086600" cy="4724476"/>
          </a:xfrm>
        </p:grpSpPr>
        <p:grpSp>
          <p:nvGrpSpPr>
            <p:cNvPr id="13" name="Grup 12"/>
            <p:cNvGrpSpPr/>
            <p:nvPr/>
          </p:nvGrpSpPr>
          <p:grpSpPr>
            <a:xfrm>
              <a:off x="1074305" y="853315"/>
              <a:ext cx="7086600" cy="4724476"/>
              <a:chOff x="990600" y="847649"/>
              <a:chExt cx="7086600" cy="4724476"/>
            </a:xfrm>
          </p:grpSpPr>
          <p:grpSp>
            <p:nvGrpSpPr>
              <p:cNvPr id="10" name="Grup 9"/>
              <p:cNvGrpSpPr/>
              <p:nvPr/>
            </p:nvGrpSpPr>
            <p:grpSpPr>
              <a:xfrm>
                <a:off x="990600" y="847649"/>
                <a:ext cx="7086600" cy="4724476"/>
                <a:chOff x="990600" y="990523"/>
                <a:chExt cx="7086600" cy="4724476"/>
              </a:xfrm>
            </p:grpSpPr>
            <p:grpSp>
              <p:nvGrpSpPr>
                <p:cNvPr id="8" name="Grup 7"/>
                <p:cNvGrpSpPr/>
                <p:nvPr/>
              </p:nvGrpSpPr>
              <p:grpSpPr>
                <a:xfrm>
                  <a:off x="1699492" y="990523"/>
                  <a:ext cx="6166138" cy="4572000"/>
                  <a:chOff x="1699492" y="990523"/>
                  <a:chExt cx="6166138" cy="4572000"/>
                </a:xfrm>
              </p:grpSpPr>
              <p:pic>
                <p:nvPicPr>
                  <p:cNvPr id="2" name="Resim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6800" y="1121716"/>
                    <a:ext cx="2988830" cy="4410789"/>
                  </a:xfrm>
                  <a:prstGeom prst="rect">
                    <a:avLst/>
                  </a:prstGeom>
                </p:spPr>
              </p:pic>
              <p:pic>
                <p:nvPicPr>
                  <p:cNvPr id="7" name="Resim 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9492" y="990523"/>
                    <a:ext cx="2834554" cy="4572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Dikdörtgen 8"/>
                <p:cNvSpPr/>
                <p:nvPr/>
              </p:nvSpPr>
              <p:spPr>
                <a:xfrm>
                  <a:off x="990600" y="1057274"/>
                  <a:ext cx="7086600" cy="4657725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2" name="Metin kutusu 11"/>
              <p:cNvSpPr txBox="1"/>
              <p:nvPr/>
            </p:nvSpPr>
            <p:spPr bwMode="auto">
              <a:xfrm>
                <a:off x="4108830" y="2676448"/>
                <a:ext cx="3187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r-TR" sz="1400" b="1" baseline="0" dirty="0" smtClean="0"/>
                  <a:t>7</a:t>
                </a:r>
                <a:endParaRPr lang="tr-TR" sz="1400" b="1" baseline="0" dirty="0"/>
              </a:p>
            </p:txBody>
          </p:sp>
        </p:grpSp>
        <p:sp>
          <p:nvSpPr>
            <p:cNvPr id="16" name="Serbest Form 15"/>
            <p:cNvSpPr/>
            <p:nvPr/>
          </p:nvSpPr>
          <p:spPr>
            <a:xfrm>
              <a:off x="5531676" y="2286000"/>
              <a:ext cx="45719" cy="337127"/>
            </a:xfrm>
            <a:custGeom>
              <a:avLst/>
              <a:gdLst>
                <a:gd name="connsiteX0" fmla="*/ 74797 w 74797"/>
                <a:gd name="connsiteY0" fmla="*/ 0 h 304800"/>
                <a:gd name="connsiteX1" fmla="*/ 56324 w 74797"/>
                <a:gd name="connsiteY1" fmla="*/ 73891 h 304800"/>
                <a:gd name="connsiteX2" fmla="*/ 37851 w 74797"/>
                <a:gd name="connsiteY2" fmla="*/ 101600 h 304800"/>
                <a:gd name="connsiteX3" fmla="*/ 10142 w 74797"/>
                <a:gd name="connsiteY3" fmla="*/ 221673 h 304800"/>
                <a:gd name="connsiteX4" fmla="*/ 906 w 74797"/>
                <a:gd name="connsiteY4" fmla="*/ 249382 h 304800"/>
                <a:gd name="connsiteX5" fmla="*/ 906 w 74797"/>
                <a:gd name="connsiteY5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97" h="304800">
                  <a:moveTo>
                    <a:pt x="74797" y="0"/>
                  </a:moveTo>
                  <a:cubicBezTo>
                    <a:pt x="71285" y="17560"/>
                    <a:pt x="65790" y="54959"/>
                    <a:pt x="56324" y="73891"/>
                  </a:cubicBezTo>
                  <a:cubicBezTo>
                    <a:pt x="51360" y="83820"/>
                    <a:pt x="44009" y="92364"/>
                    <a:pt x="37851" y="101600"/>
                  </a:cubicBezTo>
                  <a:cubicBezTo>
                    <a:pt x="1771" y="209844"/>
                    <a:pt x="34123" y="101772"/>
                    <a:pt x="10142" y="221673"/>
                  </a:cubicBezTo>
                  <a:cubicBezTo>
                    <a:pt x="8233" y="231220"/>
                    <a:pt x="1981" y="239706"/>
                    <a:pt x="906" y="249382"/>
                  </a:cubicBezTo>
                  <a:cubicBezTo>
                    <a:pt x="-1134" y="267742"/>
                    <a:pt x="906" y="286327"/>
                    <a:pt x="906" y="304800"/>
                  </a:cubicBezTo>
                </a:path>
              </a:pathLst>
            </a:custGeom>
            <a:noFill/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18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533401"/>
            <a:ext cx="5486400" cy="5063836"/>
          </a:xfrm>
          <a:prstGeom prst="ellipse">
            <a:avLst/>
          </a:prstGeom>
          <a:solidFill>
            <a:srgbClr val="F3F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918959" y="825221"/>
            <a:ext cx="1574944" cy="615553"/>
          </a:xfrm>
          <a:prstGeom prst="rect">
            <a:avLst/>
          </a:prstGeom>
          <a:solidFill>
            <a:srgbClr val="FFEB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Fibromyalji</a:t>
            </a:r>
            <a:r>
              <a:rPr lang="tr-TR" sz="1600" b="1" dirty="0" smtClean="0">
                <a:solidFill>
                  <a:schemeClr val="tx1"/>
                </a:solidFill>
              </a:rPr>
              <a:t> sendromu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42757" y="1875272"/>
            <a:ext cx="1066800" cy="995363"/>
          </a:xfrm>
          <a:prstGeom prst="ellipse">
            <a:avLst/>
          </a:prstGeom>
          <a:solidFill>
            <a:srgbClr val="E5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 smtClean="0">
                <a:solidFill>
                  <a:schemeClr val="tx1"/>
                </a:solidFill>
              </a:rPr>
              <a:t>Atipik</a:t>
            </a:r>
            <a:r>
              <a:rPr lang="tr-TR" sz="1200" b="1" dirty="0" smtClean="0">
                <a:solidFill>
                  <a:schemeClr val="tx1"/>
                </a:solidFill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</a:rPr>
              <a:t>fasiyal</a:t>
            </a:r>
            <a:r>
              <a:rPr lang="tr-TR" sz="1200" b="1" dirty="0" smtClean="0">
                <a:solidFill>
                  <a:schemeClr val="tx1"/>
                </a:solidFill>
              </a:rPr>
              <a:t> ağrı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232733" y="1897497"/>
            <a:ext cx="1066800" cy="995363"/>
          </a:xfrm>
          <a:prstGeom prst="ellipse">
            <a:avLst/>
          </a:prstGeom>
          <a:solidFill>
            <a:srgbClr val="E5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Migren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08175" y="1879385"/>
            <a:ext cx="1237673" cy="1078707"/>
          </a:xfrm>
          <a:prstGeom prst="ellipse">
            <a:avLst/>
          </a:prstGeom>
          <a:solidFill>
            <a:srgbClr val="E5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Kronik yorgunluk sendromu</a:t>
            </a:r>
            <a:endParaRPr lang="tr-TR" sz="11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87797" y="2447639"/>
            <a:ext cx="1108652" cy="998538"/>
          </a:xfrm>
          <a:prstGeom prst="ellipse">
            <a:avLst/>
          </a:prstGeom>
          <a:solidFill>
            <a:srgbClr val="E5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IBS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47921" y="4126779"/>
            <a:ext cx="1170710" cy="1045585"/>
          </a:xfrm>
          <a:prstGeom prst="ellipse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Panik bozukluk</a:t>
            </a:r>
            <a:endParaRPr lang="tr-TR" sz="11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93695" y="3809640"/>
            <a:ext cx="1273463" cy="1030144"/>
          </a:xfrm>
          <a:prstGeom prst="ellipse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err="1" smtClean="0">
                <a:solidFill>
                  <a:schemeClr val="tx1"/>
                </a:solidFill>
              </a:rPr>
              <a:t>Major</a:t>
            </a:r>
            <a:r>
              <a:rPr lang="tr-TR" sz="1100" b="1" dirty="0" smtClean="0">
                <a:solidFill>
                  <a:schemeClr val="tx1"/>
                </a:solidFill>
              </a:rPr>
              <a:t> depresyon</a:t>
            </a:r>
            <a:endParaRPr lang="tr-TR" sz="1100" b="1" dirty="0">
              <a:solidFill>
                <a:schemeClr val="tx1"/>
              </a:solidFill>
            </a:endParaRPr>
          </a:p>
        </p:txBody>
      </p:sp>
      <p:cxnSp>
        <p:nvCxnSpPr>
          <p:cNvPr id="33" name="Düz Bağlayıcı 32"/>
          <p:cNvCxnSpPr>
            <a:stCxn id="27" idx="7"/>
          </p:cNvCxnSpPr>
          <p:nvPr/>
        </p:nvCxnSpPr>
        <p:spPr>
          <a:xfrm flipV="1">
            <a:off x="2953328" y="1497479"/>
            <a:ext cx="1193405" cy="52356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 flipV="1">
            <a:off x="3970849" y="3374197"/>
            <a:ext cx="652017" cy="86529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 flipH="1" flipV="1">
            <a:off x="4988941" y="1477727"/>
            <a:ext cx="1244818" cy="23319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 flipV="1">
            <a:off x="6388861" y="3025560"/>
            <a:ext cx="138150" cy="79793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/>
          <p:cNvCxnSpPr/>
          <p:nvPr/>
        </p:nvCxnSpPr>
        <p:spPr>
          <a:xfrm flipH="1" flipV="1">
            <a:off x="4242933" y="2694990"/>
            <a:ext cx="238225" cy="19787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/>
          <p:nvPr/>
        </p:nvCxnSpPr>
        <p:spPr>
          <a:xfrm flipV="1">
            <a:off x="5576022" y="2732808"/>
            <a:ext cx="330565" cy="6111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38"/>
          <p:cNvCxnSpPr/>
          <p:nvPr/>
        </p:nvCxnSpPr>
        <p:spPr>
          <a:xfrm>
            <a:off x="5271261" y="1497479"/>
            <a:ext cx="733897" cy="5830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Bağlayıcı 39"/>
          <p:cNvCxnSpPr/>
          <p:nvPr/>
        </p:nvCxnSpPr>
        <p:spPr>
          <a:xfrm>
            <a:off x="5378946" y="3418763"/>
            <a:ext cx="292548" cy="511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/>
          <p:cNvCxnSpPr/>
          <p:nvPr/>
        </p:nvCxnSpPr>
        <p:spPr>
          <a:xfrm>
            <a:off x="3938914" y="2907588"/>
            <a:ext cx="1586674" cy="1189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Bağlayıcı 41"/>
          <p:cNvCxnSpPr/>
          <p:nvPr/>
        </p:nvCxnSpPr>
        <p:spPr>
          <a:xfrm flipV="1">
            <a:off x="4166733" y="2870635"/>
            <a:ext cx="1998980" cy="1746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Bağlayıcı 42"/>
          <p:cNvCxnSpPr/>
          <p:nvPr/>
        </p:nvCxnSpPr>
        <p:spPr>
          <a:xfrm flipH="1">
            <a:off x="3533276" y="2915169"/>
            <a:ext cx="215899" cy="1181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Bağlayıcı 43"/>
          <p:cNvCxnSpPr/>
          <p:nvPr/>
        </p:nvCxnSpPr>
        <p:spPr>
          <a:xfrm>
            <a:off x="4811750" y="1517320"/>
            <a:ext cx="152800" cy="90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Bağlayıcı 44"/>
          <p:cNvCxnSpPr>
            <a:stCxn id="27" idx="4"/>
            <a:endCxn id="31" idx="1"/>
          </p:cNvCxnSpPr>
          <p:nvPr/>
        </p:nvCxnSpPr>
        <p:spPr>
          <a:xfrm>
            <a:off x="2576157" y="2870635"/>
            <a:ext cx="543211" cy="140926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Bağlayıcı 45"/>
          <p:cNvCxnSpPr/>
          <p:nvPr/>
        </p:nvCxnSpPr>
        <p:spPr>
          <a:xfrm flipV="1">
            <a:off x="4315483" y="2317211"/>
            <a:ext cx="1551895" cy="165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6"/>
          <p:cNvCxnSpPr/>
          <p:nvPr/>
        </p:nvCxnSpPr>
        <p:spPr>
          <a:xfrm flipH="1">
            <a:off x="3900487" y="1517320"/>
            <a:ext cx="682832" cy="266466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 57"/>
          <p:cNvGrpSpPr/>
          <p:nvPr/>
        </p:nvGrpSpPr>
        <p:grpSpPr>
          <a:xfrm>
            <a:off x="870728" y="5719611"/>
            <a:ext cx="8187643" cy="707886"/>
            <a:chOff x="999836" y="5681586"/>
            <a:chExt cx="8187643" cy="707886"/>
          </a:xfrm>
        </p:grpSpPr>
        <p:sp>
          <p:nvSpPr>
            <p:cNvPr id="53" name="Metin kutusu 52"/>
            <p:cNvSpPr txBox="1"/>
            <p:nvPr/>
          </p:nvSpPr>
          <p:spPr bwMode="auto">
            <a:xfrm>
              <a:off x="1262679" y="5681586"/>
              <a:ext cx="7924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aseline="0" dirty="0" err="1" smtClean="0"/>
                <a:t>Psikiatrik</a:t>
              </a:r>
              <a:r>
                <a:rPr lang="tr-TR" sz="1600" baseline="0" dirty="0" smtClean="0"/>
                <a:t> bozukluklar</a:t>
              </a:r>
            </a:p>
            <a:p>
              <a:pPr>
                <a:spcBef>
                  <a:spcPct val="50000"/>
                </a:spcBef>
              </a:pPr>
              <a:r>
                <a:rPr lang="tr-TR" sz="1600" dirty="0" smtClean="0"/>
                <a:t>Kas ağrısı ve spazmı ile birlikte olan diğer hastalıklar</a:t>
              </a:r>
              <a:endParaRPr lang="tr-TR" sz="1600" baseline="0" dirty="0"/>
            </a:p>
          </p:txBody>
        </p:sp>
        <p:grpSp>
          <p:nvGrpSpPr>
            <p:cNvPr id="57" name="Grup 56"/>
            <p:cNvGrpSpPr/>
            <p:nvPr/>
          </p:nvGrpSpPr>
          <p:grpSpPr>
            <a:xfrm>
              <a:off x="999836" y="5751944"/>
              <a:ext cx="228600" cy="565728"/>
              <a:chOff x="999836" y="5751944"/>
              <a:chExt cx="228600" cy="565728"/>
            </a:xfrm>
          </p:grpSpPr>
          <p:sp>
            <p:nvSpPr>
              <p:cNvPr id="55" name="Dikdörtgen 54"/>
              <p:cNvSpPr/>
              <p:nvPr/>
            </p:nvSpPr>
            <p:spPr>
              <a:xfrm>
                <a:off x="999836" y="5751944"/>
                <a:ext cx="219364" cy="191509"/>
              </a:xfrm>
              <a:prstGeom prst="rect">
                <a:avLst/>
              </a:prstGeom>
              <a:solidFill>
                <a:srgbClr val="FFFF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6" name="Dikdörtgen 55"/>
              <p:cNvSpPr/>
              <p:nvPr/>
            </p:nvSpPr>
            <p:spPr>
              <a:xfrm>
                <a:off x="1009072" y="6126163"/>
                <a:ext cx="219364" cy="191509"/>
              </a:xfrm>
              <a:prstGeom prst="rect">
                <a:avLst/>
              </a:prstGeom>
              <a:solidFill>
                <a:srgbClr val="E5FF9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pic>
        <p:nvPicPr>
          <p:cNvPr id="59" name="Resim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52400"/>
            <a:ext cx="1102329" cy="992938"/>
          </a:xfrm>
          <a:prstGeom prst="rect">
            <a:avLst/>
          </a:prstGeom>
        </p:spPr>
      </p:pic>
      <p:sp>
        <p:nvSpPr>
          <p:cNvPr id="60" name="Metin kutusu 59"/>
          <p:cNvSpPr txBox="1"/>
          <p:nvPr/>
        </p:nvSpPr>
        <p:spPr bwMode="auto">
          <a:xfrm>
            <a:off x="8082221" y="5509991"/>
            <a:ext cx="10834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aseline="0" dirty="0" smtClean="0"/>
              <a:t>Hafif</a:t>
            </a:r>
          </a:p>
          <a:p>
            <a:pPr>
              <a:spcBef>
                <a:spcPct val="50000"/>
              </a:spcBef>
            </a:pPr>
            <a:r>
              <a:rPr lang="tr-TR" sz="1400" dirty="0" smtClean="0"/>
              <a:t>Orta</a:t>
            </a:r>
          </a:p>
          <a:p>
            <a:pPr>
              <a:spcBef>
                <a:spcPct val="50000"/>
              </a:spcBef>
            </a:pPr>
            <a:r>
              <a:rPr lang="tr-TR" sz="1400" baseline="0" dirty="0" smtClean="0"/>
              <a:t>Şiddetli</a:t>
            </a:r>
            <a:endParaRPr lang="tr-TR" sz="1400" baseline="0" dirty="0"/>
          </a:p>
        </p:txBody>
      </p:sp>
      <p:cxnSp>
        <p:nvCxnSpPr>
          <p:cNvPr id="62" name="Düz Bağlayıcı 61"/>
          <p:cNvCxnSpPr/>
          <p:nvPr/>
        </p:nvCxnSpPr>
        <p:spPr>
          <a:xfrm>
            <a:off x="7289012" y="5694223"/>
            <a:ext cx="70275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Bağlayıcı 62"/>
          <p:cNvCxnSpPr/>
          <p:nvPr/>
        </p:nvCxnSpPr>
        <p:spPr>
          <a:xfrm>
            <a:off x="7284394" y="6003641"/>
            <a:ext cx="7027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Bağlayıcı 63"/>
          <p:cNvCxnSpPr/>
          <p:nvPr/>
        </p:nvCxnSpPr>
        <p:spPr>
          <a:xfrm>
            <a:off x="7298249" y="6294587"/>
            <a:ext cx="7027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771776" y="6439549"/>
            <a:ext cx="2133600" cy="476250"/>
          </a:xfrm>
        </p:spPr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35</a:t>
            </a:fld>
            <a:endParaRPr lang="en-US" altLang="tr-TR" dirty="0"/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91" y="1089167"/>
            <a:ext cx="8482012" cy="44849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0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1100" y="127000"/>
            <a:ext cx="2743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Pratisyen hekim / İç </a:t>
            </a:r>
            <a:r>
              <a:rPr lang="tr-TR" sz="1200" b="1" dirty="0" err="1">
                <a:solidFill>
                  <a:schemeClr val="tx1"/>
                </a:solidFill>
              </a:rPr>
              <a:t>kastalıkları</a:t>
            </a:r>
            <a:r>
              <a:rPr lang="tr-TR" sz="1200" b="1" dirty="0">
                <a:solidFill>
                  <a:schemeClr val="tx1"/>
                </a:solidFill>
              </a:rPr>
              <a:t> uzmanı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97000" y="812800"/>
            <a:ext cx="22098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IBS semptomları  var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1371600"/>
            <a:ext cx="914400" cy="3048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IBS  +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39800" y="1752600"/>
            <a:ext cx="914400" cy="3048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Evet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2286000"/>
            <a:ext cx="1854200" cy="6858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Hastanın                 bilgilendirilmesi           Diyet  değişiklikleri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10400" y="5334000"/>
            <a:ext cx="1828800" cy="381000"/>
          </a:xfrm>
          <a:prstGeom prst="roundRect">
            <a:avLst/>
          </a:prstGeom>
          <a:solidFill>
            <a:srgbClr val="E5FF9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Diğer hastalıklar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62300" y="1765300"/>
            <a:ext cx="914400" cy="304800"/>
          </a:xfrm>
          <a:prstGeom prst="roundRect">
            <a:avLst/>
          </a:prstGeom>
          <a:solidFill>
            <a:srgbClr val="FFEB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Hayır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1854200" cy="6858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 err="1">
                <a:solidFill>
                  <a:schemeClr val="tx1"/>
                </a:solidFill>
              </a:rPr>
              <a:t>Antispazmodikler</a:t>
            </a:r>
            <a:endParaRPr lang="tr-TR" sz="1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r-TR" sz="1200" b="1" dirty="0" err="1">
                <a:solidFill>
                  <a:schemeClr val="tx1"/>
                </a:solidFill>
              </a:rPr>
              <a:t>Antidiyaretikler</a:t>
            </a:r>
            <a:endParaRPr lang="tr-TR" sz="1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r-TR" sz="1200" b="1" dirty="0" err="1">
                <a:solidFill>
                  <a:schemeClr val="tx1"/>
                </a:solidFill>
              </a:rPr>
              <a:t>Laksatifler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3733800"/>
            <a:ext cx="1752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5F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Gastroenterolog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4495800"/>
            <a:ext cx="762000" cy="3048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IBS  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29200" y="4495800"/>
            <a:ext cx="762000" cy="304800"/>
          </a:xfrm>
          <a:prstGeom prst="roundRect">
            <a:avLst/>
          </a:prstGeom>
          <a:solidFill>
            <a:srgbClr val="FFEB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IBS  -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71600" y="5029200"/>
            <a:ext cx="1676400" cy="8382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Güven tazeleme</a:t>
            </a:r>
          </a:p>
          <a:p>
            <a:pPr algn="ctr" eaLnBrk="1" hangingPunct="1">
              <a:defRPr/>
            </a:pPr>
            <a:r>
              <a:rPr lang="tr-TR" sz="1200" b="1" dirty="0" err="1">
                <a:solidFill>
                  <a:schemeClr val="tx1"/>
                </a:solidFill>
              </a:rPr>
              <a:t>Antispazmodikler</a:t>
            </a:r>
            <a:endParaRPr lang="tr-TR" sz="1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Kombinasyon tedavileri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99000" y="5144656"/>
            <a:ext cx="1549400" cy="838200"/>
          </a:xfrm>
          <a:prstGeom prst="roundRect">
            <a:avLst/>
          </a:prstGeom>
          <a:solidFill>
            <a:srgbClr val="E5FF9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 err="1">
                <a:solidFill>
                  <a:schemeClr val="tx1"/>
                </a:solidFill>
              </a:rPr>
              <a:t>Bioşimik</a:t>
            </a:r>
            <a:r>
              <a:rPr lang="tr-TR" sz="1200" b="1" dirty="0">
                <a:solidFill>
                  <a:schemeClr val="tx1"/>
                </a:solidFill>
              </a:rPr>
              <a:t>, Radyolojik, endoskopik vb. ilave testler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0" y="5410200"/>
            <a:ext cx="7620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b="1" dirty="0">
                <a:solidFill>
                  <a:schemeClr val="tx1"/>
                </a:solidFill>
              </a:rPr>
              <a:t>IBS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62800" y="6019800"/>
            <a:ext cx="15494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Uygun  tedavi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93984" y="6108700"/>
            <a:ext cx="1460500" cy="546100"/>
          </a:xfrm>
          <a:prstGeom prst="roundRect">
            <a:avLst/>
          </a:prstGeom>
          <a:solidFill>
            <a:srgbClr val="F3FD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 err="1">
                <a:solidFill>
                  <a:schemeClr val="tx1"/>
                </a:solidFill>
              </a:rPr>
              <a:t>Antidepresanlar</a:t>
            </a:r>
            <a:endParaRPr lang="tr-TR" sz="1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Psikoterapi</a:t>
            </a:r>
          </a:p>
        </p:txBody>
      </p:sp>
      <p:sp>
        <p:nvSpPr>
          <p:cNvPr id="48" name="Right Arrow 47"/>
          <p:cNvSpPr/>
          <p:nvPr/>
        </p:nvSpPr>
        <p:spPr>
          <a:xfrm rot="5400000" flipV="1">
            <a:off x="2413000" y="5969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49" name="Right Arrow 48"/>
          <p:cNvSpPr/>
          <p:nvPr/>
        </p:nvSpPr>
        <p:spPr>
          <a:xfrm flipV="1">
            <a:off x="6438900" y="5397500"/>
            <a:ext cx="419100" cy="304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0" name="Right Arrow 49"/>
          <p:cNvSpPr/>
          <p:nvPr/>
        </p:nvSpPr>
        <p:spPr>
          <a:xfrm rot="5400000" flipV="1">
            <a:off x="7810500" y="57531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1" name="Right Arrow 50"/>
          <p:cNvSpPr/>
          <p:nvPr/>
        </p:nvSpPr>
        <p:spPr>
          <a:xfrm rot="5400000" flipV="1">
            <a:off x="5308600" y="48768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2" name="Right Arrow 51"/>
          <p:cNvSpPr/>
          <p:nvPr/>
        </p:nvSpPr>
        <p:spPr>
          <a:xfrm rot="5400000" flipV="1">
            <a:off x="2133600" y="58801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3" name="Right Arrow 52"/>
          <p:cNvSpPr/>
          <p:nvPr/>
        </p:nvSpPr>
        <p:spPr>
          <a:xfrm rot="5400000" flipV="1">
            <a:off x="2133600" y="48133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4" name="Right Arrow 53"/>
          <p:cNvSpPr/>
          <p:nvPr/>
        </p:nvSpPr>
        <p:spPr>
          <a:xfrm rot="5400000" flipV="1">
            <a:off x="1231900" y="30099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5" name="Right Arrow 54"/>
          <p:cNvSpPr/>
          <p:nvPr/>
        </p:nvSpPr>
        <p:spPr>
          <a:xfrm rot="5400000" flipV="1">
            <a:off x="1270000" y="20701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6" name="Right Arrow 55"/>
          <p:cNvSpPr/>
          <p:nvPr/>
        </p:nvSpPr>
        <p:spPr>
          <a:xfrm rot="5400000" flipV="1">
            <a:off x="2374900" y="1143000"/>
            <a:ext cx="152400" cy="2286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7" name="Right Arrow 56"/>
          <p:cNvSpPr/>
          <p:nvPr/>
        </p:nvSpPr>
        <p:spPr>
          <a:xfrm rot="10800000" flipV="1">
            <a:off x="4343400" y="5410200"/>
            <a:ext cx="228600" cy="304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8" name="Right Arrow 57"/>
          <p:cNvSpPr/>
          <p:nvPr/>
        </p:nvSpPr>
        <p:spPr>
          <a:xfrm rot="10800000" flipV="1">
            <a:off x="3124200" y="5410200"/>
            <a:ext cx="228600" cy="304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362200" y="3429000"/>
            <a:ext cx="403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2667000" y="4191000"/>
            <a:ext cx="838200" cy="3810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810000" y="4191000"/>
            <a:ext cx="990600" cy="3810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endCxn id="11" idx="3"/>
          </p:cNvCxnSpPr>
          <p:nvPr/>
        </p:nvCxnSpPr>
        <p:spPr>
          <a:xfrm rot="16200000" flipH="1">
            <a:off x="2305050" y="1733550"/>
            <a:ext cx="2705100" cy="1676400"/>
          </a:xfrm>
          <a:prstGeom prst="bentConnector4">
            <a:avLst>
              <a:gd name="adj1" fmla="val 470"/>
              <a:gd name="adj2" fmla="val 214394"/>
            </a:avLst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4" idx="1"/>
            <a:endCxn id="5" idx="0"/>
          </p:cNvCxnSpPr>
          <p:nvPr/>
        </p:nvCxnSpPr>
        <p:spPr>
          <a:xfrm rot="10800000" flipV="1">
            <a:off x="1397000" y="1524000"/>
            <a:ext cx="660400" cy="228600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4" idx="3"/>
            <a:endCxn id="9" idx="0"/>
          </p:cNvCxnSpPr>
          <p:nvPr/>
        </p:nvCxnSpPr>
        <p:spPr>
          <a:xfrm>
            <a:off x="2971800" y="1524000"/>
            <a:ext cx="647700" cy="241300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9" name="TextBox 37"/>
          <p:cNvSpPr txBox="1">
            <a:spLocks noChangeArrowheads="1"/>
          </p:cNvSpPr>
          <p:nvPr/>
        </p:nvSpPr>
        <p:spPr bwMode="auto">
          <a:xfrm>
            <a:off x="3276600" y="3098800"/>
            <a:ext cx="167640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/>
              <a:t>Yetersiz   cevap</a:t>
            </a:r>
          </a:p>
        </p:txBody>
      </p:sp>
      <p:sp>
        <p:nvSpPr>
          <p:cNvPr id="36901" name="TextBox 42"/>
          <p:cNvSpPr txBox="1">
            <a:spLocks noChangeArrowheads="1"/>
          </p:cNvSpPr>
          <p:nvPr/>
        </p:nvSpPr>
        <p:spPr bwMode="auto">
          <a:xfrm>
            <a:off x="7255019" y="1117600"/>
            <a:ext cx="3810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smtClean="0"/>
              <a:t>ALGORİ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smtClean="0"/>
              <a:t>TM</a:t>
            </a:r>
            <a:endParaRPr lang="tr-TR" altLang="tr-TR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600" b="1" dirty="0"/>
          </a:p>
        </p:txBody>
      </p:sp>
      <p:cxnSp>
        <p:nvCxnSpPr>
          <p:cNvPr id="44" name="Shape 43"/>
          <p:cNvCxnSpPr>
            <a:stCxn id="9" idx="2"/>
          </p:cNvCxnSpPr>
          <p:nvPr/>
        </p:nvCxnSpPr>
        <p:spPr>
          <a:xfrm rot="16200000" flipH="1">
            <a:off x="4749800" y="939800"/>
            <a:ext cx="520700" cy="278130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3" name="TextBox 20"/>
          <p:cNvSpPr txBox="1">
            <a:spLocks noChangeArrowheads="1"/>
          </p:cNvSpPr>
          <p:nvPr/>
        </p:nvSpPr>
        <p:spPr bwMode="auto">
          <a:xfrm>
            <a:off x="4572000" y="762000"/>
            <a:ext cx="2133600" cy="830263"/>
          </a:xfrm>
          <a:prstGeom prst="rect">
            <a:avLst/>
          </a:prstGeom>
          <a:solidFill>
            <a:srgbClr val="FF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 dirty="0"/>
              <a:t>Yaş &gt;50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 dirty="0" err="1"/>
              <a:t>Atipik</a:t>
            </a:r>
            <a:r>
              <a:rPr lang="tr-TR" altLang="tr-TR" sz="1200" b="1" dirty="0"/>
              <a:t> semptomlar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 dirty="0"/>
              <a:t>Ailede kanser  öyküsü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b="1" dirty="0"/>
              <a:t>Yeni başlayan semptomlar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319" y="1019224"/>
            <a:ext cx="1088881" cy="2395538"/>
          </a:xfrm>
          <a:prstGeom prst="rect">
            <a:avLst/>
          </a:prstGeom>
        </p:spPr>
      </p:pic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>
          <a:xfrm>
            <a:off x="8264770" y="6477000"/>
            <a:ext cx="817685" cy="476250"/>
          </a:xfrm>
        </p:spPr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36</a:t>
            </a:fld>
            <a:endParaRPr lang="en-US" altLang="tr-TR" dirty="0"/>
          </a:p>
        </p:txBody>
      </p:sp>
      <p:cxnSp>
        <p:nvCxnSpPr>
          <p:cNvPr id="21" name="Düz Bağlayıcı 20"/>
          <p:cNvCxnSpPr/>
          <p:nvPr/>
        </p:nvCxnSpPr>
        <p:spPr>
          <a:xfrm>
            <a:off x="228600" y="4114800"/>
            <a:ext cx="838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la Bükülü Ok 21"/>
          <p:cNvSpPr/>
          <p:nvPr/>
        </p:nvSpPr>
        <p:spPr>
          <a:xfrm rot="8914327">
            <a:off x="641722" y="4093065"/>
            <a:ext cx="331775" cy="1328052"/>
          </a:xfrm>
          <a:prstGeom prst="curvedLef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Yuvarlatılmış Dikdörtgen 42"/>
          <p:cNvSpPr/>
          <p:nvPr/>
        </p:nvSpPr>
        <p:spPr>
          <a:xfrm>
            <a:off x="3547019" y="6135256"/>
            <a:ext cx="2322693" cy="4826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err="1">
                <a:solidFill>
                  <a:schemeClr val="tx1"/>
                </a:solidFill>
              </a:rPr>
              <a:t>Centrally</a:t>
            </a:r>
            <a:r>
              <a:rPr lang="tr-TR" sz="1100" b="1" dirty="0">
                <a:solidFill>
                  <a:schemeClr val="tx1"/>
                </a:solidFill>
              </a:rPr>
              <a:t> </a:t>
            </a:r>
            <a:r>
              <a:rPr lang="tr-TR" sz="1100" b="1" dirty="0" err="1">
                <a:solidFill>
                  <a:schemeClr val="tx1"/>
                </a:solidFill>
              </a:rPr>
              <a:t>mediated</a:t>
            </a:r>
            <a:r>
              <a:rPr lang="tr-TR" sz="1100" b="1" dirty="0">
                <a:solidFill>
                  <a:schemeClr val="tx1"/>
                </a:solidFill>
              </a:rPr>
              <a:t> </a:t>
            </a:r>
            <a:r>
              <a:rPr lang="tr-TR" sz="1100" b="1" dirty="0" err="1">
                <a:solidFill>
                  <a:schemeClr val="tx1"/>
                </a:solidFill>
              </a:rPr>
              <a:t>abdominal</a:t>
            </a:r>
            <a:r>
              <a:rPr lang="tr-TR" sz="1100" b="1" dirty="0">
                <a:solidFill>
                  <a:schemeClr val="tx1"/>
                </a:solidFill>
              </a:rPr>
              <a:t> </a:t>
            </a:r>
            <a:r>
              <a:rPr lang="tr-TR" sz="1100" b="1" dirty="0" err="1">
                <a:solidFill>
                  <a:schemeClr val="tx1"/>
                </a:solidFill>
              </a:rPr>
              <a:t>pain</a:t>
            </a:r>
            <a:r>
              <a:rPr lang="tr-TR" sz="1100" b="1" dirty="0">
                <a:solidFill>
                  <a:schemeClr val="tx1"/>
                </a:solidFill>
              </a:rPr>
              <a:t> </a:t>
            </a:r>
            <a:r>
              <a:rPr lang="tr-TR" sz="1100" b="1" dirty="0" err="1">
                <a:solidFill>
                  <a:schemeClr val="tx1"/>
                </a:solidFill>
              </a:rPr>
              <a:t>syndrome</a:t>
            </a:r>
            <a:r>
              <a:rPr lang="tr-TR" sz="1100" b="1" dirty="0">
                <a:solidFill>
                  <a:schemeClr val="tx1"/>
                </a:solidFill>
              </a:rPr>
              <a:t> (CAPS</a:t>
            </a:r>
            <a:r>
              <a:rPr lang="tr-TR" sz="1100" b="1" dirty="0" smtClean="0">
                <a:solidFill>
                  <a:schemeClr val="tx1"/>
                </a:solidFill>
              </a:rPr>
              <a:t>) ?</a:t>
            </a:r>
            <a:endParaRPr lang="tr-TR" sz="1100" b="1" dirty="0">
              <a:solidFill>
                <a:schemeClr val="tx1"/>
              </a:solidFill>
            </a:endParaRPr>
          </a:p>
        </p:txBody>
      </p:sp>
      <p:sp>
        <p:nvSpPr>
          <p:cNvPr id="14" name="Sol Ok 13"/>
          <p:cNvSpPr/>
          <p:nvPr/>
        </p:nvSpPr>
        <p:spPr>
          <a:xfrm>
            <a:off x="3089563" y="6241473"/>
            <a:ext cx="304800" cy="266700"/>
          </a:xfrm>
          <a:prstGeom prst="lef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_2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49275"/>
            <a:ext cx="4244975" cy="5661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IMG_26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49275"/>
            <a:ext cx="4354513" cy="5656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53399"/>
            <a:ext cx="8229600" cy="487363"/>
          </a:xfrm>
        </p:spPr>
        <p:txBody>
          <a:bodyPr/>
          <a:lstStyle/>
          <a:p>
            <a:r>
              <a:rPr lang="tr-TR" altLang="tr-TR" sz="2400" dirty="0" smtClean="0">
                <a:solidFill>
                  <a:schemeClr val="tx1"/>
                </a:solidFill>
              </a:rPr>
              <a:t>IBS  da  tedavi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22589"/>
            <a:ext cx="8610600" cy="1371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9900"/>
              </a:buClr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</a:t>
            </a:r>
          </a:p>
          <a:p>
            <a:pPr marL="342900" indent="-34290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Semptomları  başlatabilecek gıdaların elimine edilmesi;</a:t>
            </a:r>
          </a:p>
          <a:p>
            <a:pPr eaLnBrk="1" hangingPunct="1">
              <a:buClr>
                <a:srgbClr val="009900"/>
              </a:buClr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Laktoz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sorbitol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kafein, yağ, alkol, gaz oluşturabilecek  gıdalar, gıda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intoleransı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Glutenden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kısıtlı diyet ?</a:t>
            </a:r>
            <a:endParaRPr lang="tr-T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Konstipe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hastalarda fiber alımının artırılması 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25g/ gün)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076015"/>
            <a:ext cx="8610600" cy="41572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Farmakolojik tedavi</a:t>
            </a:r>
          </a:p>
          <a:p>
            <a:pPr algn="ctr" eaLnBrk="1" hangingPunct="1">
              <a:defRPr/>
            </a:pP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Ağrı ve </a:t>
            </a:r>
            <a:r>
              <a:rPr lang="tr-TR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viseral</a:t>
            </a:r>
            <a:r>
              <a:rPr lang="tr-T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sensitivitenin</a:t>
            </a:r>
            <a:r>
              <a:rPr lang="tr-T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azaltılması:                                                     </a:t>
            </a: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	        </a:t>
            </a:r>
            <a:r>
              <a:rPr lang="tr-T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eaLnBrk="1" hangingPunct="1">
              <a:buClr>
                <a:srgbClr val="009900"/>
              </a:buClr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Antispazmodikler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Antikolinerjikler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Trimebutin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?, </a:t>
            </a:r>
            <a:r>
              <a:rPr lang="tr-TR" sz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Alverin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Otilinium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?)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</a:t>
            </a:r>
            <a:endParaRPr lang="tr-T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Trisiklik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antidepresanlar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Amitriptilin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tr-TR" sz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menthol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İshal: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Mebeverin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Loperamid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       </a:t>
            </a:r>
          </a:p>
          <a:p>
            <a:pPr marL="342900" indent="-342900" eaLnBrk="1" hangingPunct="1"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Kolestramin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</a:t>
            </a:r>
            <a:endParaRPr lang="tr-T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5-HT3 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antagonisti 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Alosetron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Lotronex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 eaLnBrk="1" hangingPunct="1"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Trisiklik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antidepresanlar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Amitriptilin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Kabızlık: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eaLnBrk="1" hangingPunct="1">
              <a:buClr>
                <a:srgbClr val="009900"/>
              </a:buClr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Alverin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sitrat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Trimebutin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‘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Hiyosin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tr-T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Butilbromur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Medazepam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                               </a:t>
            </a:r>
          </a:p>
          <a:p>
            <a:pPr eaLnBrk="1" hangingPunct="1">
              <a:buClr>
                <a:srgbClr val="009900"/>
              </a:buClr>
              <a:defRPr/>
            </a:pP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‘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Chlordiazepoxide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Clidinium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bromide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en-US" sz="14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Osmotik </a:t>
            </a:r>
            <a:r>
              <a:rPr lang="tr-T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laksatifler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	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</a:p>
          <a:p>
            <a:pPr eaLnBrk="1" hangingPunct="1">
              <a:buClr>
                <a:srgbClr val="009900"/>
              </a:buClr>
              <a:defRPr/>
            </a:pP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5-HT4 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agonisti 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Tegaserod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cisaprid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itoprid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Trimebutin</a:t>
            </a:r>
            <a:r>
              <a:rPr lang="tr-T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pPr marL="285750" indent="-28575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Gaz: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Diyet,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simethicon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trimebutin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probiyotik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Clr>
                <a:srgbClr val="009900"/>
              </a:buClr>
              <a:buFont typeface="Arial" panose="020B0604020202020204" pitchFamily="34" charset="0"/>
              <a:buChar char="•"/>
              <a:defRPr/>
            </a:pPr>
            <a:endParaRPr lang="tr-T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326044"/>
            <a:ext cx="8610600" cy="4141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hangingPunct="1">
              <a:defRPr/>
            </a:pP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Yılda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1-2  </a:t>
            </a:r>
            <a:r>
              <a:rPr lang="tr-T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vizit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ile  düzenli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izlem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20" name="Picture 7" descr="j028394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41695"/>
            <a:ext cx="834135" cy="8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50" y="2895600"/>
            <a:ext cx="2418973" cy="1626471"/>
          </a:xfrm>
          <a:prstGeom prst="rect">
            <a:avLst/>
          </a:prstGeom>
        </p:spPr>
      </p:pic>
      <p:pic>
        <p:nvPicPr>
          <p:cNvPr id="1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3" y="838200"/>
            <a:ext cx="8836870" cy="5386498"/>
          </a:xfrm>
          <a:prstGeom prst="rect">
            <a:avLst/>
          </a:prstGeom>
        </p:spPr>
      </p:pic>
      <p:pic>
        <p:nvPicPr>
          <p:cNvPr id="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490456" y="6427898"/>
            <a:ext cx="26933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100" dirty="0" err="1" smtClean="0">
                <a:latin typeface="arial" panose="020B0604020202020204" pitchFamily="34" charset="0"/>
              </a:rPr>
              <a:t>Didari</a:t>
            </a:r>
            <a:r>
              <a:rPr lang="tr-TR" sz="1100" dirty="0" smtClean="0">
                <a:latin typeface="arial" panose="020B0604020202020204" pitchFamily="34" charset="0"/>
              </a:rPr>
              <a:t> T. World J Gastroenterol,2015</a:t>
            </a:r>
          </a:p>
          <a:p>
            <a:pPr algn="r"/>
            <a:r>
              <a:rPr lang="tr-TR" sz="1100" dirty="0" smtClean="0">
                <a:latin typeface="arial" panose="020B0604020202020204" pitchFamily="34" charset="0"/>
              </a:rPr>
              <a:t>Bing </a:t>
            </a:r>
            <a:r>
              <a:rPr lang="tr-TR" sz="1100" dirty="0" err="1" smtClean="0">
                <a:latin typeface="arial" panose="020B0604020202020204" pitchFamily="34" charset="0"/>
              </a:rPr>
              <a:t>Li</a:t>
            </a:r>
            <a:r>
              <a:rPr lang="tr-TR" sz="1100" dirty="0" smtClean="0">
                <a:latin typeface="arial" panose="020B0604020202020204" pitchFamily="34" charset="0"/>
              </a:rPr>
              <a:t>. </a:t>
            </a:r>
            <a:r>
              <a:rPr lang="tr-TR" sz="1100" dirty="0" err="1" smtClean="0">
                <a:latin typeface="arial" panose="020B0604020202020204" pitchFamily="34" charset="0"/>
              </a:rPr>
              <a:t>Frontiers</a:t>
            </a:r>
            <a:r>
              <a:rPr lang="tr-TR" sz="1100" dirty="0" smtClean="0">
                <a:latin typeface="arial" panose="020B0604020202020204" pitchFamily="34" charset="0"/>
              </a:rPr>
              <a:t> in Pharmacology,2020</a:t>
            </a:r>
            <a:endParaRPr lang="tr-TR" sz="1100" dirty="0"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1086537" y="250983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IBS tedavisinde </a:t>
            </a:r>
            <a:r>
              <a:rPr lang="tr-TR" sz="2400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probiotik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kullanımı ?</a:t>
            </a:r>
            <a:endParaRPr lang="tr-TR" sz="24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701" y="124692"/>
            <a:ext cx="2085342" cy="850178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478198" y="974870"/>
            <a:ext cx="8507845" cy="5409423"/>
            <a:chOff x="381000" y="152399"/>
            <a:chExt cx="8507845" cy="5409423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64" y="152399"/>
              <a:ext cx="3886955" cy="1676401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1941865"/>
              <a:ext cx="4349292" cy="2150483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5000" y="4175395"/>
              <a:ext cx="3957094" cy="1386427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7554" y="1219200"/>
              <a:ext cx="4671291" cy="2332828"/>
            </a:xfrm>
            <a:prstGeom prst="rect">
              <a:avLst/>
            </a:prstGeom>
          </p:spPr>
        </p:pic>
      </p:grpSp>
      <p:sp>
        <p:nvSpPr>
          <p:cNvPr id="13" name="İçerik Yer Tutucusu 2"/>
          <p:cNvSpPr txBox="1">
            <a:spLocks/>
          </p:cNvSpPr>
          <p:nvPr/>
        </p:nvSpPr>
        <p:spPr>
          <a:xfrm>
            <a:off x="478198" y="1598237"/>
            <a:ext cx="8229600" cy="4038600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179746"/>
              </a:buClr>
              <a:buFont typeface="Arial" panose="020B0604020202020204" pitchFamily="34" charset="0"/>
              <a:buChar char="•"/>
            </a:pPr>
            <a:endParaRPr lang="tr-TR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179746"/>
              </a:buClr>
              <a:buFont typeface="Arial" panose="020B0604020202020204" pitchFamily="34" charset="0"/>
              <a:buChar char="•"/>
            </a:pPr>
            <a:endParaRPr lang="tr-TR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179746"/>
              </a:buClr>
              <a:buFont typeface="Arial" panose="020B0604020202020204" pitchFamily="34" charset="0"/>
              <a:buChar char="•"/>
            </a:pPr>
            <a:r>
              <a:rPr lang="tr-TR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Metaanalizlere</a:t>
            </a: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göre; IBS de </a:t>
            </a:r>
            <a:r>
              <a:rPr lang="tr-TR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probiyotik</a:t>
            </a: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kulanımı</a:t>
            </a: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güvenli görünmektedir, semptomların hafifletilmesinde etkili olabilir. Tekli </a:t>
            </a:r>
            <a:r>
              <a:rPr lang="tr-TR" sz="2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probiyotiklerin</a:t>
            </a: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Lactobacilus</a:t>
            </a: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Bifidobacter</a:t>
            </a: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) </a:t>
            </a: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daha yüksek dozda ve kısa süreli </a:t>
            </a: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(&lt; 8 hafta) </a:t>
            </a: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kullanımı daha iyi bir seçim olabilir.</a:t>
            </a:r>
          </a:p>
          <a:p>
            <a:pPr marL="0" indent="0">
              <a:buClr>
                <a:srgbClr val="179746"/>
              </a:buClr>
              <a:buFontTx/>
              <a:buNone/>
            </a:pPr>
            <a:endParaRPr lang="tr-TR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179746"/>
              </a:buClr>
              <a:buFont typeface="Arial" panose="020B0604020202020204" pitchFamily="34" charset="0"/>
              <a:buChar char="•"/>
            </a:pPr>
            <a:r>
              <a:rPr lang="tr-T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Etkinliğin kanıtlanması için hala daha fazla çalışmaya  ihtiyaç var.</a:t>
            </a:r>
            <a:endParaRPr lang="tr-TR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551191" y="189903"/>
            <a:ext cx="623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dirty="0" smtClean="0"/>
              <a:t>Huzursuz Batın Sendromları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89" y="1999655"/>
            <a:ext cx="3633840" cy="440114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sp>
        <p:nvSpPr>
          <p:cNvPr id="12" name="Dikdörtgen 11"/>
          <p:cNvSpPr/>
          <p:nvPr/>
        </p:nvSpPr>
        <p:spPr>
          <a:xfrm>
            <a:off x="4464201" y="1508755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600" dirty="0" err="1" smtClean="0"/>
              <a:t>Functional</a:t>
            </a:r>
            <a:r>
              <a:rPr lang="tr-TR" altLang="tr-TR" sz="1600" dirty="0" smtClean="0"/>
              <a:t> </a:t>
            </a:r>
            <a:r>
              <a:rPr lang="tr-TR" altLang="tr-TR" sz="1600" dirty="0" err="1"/>
              <a:t>Abdominal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Pain</a:t>
            </a:r>
            <a:r>
              <a:rPr lang="tr-TR" altLang="tr-TR" sz="1600" dirty="0"/>
              <a:t> </a:t>
            </a:r>
            <a:r>
              <a:rPr lang="tr-TR" altLang="tr-TR" sz="1600" dirty="0" err="1" smtClean="0"/>
              <a:t>Syndrome</a:t>
            </a:r>
            <a:r>
              <a:rPr lang="tr-TR" altLang="tr-TR" sz="1600" dirty="0" smtClean="0"/>
              <a:t>           </a:t>
            </a:r>
            <a:endParaRPr lang="tr-TR" altLang="tr-TR" sz="1600" dirty="0"/>
          </a:p>
        </p:txBody>
      </p:sp>
      <p:sp>
        <p:nvSpPr>
          <p:cNvPr id="22" name="Dikdörtgen 21"/>
          <p:cNvSpPr/>
          <p:nvPr/>
        </p:nvSpPr>
        <p:spPr>
          <a:xfrm>
            <a:off x="4669041" y="2330363"/>
            <a:ext cx="36750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Disorders of gut -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endParaRPr lang="tr-TR" altLang="tr-TR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400" dirty="0"/>
              <a:t> </a:t>
            </a:r>
            <a:r>
              <a:rPr lang="tr-TR" altLang="tr-TR" sz="1400" dirty="0" smtClean="0"/>
              <a:t>Ağrının santral regülasyonunda bozukluk ?</a:t>
            </a:r>
            <a:endParaRPr lang="tr-TR" altLang="tr-TR" sz="1400" dirty="0"/>
          </a:p>
        </p:txBody>
      </p:sp>
      <p:sp>
        <p:nvSpPr>
          <p:cNvPr id="24" name="Aşağı Ok 23"/>
          <p:cNvSpPr/>
          <p:nvPr/>
        </p:nvSpPr>
        <p:spPr>
          <a:xfrm>
            <a:off x="6293001" y="1927090"/>
            <a:ext cx="304800" cy="323492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1629588" y="3377175"/>
            <a:ext cx="6967840" cy="1478255"/>
            <a:chOff x="1629588" y="3377175"/>
            <a:chExt cx="6967840" cy="1478255"/>
          </a:xfrm>
        </p:grpSpPr>
        <p:sp>
          <p:nvSpPr>
            <p:cNvPr id="5" name="Rectangle 12"/>
            <p:cNvSpPr/>
            <p:nvPr/>
          </p:nvSpPr>
          <p:spPr>
            <a:xfrm>
              <a:off x="1629588" y="3377175"/>
              <a:ext cx="2015033" cy="966225"/>
            </a:xfrm>
            <a:prstGeom prst="rect">
              <a:avLst/>
            </a:prstGeom>
            <a:solidFill>
              <a:srgbClr val="FF2D2D">
                <a:alpha val="25882"/>
              </a:srgb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grpSp>
          <p:nvGrpSpPr>
            <p:cNvPr id="7" name="Grup 6"/>
            <p:cNvGrpSpPr/>
            <p:nvPr/>
          </p:nvGrpSpPr>
          <p:grpSpPr>
            <a:xfrm>
              <a:off x="3644621" y="3860288"/>
              <a:ext cx="4952807" cy="995142"/>
              <a:chOff x="3644621" y="3860288"/>
              <a:chExt cx="4952807" cy="995142"/>
            </a:xfrm>
          </p:grpSpPr>
          <p:sp>
            <p:nvSpPr>
              <p:cNvPr id="8" name="Title 1"/>
              <p:cNvSpPr txBox="1">
                <a:spLocks/>
              </p:cNvSpPr>
              <p:nvPr/>
            </p:nvSpPr>
            <p:spPr bwMode="auto">
              <a:xfrm>
                <a:off x="4508971" y="4169630"/>
                <a:ext cx="4088457" cy="685800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tr-TR" altLang="tr-TR" sz="2000" kern="0" dirty="0" smtClean="0">
                    <a:solidFill>
                      <a:schemeClr val="tx1"/>
                    </a:solidFill>
                  </a:rPr>
                  <a:t>Fonksiyonel </a:t>
                </a:r>
                <a:r>
                  <a:rPr lang="tr-TR" altLang="tr-TR" sz="2000" kern="0" dirty="0" err="1" smtClean="0">
                    <a:solidFill>
                      <a:schemeClr val="tx1"/>
                    </a:solidFill>
                  </a:rPr>
                  <a:t>dispepsi</a:t>
                </a:r>
                <a:r>
                  <a:rPr lang="tr-TR" altLang="tr-TR" sz="2000" kern="0" dirty="0" smtClean="0">
                    <a:solidFill>
                      <a:schemeClr val="tx1"/>
                    </a:solidFill>
                  </a:rPr>
                  <a:t> (NUD)</a:t>
                </a:r>
              </a:p>
            </p:txBody>
          </p:sp>
          <p:cxnSp>
            <p:nvCxnSpPr>
              <p:cNvPr id="27" name="Dirsek Bağlayıcısı 26"/>
              <p:cNvCxnSpPr>
                <a:stCxn id="5" idx="3"/>
              </p:cNvCxnSpPr>
              <p:nvPr/>
            </p:nvCxnSpPr>
            <p:spPr>
              <a:xfrm>
                <a:off x="3644621" y="3860288"/>
                <a:ext cx="1189956" cy="540092"/>
              </a:xfrm>
              <a:prstGeom prst="bent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up 10"/>
          <p:cNvGrpSpPr/>
          <p:nvPr/>
        </p:nvGrpSpPr>
        <p:grpSpPr>
          <a:xfrm>
            <a:off x="1629589" y="4114800"/>
            <a:ext cx="6855627" cy="1700579"/>
            <a:chOff x="1629589" y="4114800"/>
            <a:chExt cx="6855627" cy="1700579"/>
          </a:xfrm>
        </p:grpSpPr>
        <p:sp>
          <p:nvSpPr>
            <p:cNvPr id="6" name="Rectangle 13"/>
            <p:cNvSpPr/>
            <p:nvPr/>
          </p:nvSpPr>
          <p:spPr>
            <a:xfrm>
              <a:off x="1629589" y="4114800"/>
              <a:ext cx="2015033" cy="1147392"/>
            </a:xfrm>
            <a:prstGeom prst="rect">
              <a:avLst/>
            </a:prstGeom>
            <a:solidFill>
              <a:srgbClr val="00B050">
                <a:alpha val="17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4438692" y="5129579"/>
              <a:ext cx="404652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 err="1">
                  <a:latin typeface="+mj-lt"/>
                  <a:ea typeface="+mj-ea"/>
                  <a:cs typeface="+mj-cs"/>
                </a:rPr>
                <a:t>İrritabl</a:t>
              </a:r>
              <a:r>
                <a:rPr lang="tr-TR" sz="2000" kern="0" dirty="0">
                  <a:latin typeface="+mj-lt"/>
                  <a:ea typeface="+mj-ea"/>
                  <a:cs typeface="+mj-cs"/>
                </a:rPr>
                <a:t> </a:t>
              </a:r>
              <a:r>
                <a:rPr lang="tr-TR" sz="2000" kern="0" dirty="0" smtClean="0">
                  <a:latin typeface="+mj-lt"/>
                  <a:ea typeface="+mj-ea"/>
                  <a:cs typeface="+mj-cs"/>
                </a:rPr>
                <a:t>bağırsak </a:t>
              </a:r>
              <a:r>
                <a:rPr lang="tr-TR" sz="2000" kern="0" dirty="0">
                  <a:latin typeface="+mj-lt"/>
                  <a:ea typeface="+mj-ea"/>
                  <a:cs typeface="+mj-cs"/>
                </a:rPr>
                <a:t>sendromu</a:t>
              </a:r>
            </a:p>
          </p:txBody>
        </p:sp>
        <p:cxnSp>
          <p:nvCxnSpPr>
            <p:cNvPr id="29" name="Dirsek Bağlayıcısı 28"/>
            <p:cNvCxnSpPr/>
            <p:nvPr/>
          </p:nvCxnSpPr>
          <p:spPr>
            <a:xfrm>
              <a:off x="3656739" y="4713535"/>
              <a:ext cx="1296261" cy="758944"/>
            </a:xfrm>
            <a:prstGeom prst="bent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66800"/>
            <a:ext cx="1352901" cy="1088078"/>
          </a:xfrm>
          <a:prstGeom prst="rect">
            <a:avLst/>
          </a:prstGeom>
        </p:spPr>
      </p:pic>
      <p:pic>
        <p:nvPicPr>
          <p:cNvPr id="20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636" y="140854"/>
            <a:ext cx="4572000" cy="65386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Metin kutusu 3"/>
          <p:cNvSpPr txBox="1"/>
          <p:nvPr/>
        </p:nvSpPr>
        <p:spPr bwMode="auto">
          <a:xfrm>
            <a:off x="180109" y="665018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Dışkı </a:t>
            </a:r>
            <a:r>
              <a:rPr lang="tr-TR" sz="2400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mikrobiata</a:t>
            </a:r>
            <a:r>
              <a:rPr lang="tr-TR" sz="2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analizi</a:t>
            </a:r>
            <a:endParaRPr lang="tr-TR" sz="24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846874"/>
            <a:ext cx="6743700" cy="34291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44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24000"/>
            <a:ext cx="8521700" cy="51816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Hastanın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güven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duyacağı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ilişki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oluşturulmalı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semp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tomların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patofizyolojisi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verilmelidir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Hastanın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doktora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geliş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sebebi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tıbbi ve 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öz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geşmişi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gözden geçirilmeli, 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stresin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çevresel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faktörler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 s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emptomlar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üzerindeki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etkisi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araştırılmalıdır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Gereken vakalarda psikolojik destek sağlanmalıdır.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Semptomları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artırabilecek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faktörler 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belirlen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erek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hastaya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açıklanmalı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gerektiğinde diyet  ve  yaşam tarzında  değişiklikler önerilmelidir. 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Hastada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şüphe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uyandıracak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onu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rahatsız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edecek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gereksiz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tetkiklerden</a:t>
            </a:r>
            <a:r>
              <a:rPr lang="en-US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kaçınılmalı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özellikle kanser  korkusu giderilmelidir. Ancak, gereken  vakalarda  uygun 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diagnostik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testler yapılmalıdır. 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Hastanın tedaviyi  uygulayıp uygulamadığı  gözden geçirilmeli,  seçilen tedavi  yönteminin  uygunluğu değerlendirilmelidir, karar vermek  için  4  hafta yeterlidir.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9900"/>
              </a:buClr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Text Box 9"/>
          <p:cNvSpPr txBox="1">
            <a:spLocks noChangeArrowheads="1"/>
          </p:cNvSpPr>
          <p:nvPr/>
        </p:nvSpPr>
        <p:spPr bwMode="auto">
          <a:xfrm>
            <a:off x="457200" y="511175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NUD  ve  IBS da  tedavi  öncesinde ve tedaviye yanıt alınamayan  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vakalarda,</a:t>
            </a:r>
            <a:endParaRPr lang="tr-TR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86250"/>
            <a:ext cx="1323975" cy="1382332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38A88-8603-47F1-A16D-953E633937EB}" type="slidenum">
              <a:rPr lang="en-US" altLang="tr-T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41</a:t>
            </a:fld>
            <a:endParaRPr lang="en-US" alt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stanbul 348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0325"/>
            <a:ext cx="9047163" cy="6761163"/>
          </a:xfrm>
          <a:prstGeom prst="rect">
            <a:avLst/>
          </a:prstGeom>
          <a:noFill/>
          <a:ln w="9525">
            <a:solidFill>
              <a:srgbClr val="F6A6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pic>
        <p:nvPicPr>
          <p:cNvPr id="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6115586"/>
            <a:ext cx="696833" cy="6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  <p:pic>
        <p:nvPicPr>
          <p:cNvPr id="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97345"/>
            <a:ext cx="5559425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12725"/>
            <a:ext cx="7620000" cy="1143000"/>
          </a:xfrm>
        </p:spPr>
        <p:txBody>
          <a:bodyPr/>
          <a:lstStyle/>
          <a:p>
            <a:pPr eaLnBrk="1" hangingPunct="1"/>
            <a:r>
              <a:rPr lang="tr-TR" altLang="tr-TR" sz="2400" b="1" smtClean="0">
                <a:solidFill>
                  <a:schemeClr val="tx1"/>
                </a:solidFill>
              </a:rPr>
              <a:t>Fonksiyonel dispepsi (Non-ülser dispepsi – NUD)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051" y="1828444"/>
            <a:ext cx="871378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Pep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………………  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Epigastrik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lokalizasyon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Dys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Peptein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…….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Epigastrik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rahatsızlık, hazımsızlık ?    </a:t>
            </a:r>
          </a:p>
          <a:p>
            <a:pPr marL="0" indent="0" eaLnBrk="1" hangingPunct="1">
              <a:lnSpc>
                <a:spcPct val="90000"/>
              </a:lnSpc>
              <a:buClr>
                <a:srgbClr val="008000"/>
              </a:buClr>
              <a:buFontTx/>
              <a:buNone/>
              <a:defRPr/>
            </a:pPr>
            <a:endParaRPr lang="tr-TR" altLang="tr-T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Mevcut semptomları açıklayabilecek  bir organik hastalık yokluğunda  en az 3 aydan beri var olan ve  karnın üst kısmında hissedilen devamlı veya tekrarlayıcı karakterde ağrı veya rahatsızlık hissi</a:t>
            </a:r>
          </a:p>
          <a:p>
            <a:pPr algn="just" eaLnBrk="1" hangingPunct="1">
              <a:lnSpc>
                <a:spcPct val="90000"/>
              </a:lnSpc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endParaRPr lang="tr-TR" alt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Teşhis, </a:t>
            </a: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anamnez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 organik hastalık olasılığının uzaklaştırılması  ile koyulur</a:t>
            </a:r>
          </a:p>
          <a:p>
            <a:pPr marL="0" indent="0" eaLnBrk="1" hangingPunct="1">
              <a:lnSpc>
                <a:spcPct val="90000"/>
              </a:lnSpc>
              <a:buClr>
                <a:srgbClr val="008000"/>
              </a:buClr>
              <a:buFontTx/>
              <a:buNone/>
              <a:defRPr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5125" name="Picture 6" descr="luxahtf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76200"/>
            <a:ext cx="739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1389640" y="1849226"/>
            <a:ext cx="6553200" cy="3657600"/>
            <a:chOff x="1295400" y="1847850"/>
            <a:chExt cx="6553200" cy="3657600"/>
          </a:xfrm>
        </p:grpSpPr>
        <p:grpSp>
          <p:nvGrpSpPr>
            <p:cNvPr id="5" name="Grup 4"/>
            <p:cNvGrpSpPr/>
            <p:nvPr/>
          </p:nvGrpSpPr>
          <p:grpSpPr>
            <a:xfrm>
              <a:off x="1295400" y="1847850"/>
              <a:ext cx="6553200" cy="3657600"/>
              <a:chOff x="1295400" y="1847850"/>
              <a:chExt cx="6553200" cy="3657600"/>
            </a:xfrm>
          </p:grpSpPr>
          <p:sp>
            <p:nvSpPr>
              <p:cNvPr id="7" name="6 Dikdörtgen"/>
              <p:cNvSpPr/>
              <p:nvPr/>
            </p:nvSpPr>
            <p:spPr bwMode="auto">
              <a:xfrm>
                <a:off x="1295400" y="1847850"/>
                <a:ext cx="6553200" cy="3657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  <p:sp>
            <p:nvSpPr>
              <p:cNvPr id="5130" name="Text Box 3"/>
              <p:cNvSpPr txBox="1">
                <a:spLocks noChangeArrowheads="1"/>
              </p:cNvSpPr>
              <p:nvPr/>
            </p:nvSpPr>
            <p:spPr bwMode="auto">
              <a:xfrm>
                <a:off x="1863725" y="2698750"/>
                <a:ext cx="2998788" cy="230822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marL="179388" indent="-1793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smtClean="0"/>
                  <a:t>Kardiyak</a:t>
                </a:r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err="1" smtClean="0"/>
                  <a:t>Gastrik</a:t>
                </a:r>
                <a:r>
                  <a:rPr lang="tr-TR" altLang="tr-TR" sz="1800" dirty="0" smtClean="0"/>
                  <a:t> </a:t>
                </a:r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err="1" smtClean="0"/>
                  <a:t>Hepatik</a:t>
                </a:r>
                <a:endParaRPr lang="tr-TR" altLang="tr-TR" sz="1800" dirty="0" smtClean="0"/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err="1" smtClean="0"/>
                  <a:t>Biliyer</a:t>
                </a:r>
                <a:endParaRPr lang="tr-TR" altLang="tr-TR" sz="1800" dirty="0" smtClean="0"/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err="1" smtClean="0"/>
                  <a:t>Pankreatik</a:t>
                </a:r>
                <a:endParaRPr lang="tr-TR" altLang="tr-TR" sz="1800" dirty="0" smtClean="0"/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err="1" smtClean="0"/>
                  <a:t>İntestinal</a:t>
                </a:r>
                <a:endParaRPr lang="tr-TR" altLang="tr-TR" sz="1800" dirty="0" smtClean="0"/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err="1" smtClean="0"/>
                  <a:t>İskemik</a:t>
                </a:r>
                <a:endParaRPr lang="tr-TR" altLang="tr-TR" sz="1800" dirty="0" smtClean="0"/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defRPr/>
                </a:pPr>
                <a:r>
                  <a:rPr lang="tr-TR" altLang="tr-TR" sz="1800" dirty="0" smtClean="0"/>
                  <a:t>İlaç yan etkisi vb.  </a:t>
                </a:r>
                <a:endParaRPr lang="en-GB" altLang="tr-TR" sz="1800" dirty="0" smtClean="0"/>
              </a:p>
            </p:txBody>
          </p:sp>
          <p:sp>
            <p:nvSpPr>
              <p:cNvPr id="5129" name="10 Metin kutusu"/>
              <p:cNvSpPr txBox="1">
                <a:spLocks noChangeArrowheads="1"/>
              </p:cNvSpPr>
              <p:nvPr/>
            </p:nvSpPr>
            <p:spPr bwMode="auto">
              <a:xfrm>
                <a:off x="2043699" y="2117198"/>
                <a:ext cx="2819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tr-TR" altLang="tr-TR" sz="2000" b="1" dirty="0"/>
                  <a:t>Organik </a:t>
                </a:r>
                <a:r>
                  <a:rPr lang="tr-TR" altLang="tr-TR" sz="2000" b="1" dirty="0" err="1"/>
                  <a:t>dispepsi</a:t>
                </a:r>
                <a:endParaRPr lang="tr-TR" altLang="tr-TR" sz="2000" b="1" dirty="0"/>
              </a:p>
            </p:txBody>
          </p:sp>
        </p:grpSp>
        <p:grpSp>
          <p:nvGrpSpPr>
            <p:cNvPr id="3" name="Grup 2"/>
            <p:cNvGrpSpPr/>
            <p:nvPr/>
          </p:nvGrpSpPr>
          <p:grpSpPr>
            <a:xfrm>
              <a:off x="4196421" y="3322638"/>
              <a:ext cx="3406117" cy="787837"/>
              <a:chOff x="4196421" y="3322638"/>
              <a:chExt cx="3406117" cy="787837"/>
            </a:xfrm>
          </p:grpSpPr>
          <p:sp>
            <p:nvSpPr>
              <p:cNvPr id="5132" name="AutoShape 11"/>
              <p:cNvSpPr>
                <a:spLocks noChangeArrowheads="1"/>
              </p:cNvSpPr>
              <p:nvPr/>
            </p:nvSpPr>
            <p:spPr bwMode="auto">
              <a:xfrm>
                <a:off x="4196421" y="3356519"/>
                <a:ext cx="1332183" cy="753956"/>
              </a:xfrm>
              <a:prstGeom prst="rightArrow">
                <a:avLst>
                  <a:gd name="adj1" fmla="val 50000"/>
                  <a:gd name="adj2" fmla="val 44427"/>
                </a:avLst>
              </a:prstGeom>
              <a:noFill/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1800" b="1" dirty="0"/>
                  <a:t>Hayır</a:t>
                </a:r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5673725" y="3322638"/>
                <a:ext cx="1928813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/>
                  <a:t>  Fonksiyonel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2000" b="1" dirty="0"/>
                  <a:t>    </a:t>
                </a:r>
                <a:r>
                  <a:rPr lang="tr-TR" altLang="tr-TR" sz="2000" b="1" dirty="0" err="1"/>
                  <a:t>Dispepsi</a:t>
                </a:r>
                <a:endParaRPr lang="en-GB" altLang="tr-TR" sz="2000" b="1" dirty="0"/>
              </a:p>
            </p:txBody>
          </p:sp>
        </p:grp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1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2362200"/>
            <a:ext cx="8305800" cy="2819400"/>
          </a:xfrm>
        </p:spPr>
        <p:txBody>
          <a:bodyPr/>
          <a:lstStyle/>
          <a:p>
            <a:pPr eaLnBrk="1" hangingPunct="1">
              <a:buClr>
                <a:srgbClr val="00660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Prevalans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%20  </a:t>
            </a:r>
          </a:p>
          <a:p>
            <a:pPr eaLnBrk="1" hangingPunct="1">
              <a:buClr>
                <a:srgbClr val="006600"/>
              </a:buClr>
              <a:buFont typeface="Arial" panose="020B0604020202020204" pitchFamily="34" charset="0"/>
              <a:buChar char="•"/>
              <a:defRPr/>
            </a:pPr>
            <a:endParaRPr lang="tr-TR" alt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660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Semptomlar kronik ve tekrarlayıcı karakterdedir  </a:t>
            </a:r>
          </a:p>
          <a:p>
            <a:pPr marL="0" indent="0" eaLnBrk="1" hangingPunct="1">
              <a:buClr>
                <a:srgbClr val="006600"/>
              </a:buClr>
              <a:buFontTx/>
              <a:buNone/>
              <a:defRPr/>
            </a:pP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ve hastaların önemli bir bölümü ( 1/4 – 3/4)  tıbbi              </a:t>
            </a:r>
          </a:p>
          <a:p>
            <a:pPr marL="0" indent="0" eaLnBrk="1" hangingPunct="1">
              <a:buClr>
                <a:srgbClr val="006600"/>
              </a:buClr>
              <a:buFontTx/>
              <a:buNone/>
              <a:defRPr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tedaviye ihtiyaç duyar</a:t>
            </a:r>
          </a:p>
        </p:txBody>
      </p:sp>
      <p:pic>
        <p:nvPicPr>
          <p:cNvPr id="7172" name="Picture 11" descr="luxahtf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650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6324600" y="6545263"/>
            <a:ext cx="281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000"/>
              <a:t>Gastroenterology 2006;130:1466-79</a:t>
            </a:r>
            <a:endParaRPr lang="en-US" altLang="tr-TR" sz="1000"/>
          </a:p>
        </p:txBody>
      </p:sp>
      <p:grpSp>
        <p:nvGrpSpPr>
          <p:cNvPr id="21" name="Grup 20"/>
          <p:cNvGrpSpPr>
            <a:grpSpLocks/>
          </p:cNvGrpSpPr>
          <p:nvPr/>
        </p:nvGrpSpPr>
        <p:grpSpPr bwMode="auto">
          <a:xfrm>
            <a:off x="1903413" y="522288"/>
            <a:ext cx="4692650" cy="5913437"/>
            <a:chOff x="1903274" y="521611"/>
            <a:chExt cx="4692030" cy="5913481"/>
          </a:xfrm>
        </p:grpSpPr>
        <p:grpSp>
          <p:nvGrpSpPr>
            <p:cNvPr id="7178" name="Group 47"/>
            <p:cNvGrpSpPr>
              <a:grpSpLocks/>
            </p:cNvGrpSpPr>
            <p:nvPr/>
          </p:nvGrpSpPr>
          <p:grpSpPr bwMode="auto">
            <a:xfrm>
              <a:off x="1903274" y="521611"/>
              <a:ext cx="4692030" cy="3004382"/>
              <a:chOff x="929" y="390"/>
              <a:chExt cx="2719" cy="1848"/>
            </a:xfrm>
          </p:grpSpPr>
          <p:graphicFrame>
            <p:nvGraphicFramePr>
              <p:cNvPr id="7184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575093"/>
                  </p:ext>
                </p:extLst>
              </p:nvPr>
            </p:nvGraphicFramePr>
            <p:xfrm>
              <a:off x="929" y="390"/>
              <a:ext cx="2719" cy="18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8" name="Çizelge" r:id="rId4" imgW="4739569" imgH="3078464" progId="Excel.Chart.8">
                      <p:embed/>
                    </p:oleObj>
                  </mc:Choice>
                  <mc:Fallback>
                    <p:oleObj name="Çizelge" r:id="rId4" imgW="4739569" imgH="3078464" progId="Excel.Chart.8">
                      <p:embed/>
                      <p:pic>
                        <p:nvPicPr>
                          <p:cNvPr id="0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9" y="390"/>
                            <a:ext cx="2719" cy="18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5" name="Text Box 49"/>
              <p:cNvSpPr txBox="1">
                <a:spLocks noChangeArrowheads="1"/>
              </p:cNvSpPr>
              <p:nvPr/>
            </p:nvSpPr>
            <p:spPr bwMode="auto">
              <a:xfrm>
                <a:off x="1416" y="678"/>
                <a:ext cx="2086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tr-TR" altLang="tr-TR" sz="1600">
                    <a:latin typeface="Comic Sans MS" panose="030F0702030302020204" pitchFamily="66" charset="0"/>
                  </a:rPr>
                  <a:t>Genel dahiliye poliklinikleri</a:t>
                </a:r>
              </a:p>
            </p:txBody>
          </p:sp>
        </p:grpSp>
        <p:grpSp>
          <p:nvGrpSpPr>
            <p:cNvPr id="7179" name="Group 50"/>
            <p:cNvGrpSpPr>
              <a:grpSpLocks/>
            </p:cNvGrpSpPr>
            <p:nvPr/>
          </p:nvGrpSpPr>
          <p:grpSpPr bwMode="auto">
            <a:xfrm>
              <a:off x="1903274" y="3429853"/>
              <a:ext cx="4692029" cy="3005239"/>
              <a:chOff x="934" y="2133"/>
              <a:chExt cx="2719" cy="1793"/>
            </a:xfrm>
          </p:grpSpPr>
          <p:graphicFrame>
            <p:nvGraphicFramePr>
              <p:cNvPr id="718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4987432"/>
                  </p:ext>
                </p:extLst>
              </p:nvPr>
            </p:nvGraphicFramePr>
            <p:xfrm>
              <a:off x="934" y="2133"/>
              <a:ext cx="2719" cy="17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9" name="Çizelge" r:id="rId6" imgW="4754880" imgH="3070829" progId="Excel.Chart.8">
                      <p:embed/>
                    </p:oleObj>
                  </mc:Choice>
                  <mc:Fallback>
                    <p:oleObj name="Çizelge" r:id="rId6" imgW="4754880" imgH="3070829" progId="Excel.Chart.8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4" y="2133"/>
                            <a:ext cx="2719" cy="17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3" name="Text Box 52"/>
              <p:cNvSpPr txBox="1">
                <a:spLocks noChangeArrowheads="1"/>
              </p:cNvSpPr>
              <p:nvPr/>
            </p:nvSpPr>
            <p:spPr bwMode="auto">
              <a:xfrm>
                <a:off x="1364" y="2487"/>
                <a:ext cx="185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600">
                    <a:latin typeface="Comic Sans MS" panose="030F0702030302020204" pitchFamily="66" charset="0"/>
                  </a:rPr>
                  <a:t>Gastroenteroloji poliklinikleri</a:t>
                </a:r>
              </a:p>
            </p:txBody>
          </p:sp>
        </p:grpSp>
        <p:sp>
          <p:nvSpPr>
            <p:cNvPr id="7180" name="24 Metin kutusu"/>
            <p:cNvSpPr txBox="1">
              <a:spLocks noChangeArrowheads="1"/>
            </p:cNvSpPr>
            <p:nvPr/>
          </p:nvSpPr>
          <p:spPr bwMode="auto">
            <a:xfrm>
              <a:off x="5333999" y="5583671"/>
              <a:ext cx="10785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100" b="1"/>
                <a:t>%50-70 NUD</a:t>
              </a:r>
            </a:p>
          </p:txBody>
        </p:sp>
        <p:cxnSp>
          <p:nvCxnSpPr>
            <p:cNvPr id="26" name="21 Düz Ok Bağlayıcısı"/>
            <p:cNvCxnSpPr/>
            <p:nvPr/>
          </p:nvCxnSpPr>
          <p:spPr bwMode="auto">
            <a:xfrm>
              <a:off x="5104838" y="5028557"/>
              <a:ext cx="609519" cy="5334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33"/>
          <p:cNvGrpSpPr>
            <a:grpSpLocks/>
          </p:cNvGrpSpPr>
          <p:nvPr/>
        </p:nvGrpSpPr>
        <p:grpSpPr bwMode="auto">
          <a:xfrm>
            <a:off x="526862" y="908908"/>
            <a:ext cx="8034273" cy="4954524"/>
            <a:chOff x="866772" y="938864"/>
            <a:chExt cx="8034273" cy="4954523"/>
          </a:xfrm>
        </p:grpSpPr>
        <p:graphicFrame>
          <p:nvGraphicFramePr>
            <p:cNvPr id="2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227369"/>
                </p:ext>
              </p:extLst>
            </p:nvPr>
          </p:nvGraphicFramePr>
          <p:xfrm>
            <a:off x="866772" y="938864"/>
            <a:ext cx="8034273" cy="49545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7177" name="Picture 36" descr="j00917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210" y="4616635"/>
              <a:ext cx="654350" cy="1060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20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391400" cy="634015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US" alt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19" y="26194"/>
            <a:ext cx="3686175" cy="3886200"/>
          </a:xfrm>
          <a:prstGeom prst="rect">
            <a:avLst/>
          </a:prstGeom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8275" y="2749551"/>
            <a:ext cx="8826501" cy="1441450"/>
            <a:chOff x="106" y="1769"/>
            <a:chExt cx="5560" cy="908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06" y="1803"/>
              <a:ext cx="1085" cy="874"/>
            </a:xfrm>
            <a:prstGeom prst="rect">
              <a:avLst/>
            </a:prstGeom>
            <a:solidFill>
              <a:srgbClr val="F1FFC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Normal hacimde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bir yemek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sonrasında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rahatsız edici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dolgunluk hissi</a:t>
              </a:r>
              <a:endParaRPr lang="en-US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632" y="1794"/>
              <a:ext cx="1085" cy="874"/>
            </a:xfrm>
            <a:prstGeom prst="rect">
              <a:avLst/>
            </a:prstGeom>
            <a:solidFill>
              <a:srgbClr val="E5FA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Normal hacimdeki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 bir öğünü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 bitiremeden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erken doyma</a:t>
              </a:r>
              <a:endParaRPr lang="en-US" altLang="tr-TR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139" y="1796"/>
              <a:ext cx="1085" cy="87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Aralıklı veya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devamlı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karakterde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hafif-orta şiddette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>
                  <a:latin typeface="Calibri" panose="020F0502020204030204" pitchFamily="34" charset="0"/>
                  <a:cs typeface="Calibri" panose="020F0502020204030204" pitchFamily="34" charset="0"/>
                </a:rPr>
                <a:t>epigastrik ağrı</a:t>
              </a:r>
              <a:endParaRPr lang="en-US" altLang="tr-TR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581" y="1769"/>
              <a:ext cx="1085" cy="905"/>
            </a:xfrm>
            <a:prstGeom prst="rect">
              <a:avLst/>
            </a:prstGeom>
            <a:solidFill>
              <a:srgbClr val="F4E4E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Epigastriumda</a:t>
              </a:r>
              <a:endParaRPr lang="tr-TR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yanma hissi</a:t>
              </a:r>
              <a:endParaRPr lang="en-US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200" y="2275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veya</a:t>
              </a:r>
              <a:endParaRPr lang="en-US" altLang="tr-T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736" y="228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veya</a:t>
              </a:r>
              <a:endParaRPr lang="en-US" altLang="tr-T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242" y="2275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veya</a:t>
              </a:r>
              <a:endParaRPr lang="en-US" altLang="tr-T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7236" y="1295400"/>
            <a:ext cx="1219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Roma </a:t>
            </a:r>
            <a:r>
              <a:rPr lang="tr-TR" alt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endParaRPr lang="en-US" alt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33400" y="47244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Semptomları açıklayabilecek bir organik  hastalık varlığını düşündürecek  klinik ve laboratuvar bulgu 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olmamalı !</a:t>
            </a:r>
            <a:endParaRPr lang="en-US" alt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85499" y="5627688"/>
            <a:ext cx="8229600" cy="650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* Semptomlar 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ay önce ortaya çıkmış ve son 3 ay içinde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haftada en az bir kez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hissedilir olmalı</a:t>
            </a:r>
            <a:endParaRPr lang="en-US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169891" y="6611216"/>
            <a:ext cx="3001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000" dirty="0" smtClean="0"/>
              <a:t>J </a:t>
            </a:r>
            <a:r>
              <a:rPr lang="tr-TR" altLang="tr-TR" sz="1000" dirty="0" err="1" smtClean="0"/>
              <a:t>Neurogastroenterol</a:t>
            </a:r>
            <a:r>
              <a:rPr lang="tr-TR" altLang="tr-TR" sz="1000" dirty="0" smtClean="0"/>
              <a:t> </a:t>
            </a:r>
            <a:r>
              <a:rPr lang="tr-TR" altLang="tr-TR" sz="1000" dirty="0" err="1" smtClean="0"/>
              <a:t>Motil</a:t>
            </a:r>
            <a:r>
              <a:rPr lang="tr-TR" altLang="tr-TR" sz="1000" dirty="0" smtClean="0"/>
              <a:t>, 2017;23(2):151-163</a:t>
            </a:r>
            <a:endParaRPr lang="en-US" altLang="tr-TR" sz="1000" dirty="0"/>
          </a:p>
        </p:txBody>
      </p: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9375" y="1981200"/>
            <a:ext cx="4325938" cy="2292350"/>
            <a:chOff x="50" y="1248"/>
            <a:chExt cx="2725" cy="1444"/>
          </a:xfrm>
        </p:grpSpPr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0" y="1705"/>
              <a:ext cx="2725" cy="98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147" y="1248"/>
              <a:ext cx="259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(PDS)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Postprandial</a:t>
              </a:r>
              <a:r>
                <a:rPr lang="tr-TR" altLang="tr-T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tr-TR" altLang="tr-TR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distress</a:t>
              </a:r>
              <a:r>
                <a:rPr lang="tr-TR" altLang="tr-TR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sendromu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864100" y="1981200"/>
            <a:ext cx="4203700" cy="2274888"/>
            <a:chOff x="3104" y="1248"/>
            <a:chExt cx="2648" cy="1433"/>
          </a:xfrm>
        </p:grpSpPr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118" y="1694"/>
              <a:ext cx="2634" cy="98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104" y="1248"/>
              <a:ext cx="259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Calibri" panose="020F0502020204030204" pitchFamily="34" charset="0"/>
                  <a:cs typeface="Calibri" panose="020F0502020204030204" pitchFamily="34" charset="0"/>
                </a:rPr>
                <a:t>(EAS)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Calibri" panose="020F0502020204030204" pitchFamily="34" charset="0"/>
                  <a:cs typeface="Calibri" panose="020F0502020204030204" pitchFamily="34" charset="0"/>
                </a:rPr>
                <a:t>Epigastrik ağrı sendromu</a:t>
              </a:r>
              <a:endParaRPr lang="en-US" altLang="tr-TR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864100" y="2559845"/>
            <a:ext cx="4204566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Ağrının ;</a:t>
            </a:r>
          </a:p>
          <a:p>
            <a:pPr eaLnBrk="1" hangingPunct="1">
              <a:buFontTx/>
              <a:buChar char="-"/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Karnın diğer kısımlarında ve/veya göğüste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hissedilmesi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Dışkılama veya gaz  çıkarma ile belirgin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ölçüde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hafiflemesi veya geçmesi</a:t>
            </a:r>
          </a:p>
          <a:p>
            <a:pPr eaLnBrk="1" hangingPunct="1">
              <a:defRPr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Biliyer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sistem  hastalığını  düşündüren </a:t>
            </a:r>
            <a:endParaRPr 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karakterde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5866679" y="2514600"/>
            <a:ext cx="2058122" cy="2133600"/>
            <a:chOff x="1639" y="816"/>
            <a:chExt cx="1097" cy="1200"/>
          </a:xfrm>
        </p:grpSpPr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1680" y="816"/>
              <a:ext cx="1008" cy="1200"/>
            </a:xfrm>
            <a:prstGeom prst="line">
              <a:avLst/>
            </a:prstGeom>
            <a:noFill/>
            <a:ln w="76200">
              <a:solidFill>
                <a:srgbClr val="E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H="1">
              <a:off x="1639" y="816"/>
              <a:ext cx="1097" cy="1200"/>
            </a:xfrm>
            <a:prstGeom prst="line">
              <a:avLst/>
            </a:prstGeom>
            <a:noFill/>
            <a:ln w="76200">
              <a:solidFill>
                <a:srgbClr val="E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Slayt Numarası Yer Tutucusu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25295B4-2AE1-45BA-9E2F-5FE750B7F08F}" type="slidenum">
              <a:rPr lang="en-US" altLang="tr-T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US" alt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 bwMode="auto">
          <a:xfrm>
            <a:off x="185859" y="3064957"/>
            <a:ext cx="4102101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 anchorCtr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 sendromu ?</a:t>
            </a:r>
          </a:p>
          <a:p>
            <a:pPr marL="342900" indent="-342900">
              <a:spcBef>
                <a:spcPct val="50000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tr-TR" sz="2000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Gastroparezi</a:t>
            </a:r>
            <a:r>
              <a:rPr lang="tr-TR" sz="20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tr-TR" sz="20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571500" y="66357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Fonksiyonel </a:t>
            </a:r>
            <a:r>
              <a:rPr lang="tr-TR" altLang="tr-TR" sz="2400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dispepside</a:t>
            </a:r>
            <a:r>
              <a:rPr lang="tr-TR" altLang="tr-TR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tanı kriterleri *</a:t>
            </a:r>
            <a:endParaRPr lang="en-US" altLang="tr-TR" sz="240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100" y="2090447"/>
            <a:ext cx="8610600" cy="927100"/>
          </a:xfrm>
          <a:prstGeom prst="rect">
            <a:avLst/>
          </a:prstGeom>
          <a:solidFill>
            <a:srgbClr val="F3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Mide boşalımında                                                 %40                       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tr-T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Postprandial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gecikme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                                             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dolgunluk            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                                 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tr-T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bulantı,kusma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081" y="3113923"/>
            <a:ext cx="8610600" cy="927100"/>
          </a:xfrm>
          <a:prstGeom prst="rect">
            <a:avLst/>
          </a:prstGeom>
          <a:solidFill>
            <a:srgbClr val="DCDEF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Bozulmuş </a:t>
            </a:r>
            <a:r>
              <a:rPr lang="tr-T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gastrik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akamodasyon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%40     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tr-T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Erken doyma, kilo  </a:t>
            </a:r>
            <a:r>
              <a:rPr lang="tr-T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kaybı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533400" y="122238"/>
            <a:ext cx="822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Fonksiyonel </a:t>
            </a:r>
            <a:r>
              <a:rPr lang="tr-TR" altLang="tr-TR" sz="2000" dirty="0" err="1"/>
              <a:t>dispepside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etyopatogenez</a:t>
            </a:r>
            <a:r>
              <a:rPr lang="tr-TR" altLang="tr-TR" sz="2000" dirty="0"/>
              <a:t> 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565727" y="609600"/>
            <a:ext cx="842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Etyopatogenez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Prevalans</a:t>
            </a:r>
            <a:r>
              <a:rPr lang="tr-TR" alt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Baskın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semptom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3459" y="152400"/>
            <a:ext cx="8534400" cy="990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altLang="tr-TR" sz="2400" dirty="0" smtClean="0">
                <a:solidFill>
                  <a:schemeClr val="tx1"/>
                </a:solidFill>
              </a:rPr>
              <a:t>NÜD de  tedavi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304800" y="1010237"/>
            <a:ext cx="8610600" cy="949325"/>
            <a:chOff x="228600" y="1088543"/>
            <a:chExt cx="8610600" cy="949325"/>
          </a:xfrm>
        </p:grpSpPr>
        <p:sp>
          <p:nvSpPr>
            <p:cNvPr id="33" name="Rectangle 3"/>
            <p:cNvSpPr/>
            <p:nvPr/>
          </p:nvSpPr>
          <p:spPr bwMode="auto">
            <a:xfrm>
              <a:off x="228600" y="1088543"/>
              <a:ext cx="8610600" cy="949325"/>
            </a:xfrm>
            <a:prstGeom prst="rect">
              <a:avLst/>
            </a:prstGeom>
            <a:solidFill>
              <a:srgbClr val="FFEB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eaLnBrk="1" hangingPunct="1">
                <a:defRPr/>
              </a:pP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Helikobakter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pylori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%20-50 </a:t>
              </a: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4737" l="218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64" y="1160030"/>
              <a:ext cx="1663700" cy="825500"/>
            </a:xfrm>
            <a:prstGeom prst="rect">
              <a:avLst/>
            </a:prstGeom>
            <a:solidFill>
              <a:srgbClr val="FFEBFF"/>
            </a:solidFill>
            <a:ln w="9525">
              <a:noFill/>
              <a:miter lim="800000"/>
              <a:headEnd/>
              <a:tailEnd/>
            </a:ln>
            <a:extLst/>
          </p:spPr>
        </p:pic>
      </p:grpSp>
      <p:grpSp>
        <p:nvGrpSpPr>
          <p:cNvPr id="35" name="Grup 34"/>
          <p:cNvGrpSpPr/>
          <p:nvPr/>
        </p:nvGrpSpPr>
        <p:grpSpPr>
          <a:xfrm>
            <a:off x="307110" y="1011937"/>
            <a:ext cx="8610600" cy="949325"/>
            <a:chOff x="251691" y="1177442"/>
            <a:chExt cx="8610600" cy="949325"/>
          </a:xfrm>
        </p:grpSpPr>
        <p:sp>
          <p:nvSpPr>
            <p:cNvPr id="37" name="Rectangle 3"/>
            <p:cNvSpPr/>
            <p:nvPr/>
          </p:nvSpPr>
          <p:spPr bwMode="auto">
            <a:xfrm>
              <a:off x="251691" y="1177442"/>
              <a:ext cx="8610600" cy="949325"/>
            </a:xfrm>
            <a:prstGeom prst="rect">
              <a:avLst/>
            </a:prstGeom>
            <a:solidFill>
              <a:srgbClr val="FFEB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eaLnBrk="1" hangingPunct="1">
                <a:defRPr/>
              </a:pP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Helikobakter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pylori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eradikasyonu               %20-40 </a:t>
              </a: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(PPI+Antibiyotik kombinasyonları)</a:t>
              </a:r>
            </a:p>
            <a:p>
              <a:pPr marL="342900" indent="-342900" eaLnBrk="1" hangingPunct="1">
                <a:defRPr/>
              </a:pPr>
              <a:endPara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eaLnBrk="1" hangingPunct="1">
                <a:defRPr/>
              </a:pP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4737" l="218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255" y="1239355"/>
              <a:ext cx="1663700" cy="825500"/>
            </a:xfrm>
            <a:prstGeom prst="rect">
              <a:avLst/>
            </a:prstGeom>
            <a:solidFill>
              <a:srgbClr val="FFEBFF"/>
            </a:solidFill>
            <a:ln w="9525">
              <a:noFill/>
              <a:miter lim="800000"/>
              <a:headEnd/>
              <a:tailEnd/>
            </a:ln>
            <a:extLst/>
          </p:spPr>
        </p:pic>
      </p:grpSp>
      <p:grpSp>
        <p:nvGrpSpPr>
          <p:cNvPr id="12" name="Grup 11"/>
          <p:cNvGrpSpPr/>
          <p:nvPr/>
        </p:nvGrpSpPr>
        <p:grpSpPr>
          <a:xfrm>
            <a:off x="302491" y="2080151"/>
            <a:ext cx="8610600" cy="927100"/>
            <a:chOff x="292388" y="2230727"/>
            <a:chExt cx="8610600" cy="927100"/>
          </a:xfrm>
        </p:grpSpPr>
        <p:sp>
          <p:nvSpPr>
            <p:cNvPr id="41" name="Rectangle 14"/>
            <p:cNvSpPr/>
            <p:nvPr/>
          </p:nvSpPr>
          <p:spPr bwMode="auto">
            <a:xfrm>
              <a:off x="292388" y="2230727"/>
              <a:ext cx="8610600" cy="927100"/>
            </a:xfrm>
            <a:prstGeom prst="rect">
              <a:avLst/>
            </a:prstGeom>
            <a:solidFill>
              <a:srgbClr val="F3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Prokinetikler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defRPr/>
              </a:pP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(D2R  antagonistleri ve 5-HT4 </a:t>
              </a:r>
              <a:r>
                <a:rPr 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agonistleri</a:t>
              </a: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pic>
          <p:nvPicPr>
            <p:cNvPr id="43" name="Resim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20000" y="2281053"/>
              <a:ext cx="990600" cy="837581"/>
            </a:xfrm>
            <a:prstGeom prst="rect">
              <a:avLst/>
            </a:prstGeom>
          </p:spPr>
        </p:pic>
      </p:grpSp>
      <p:grpSp>
        <p:nvGrpSpPr>
          <p:cNvPr id="4" name="Grup 3"/>
          <p:cNvGrpSpPr/>
          <p:nvPr/>
        </p:nvGrpSpPr>
        <p:grpSpPr>
          <a:xfrm>
            <a:off x="258618" y="5164021"/>
            <a:ext cx="8610600" cy="812800"/>
            <a:chOff x="258618" y="5164021"/>
            <a:chExt cx="8610600" cy="812800"/>
          </a:xfrm>
        </p:grpSpPr>
        <p:sp>
          <p:nvSpPr>
            <p:cNvPr id="16" name="Rectangle 15"/>
            <p:cNvSpPr/>
            <p:nvPr/>
          </p:nvSpPr>
          <p:spPr>
            <a:xfrm>
              <a:off x="258618" y="5164021"/>
              <a:ext cx="8610600" cy="812800"/>
            </a:xfrm>
            <a:prstGeom prst="rect">
              <a:avLst/>
            </a:prstGeom>
            <a:solidFill>
              <a:srgbClr val="ECECE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defRPr/>
              </a:pP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Yukarıdakilerin hiçbiri                                         %30-40 </a:t>
              </a:r>
              <a:r>
                <a:rPr 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saptanamayan olgular</a:t>
              </a:r>
              <a:endPara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859" l="2239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40114" y="5231244"/>
              <a:ext cx="376036" cy="738041"/>
            </a:xfrm>
            <a:prstGeom prst="rect">
              <a:avLst/>
            </a:prstGeom>
          </p:spPr>
        </p:pic>
      </p:grpSp>
      <p:sp>
        <p:nvSpPr>
          <p:cNvPr id="45" name="Rectangle 5"/>
          <p:cNvSpPr/>
          <p:nvPr/>
        </p:nvSpPr>
        <p:spPr bwMode="auto">
          <a:xfrm>
            <a:off x="290945" y="3110255"/>
            <a:ext cx="8610600" cy="957262"/>
          </a:xfrm>
          <a:prstGeom prst="rect">
            <a:avLst/>
          </a:prstGeom>
          <a:solidFill>
            <a:srgbClr val="DCDEF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hangingPunct="1">
              <a:defRPr/>
            </a:pPr>
            <a:r>
              <a:rPr lang="tr-T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Gastrik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akamodasyonun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artırılması</a:t>
            </a:r>
          </a:p>
          <a:p>
            <a:pPr marL="457200" indent="-457200" eaLnBrk="1" hangingPunct="1">
              <a:defRPr/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5-HT1  ve 5-HT4 </a:t>
            </a:r>
            <a:r>
              <a:rPr lang="tr-T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agonistleri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SSRI)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100" y="4151382"/>
            <a:ext cx="8610600" cy="867498"/>
          </a:xfrm>
          <a:prstGeom prst="rect">
            <a:avLst/>
          </a:prstGeom>
          <a:solidFill>
            <a:srgbClr val="FFFFC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Viseral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hipersensitivite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%50                              </a:t>
            </a:r>
            <a:r>
              <a:rPr lang="tr-T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Epigastrik</a:t>
            </a: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ağrı </a:t>
            </a:r>
          </a:p>
        </p:txBody>
      </p:sp>
      <p:grpSp>
        <p:nvGrpSpPr>
          <p:cNvPr id="47" name="34 Grup"/>
          <p:cNvGrpSpPr>
            <a:grpSpLocks/>
          </p:cNvGrpSpPr>
          <p:nvPr/>
        </p:nvGrpSpPr>
        <p:grpSpPr bwMode="auto">
          <a:xfrm>
            <a:off x="286081" y="4155986"/>
            <a:ext cx="8610600" cy="884237"/>
            <a:chOff x="228600" y="5114925"/>
            <a:chExt cx="8610600" cy="812800"/>
          </a:xfrm>
          <a:solidFill>
            <a:srgbClr val="FFFFC5"/>
          </a:solidFill>
        </p:grpSpPr>
        <p:sp>
          <p:nvSpPr>
            <p:cNvPr id="48" name="Rectangle 15"/>
            <p:cNvSpPr/>
            <p:nvPr/>
          </p:nvSpPr>
          <p:spPr>
            <a:xfrm>
              <a:off x="228600" y="5114925"/>
              <a:ext cx="8610600" cy="812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 eaLnBrk="1" hangingPunct="1">
                <a:defRPr/>
              </a:pP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Viseral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sensitivitenin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azaltılması</a:t>
              </a:r>
            </a:p>
            <a:p>
              <a:pPr marL="457200" indent="-457200" eaLnBrk="1" hangingPunct="1">
                <a:defRPr/>
              </a:pP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Trisiklik</a:t>
              </a: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antidepresanlar</a:t>
              </a:r>
              <a:r>
                <a:rPr 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5-HT3 antagonistleri)</a:t>
              </a:r>
            </a:p>
          </p:txBody>
        </p:sp>
        <p:pic>
          <p:nvPicPr>
            <p:cNvPr id="49" name="Picture 7" descr="hm00302_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962" y="5206609"/>
              <a:ext cx="870542" cy="5812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</p:grpSp>
      <p:grpSp>
        <p:nvGrpSpPr>
          <p:cNvPr id="14" name="Grup 13"/>
          <p:cNvGrpSpPr/>
          <p:nvPr/>
        </p:nvGrpSpPr>
        <p:grpSpPr>
          <a:xfrm>
            <a:off x="272267" y="5146410"/>
            <a:ext cx="8610600" cy="927100"/>
            <a:chOff x="295564" y="5226628"/>
            <a:chExt cx="8610600" cy="927100"/>
          </a:xfrm>
        </p:grpSpPr>
        <p:sp>
          <p:nvSpPr>
            <p:cNvPr id="51" name="Rectangle 4"/>
            <p:cNvSpPr/>
            <p:nvPr/>
          </p:nvSpPr>
          <p:spPr bwMode="auto">
            <a:xfrm>
              <a:off x="295564" y="5226628"/>
              <a:ext cx="8610600" cy="92710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Asit  </a:t>
              </a:r>
              <a:r>
                <a:rPr 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supresiv</a:t>
              </a:r>
              <a:r>
                <a:rPr 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tedavi </a:t>
              </a:r>
            </a:p>
            <a:p>
              <a:pPr eaLnBrk="1" hangingPunct="1">
                <a:defRPr/>
              </a:pPr>
              <a:r>
                <a:rPr lang="tr-TR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(PPI, H2R </a:t>
              </a:r>
              <a:r>
                <a:rPr lang="tr-TR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blokerleri</a:t>
              </a:r>
              <a:r>
                <a:rPr lang="tr-TR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pic>
          <p:nvPicPr>
            <p:cNvPr id="53" name="Picture 11" descr="_sfgb4uw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515" y="5347890"/>
              <a:ext cx="781646" cy="72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12"/>
            <p:cNvSpPr txBox="1">
              <a:spLocks noChangeArrowheads="1"/>
            </p:cNvSpPr>
            <p:nvPr/>
          </p:nvSpPr>
          <p:spPr bwMode="auto">
            <a:xfrm>
              <a:off x="7841817" y="5654559"/>
              <a:ext cx="70472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PPI</a:t>
              </a: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en-US" alt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33247"/>
            <a:ext cx="606881" cy="6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94986" y="6223882"/>
            <a:ext cx="86121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Psikososyal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problemler                         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Sıklık  </a:t>
            </a: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(%?)</a:t>
            </a: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453" y="3120398"/>
            <a:ext cx="757238" cy="9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99"/>
        </a:solidFill>
        <a:ln w="9525">
          <a:solidFill>
            <a:srgbClr val="F6A616"/>
          </a:solidFill>
          <a:miter lim="800000"/>
          <a:headEnd/>
          <a:tailEnd/>
        </a:ln>
        <a:effectLst/>
      </a:spPr>
      <a:bodyPr>
        <a:spAutoFit/>
      </a:bodyPr>
      <a:lstStyle>
        <a:defPPr algn="ctr">
          <a:spcBef>
            <a:spcPct val="50000"/>
          </a:spcBef>
          <a:defRPr sz="2400" baseline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6383</TotalTime>
  <Words>2974</Words>
  <Application>Microsoft Office PowerPoint</Application>
  <PresentationFormat>Ekran Gösterisi (4:3)</PresentationFormat>
  <Paragraphs>825</Paragraphs>
  <Slides>43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5" baseType="lpstr">
      <vt:lpstr>arial</vt:lpstr>
      <vt:lpstr>arial</vt:lpstr>
      <vt:lpstr>Arial Unicode MS</vt:lpstr>
      <vt:lpstr>Calibri</vt:lpstr>
      <vt:lpstr>Calibri Light</vt:lpstr>
      <vt:lpstr>Comic Sans MS</vt:lpstr>
      <vt:lpstr>Roboto</vt:lpstr>
      <vt:lpstr>Tahoma</vt:lpstr>
      <vt:lpstr>Times New Roman</vt:lpstr>
      <vt:lpstr>Wingdings</vt:lpstr>
      <vt:lpstr>Default Design</vt:lpstr>
      <vt:lpstr>Çizelge</vt:lpstr>
      <vt:lpstr>PowerPoint Sunusu</vt:lpstr>
      <vt:lpstr>PowerPoint Sunusu</vt:lpstr>
      <vt:lpstr>PowerPoint Sunusu</vt:lpstr>
      <vt:lpstr>PowerPoint Sunusu</vt:lpstr>
      <vt:lpstr>Fonksiyonel dispepsi (Non-ülser dispepsi – NUD)</vt:lpstr>
      <vt:lpstr>PowerPoint Sunusu</vt:lpstr>
      <vt:lpstr>PowerPoint Sunusu</vt:lpstr>
      <vt:lpstr>PowerPoint Sunusu</vt:lpstr>
      <vt:lpstr>NÜD de  tedavi</vt:lpstr>
      <vt:lpstr>Fonksiyonel dispepside helicobacter pylori eradikasyonu </vt:lpstr>
      <vt:lpstr>PowerPoint Sunusu</vt:lpstr>
      <vt:lpstr>NÜD  de gecikmiş mide boşalımı</vt:lpstr>
      <vt:lpstr>PowerPoint Sunusu</vt:lpstr>
      <vt:lpstr>NÜD  ve gastrik akomodasyon</vt:lpstr>
      <vt:lpstr>PowerPoint Sunusu</vt:lpstr>
      <vt:lpstr>PowerPoint Sunusu</vt:lpstr>
      <vt:lpstr>PowerPoint Sunusu</vt:lpstr>
      <vt:lpstr>Viseral  sensitiviteyi etkileyebilecek ajanlar</vt:lpstr>
      <vt:lpstr>PowerPoint Sunusu</vt:lpstr>
      <vt:lpstr>PowerPoint Sunusu</vt:lpstr>
      <vt:lpstr>PowerPoint Sunusu</vt:lpstr>
      <vt:lpstr>Irritabl bağırsak sendromu (IBS)</vt:lpstr>
      <vt:lpstr>IBS  da prevalans  (Kadın / Erkek : 1,23 – 2,8)</vt:lpstr>
      <vt:lpstr>PowerPoint Sunusu</vt:lpstr>
      <vt:lpstr>PowerPoint Sunusu</vt:lpstr>
      <vt:lpstr>PowerPoint Sunusu</vt:lpstr>
      <vt:lpstr>IBS  da Roma IV tanı kriterleri</vt:lpstr>
      <vt:lpstr>IBS  da tanı kriterleri</vt:lpstr>
      <vt:lpstr>PowerPoint Sunusu</vt:lpstr>
      <vt:lpstr>Roma II kriterlerinin IBS teşhisinde değeri</vt:lpstr>
      <vt:lpstr>PowerPoint Sunusu</vt:lpstr>
      <vt:lpstr>PowerPoint Sunusu</vt:lpstr>
      <vt:lpstr>Fonksiyonel dispepsi</vt:lpstr>
      <vt:lpstr>PowerPoint Sunusu</vt:lpstr>
      <vt:lpstr>PowerPoint Sunusu</vt:lpstr>
      <vt:lpstr>PowerPoint Sunusu</vt:lpstr>
      <vt:lpstr>PowerPoint Sunusu</vt:lpstr>
      <vt:lpstr>IBS  da  tedavi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CTF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Ahmet Dobrucalı</dc:creator>
  <cp:lastModifiedBy>Ahmet DOBRUCALI</cp:lastModifiedBy>
  <cp:revision>527</cp:revision>
  <dcterms:created xsi:type="dcterms:W3CDTF">2005-09-23T09:54:09Z</dcterms:created>
  <dcterms:modified xsi:type="dcterms:W3CDTF">2022-03-07T10:53:33Z</dcterms:modified>
</cp:coreProperties>
</file>