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9"/>
  </p:notesMasterIdLst>
  <p:sldIdLst>
    <p:sldId id="262" r:id="rId2"/>
    <p:sldId id="544" r:id="rId3"/>
    <p:sldId id="519" r:id="rId4"/>
    <p:sldId id="548" r:id="rId5"/>
    <p:sldId id="550" r:id="rId6"/>
    <p:sldId id="574" r:id="rId7"/>
    <p:sldId id="504" r:id="rId8"/>
    <p:sldId id="545" r:id="rId9"/>
    <p:sldId id="264" r:id="rId10"/>
    <p:sldId id="267" r:id="rId11"/>
    <p:sldId id="278" r:id="rId12"/>
    <p:sldId id="572" r:id="rId13"/>
    <p:sldId id="281" r:id="rId14"/>
    <p:sldId id="521" r:id="rId15"/>
    <p:sldId id="283" r:id="rId16"/>
    <p:sldId id="561" r:id="rId17"/>
    <p:sldId id="472" r:id="rId18"/>
    <p:sldId id="284" r:id="rId19"/>
    <p:sldId id="286" r:id="rId20"/>
    <p:sldId id="291" r:id="rId21"/>
    <p:sldId id="453" r:id="rId22"/>
    <p:sldId id="553" r:id="rId23"/>
    <p:sldId id="454" r:id="rId24"/>
    <p:sldId id="297" r:id="rId25"/>
    <p:sldId id="562" r:id="rId26"/>
    <p:sldId id="563" r:id="rId27"/>
    <p:sldId id="564" r:id="rId28"/>
    <p:sldId id="540" r:id="rId29"/>
    <p:sldId id="287" r:id="rId30"/>
    <p:sldId id="366" r:id="rId31"/>
    <p:sldId id="511" r:id="rId32"/>
    <p:sldId id="300" r:id="rId33"/>
    <p:sldId id="298" r:id="rId34"/>
    <p:sldId id="427" r:id="rId35"/>
    <p:sldId id="523" r:id="rId36"/>
    <p:sldId id="557" r:id="rId37"/>
    <p:sldId id="494" r:id="rId38"/>
    <p:sldId id="554" r:id="rId39"/>
    <p:sldId id="546" r:id="rId40"/>
    <p:sldId id="495" r:id="rId41"/>
    <p:sldId id="497" r:id="rId42"/>
    <p:sldId id="447" r:id="rId43"/>
    <p:sldId id="448" r:id="rId44"/>
    <p:sldId id="449" r:id="rId45"/>
    <p:sldId id="542" r:id="rId46"/>
    <p:sldId id="575" r:id="rId47"/>
    <p:sldId id="348" r:id="rId48"/>
    <p:sldId id="565" r:id="rId49"/>
    <p:sldId id="566" r:id="rId50"/>
    <p:sldId id="568" r:id="rId51"/>
    <p:sldId id="567" r:id="rId52"/>
    <p:sldId id="526" r:id="rId53"/>
    <p:sldId id="559" r:id="rId54"/>
    <p:sldId id="309" r:id="rId55"/>
    <p:sldId id="569" r:id="rId56"/>
    <p:sldId id="310" r:id="rId57"/>
    <p:sldId id="529" r:id="rId58"/>
    <p:sldId id="570" r:id="rId59"/>
    <p:sldId id="533" r:id="rId60"/>
    <p:sldId id="429" r:id="rId61"/>
    <p:sldId id="513" r:id="rId62"/>
    <p:sldId id="514" r:id="rId63"/>
    <p:sldId id="456" r:id="rId64"/>
    <p:sldId id="468" r:id="rId65"/>
    <p:sldId id="432" r:id="rId66"/>
    <p:sldId id="576" r:id="rId67"/>
    <p:sldId id="512" r:id="rId68"/>
    <p:sldId id="458" r:id="rId69"/>
    <p:sldId id="534" r:id="rId70"/>
    <p:sldId id="535" r:id="rId71"/>
    <p:sldId id="536" r:id="rId72"/>
    <p:sldId id="537" r:id="rId73"/>
    <p:sldId id="560" r:id="rId74"/>
    <p:sldId id="538" r:id="rId75"/>
    <p:sldId id="541" r:id="rId76"/>
    <p:sldId id="577" r:id="rId77"/>
    <p:sldId id="539" r:id="rId78"/>
  </p:sldIdLst>
  <p:sldSz cx="9144000" cy="6858000" type="screen4x3"/>
  <p:notesSz cx="6858000" cy="9144000"/>
  <p:defaultTextStyle>
    <a:defPPr>
      <a:defRPr lang="tr-TR"/>
    </a:defPPr>
    <a:lvl1pPr algn="l" rtl="0" fontAlgn="base">
      <a:spcBef>
        <a:spcPct val="0"/>
      </a:spcBef>
      <a:spcAft>
        <a:spcPct val="0"/>
      </a:spcAft>
      <a:defRPr b="1"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9999"/>
    <a:srgbClr val="000042"/>
    <a:srgbClr val="00006C"/>
    <a:srgbClr val="000032"/>
    <a:srgbClr val="010173"/>
    <a:srgbClr val="FFFFFF"/>
    <a:srgbClr val="336600"/>
    <a:srgbClr val="6699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23" autoAdjust="0"/>
    <p:restoredTop sz="94406" autoAdjust="0"/>
  </p:normalViewPr>
  <p:slideViewPr>
    <p:cSldViewPr>
      <p:cViewPr varScale="1">
        <p:scale>
          <a:sx n="83" d="100"/>
          <a:sy n="83" d="100"/>
        </p:scale>
        <p:origin x="504"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141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4C944888-8145-443E-AB1D-0A3CC8F95690}" type="datetimeFigureOut">
              <a:rPr lang="tr-TR"/>
              <a:pPr>
                <a:defRPr/>
              </a:pPr>
              <a:t>16.10.2020</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tr-TR" noProof="0" smtClean="0"/>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noProof="0" smtClean="0"/>
              <a:t>Asıl metin stillerini düzenlemek için tıklatın</a:t>
            </a:r>
          </a:p>
          <a:p>
            <a:pPr lvl="1"/>
            <a:r>
              <a:rPr lang="tr-TR" noProof="0" smtClean="0"/>
              <a:t>İkinci düzey</a:t>
            </a:r>
          </a:p>
          <a:p>
            <a:pPr lvl="2"/>
            <a:r>
              <a:rPr lang="tr-TR" noProof="0" smtClean="0"/>
              <a:t>Üçüncü düzey</a:t>
            </a:r>
          </a:p>
          <a:p>
            <a:pPr lvl="3"/>
            <a:r>
              <a:rPr lang="tr-TR" noProof="0" smtClean="0"/>
              <a:t>Dördüncü düzey</a:t>
            </a:r>
          </a:p>
          <a:p>
            <a:pPr lvl="4"/>
            <a:r>
              <a:rPr lang="tr-TR" noProof="0" smtClean="0"/>
              <a:t>Beşinci düzey</a:t>
            </a: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15C93FCC-4ADA-4EB6-AC46-A4A4C9B4ACF2}" type="slidenum">
              <a:rPr lang="tr-TR"/>
              <a:pPr>
                <a:defRPr/>
              </a:pPr>
              <a:t>‹#›</a:t>
            </a:fld>
            <a:endParaRPr lang="tr-TR"/>
          </a:p>
        </p:txBody>
      </p:sp>
    </p:spTree>
    <p:extLst>
      <p:ext uri="{BB962C8B-B14F-4D97-AF65-F5344CB8AC3E}">
        <p14:creationId xmlns:p14="http://schemas.microsoft.com/office/powerpoint/2010/main" val="21425329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5C93FCC-4ADA-4EB6-AC46-A4A4C9B4ACF2}" type="slidenum">
              <a:rPr lang="tr-TR" smtClean="0"/>
              <a:pPr>
                <a:defRPr/>
              </a:pPr>
              <a:t>9</a:t>
            </a:fld>
            <a:endParaRPr lang="tr-TR"/>
          </a:p>
        </p:txBody>
      </p:sp>
    </p:spTree>
    <p:extLst>
      <p:ext uri="{BB962C8B-B14F-4D97-AF65-F5344CB8AC3E}">
        <p14:creationId xmlns:p14="http://schemas.microsoft.com/office/powerpoint/2010/main" val="3469276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66563"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66564" name="3 Slayt Numarası Yer Tutucusu"/>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84E7BA6-E55A-44EE-BDBD-C4A30002B130}" type="slidenum">
              <a:rPr lang="tr-TR" smtClean="0"/>
              <a:pPr/>
              <a:t>32</a:t>
            </a:fld>
            <a:endParaRPr lang="tr-TR" smtClean="0"/>
          </a:p>
        </p:txBody>
      </p:sp>
    </p:spTree>
    <p:extLst>
      <p:ext uri="{BB962C8B-B14F-4D97-AF65-F5344CB8AC3E}">
        <p14:creationId xmlns:p14="http://schemas.microsoft.com/office/powerpoint/2010/main" val="2158897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CE68192-59A8-43E2-99CF-5CC9422C2D71}" type="slidenum">
              <a:rPr lang="tr-TR" smtClean="0"/>
              <a:t>45</a:t>
            </a:fld>
            <a:endParaRPr lang="tr-TR"/>
          </a:p>
        </p:txBody>
      </p:sp>
    </p:spTree>
    <p:extLst>
      <p:ext uri="{BB962C8B-B14F-4D97-AF65-F5344CB8AC3E}">
        <p14:creationId xmlns:p14="http://schemas.microsoft.com/office/powerpoint/2010/main" val="4161240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5C93FCC-4ADA-4EB6-AC46-A4A4C9B4ACF2}" type="slidenum">
              <a:rPr lang="tr-TR" smtClean="0"/>
              <a:pPr>
                <a:defRPr/>
              </a:pPr>
              <a:t>75</a:t>
            </a:fld>
            <a:endParaRPr lang="tr-TR"/>
          </a:p>
        </p:txBody>
      </p:sp>
    </p:spTree>
    <p:extLst>
      <p:ext uri="{BB962C8B-B14F-4D97-AF65-F5344CB8AC3E}">
        <p14:creationId xmlns:p14="http://schemas.microsoft.com/office/powerpoint/2010/main" val="1473678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tr-TR"/>
          </a:p>
        </p:txBody>
      </p:sp>
      <p:sp>
        <p:nvSpPr>
          <p:cNvPr id="13414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tr-TR"/>
              <a:t>Asıl başlık stili için tıklatın</a:t>
            </a:r>
          </a:p>
        </p:txBody>
      </p:sp>
      <p:sp>
        <p:nvSpPr>
          <p:cNvPr id="13414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tr-TR"/>
              <a:t>Asıl alt başlık stilini düzenlemek için tıklatın</a:t>
            </a:r>
          </a:p>
        </p:txBody>
      </p:sp>
      <p:sp>
        <p:nvSpPr>
          <p:cNvPr id="5" name="Rectangle 5"/>
          <p:cNvSpPr>
            <a:spLocks noGrp="1" noChangeArrowheads="1"/>
          </p:cNvSpPr>
          <p:nvPr>
            <p:ph type="ftr" sz="quarter" idx="10"/>
          </p:nvPr>
        </p:nvSpPr>
        <p:spPr/>
        <p:txBody>
          <a:bodyPr/>
          <a:lstStyle>
            <a:lvl1pPr>
              <a:defRPr/>
            </a:lvl1pPr>
          </a:lstStyle>
          <a:p>
            <a:pPr>
              <a:defRPr/>
            </a:pPr>
            <a:endParaRPr lang="tr-TR"/>
          </a:p>
        </p:txBody>
      </p:sp>
      <p:sp>
        <p:nvSpPr>
          <p:cNvPr id="6" name="Rectangle 6"/>
          <p:cNvSpPr>
            <a:spLocks noGrp="1" noChangeArrowheads="1"/>
          </p:cNvSpPr>
          <p:nvPr>
            <p:ph type="sldNum" sz="quarter" idx="11"/>
          </p:nvPr>
        </p:nvSpPr>
        <p:spPr/>
        <p:txBody>
          <a:bodyPr/>
          <a:lstStyle>
            <a:lvl1pPr>
              <a:defRPr/>
            </a:lvl1pPr>
          </a:lstStyle>
          <a:p>
            <a:pPr>
              <a:defRPr/>
            </a:pPr>
            <a:fld id="{BF089B04-B621-4B97-909A-E8061D309547}" type="slidenum">
              <a:rPr lang="tr-TR"/>
              <a:pPr>
                <a:defRPr/>
              </a:pPr>
              <a:t>‹#›</a:t>
            </a:fld>
            <a:endParaRPr lang="tr-TR"/>
          </a:p>
        </p:txBody>
      </p:sp>
      <p:sp>
        <p:nvSpPr>
          <p:cNvPr id="7" name="Rectangle 7"/>
          <p:cNvSpPr>
            <a:spLocks noGrp="1" noChangeArrowheads="1"/>
          </p:cNvSpPr>
          <p:nvPr>
            <p:ph type="dt" sz="quarter" idx="12"/>
          </p:nvPr>
        </p:nvSpPr>
        <p:spPr/>
        <p:txBody>
          <a:bodyPr/>
          <a:lstStyle>
            <a:lvl1pPr>
              <a:defRPr/>
            </a:lvl1pPr>
          </a:lstStyle>
          <a:p>
            <a:pPr>
              <a:defRPr/>
            </a:pPr>
            <a:endParaRPr lang="tr-TR"/>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C9C367C9-ADA8-4EC0-8FB8-0271A4BE3A6A}" type="slidenum">
              <a:rPr lang="tr-TR"/>
              <a:pPr>
                <a:defRPr/>
              </a:pPr>
              <a:t>‹#›</a:t>
            </a:fld>
            <a:endParaRPr lang="tr-TR"/>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09CF9487-CE1B-4EAD-BF5D-4047B0841B88}" type="slidenum">
              <a:rPr lang="tr-TR"/>
              <a:pPr>
                <a:defRPr/>
              </a:pPr>
              <a:t>‹#›</a:t>
            </a:fld>
            <a:endParaRPr lang="tr-TR"/>
          </a:p>
        </p:txBody>
      </p:sp>
    </p:spTree>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tr-TR"/>
          </a:p>
        </p:txBody>
      </p:sp>
      <p:sp>
        <p:nvSpPr>
          <p:cNvPr id="3" name="Text Placeholder 2"/>
          <p:cNvSpPr>
            <a:spLocks noGrp="1"/>
          </p:cNvSpPr>
          <p:nvPr>
            <p:ph type="body"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4648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07B34C75-6189-4A0B-91A1-38CF667AA375}" type="slidenum">
              <a:rPr lang="tr-TR"/>
              <a:pPr>
                <a:defRPr/>
              </a:pPr>
              <a:t>‹#›</a:t>
            </a:fld>
            <a:endParaRPr lang="tr-TR"/>
          </a:p>
        </p:txBody>
      </p:sp>
    </p:spTree>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tr-TR"/>
          </a:p>
        </p:txBody>
      </p:sp>
      <p:sp>
        <p:nvSpPr>
          <p:cNvPr id="3" name="Text Placeholder 2"/>
          <p:cNvSpPr>
            <a:spLocks noGrp="1"/>
          </p:cNvSpPr>
          <p:nvPr>
            <p:ph type="body"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quarter" idx="2"/>
          </p:nvPr>
        </p:nvSpPr>
        <p:spPr>
          <a:xfrm>
            <a:off x="4648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Content Placeholder 4"/>
          <p:cNvSpPr>
            <a:spLocks noGrp="1"/>
          </p:cNvSpPr>
          <p:nvPr>
            <p:ph sz="quarter" idx="3"/>
          </p:nvPr>
        </p:nvSpPr>
        <p:spPr>
          <a:xfrm>
            <a:off x="4648200" y="40386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Rectangle 4"/>
          <p:cNvSpPr>
            <a:spLocks noGrp="1" noChangeArrowheads="1"/>
          </p:cNvSpPr>
          <p:nvPr>
            <p:ph type="dt" sz="half" idx="10"/>
          </p:nvPr>
        </p:nvSpPr>
        <p:spPr>
          <a:ln/>
        </p:spPr>
        <p:txBody>
          <a:bodyPr/>
          <a:lstStyle>
            <a:lvl1pPr>
              <a:defRPr/>
            </a:lvl1pPr>
          </a:lstStyle>
          <a:p>
            <a:pPr>
              <a:defRPr/>
            </a:pPr>
            <a:endParaRPr lang="tr-TR"/>
          </a:p>
        </p:txBody>
      </p:sp>
      <p:sp>
        <p:nvSpPr>
          <p:cNvPr id="7" name="Rectangle 5"/>
          <p:cNvSpPr>
            <a:spLocks noGrp="1" noChangeArrowheads="1"/>
          </p:cNvSpPr>
          <p:nvPr>
            <p:ph type="ftr" sz="quarter" idx="11"/>
          </p:nvPr>
        </p:nvSpPr>
        <p:spPr>
          <a:ln/>
        </p:spPr>
        <p:txBody>
          <a:bodyPr/>
          <a:lstStyle>
            <a:lvl1pPr>
              <a:defRPr/>
            </a:lvl1pPr>
          </a:lstStyle>
          <a:p>
            <a:pPr>
              <a:defRPr/>
            </a:pPr>
            <a:endParaRPr lang="tr-TR"/>
          </a:p>
        </p:txBody>
      </p:sp>
      <p:sp>
        <p:nvSpPr>
          <p:cNvPr id="8" name="Rectangle 6"/>
          <p:cNvSpPr>
            <a:spLocks noGrp="1" noChangeArrowheads="1"/>
          </p:cNvSpPr>
          <p:nvPr>
            <p:ph type="sldNum" sz="quarter" idx="12"/>
          </p:nvPr>
        </p:nvSpPr>
        <p:spPr>
          <a:ln/>
        </p:spPr>
        <p:txBody>
          <a:bodyPr/>
          <a:lstStyle>
            <a:lvl1pPr>
              <a:defRPr/>
            </a:lvl1pPr>
          </a:lstStyle>
          <a:p>
            <a:pPr>
              <a:defRPr/>
            </a:pPr>
            <a:fld id="{24D0E1F1-A888-438D-9C88-75681205EF20}" type="slidenum">
              <a:rPr lang="tr-TR"/>
              <a:pPr>
                <a:defRPr/>
              </a:pPr>
              <a:t>‹#›</a:t>
            </a:fld>
            <a:endParaRPr lang="tr-TR"/>
          </a:p>
        </p:txBody>
      </p:sp>
    </p:spTree>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92100"/>
            <a:ext cx="8229600" cy="1384300"/>
          </a:xfrm>
        </p:spPr>
        <p:txBody>
          <a:bodyPr/>
          <a:lstStyle/>
          <a:p>
            <a:r>
              <a:rPr lang="en-US" smtClean="0"/>
              <a:t>Click to edit Master title style</a:t>
            </a:r>
            <a:endParaRPr lang="tr-TR"/>
          </a:p>
        </p:txBody>
      </p:sp>
      <p:sp>
        <p:nvSpPr>
          <p:cNvPr id="3" name="Content Placeholder 2"/>
          <p:cNvSpPr>
            <a:spLocks noGrp="1"/>
          </p:cNvSpPr>
          <p:nvPr>
            <p:ph sz="quarter" idx="1"/>
          </p:nvPr>
        </p:nvSpPr>
        <p:spPr>
          <a:xfrm>
            <a:off x="457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quarter" idx="2"/>
          </p:nvPr>
        </p:nvSpPr>
        <p:spPr>
          <a:xfrm>
            <a:off x="4648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Content Placeholder 4"/>
          <p:cNvSpPr>
            <a:spLocks noGrp="1"/>
          </p:cNvSpPr>
          <p:nvPr>
            <p:ph sz="quarter" idx="3"/>
          </p:nvPr>
        </p:nvSpPr>
        <p:spPr>
          <a:xfrm>
            <a:off x="457200" y="40386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Content Placeholder 5"/>
          <p:cNvSpPr>
            <a:spLocks noGrp="1"/>
          </p:cNvSpPr>
          <p:nvPr>
            <p:ph sz="quarter" idx="4"/>
          </p:nvPr>
        </p:nvSpPr>
        <p:spPr>
          <a:xfrm>
            <a:off x="4648200" y="40386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Rectangle 4"/>
          <p:cNvSpPr>
            <a:spLocks noGrp="1" noChangeArrowheads="1"/>
          </p:cNvSpPr>
          <p:nvPr>
            <p:ph type="dt" sz="half" idx="10"/>
          </p:nvPr>
        </p:nvSpPr>
        <p:spPr>
          <a:ln/>
        </p:spPr>
        <p:txBody>
          <a:bodyPr/>
          <a:lstStyle>
            <a:lvl1pPr>
              <a:defRPr/>
            </a:lvl1pPr>
          </a:lstStyle>
          <a:p>
            <a:pPr>
              <a:defRPr/>
            </a:pPr>
            <a:endParaRPr lang="tr-TR"/>
          </a:p>
        </p:txBody>
      </p:sp>
      <p:sp>
        <p:nvSpPr>
          <p:cNvPr id="8" name="Rectangle 5"/>
          <p:cNvSpPr>
            <a:spLocks noGrp="1" noChangeArrowheads="1"/>
          </p:cNvSpPr>
          <p:nvPr>
            <p:ph type="ftr" sz="quarter" idx="11"/>
          </p:nvPr>
        </p:nvSpPr>
        <p:spPr>
          <a:ln/>
        </p:spPr>
        <p:txBody>
          <a:bodyPr/>
          <a:lstStyle>
            <a:lvl1pPr>
              <a:defRPr/>
            </a:lvl1pPr>
          </a:lstStyle>
          <a:p>
            <a:pPr>
              <a:defRPr/>
            </a:pPr>
            <a:endParaRPr lang="tr-TR"/>
          </a:p>
        </p:txBody>
      </p:sp>
      <p:sp>
        <p:nvSpPr>
          <p:cNvPr id="9" name="Rectangle 6"/>
          <p:cNvSpPr>
            <a:spLocks noGrp="1" noChangeArrowheads="1"/>
          </p:cNvSpPr>
          <p:nvPr>
            <p:ph type="sldNum" sz="quarter" idx="12"/>
          </p:nvPr>
        </p:nvSpPr>
        <p:spPr>
          <a:ln/>
        </p:spPr>
        <p:txBody>
          <a:bodyPr/>
          <a:lstStyle>
            <a:lvl1pPr>
              <a:defRPr/>
            </a:lvl1pPr>
          </a:lstStyle>
          <a:p>
            <a:pPr>
              <a:defRPr/>
            </a:pPr>
            <a:fld id="{850FF8CB-6043-4598-A179-2E6EB87A362E}" type="slidenum">
              <a:rPr lang="tr-TR"/>
              <a:pPr>
                <a:defRPr/>
              </a:pPr>
              <a:t>‹#›</a:t>
            </a:fld>
            <a:endParaRPr lang="tr-T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F0B3AC44-B3AE-45AA-A9DC-A10D0C9D45C9}" type="slidenum">
              <a:rPr lang="tr-TR"/>
              <a:pPr>
                <a:defRPr/>
              </a:pPr>
              <a:t>‹#›</a:t>
            </a:fld>
            <a:endParaRPr lang="tr-TR"/>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1F4B72FF-AD2E-40DD-8FCC-BEDA1D603B35}" type="slidenum">
              <a:rPr lang="tr-TR"/>
              <a:pPr>
                <a:defRPr/>
              </a:pPr>
              <a:t>‹#›</a:t>
            </a:fld>
            <a:endParaRPr lang="tr-T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2108741C-C7C3-43D6-883B-5CA0CB23E6A7}" type="slidenum">
              <a:rPr lang="tr-TR"/>
              <a:pPr>
                <a:defRPr/>
              </a:pPr>
              <a:t>‹#›</a:t>
            </a:fld>
            <a:endParaRPr lang="tr-TR"/>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Rectangle 4"/>
          <p:cNvSpPr>
            <a:spLocks noGrp="1" noChangeArrowheads="1"/>
          </p:cNvSpPr>
          <p:nvPr>
            <p:ph type="dt" sz="half" idx="10"/>
          </p:nvPr>
        </p:nvSpPr>
        <p:spPr>
          <a:ln/>
        </p:spPr>
        <p:txBody>
          <a:bodyPr/>
          <a:lstStyle>
            <a:lvl1pPr>
              <a:defRPr/>
            </a:lvl1pPr>
          </a:lstStyle>
          <a:p>
            <a:pPr>
              <a:defRPr/>
            </a:pPr>
            <a:endParaRPr lang="tr-TR"/>
          </a:p>
        </p:txBody>
      </p:sp>
      <p:sp>
        <p:nvSpPr>
          <p:cNvPr id="8" name="Rectangle 5"/>
          <p:cNvSpPr>
            <a:spLocks noGrp="1" noChangeArrowheads="1"/>
          </p:cNvSpPr>
          <p:nvPr>
            <p:ph type="ftr" sz="quarter" idx="11"/>
          </p:nvPr>
        </p:nvSpPr>
        <p:spPr>
          <a:ln/>
        </p:spPr>
        <p:txBody>
          <a:bodyPr/>
          <a:lstStyle>
            <a:lvl1pPr>
              <a:defRPr/>
            </a:lvl1pPr>
          </a:lstStyle>
          <a:p>
            <a:pPr>
              <a:defRPr/>
            </a:pPr>
            <a:endParaRPr lang="tr-TR"/>
          </a:p>
        </p:txBody>
      </p:sp>
      <p:sp>
        <p:nvSpPr>
          <p:cNvPr id="9" name="Rectangle 6"/>
          <p:cNvSpPr>
            <a:spLocks noGrp="1" noChangeArrowheads="1"/>
          </p:cNvSpPr>
          <p:nvPr>
            <p:ph type="sldNum" sz="quarter" idx="12"/>
          </p:nvPr>
        </p:nvSpPr>
        <p:spPr>
          <a:ln/>
        </p:spPr>
        <p:txBody>
          <a:bodyPr/>
          <a:lstStyle>
            <a:lvl1pPr>
              <a:defRPr/>
            </a:lvl1pPr>
          </a:lstStyle>
          <a:p>
            <a:pPr>
              <a:defRPr/>
            </a:pPr>
            <a:fld id="{255825CD-8293-4213-984E-31477ABCF9AF}" type="slidenum">
              <a:rPr lang="tr-TR"/>
              <a:pPr>
                <a:defRPr/>
              </a:pPr>
              <a:t>‹#›</a:t>
            </a:fld>
            <a:endParaRPr lang="tr-TR"/>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Rectangle 4"/>
          <p:cNvSpPr>
            <a:spLocks noGrp="1" noChangeArrowheads="1"/>
          </p:cNvSpPr>
          <p:nvPr>
            <p:ph type="dt" sz="half" idx="10"/>
          </p:nvPr>
        </p:nvSpPr>
        <p:spPr>
          <a:ln/>
        </p:spPr>
        <p:txBody>
          <a:bodyPr/>
          <a:lstStyle>
            <a:lvl1pPr>
              <a:defRPr/>
            </a:lvl1pPr>
          </a:lstStyle>
          <a:p>
            <a:pPr>
              <a:defRPr/>
            </a:pPr>
            <a:endParaRPr lang="tr-TR"/>
          </a:p>
        </p:txBody>
      </p:sp>
      <p:sp>
        <p:nvSpPr>
          <p:cNvPr id="4" name="Rectangle 5"/>
          <p:cNvSpPr>
            <a:spLocks noGrp="1" noChangeArrowheads="1"/>
          </p:cNvSpPr>
          <p:nvPr>
            <p:ph type="ftr" sz="quarter" idx="11"/>
          </p:nvPr>
        </p:nvSpPr>
        <p:spPr>
          <a:ln/>
        </p:spPr>
        <p:txBody>
          <a:bodyPr/>
          <a:lstStyle>
            <a:lvl1pPr>
              <a:defRPr/>
            </a:lvl1pPr>
          </a:lstStyle>
          <a:p>
            <a:pPr>
              <a:defRPr/>
            </a:pPr>
            <a:endParaRPr lang="tr-TR"/>
          </a:p>
        </p:txBody>
      </p:sp>
      <p:sp>
        <p:nvSpPr>
          <p:cNvPr id="5" name="Rectangle 6"/>
          <p:cNvSpPr>
            <a:spLocks noGrp="1" noChangeArrowheads="1"/>
          </p:cNvSpPr>
          <p:nvPr>
            <p:ph type="sldNum" sz="quarter" idx="12"/>
          </p:nvPr>
        </p:nvSpPr>
        <p:spPr>
          <a:ln/>
        </p:spPr>
        <p:txBody>
          <a:bodyPr/>
          <a:lstStyle>
            <a:lvl1pPr>
              <a:defRPr/>
            </a:lvl1pPr>
          </a:lstStyle>
          <a:p>
            <a:pPr>
              <a:defRPr/>
            </a:pPr>
            <a:fld id="{AD128E46-2D70-46DB-98F3-9E10816F724A}" type="slidenum">
              <a:rPr lang="tr-TR"/>
              <a:pPr>
                <a:defRPr/>
              </a:pPr>
              <a:t>‹#›</a:t>
            </a:fld>
            <a:endParaRPr lang="tr-TR"/>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p>
        </p:txBody>
      </p:sp>
      <p:sp>
        <p:nvSpPr>
          <p:cNvPr id="3" name="Rectangle 5"/>
          <p:cNvSpPr>
            <a:spLocks noGrp="1" noChangeArrowheads="1"/>
          </p:cNvSpPr>
          <p:nvPr>
            <p:ph type="ftr" sz="quarter" idx="11"/>
          </p:nvPr>
        </p:nvSpPr>
        <p:spPr>
          <a:ln/>
        </p:spPr>
        <p:txBody>
          <a:bodyPr/>
          <a:lstStyle>
            <a:lvl1pPr>
              <a:defRPr/>
            </a:lvl1pPr>
          </a:lstStyle>
          <a:p>
            <a:pPr>
              <a:defRPr/>
            </a:pPr>
            <a:endParaRPr lang="tr-TR"/>
          </a:p>
        </p:txBody>
      </p:sp>
      <p:sp>
        <p:nvSpPr>
          <p:cNvPr id="4" name="Rectangle 6"/>
          <p:cNvSpPr>
            <a:spLocks noGrp="1" noChangeArrowheads="1"/>
          </p:cNvSpPr>
          <p:nvPr>
            <p:ph type="sldNum" sz="quarter" idx="12"/>
          </p:nvPr>
        </p:nvSpPr>
        <p:spPr>
          <a:ln/>
        </p:spPr>
        <p:txBody>
          <a:bodyPr/>
          <a:lstStyle>
            <a:lvl1pPr>
              <a:defRPr/>
            </a:lvl1pPr>
          </a:lstStyle>
          <a:p>
            <a:pPr>
              <a:defRPr/>
            </a:pPr>
            <a:fld id="{CA48B754-D8E6-460C-8CA2-0447D872C702}" type="slidenum">
              <a:rPr lang="tr-TR"/>
              <a:pPr>
                <a:defRPr/>
              </a:pPr>
              <a:t>‹#›</a:t>
            </a:fld>
            <a:endParaRPr lang="tr-TR"/>
          </a:p>
        </p:txBody>
      </p: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CF332423-74FF-4643-BC11-E56B4A5F0485}" type="slidenum">
              <a:rPr lang="tr-TR"/>
              <a:pPr>
                <a:defRPr/>
              </a:pPr>
              <a:t>‹#›</a:t>
            </a:fld>
            <a:endParaRPr lang="tr-TR"/>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79FD3116-E715-43E6-B0E8-4F28EB1AC631}" type="slidenum">
              <a:rPr lang="tr-TR"/>
              <a:pPr>
                <a:defRPr/>
              </a:pPr>
              <a:t>‹#›</a:t>
            </a:fld>
            <a:endParaRPr lang="tr-TR"/>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13312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133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latin typeface="Arial" charset="0"/>
              </a:defRPr>
            </a:lvl1pPr>
          </a:lstStyle>
          <a:p>
            <a:pPr>
              <a:defRPr/>
            </a:pPr>
            <a:endParaRPr lang="tr-TR"/>
          </a:p>
        </p:txBody>
      </p:sp>
      <p:sp>
        <p:nvSpPr>
          <p:cNvPr id="133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charset="0"/>
              </a:defRPr>
            </a:lvl1pPr>
          </a:lstStyle>
          <a:p>
            <a:pPr>
              <a:defRPr/>
            </a:pPr>
            <a:endParaRPr lang="tr-TR"/>
          </a:p>
        </p:txBody>
      </p:sp>
      <p:sp>
        <p:nvSpPr>
          <p:cNvPr id="133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latin typeface="Arial" charset="0"/>
              </a:defRPr>
            </a:lvl1pPr>
          </a:lstStyle>
          <a:p>
            <a:pPr>
              <a:defRPr/>
            </a:pPr>
            <a:fld id="{AD67216F-FADD-4E93-83F9-4751DCA37754}" type="slidenum">
              <a:rPr lang="tr-TR"/>
              <a:pPr>
                <a:defRPr/>
              </a:pPr>
              <a:t>‹#›</a:t>
            </a:fld>
            <a:endParaRPr lang="tr-TR"/>
          </a:p>
        </p:txBody>
      </p:sp>
    </p:spTree>
  </p:cSld>
  <p:clrMap bg1="dk2" tx1="lt1" bg2="dk1" tx2="lt2" accent1="accent1" accent2="accent2" accent3="accent3" accent4="accent4" accent5="accent5" accent6="accent6" hlink="hlink" folHlink="folHlink"/>
  <p:sldLayoutIdLst>
    <p:sldLayoutId id="2147484113"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 id="2147484110" r:id="rId12"/>
    <p:sldLayoutId id="2147484111" r:id="rId13"/>
    <p:sldLayoutId id="2147484112" r:id="rId14"/>
  </p:sldLayoutIdLst>
  <p:transition spd="slow"/>
  <p:hf hdr="0" ft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wmf"/><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rds.yahoo.com/_ylt=A0WTb_2cYfVJqhABjuujzbkF/SIG=1249lm8m6/EXP=1240904476/**http:/www.flickr.com/photos/kippkipp/312515122/" TargetMode="External"/><Relationship Id="rId7" Type="http://schemas.microsoft.com/office/2007/relationships/hdphoto" Target="../media/hdphoto4.wdp"/><Relationship Id="rId2" Type="http://schemas.openxmlformats.org/officeDocument/2006/relationships/image" Target="../media/image1.wmf"/><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 Id="rId9" Type="http://schemas.microsoft.com/office/2007/relationships/hdphoto" Target="../media/hdphoto5.wdp"/></Relationships>
</file>

<file path=ppt/slides/_rels/slide1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1.wmf"/><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1.wmf"/></Relationships>
</file>

<file path=ppt/slides/_rels/slide3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wmf"/><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www.ajronline.org/content/188/2/495/F17.large.jpg" TargetMode="External"/><Relationship Id="rId1" Type="http://schemas.openxmlformats.org/officeDocument/2006/relationships/slideLayout" Target="../slideLayouts/slideLayout7.xml"/><Relationship Id="rId5" Type="http://schemas.openxmlformats.org/officeDocument/2006/relationships/image" Target="../media/image1.wmf"/><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wmf"/><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wmf"/><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5.jpe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wmf"/><Relationship Id="rId1" Type="http://schemas.openxmlformats.org/officeDocument/2006/relationships/slideLayout" Target="../slideLayouts/slideLayout7.xml"/><Relationship Id="rId4" Type="http://schemas.microsoft.com/office/2007/relationships/hdphoto" Target="../media/hdphoto6.wdp"/></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www.medison.ru/uzi/img/p282.jpg" TargetMode="External"/><Relationship Id="rId1" Type="http://schemas.openxmlformats.org/officeDocument/2006/relationships/slideLayout" Target="../slideLayouts/slideLayout7.xml"/><Relationship Id="rId5" Type="http://schemas.openxmlformats.org/officeDocument/2006/relationships/image" Target="../media/image1.wmf"/><Relationship Id="rId4" Type="http://schemas.microsoft.com/office/2007/relationships/hdphoto" Target="../media/hdphoto7.wdp"/></Relationships>
</file>

<file path=ppt/slides/_rels/slide5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image" Target="../media/image1.wmf"/><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64.png"/><Relationship Id="rId4" Type="http://schemas.microsoft.com/office/2007/relationships/hdphoto" Target="../media/hdphoto8.wdp"/></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www.ajronline.org/content/vol183/issue1/images/large/03-0001_04.jpeg" TargetMode="Externa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jpeg"/></Relationships>
</file>

<file path=ppt/slides/_rels/slide6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1.wmf"/></Relationships>
</file>

<file path=ppt/slides/_rels/slide6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4.bp.blogspot.com/-M7RCUMq0Si8/T2C6y7hcdWI/AAAAAAAAAx4/lbje8-evKOI/s1600/gallbladder+open+cholecystectomy.jpg" TargetMode="External"/><Relationship Id="rId2" Type="http://schemas.openxmlformats.org/officeDocument/2006/relationships/image" Target="../media/image81.wmf"/><Relationship Id="rId1" Type="http://schemas.openxmlformats.org/officeDocument/2006/relationships/slideLayout" Target="../slideLayouts/slideLayout12.xml"/><Relationship Id="rId5" Type="http://schemas.microsoft.com/office/2007/relationships/hdphoto" Target="../media/hdphoto10.wdp"/><Relationship Id="rId4" Type="http://schemas.openxmlformats.org/officeDocument/2006/relationships/image" Target="../media/image82.png"/></Relationships>
</file>

<file path=ppt/slides/_rels/slide7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jpeg"/></Relationships>
</file>

<file path=ppt/slides/_rels/slide7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wmf"/><Relationship Id="rId4" Type="http://schemas.openxmlformats.org/officeDocument/2006/relationships/image" Target="../media/image10.wmf"/></Relationships>
</file>

<file path=ppt/slides/_rels/slide9.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6777" y="625252"/>
            <a:ext cx="8229600" cy="1143000"/>
          </a:xfrm>
        </p:spPr>
        <p:txBody>
          <a:bodyPr/>
          <a:lstStyle/>
          <a:p>
            <a:pPr algn="ctr" eaLnBrk="1" hangingPunct="1">
              <a:defRPr/>
            </a:pPr>
            <a:r>
              <a:rPr lang="tr-TR" dirty="0" smtClean="0">
                <a:solidFill>
                  <a:srgbClr val="FFFF00"/>
                </a:solidFill>
              </a:rPr>
              <a:t>GALLSTONE  DISEASE</a:t>
            </a:r>
          </a:p>
        </p:txBody>
      </p:sp>
      <p:sp>
        <p:nvSpPr>
          <p:cNvPr id="3075" name="Text Box 6"/>
          <p:cNvSpPr txBox="1">
            <a:spLocks noChangeArrowheads="1"/>
          </p:cNvSpPr>
          <p:nvPr/>
        </p:nvSpPr>
        <p:spPr bwMode="auto">
          <a:xfrm>
            <a:off x="3064500" y="4293096"/>
            <a:ext cx="3101975" cy="400050"/>
          </a:xfrm>
          <a:prstGeom prst="rect">
            <a:avLst/>
          </a:prstGeom>
          <a:noFill/>
          <a:ln w="9525">
            <a:noFill/>
            <a:miter lim="800000"/>
            <a:headEnd/>
            <a:tailEnd/>
          </a:ln>
        </p:spPr>
        <p:txBody>
          <a:bodyPr wrap="none">
            <a:spAutoFit/>
          </a:bodyPr>
          <a:lstStyle/>
          <a:p>
            <a:r>
              <a:rPr lang="tr-TR" sz="2000" b="0" dirty="0">
                <a:latin typeface="Arial" charset="0"/>
              </a:rPr>
              <a:t>  </a:t>
            </a:r>
            <a:r>
              <a:rPr lang="tr-TR" sz="2000" b="0" dirty="0" err="1">
                <a:latin typeface="Arial" charset="0"/>
              </a:rPr>
              <a:t>Prof.Dr.Ahmet</a:t>
            </a:r>
            <a:r>
              <a:rPr lang="tr-TR" sz="2000" b="0" dirty="0">
                <a:latin typeface="Arial" charset="0"/>
              </a:rPr>
              <a:t> </a:t>
            </a:r>
            <a:r>
              <a:rPr lang="tr-TR" sz="2000" b="0" dirty="0" err="1">
                <a:latin typeface="Arial" charset="0"/>
              </a:rPr>
              <a:t>Dobrucalı</a:t>
            </a:r>
            <a:endParaRPr lang="tr-TR" sz="2000" b="0" dirty="0">
              <a:latin typeface="Arial" charset="0"/>
            </a:endParaRPr>
          </a:p>
        </p:txBody>
      </p:sp>
      <p:grpSp>
        <p:nvGrpSpPr>
          <p:cNvPr id="3076" name="Group 12"/>
          <p:cNvGrpSpPr>
            <a:grpSpLocks/>
          </p:cNvGrpSpPr>
          <p:nvPr/>
        </p:nvGrpSpPr>
        <p:grpSpPr bwMode="auto">
          <a:xfrm>
            <a:off x="2959726" y="5157192"/>
            <a:ext cx="3311525" cy="458788"/>
            <a:chOff x="1779" y="3752"/>
            <a:chExt cx="2086" cy="289"/>
          </a:xfrm>
        </p:grpSpPr>
        <p:sp>
          <p:nvSpPr>
            <p:cNvPr id="3078" name="Text Box 13"/>
            <p:cNvSpPr txBox="1">
              <a:spLocks noChangeArrowheads="1"/>
            </p:cNvSpPr>
            <p:nvPr/>
          </p:nvSpPr>
          <p:spPr bwMode="auto">
            <a:xfrm>
              <a:off x="1779" y="3752"/>
              <a:ext cx="2086" cy="289"/>
            </a:xfrm>
            <a:prstGeom prst="rect">
              <a:avLst/>
            </a:prstGeom>
            <a:noFill/>
            <a:ln w="9525">
              <a:noFill/>
              <a:miter lim="800000"/>
              <a:headEnd/>
              <a:tailEnd/>
            </a:ln>
          </p:spPr>
          <p:txBody>
            <a:bodyPr>
              <a:spAutoFit/>
            </a:bodyPr>
            <a:lstStyle/>
            <a:p>
              <a:pPr algn="ctr"/>
              <a:r>
                <a:rPr lang="tr-TR" sz="1200" b="0" dirty="0" err="1"/>
                <a:t>İÜ.Cerrahpaşa</a:t>
              </a:r>
              <a:r>
                <a:rPr lang="tr-TR" sz="1200" b="0" dirty="0"/>
                <a:t> Tıp Fakültesi</a:t>
              </a:r>
            </a:p>
            <a:p>
              <a:pPr algn="ctr"/>
              <a:r>
                <a:rPr lang="tr-TR" sz="1200" b="0" dirty="0"/>
                <a:t>Gastroenteroloji Bilim Dalı</a:t>
              </a:r>
            </a:p>
          </p:txBody>
        </p:sp>
        <p:grpSp>
          <p:nvGrpSpPr>
            <p:cNvPr id="3079" name="Group 14"/>
            <p:cNvGrpSpPr>
              <a:grpSpLocks/>
            </p:cNvGrpSpPr>
            <p:nvPr/>
          </p:nvGrpSpPr>
          <p:grpSpPr bwMode="auto">
            <a:xfrm>
              <a:off x="1927" y="3760"/>
              <a:ext cx="1753" cy="272"/>
              <a:chOff x="1884" y="3616"/>
              <a:chExt cx="1753" cy="272"/>
            </a:xfrm>
          </p:grpSpPr>
          <p:pic>
            <p:nvPicPr>
              <p:cNvPr id="3080" name="Picture 15" descr="HM00260_"/>
              <p:cNvPicPr>
                <a:picLocks noChangeAspect="1" noChangeArrowheads="1"/>
              </p:cNvPicPr>
              <p:nvPr/>
            </p:nvPicPr>
            <p:blipFill>
              <a:blip r:embed="rId2" cstate="print"/>
              <a:srcRect/>
              <a:stretch>
                <a:fillRect/>
              </a:stretch>
            </p:blipFill>
            <p:spPr bwMode="auto">
              <a:xfrm>
                <a:off x="3412" y="3616"/>
                <a:ext cx="225" cy="272"/>
              </a:xfrm>
              <a:prstGeom prst="rect">
                <a:avLst/>
              </a:prstGeom>
              <a:noFill/>
              <a:ln w="9525">
                <a:noFill/>
                <a:miter lim="800000"/>
                <a:headEnd/>
                <a:tailEnd/>
              </a:ln>
            </p:spPr>
          </p:pic>
          <p:pic>
            <p:nvPicPr>
              <p:cNvPr id="3081" name="Picture 16" descr="CTF_Logo_tp"/>
              <p:cNvPicPr>
                <a:picLocks noChangeAspect="1" noChangeArrowheads="1"/>
              </p:cNvPicPr>
              <p:nvPr/>
            </p:nvPicPr>
            <p:blipFill>
              <a:blip r:embed="rId3" cstate="print"/>
              <a:srcRect/>
              <a:stretch>
                <a:fillRect/>
              </a:stretch>
            </p:blipFill>
            <p:spPr bwMode="auto">
              <a:xfrm>
                <a:off x="1884" y="3639"/>
                <a:ext cx="251" cy="237"/>
              </a:xfrm>
              <a:prstGeom prst="rect">
                <a:avLst/>
              </a:prstGeom>
              <a:noFill/>
              <a:ln w="9525">
                <a:noFill/>
                <a:miter lim="800000"/>
                <a:headEnd/>
                <a:tailEnd/>
              </a:ln>
            </p:spPr>
          </p:pic>
        </p:grpSp>
      </p:grpSp>
      <p:pic>
        <p:nvPicPr>
          <p:cNvPr id="9" name="Picture 11" descr="Ä°lgili resim"/>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771800" y="1892607"/>
            <a:ext cx="3499451" cy="1968441"/>
          </a:xfrm>
          <a:prstGeom prst="rect">
            <a:avLst/>
          </a:prstGeom>
          <a:noFill/>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p:txBody>
          <a:bodyPr/>
          <a:lstStyle/>
          <a:p>
            <a:pPr>
              <a:defRPr/>
            </a:pPr>
            <a:fld id="{07B34C75-6189-4A0B-91A1-38CF667AA375}" type="slidenum">
              <a:rPr lang="tr-TR" smtClean="0"/>
              <a:pPr>
                <a:defRPr/>
              </a:pPr>
              <a:t>1</a:t>
            </a:fld>
            <a:endParaRPr lang="tr-T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92100"/>
            <a:ext cx="5266928" cy="760413"/>
          </a:xfrm>
        </p:spPr>
        <p:txBody>
          <a:bodyPr/>
          <a:lstStyle/>
          <a:p>
            <a:pPr algn="ctr" eaLnBrk="1" hangingPunct="1"/>
            <a:r>
              <a:rPr lang="tr-TR" sz="2800" dirty="0" smtClean="0">
                <a:solidFill>
                  <a:srgbClr val="FFFF00"/>
                </a:solidFill>
                <a:effectLst/>
              </a:rPr>
              <a:t>             </a:t>
            </a:r>
            <a:r>
              <a:rPr lang="tr-TR" sz="2800" dirty="0" err="1" smtClean="0">
                <a:solidFill>
                  <a:srgbClr val="FFFF00"/>
                </a:solidFill>
                <a:effectLst/>
              </a:rPr>
              <a:t>Cholesterol</a:t>
            </a:r>
            <a:r>
              <a:rPr lang="tr-TR" sz="2800" dirty="0" smtClean="0">
                <a:solidFill>
                  <a:srgbClr val="FFFF00"/>
                </a:solidFill>
                <a:effectLst/>
              </a:rPr>
              <a:t> </a:t>
            </a:r>
            <a:r>
              <a:rPr lang="tr-TR" sz="2800" dirty="0" err="1" smtClean="0">
                <a:solidFill>
                  <a:srgbClr val="FFFF00"/>
                </a:solidFill>
                <a:effectLst/>
              </a:rPr>
              <a:t>stones</a:t>
            </a:r>
            <a:endParaRPr lang="tr-TR" sz="2800" dirty="0" smtClean="0">
              <a:solidFill>
                <a:srgbClr val="FFFF00"/>
              </a:solidFill>
              <a:effectLst/>
            </a:endParaRPr>
          </a:p>
        </p:txBody>
      </p:sp>
      <p:sp>
        <p:nvSpPr>
          <p:cNvPr id="12291" name="Rectangle 3"/>
          <p:cNvSpPr>
            <a:spLocks noGrp="1" noChangeArrowheads="1"/>
          </p:cNvSpPr>
          <p:nvPr>
            <p:ph type="body" idx="1"/>
          </p:nvPr>
        </p:nvSpPr>
        <p:spPr>
          <a:xfrm>
            <a:off x="457200" y="1484784"/>
            <a:ext cx="8229600" cy="4525963"/>
          </a:xfrm>
        </p:spPr>
        <p:txBody>
          <a:bodyPr/>
          <a:lstStyle/>
          <a:p>
            <a:pPr eaLnBrk="1" hangingPunct="1">
              <a:lnSpc>
                <a:spcPct val="90000"/>
              </a:lnSpc>
            </a:pPr>
            <a:endParaRPr lang="tr-TR" sz="2400" dirty="0" smtClean="0">
              <a:effectLst/>
            </a:endParaRPr>
          </a:p>
          <a:p>
            <a:pPr eaLnBrk="1" hangingPunct="1">
              <a:lnSpc>
                <a:spcPct val="90000"/>
              </a:lnSpc>
            </a:pPr>
            <a:r>
              <a:rPr lang="tr-TR" sz="2400" dirty="0" err="1" smtClean="0">
                <a:effectLst/>
              </a:rPr>
              <a:t>Cholesterol</a:t>
            </a:r>
            <a:r>
              <a:rPr lang="tr-TR" sz="2400" dirty="0" smtClean="0">
                <a:effectLst/>
              </a:rPr>
              <a:t> </a:t>
            </a:r>
            <a:r>
              <a:rPr lang="tr-TR" sz="2400" dirty="0" err="1" smtClean="0">
                <a:effectLst/>
              </a:rPr>
              <a:t>stones</a:t>
            </a:r>
            <a:r>
              <a:rPr lang="tr-TR" sz="2400" dirty="0" smtClean="0">
                <a:effectLst/>
              </a:rPr>
              <a:t> </a:t>
            </a:r>
            <a:r>
              <a:rPr lang="tr-TR" sz="2400" dirty="0" err="1" smtClean="0">
                <a:effectLst/>
              </a:rPr>
              <a:t>contain</a:t>
            </a:r>
            <a:r>
              <a:rPr lang="tr-TR" sz="2400" dirty="0" smtClean="0">
                <a:effectLst/>
              </a:rPr>
              <a:t> 60-90% </a:t>
            </a:r>
            <a:r>
              <a:rPr lang="tr-TR" sz="2400" dirty="0" err="1" smtClean="0">
                <a:effectLst/>
              </a:rPr>
              <a:t>cholesterol</a:t>
            </a:r>
            <a:r>
              <a:rPr lang="tr-TR" sz="2400" dirty="0" smtClean="0">
                <a:effectLst/>
              </a:rPr>
              <a:t> </a:t>
            </a:r>
            <a:r>
              <a:rPr lang="tr-TR" sz="2400" dirty="0" err="1" smtClean="0">
                <a:effectLst/>
              </a:rPr>
              <a:t>by</a:t>
            </a:r>
            <a:r>
              <a:rPr lang="tr-TR" sz="2400" dirty="0" smtClean="0">
                <a:effectLst/>
              </a:rPr>
              <a:t> </a:t>
            </a:r>
            <a:r>
              <a:rPr lang="tr-TR" sz="2400" dirty="0" err="1" smtClean="0">
                <a:effectLst/>
              </a:rPr>
              <a:t>weight</a:t>
            </a:r>
            <a:r>
              <a:rPr lang="tr-TR" sz="2400" dirty="0" smtClean="0">
                <a:effectLst/>
              </a:rPr>
              <a:t>   </a:t>
            </a:r>
            <a:r>
              <a:rPr lang="tr-TR" sz="2400" dirty="0" err="1" smtClean="0">
                <a:effectLst/>
              </a:rPr>
              <a:t>plus</a:t>
            </a:r>
            <a:r>
              <a:rPr lang="tr-TR" sz="2400" dirty="0" smtClean="0">
                <a:effectLst/>
              </a:rPr>
              <a:t> </a:t>
            </a:r>
            <a:r>
              <a:rPr lang="tr-TR" sz="2400" dirty="0" err="1" smtClean="0">
                <a:effectLst/>
              </a:rPr>
              <a:t>minor</a:t>
            </a:r>
            <a:r>
              <a:rPr lang="tr-TR" sz="2400" dirty="0" smtClean="0">
                <a:effectLst/>
              </a:rPr>
              <a:t> </a:t>
            </a:r>
            <a:r>
              <a:rPr lang="tr-TR" sz="2400" dirty="0" err="1" smtClean="0">
                <a:effectLst/>
              </a:rPr>
              <a:t>proportions</a:t>
            </a:r>
            <a:r>
              <a:rPr lang="tr-TR" sz="2400" dirty="0" smtClean="0">
                <a:effectLst/>
              </a:rPr>
              <a:t> of </a:t>
            </a:r>
            <a:r>
              <a:rPr lang="tr-TR" sz="2400" dirty="0" err="1" smtClean="0">
                <a:effectLst/>
              </a:rPr>
              <a:t>glycoprotein</a:t>
            </a:r>
            <a:r>
              <a:rPr lang="tr-TR" sz="2400" dirty="0" smtClean="0">
                <a:effectLst/>
              </a:rPr>
              <a:t> </a:t>
            </a:r>
            <a:r>
              <a:rPr lang="tr-TR" sz="2400" dirty="0" err="1" smtClean="0">
                <a:effectLst/>
              </a:rPr>
              <a:t>matrix</a:t>
            </a:r>
            <a:r>
              <a:rPr lang="tr-TR" sz="2400" dirty="0" smtClean="0">
                <a:effectLst/>
              </a:rPr>
              <a:t>, </a:t>
            </a:r>
            <a:r>
              <a:rPr lang="tr-TR" sz="2400" dirty="0" err="1" smtClean="0">
                <a:effectLst/>
              </a:rPr>
              <a:t>calcium</a:t>
            </a:r>
            <a:r>
              <a:rPr lang="tr-TR" sz="2400" dirty="0" smtClean="0">
                <a:effectLst/>
              </a:rPr>
              <a:t> </a:t>
            </a:r>
            <a:r>
              <a:rPr lang="tr-TR" sz="2400" dirty="0" err="1" smtClean="0">
                <a:effectLst/>
              </a:rPr>
              <a:t>and</a:t>
            </a:r>
            <a:r>
              <a:rPr lang="tr-TR" sz="2400" dirty="0" smtClean="0">
                <a:effectLst/>
              </a:rPr>
              <a:t> </a:t>
            </a:r>
            <a:r>
              <a:rPr lang="tr-TR" sz="2400" dirty="0" err="1" smtClean="0">
                <a:effectLst/>
              </a:rPr>
              <a:t>bilirubin</a:t>
            </a:r>
            <a:r>
              <a:rPr lang="tr-TR" sz="2400" dirty="0" smtClean="0">
                <a:effectLst/>
              </a:rPr>
              <a:t>.</a:t>
            </a:r>
          </a:p>
          <a:p>
            <a:pPr eaLnBrk="1" hangingPunct="1">
              <a:lnSpc>
                <a:spcPct val="90000"/>
              </a:lnSpc>
            </a:pPr>
            <a:endParaRPr lang="tr-TR" sz="2400" dirty="0" smtClean="0">
              <a:effectLst/>
            </a:endParaRPr>
          </a:p>
          <a:p>
            <a:pPr eaLnBrk="1" hangingPunct="1">
              <a:lnSpc>
                <a:spcPct val="90000"/>
              </a:lnSpc>
            </a:pPr>
            <a:r>
              <a:rPr lang="tr-TR" sz="2400" dirty="0" smtClean="0">
                <a:effectLst/>
              </a:rPr>
              <a:t>70-90% of </a:t>
            </a:r>
            <a:r>
              <a:rPr lang="tr-TR" sz="2400" dirty="0" err="1" smtClean="0">
                <a:effectLst/>
              </a:rPr>
              <a:t>gallbladder</a:t>
            </a:r>
            <a:r>
              <a:rPr lang="tr-TR" sz="2400" dirty="0" smtClean="0">
                <a:effectLst/>
              </a:rPr>
              <a:t> </a:t>
            </a:r>
            <a:r>
              <a:rPr lang="tr-TR" sz="2400" dirty="0" err="1" smtClean="0">
                <a:effectLst/>
              </a:rPr>
              <a:t>stones</a:t>
            </a:r>
            <a:r>
              <a:rPr lang="tr-TR" sz="2400" dirty="0" smtClean="0">
                <a:effectLst/>
              </a:rPr>
              <a:t> </a:t>
            </a:r>
            <a:r>
              <a:rPr lang="tr-TR" sz="2400" dirty="0" err="1" smtClean="0">
                <a:effectLst/>
              </a:rPr>
              <a:t>are</a:t>
            </a:r>
            <a:r>
              <a:rPr lang="tr-TR" sz="2400" dirty="0" smtClean="0">
                <a:effectLst/>
              </a:rPr>
              <a:t> </a:t>
            </a:r>
            <a:r>
              <a:rPr lang="tr-TR" sz="2400" dirty="0" err="1" smtClean="0">
                <a:effectLst/>
              </a:rPr>
              <a:t>cholesterol</a:t>
            </a:r>
            <a:r>
              <a:rPr lang="tr-TR" sz="2400" dirty="0" smtClean="0">
                <a:effectLst/>
              </a:rPr>
              <a:t> </a:t>
            </a:r>
            <a:r>
              <a:rPr lang="tr-TR" sz="2400" dirty="0" err="1" smtClean="0">
                <a:effectLst/>
              </a:rPr>
              <a:t>stones</a:t>
            </a:r>
            <a:endParaRPr lang="tr-TR" sz="2400" dirty="0" smtClean="0">
              <a:effectLst/>
            </a:endParaRPr>
          </a:p>
          <a:p>
            <a:pPr eaLnBrk="1" hangingPunct="1">
              <a:lnSpc>
                <a:spcPct val="90000"/>
              </a:lnSpc>
            </a:pPr>
            <a:endParaRPr lang="tr-TR" sz="2400" dirty="0" smtClean="0">
              <a:effectLst/>
            </a:endParaRPr>
          </a:p>
          <a:p>
            <a:pPr eaLnBrk="1" hangingPunct="1">
              <a:lnSpc>
                <a:spcPct val="90000"/>
              </a:lnSpc>
            </a:pPr>
            <a:r>
              <a:rPr lang="tr-TR" sz="2400" dirty="0" err="1" smtClean="0">
                <a:effectLst/>
              </a:rPr>
              <a:t>In</a:t>
            </a:r>
            <a:r>
              <a:rPr lang="tr-TR" sz="2400" dirty="0" smtClean="0">
                <a:effectLst/>
              </a:rPr>
              <a:t> western </a:t>
            </a:r>
            <a:r>
              <a:rPr lang="tr-TR" sz="2400" dirty="0" err="1" smtClean="0">
                <a:effectLst/>
              </a:rPr>
              <a:t>populations</a:t>
            </a:r>
            <a:r>
              <a:rPr lang="tr-TR" sz="2400" dirty="0" smtClean="0">
                <a:effectLst/>
              </a:rPr>
              <a:t>, </a:t>
            </a:r>
            <a:r>
              <a:rPr lang="tr-TR" sz="2400" dirty="0" err="1" smtClean="0">
                <a:effectLst/>
              </a:rPr>
              <a:t>cholesterol</a:t>
            </a:r>
            <a:r>
              <a:rPr lang="tr-TR" sz="2400" dirty="0" smtClean="0">
                <a:effectLst/>
              </a:rPr>
              <a:t> </a:t>
            </a:r>
            <a:r>
              <a:rPr lang="tr-TR" sz="2400" dirty="0" err="1" smtClean="0">
                <a:effectLst/>
              </a:rPr>
              <a:t>gallstones</a:t>
            </a:r>
            <a:r>
              <a:rPr lang="tr-TR" sz="2400" dirty="0" smtClean="0">
                <a:effectLst/>
              </a:rPr>
              <a:t> </a:t>
            </a:r>
            <a:r>
              <a:rPr lang="tr-TR" sz="2400" dirty="0" err="1" smtClean="0">
                <a:effectLst/>
              </a:rPr>
              <a:t>may</a:t>
            </a:r>
            <a:r>
              <a:rPr lang="tr-TR" sz="2400" dirty="0" smtClean="0">
                <a:effectLst/>
              </a:rPr>
              <a:t> be </a:t>
            </a:r>
            <a:r>
              <a:rPr lang="tr-TR" sz="2400" dirty="0" err="1" smtClean="0">
                <a:effectLst/>
              </a:rPr>
              <a:t>found</a:t>
            </a:r>
            <a:r>
              <a:rPr lang="tr-TR" sz="2400" dirty="0" smtClean="0">
                <a:effectLst/>
              </a:rPr>
              <a:t> in </a:t>
            </a:r>
            <a:r>
              <a:rPr lang="tr-TR" sz="2400" dirty="0" err="1" smtClean="0">
                <a:effectLst/>
              </a:rPr>
              <a:t>about</a:t>
            </a:r>
            <a:r>
              <a:rPr lang="tr-TR" sz="2400" dirty="0" smtClean="0">
                <a:effectLst/>
              </a:rPr>
              <a:t> 15-20% of </a:t>
            </a:r>
            <a:r>
              <a:rPr lang="tr-TR" sz="2400" dirty="0" err="1" smtClean="0">
                <a:effectLst/>
              </a:rPr>
              <a:t>women</a:t>
            </a:r>
            <a:r>
              <a:rPr lang="tr-TR" sz="2400" dirty="0" smtClean="0">
                <a:effectLst/>
              </a:rPr>
              <a:t> </a:t>
            </a:r>
            <a:r>
              <a:rPr lang="tr-TR" sz="2400" dirty="0" err="1" smtClean="0">
                <a:effectLst/>
              </a:rPr>
              <a:t>and</a:t>
            </a:r>
            <a:r>
              <a:rPr lang="tr-TR" sz="2400" dirty="0" smtClean="0">
                <a:effectLst/>
              </a:rPr>
              <a:t> 10-15% of men.</a:t>
            </a:r>
          </a:p>
          <a:p>
            <a:pPr eaLnBrk="1" hangingPunct="1">
              <a:lnSpc>
                <a:spcPct val="90000"/>
              </a:lnSpc>
            </a:pPr>
            <a:endParaRPr lang="tr-TR" sz="2400" dirty="0" smtClean="0">
              <a:effectLst/>
            </a:endParaRPr>
          </a:p>
          <a:p>
            <a:pPr eaLnBrk="1" hangingPunct="1">
              <a:lnSpc>
                <a:spcPct val="90000"/>
              </a:lnSpc>
            </a:pPr>
            <a:r>
              <a:rPr lang="tr-TR" sz="2400" dirty="0" err="1" smtClean="0">
                <a:effectLst/>
              </a:rPr>
              <a:t>The</a:t>
            </a:r>
            <a:r>
              <a:rPr lang="tr-TR" sz="2400" dirty="0" smtClean="0">
                <a:effectLst/>
              </a:rPr>
              <a:t> </a:t>
            </a:r>
            <a:r>
              <a:rPr lang="tr-TR" sz="2400" dirty="0" err="1" smtClean="0">
                <a:effectLst/>
              </a:rPr>
              <a:t>incidence</a:t>
            </a:r>
            <a:r>
              <a:rPr lang="tr-TR" sz="2400" dirty="0" smtClean="0">
                <a:effectLst/>
              </a:rPr>
              <a:t> in North </a:t>
            </a:r>
            <a:r>
              <a:rPr lang="tr-TR" sz="2400" dirty="0" err="1" smtClean="0">
                <a:effectLst/>
              </a:rPr>
              <a:t>and</a:t>
            </a:r>
            <a:r>
              <a:rPr lang="tr-TR" sz="2400" dirty="0" smtClean="0">
                <a:effectLst/>
              </a:rPr>
              <a:t> South </a:t>
            </a:r>
            <a:r>
              <a:rPr lang="tr-TR" sz="2400" dirty="0" err="1" smtClean="0">
                <a:effectLst/>
              </a:rPr>
              <a:t>American</a:t>
            </a:r>
            <a:r>
              <a:rPr lang="tr-TR" sz="2400" dirty="0" smtClean="0">
                <a:effectLst/>
              </a:rPr>
              <a:t> </a:t>
            </a:r>
            <a:r>
              <a:rPr lang="tr-TR" sz="2400" dirty="0" err="1" smtClean="0">
                <a:effectLst/>
              </a:rPr>
              <a:t>indians</a:t>
            </a:r>
            <a:r>
              <a:rPr lang="tr-TR" sz="2400" dirty="0" smtClean="0">
                <a:effectLst/>
              </a:rPr>
              <a:t> </a:t>
            </a:r>
            <a:r>
              <a:rPr lang="tr-TR" sz="2400" dirty="0" err="1" smtClean="0">
                <a:effectLst/>
              </a:rPr>
              <a:t>approaches</a:t>
            </a:r>
            <a:r>
              <a:rPr lang="tr-TR" sz="2400" dirty="0" smtClean="0">
                <a:effectLst/>
              </a:rPr>
              <a:t> 70% </a:t>
            </a:r>
            <a:r>
              <a:rPr lang="tr-TR" sz="2400" dirty="0" err="1" smtClean="0">
                <a:effectLst/>
              </a:rPr>
              <a:t>to</a:t>
            </a:r>
            <a:r>
              <a:rPr lang="tr-TR" sz="2400" dirty="0" smtClean="0">
                <a:effectLst/>
              </a:rPr>
              <a:t> 90%.</a:t>
            </a:r>
          </a:p>
        </p:txBody>
      </p:sp>
      <p:grpSp>
        <p:nvGrpSpPr>
          <p:cNvPr id="12292" name="Group 4"/>
          <p:cNvGrpSpPr>
            <a:grpSpLocks/>
          </p:cNvGrpSpPr>
          <p:nvPr/>
        </p:nvGrpSpPr>
        <p:grpSpPr bwMode="auto">
          <a:xfrm>
            <a:off x="58738" y="6440488"/>
            <a:ext cx="2667000" cy="365125"/>
            <a:chOff x="384" y="2976"/>
            <a:chExt cx="1680" cy="230"/>
          </a:xfrm>
        </p:grpSpPr>
        <p:pic>
          <p:nvPicPr>
            <p:cNvPr id="12296" name="Picture 5" descr="HM00260_"/>
            <p:cNvPicPr>
              <a:picLocks noChangeAspect="1" noChangeArrowheads="1"/>
            </p:cNvPicPr>
            <p:nvPr/>
          </p:nvPicPr>
          <p:blipFill>
            <a:blip r:embed="rId2" cstate="print"/>
            <a:srcRect/>
            <a:stretch>
              <a:fillRect/>
            </a:stretch>
          </p:blipFill>
          <p:spPr bwMode="auto">
            <a:xfrm>
              <a:off x="1351" y="3009"/>
              <a:ext cx="144" cy="183"/>
            </a:xfrm>
            <a:prstGeom prst="rect">
              <a:avLst/>
            </a:prstGeom>
            <a:noFill/>
            <a:ln w="9525">
              <a:noFill/>
              <a:miter lim="800000"/>
              <a:headEnd/>
              <a:tailEnd/>
            </a:ln>
          </p:spPr>
        </p:pic>
        <p:sp>
          <p:nvSpPr>
            <p:cNvPr id="12297"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
        <p:nvSpPr>
          <p:cNvPr id="12293" name="Line 7"/>
          <p:cNvSpPr>
            <a:spLocks noChangeShapeType="1"/>
          </p:cNvSpPr>
          <p:nvPr/>
        </p:nvSpPr>
        <p:spPr bwMode="auto">
          <a:xfrm>
            <a:off x="0" y="1125538"/>
            <a:ext cx="9144000" cy="0"/>
          </a:xfrm>
          <a:prstGeom prst="line">
            <a:avLst/>
          </a:prstGeom>
          <a:noFill/>
          <a:ln w="9525">
            <a:solidFill>
              <a:schemeClr val="hlink"/>
            </a:solidFill>
            <a:round/>
            <a:headEnd/>
            <a:tailEnd/>
          </a:ln>
        </p:spPr>
        <p:txBody>
          <a:bodyPr/>
          <a:lstStyle/>
          <a:p>
            <a:endParaRPr lang="tr-TR"/>
          </a:p>
        </p:txBody>
      </p:sp>
      <p:pic>
        <p:nvPicPr>
          <p:cNvPr id="9" name="Resim 8"/>
          <p:cNvPicPr>
            <a:picLocks noChangeAspect="1"/>
          </p:cNvPicPr>
          <p:nvPr/>
        </p:nvPicPr>
        <p:blipFill>
          <a:blip r:embed="rId3"/>
          <a:stretch>
            <a:fillRect/>
          </a:stretch>
        </p:blipFill>
        <p:spPr>
          <a:xfrm>
            <a:off x="7338522" y="1588"/>
            <a:ext cx="1734585" cy="1483196"/>
          </a:xfrm>
          <a:prstGeom prst="rect">
            <a:avLst/>
          </a:prstGeom>
        </p:spPr>
      </p:pic>
      <p:sp>
        <p:nvSpPr>
          <p:cNvPr id="2" name="Slayt Numarası Yer Tutucusu 1"/>
          <p:cNvSpPr>
            <a:spLocks noGrp="1"/>
          </p:cNvSpPr>
          <p:nvPr>
            <p:ph type="sldNum" sz="quarter" idx="12"/>
          </p:nvPr>
        </p:nvSpPr>
        <p:spPr/>
        <p:txBody>
          <a:bodyPr/>
          <a:lstStyle/>
          <a:p>
            <a:pPr>
              <a:defRPr/>
            </a:pPr>
            <a:fld id="{F0B3AC44-B3AE-45AA-A9DC-A10D0C9D45C9}" type="slidenum">
              <a:rPr lang="tr-TR" smtClean="0"/>
              <a:pPr>
                <a:defRPr/>
              </a:pPr>
              <a:t>10</a:t>
            </a:fld>
            <a:endParaRPr lang="tr-TR"/>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92100"/>
            <a:ext cx="8229600" cy="760413"/>
          </a:xfrm>
        </p:spPr>
        <p:txBody>
          <a:bodyPr/>
          <a:lstStyle/>
          <a:p>
            <a:pPr algn="ctr" eaLnBrk="1" hangingPunct="1"/>
            <a:r>
              <a:rPr lang="tr-TR" sz="2400" smtClean="0">
                <a:solidFill>
                  <a:srgbClr val="FFFF00"/>
                </a:solidFill>
                <a:effectLst/>
              </a:rPr>
              <a:t>Risk factors for development of cholesterol stones</a:t>
            </a:r>
          </a:p>
        </p:txBody>
      </p:sp>
      <p:sp>
        <p:nvSpPr>
          <p:cNvPr id="13315" name="Rectangle 3"/>
          <p:cNvSpPr>
            <a:spLocks noGrp="1" noChangeArrowheads="1"/>
          </p:cNvSpPr>
          <p:nvPr>
            <p:ph type="body" idx="1"/>
          </p:nvPr>
        </p:nvSpPr>
        <p:spPr>
          <a:xfrm>
            <a:off x="323850" y="1700213"/>
            <a:ext cx="8640763" cy="4608512"/>
          </a:xfrm>
        </p:spPr>
        <p:txBody>
          <a:bodyPr/>
          <a:lstStyle/>
          <a:p>
            <a:pPr eaLnBrk="1" hangingPunct="1">
              <a:lnSpc>
                <a:spcPct val="90000"/>
              </a:lnSpc>
            </a:pPr>
            <a:r>
              <a:rPr lang="tr-TR" sz="2000" smtClean="0">
                <a:effectLst/>
              </a:rPr>
              <a:t>Aging (&gt;70)  </a:t>
            </a:r>
          </a:p>
          <a:p>
            <a:pPr eaLnBrk="1" hangingPunct="1">
              <a:lnSpc>
                <a:spcPct val="90000"/>
              </a:lnSpc>
            </a:pPr>
            <a:r>
              <a:rPr lang="tr-TR" sz="2000" smtClean="0">
                <a:effectLst/>
              </a:rPr>
              <a:t>Female gender (x 2-3)</a:t>
            </a:r>
          </a:p>
          <a:p>
            <a:pPr eaLnBrk="1" hangingPunct="1">
              <a:lnSpc>
                <a:spcPct val="90000"/>
              </a:lnSpc>
            </a:pPr>
            <a:r>
              <a:rPr lang="tr-TR" sz="2000" smtClean="0">
                <a:effectLst/>
              </a:rPr>
              <a:t>Multiparity</a:t>
            </a:r>
          </a:p>
          <a:p>
            <a:pPr eaLnBrk="1" hangingPunct="1">
              <a:lnSpc>
                <a:spcPct val="90000"/>
              </a:lnSpc>
            </a:pPr>
            <a:r>
              <a:rPr lang="tr-TR" sz="2000" smtClean="0">
                <a:effectLst/>
              </a:rPr>
              <a:t>Obezity</a:t>
            </a:r>
          </a:p>
          <a:p>
            <a:pPr eaLnBrk="1" hangingPunct="1">
              <a:lnSpc>
                <a:spcPct val="90000"/>
              </a:lnSpc>
            </a:pPr>
            <a:r>
              <a:rPr lang="tr-TR" sz="2000" smtClean="0">
                <a:effectLst/>
              </a:rPr>
              <a:t>Rapid weight  lose</a:t>
            </a:r>
          </a:p>
          <a:p>
            <a:pPr eaLnBrk="1" hangingPunct="1">
              <a:lnSpc>
                <a:spcPct val="90000"/>
              </a:lnSpc>
            </a:pPr>
            <a:r>
              <a:rPr lang="tr-TR" sz="2000" smtClean="0">
                <a:effectLst/>
              </a:rPr>
              <a:t>Etnisity                                                                                          </a:t>
            </a:r>
            <a:r>
              <a:rPr lang="tr-TR" sz="1600" smtClean="0">
                <a:effectLst/>
              </a:rPr>
              <a:t>(70% of young Pima Indian women and 50% of scandinavian women over  50) </a:t>
            </a:r>
          </a:p>
          <a:p>
            <a:pPr eaLnBrk="1" hangingPunct="1">
              <a:lnSpc>
                <a:spcPct val="90000"/>
              </a:lnSpc>
            </a:pPr>
            <a:r>
              <a:rPr lang="tr-TR" sz="2000" smtClean="0">
                <a:effectLst/>
              </a:rPr>
              <a:t>Chronic  gallbladdder stasis</a:t>
            </a:r>
          </a:p>
          <a:p>
            <a:pPr eaLnBrk="1" hangingPunct="1">
              <a:lnSpc>
                <a:spcPct val="90000"/>
              </a:lnSpc>
            </a:pPr>
            <a:r>
              <a:rPr lang="tr-TR" sz="2000" smtClean="0">
                <a:effectLst/>
              </a:rPr>
              <a:t>Medications                                                                                 </a:t>
            </a:r>
            <a:r>
              <a:rPr lang="tr-TR" sz="1600" smtClean="0">
                <a:effectLst/>
              </a:rPr>
              <a:t>(Ceftriaxone, oral  contraseptive, octreotide  and ve cholestyramine )</a:t>
            </a:r>
          </a:p>
          <a:p>
            <a:pPr eaLnBrk="1" hangingPunct="1">
              <a:lnSpc>
                <a:spcPct val="90000"/>
              </a:lnSpc>
            </a:pPr>
            <a:r>
              <a:rPr lang="tr-TR" sz="2000" smtClean="0">
                <a:effectLst/>
              </a:rPr>
              <a:t>Hypertrigliseridemia</a:t>
            </a:r>
          </a:p>
          <a:p>
            <a:pPr eaLnBrk="1" hangingPunct="1">
              <a:lnSpc>
                <a:spcPct val="90000"/>
              </a:lnSpc>
            </a:pPr>
            <a:r>
              <a:rPr lang="tr-TR" sz="2000" smtClean="0">
                <a:effectLst/>
              </a:rPr>
              <a:t>Diseases of the terminal ileum                                                           </a:t>
            </a:r>
            <a:r>
              <a:rPr lang="tr-TR" sz="1600" smtClean="0">
                <a:effectLst/>
              </a:rPr>
              <a:t>(Crohn’s disease,  terminal ileum resection more than 80-100 cm)</a:t>
            </a:r>
          </a:p>
          <a:p>
            <a:pPr eaLnBrk="1" hangingPunct="1">
              <a:lnSpc>
                <a:spcPct val="90000"/>
              </a:lnSpc>
            </a:pPr>
            <a:endParaRPr lang="tr-TR" sz="2000" smtClean="0">
              <a:effectLst/>
            </a:endParaRPr>
          </a:p>
        </p:txBody>
      </p:sp>
      <p:grpSp>
        <p:nvGrpSpPr>
          <p:cNvPr id="13316" name="Group 4"/>
          <p:cNvGrpSpPr>
            <a:grpSpLocks/>
          </p:cNvGrpSpPr>
          <p:nvPr/>
        </p:nvGrpSpPr>
        <p:grpSpPr bwMode="auto">
          <a:xfrm>
            <a:off x="58738" y="6440488"/>
            <a:ext cx="2667000" cy="365125"/>
            <a:chOff x="384" y="2976"/>
            <a:chExt cx="1680" cy="230"/>
          </a:xfrm>
        </p:grpSpPr>
        <p:pic>
          <p:nvPicPr>
            <p:cNvPr id="13319" name="Picture 5" descr="HM00260_"/>
            <p:cNvPicPr>
              <a:picLocks noChangeAspect="1" noChangeArrowheads="1"/>
            </p:cNvPicPr>
            <p:nvPr/>
          </p:nvPicPr>
          <p:blipFill>
            <a:blip r:embed="rId2" cstate="print"/>
            <a:srcRect/>
            <a:stretch>
              <a:fillRect/>
            </a:stretch>
          </p:blipFill>
          <p:spPr bwMode="auto">
            <a:xfrm>
              <a:off x="1351" y="3009"/>
              <a:ext cx="144" cy="183"/>
            </a:xfrm>
            <a:prstGeom prst="rect">
              <a:avLst/>
            </a:prstGeom>
            <a:noFill/>
            <a:ln w="9525">
              <a:noFill/>
              <a:miter lim="800000"/>
              <a:headEnd/>
              <a:tailEnd/>
            </a:ln>
          </p:spPr>
        </p:pic>
        <p:sp>
          <p:nvSpPr>
            <p:cNvPr id="13320"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
        <p:nvSpPr>
          <p:cNvPr id="13317" name="Line 7"/>
          <p:cNvSpPr>
            <a:spLocks noChangeShapeType="1"/>
          </p:cNvSpPr>
          <p:nvPr/>
        </p:nvSpPr>
        <p:spPr bwMode="auto">
          <a:xfrm>
            <a:off x="0" y="1196975"/>
            <a:ext cx="9144000" cy="0"/>
          </a:xfrm>
          <a:prstGeom prst="line">
            <a:avLst/>
          </a:prstGeom>
          <a:noFill/>
          <a:ln w="9525">
            <a:solidFill>
              <a:schemeClr val="hlink"/>
            </a:solidFill>
            <a:round/>
            <a:headEnd/>
            <a:tailEnd/>
          </a:ln>
        </p:spPr>
        <p:txBody>
          <a:bodyPr/>
          <a:lstStyle/>
          <a:p>
            <a:endParaRPr lang="tr-TR"/>
          </a:p>
        </p:txBody>
      </p:sp>
      <p:sp>
        <p:nvSpPr>
          <p:cNvPr id="2" name="Slayt Numarası Yer Tutucusu 1"/>
          <p:cNvSpPr>
            <a:spLocks noGrp="1"/>
          </p:cNvSpPr>
          <p:nvPr>
            <p:ph type="sldNum" sz="quarter" idx="12"/>
          </p:nvPr>
        </p:nvSpPr>
        <p:spPr/>
        <p:txBody>
          <a:bodyPr/>
          <a:lstStyle/>
          <a:p>
            <a:pPr>
              <a:defRPr/>
            </a:pPr>
            <a:fld id="{F0B3AC44-B3AE-45AA-A9DC-A10D0C9D45C9}" type="slidenum">
              <a:rPr lang="tr-TR" smtClean="0"/>
              <a:pPr>
                <a:defRPr/>
              </a:pPr>
              <a:t>11</a:t>
            </a:fld>
            <a:endParaRPr lang="tr-T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Resim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75" y="6321425"/>
            <a:ext cx="449263"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a:spLocks noGrp="1" noChangeArrowheads="1"/>
          </p:cNvSpPr>
          <p:nvPr>
            <p:ph type="title"/>
          </p:nvPr>
        </p:nvSpPr>
        <p:spPr>
          <a:xfrm>
            <a:off x="515938" y="79375"/>
            <a:ext cx="8229600" cy="720725"/>
          </a:xfrm>
        </p:spPr>
        <p:txBody>
          <a:bodyPr/>
          <a:lstStyle/>
          <a:p>
            <a:pPr algn="ctr" eaLnBrk="1" hangingPunct="1">
              <a:defRPr/>
            </a:pPr>
            <a:r>
              <a:rPr lang="tr-TR" sz="2800" dirty="0" err="1" smtClean="0">
                <a:solidFill>
                  <a:srgbClr val="FFFF00"/>
                </a:solidFill>
              </a:rPr>
              <a:t>Pathophysiology</a:t>
            </a:r>
            <a:r>
              <a:rPr lang="tr-TR" sz="2800" dirty="0" smtClean="0">
                <a:solidFill>
                  <a:srgbClr val="FFFF00"/>
                </a:solidFill>
              </a:rPr>
              <a:t> of </a:t>
            </a:r>
            <a:r>
              <a:rPr lang="tr-TR" sz="2800" dirty="0" err="1" smtClean="0">
                <a:solidFill>
                  <a:srgbClr val="FFFF00"/>
                </a:solidFill>
              </a:rPr>
              <a:t>cholesterol</a:t>
            </a:r>
            <a:r>
              <a:rPr lang="tr-TR" sz="2800" dirty="0" smtClean="0">
                <a:solidFill>
                  <a:srgbClr val="FFFF00"/>
                </a:solidFill>
              </a:rPr>
              <a:t> stones</a:t>
            </a:r>
          </a:p>
        </p:txBody>
      </p:sp>
      <p:sp>
        <p:nvSpPr>
          <p:cNvPr id="15" name="Slayt Numarası Yer Tutucusu 1"/>
          <p:cNvSpPr>
            <a:spLocks noGrp="1"/>
          </p:cNvSpPr>
          <p:nvPr>
            <p:ph type="sldNum" sz="quarter" idx="12"/>
          </p:nvPr>
        </p:nvSpPr>
        <p:spPr>
          <a:xfrm>
            <a:off x="8312150" y="6335713"/>
            <a:ext cx="658813" cy="476250"/>
          </a:xfrm>
        </p:spPr>
        <p:txBody>
          <a:bodyPr/>
          <a:lstStyle/>
          <a:p>
            <a:pPr>
              <a:defRPr/>
            </a:pPr>
            <a:fld id="{5D0B7FE8-C134-4C49-95B5-17D7864367F2}" type="slidenum">
              <a:rPr lang="tr-TR" altLang="tr-TR"/>
              <a:pPr>
                <a:defRPr/>
              </a:pPr>
              <a:t>12</a:t>
            </a:fld>
            <a:endParaRPr lang="tr-TR" altLang="tr-TR" dirty="0"/>
          </a:p>
        </p:txBody>
      </p:sp>
      <p:grpSp>
        <p:nvGrpSpPr>
          <p:cNvPr id="3" name="Grup 2"/>
          <p:cNvGrpSpPr/>
          <p:nvPr/>
        </p:nvGrpSpPr>
        <p:grpSpPr>
          <a:xfrm>
            <a:off x="495300" y="733425"/>
            <a:ext cx="8475663" cy="5805488"/>
            <a:chOff x="495300" y="733425"/>
            <a:chExt cx="8475663" cy="5805488"/>
          </a:xfrm>
        </p:grpSpPr>
        <p:pic>
          <p:nvPicPr>
            <p:cNvPr id="16387" name="Resi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0275" y="733425"/>
              <a:ext cx="7710488"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Dikdörtgen 15"/>
            <p:cNvSpPr>
              <a:spLocks noChangeArrowheads="1"/>
            </p:cNvSpPr>
            <p:nvPr/>
          </p:nvSpPr>
          <p:spPr bwMode="auto">
            <a:xfrm>
              <a:off x="495300" y="2997200"/>
              <a:ext cx="1738313" cy="830263"/>
            </a:xfrm>
            <a:prstGeom prst="rect">
              <a:avLst/>
            </a:prstGeom>
            <a:solidFill>
              <a:srgbClr val="010173"/>
            </a:solidFill>
            <a:ln w="9525">
              <a:solidFill>
                <a:schemeClr val="tx1"/>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pPr>
              <a:r>
                <a:rPr lang="tr-TR" altLang="tr-TR" sz="1200" b="0">
                  <a:solidFill>
                    <a:srgbClr val="FFFF00"/>
                  </a:solidFill>
                </a:rPr>
                <a:t>In 30-40% of patients with gallstone disease have delayed gallbladder emptying</a:t>
              </a:r>
            </a:p>
          </p:txBody>
        </p:sp>
        <p:sp>
          <p:nvSpPr>
            <p:cNvPr id="16391" name="Dikdörtgen 6"/>
            <p:cNvSpPr>
              <a:spLocks noChangeArrowheads="1"/>
            </p:cNvSpPr>
            <p:nvPr/>
          </p:nvSpPr>
          <p:spPr bwMode="auto">
            <a:xfrm>
              <a:off x="7400925" y="3036888"/>
              <a:ext cx="1570038" cy="1200150"/>
            </a:xfrm>
            <a:prstGeom prst="rect">
              <a:avLst/>
            </a:prstGeom>
            <a:solidFill>
              <a:srgbClr val="010173"/>
            </a:solidFill>
            <a:ln w="9525">
              <a:solidFill>
                <a:schemeClr val="tx1"/>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r>
                <a:rPr lang="tr-TR" altLang="tr-TR" sz="1200" b="0">
                  <a:solidFill>
                    <a:srgbClr val="FFFF00"/>
                  </a:solidFill>
                </a:rPr>
                <a:t>Distorbed balance between the preventive and  facilitative factors of nucleation in chrystal formation</a:t>
              </a:r>
            </a:p>
          </p:txBody>
        </p:sp>
        <p:pic>
          <p:nvPicPr>
            <p:cNvPr id="2" name="Resim 1"/>
            <p:cNvPicPr>
              <a:picLocks noChangeAspect="1"/>
            </p:cNvPicPr>
            <p:nvPr/>
          </p:nvPicPr>
          <p:blipFill>
            <a:blip r:embed="rId4"/>
            <a:stretch>
              <a:fillRect/>
            </a:stretch>
          </p:blipFill>
          <p:spPr>
            <a:xfrm>
              <a:off x="4454110" y="3061207"/>
              <a:ext cx="667637" cy="714001"/>
            </a:xfrm>
            <a:prstGeom prst="rect">
              <a:avLst/>
            </a:prstGeom>
          </p:spPr>
        </p:pic>
      </p:grpSp>
    </p:spTree>
    <p:extLst>
      <p:ext uri="{BB962C8B-B14F-4D97-AF65-F5344CB8AC3E}">
        <p14:creationId xmlns:p14="http://schemas.microsoft.com/office/powerpoint/2010/main" val="439875630"/>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68313" y="260350"/>
            <a:ext cx="8229600" cy="833438"/>
          </a:xfrm>
        </p:spPr>
        <p:txBody>
          <a:bodyPr/>
          <a:lstStyle/>
          <a:p>
            <a:pPr algn="ctr" eaLnBrk="1" hangingPunct="1"/>
            <a:r>
              <a:rPr lang="tr-TR" sz="2800" smtClean="0">
                <a:solidFill>
                  <a:srgbClr val="FFFF00"/>
                </a:solidFill>
                <a:effectLst/>
              </a:rPr>
              <a:t>Pigment  stones</a:t>
            </a:r>
          </a:p>
        </p:txBody>
      </p:sp>
      <p:sp>
        <p:nvSpPr>
          <p:cNvPr id="15363" name="Rectangle 3"/>
          <p:cNvSpPr>
            <a:spLocks noGrp="1" noChangeArrowheads="1"/>
          </p:cNvSpPr>
          <p:nvPr>
            <p:ph type="body" idx="1"/>
          </p:nvPr>
        </p:nvSpPr>
        <p:spPr>
          <a:xfrm>
            <a:off x="539552" y="1726190"/>
            <a:ext cx="8229600" cy="4525963"/>
          </a:xfrm>
        </p:spPr>
        <p:txBody>
          <a:bodyPr/>
          <a:lstStyle/>
          <a:p>
            <a:pPr eaLnBrk="1" hangingPunct="1"/>
            <a:r>
              <a:rPr lang="tr-TR" sz="2800" dirty="0" err="1" smtClean="0">
                <a:effectLst/>
              </a:rPr>
              <a:t>They</a:t>
            </a:r>
            <a:r>
              <a:rPr lang="tr-TR" sz="2800" dirty="0" smtClean="0">
                <a:effectLst/>
              </a:rPr>
              <a:t> </a:t>
            </a:r>
            <a:r>
              <a:rPr lang="tr-TR" sz="2800" dirty="0" err="1" smtClean="0">
                <a:effectLst/>
              </a:rPr>
              <a:t>nearly</a:t>
            </a:r>
            <a:r>
              <a:rPr lang="tr-TR" sz="2800" dirty="0" smtClean="0">
                <a:effectLst/>
              </a:rPr>
              <a:t>  </a:t>
            </a:r>
            <a:r>
              <a:rPr lang="tr-TR" sz="2800" dirty="0" err="1" smtClean="0">
                <a:effectLst/>
              </a:rPr>
              <a:t>constitute</a:t>
            </a:r>
            <a:r>
              <a:rPr lang="tr-TR" sz="2800" dirty="0" smtClean="0">
                <a:effectLst/>
              </a:rPr>
              <a:t>  10-30 </a:t>
            </a:r>
            <a:r>
              <a:rPr lang="tr-TR" sz="2800" dirty="0" err="1" smtClean="0">
                <a:effectLst/>
              </a:rPr>
              <a:t>percent</a:t>
            </a:r>
            <a:r>
              <a:rPr lang="tr-TR" sz="2800" dirty="0" smtClean="0">
                <a:effectLst/>
              </a:rPr>
              <a:t> of </a:t>
            </a:r>
            <a:r>
              <a:rPr lang="tr-TR" sz="2800" dirty="0" err="1" smtClean="0">
                <a:effectLst/>
              </a:rPr>
              <a:t>the</a:t>
            </a:r>
            <a:r>
              <a:rPr lang="tr-TR" sz="2800" dirty="0" smtClean="0">
                <a:effectLst/>
              </a:rPr>
              <a:t> </a:t>
            </a:r>
            <a:r>
              <a:rPr lang="tr-TR" sz="2800" dirty="0" err="1" smtClean="0">
                <a:effectLst/>
              </a:rPr>
              <a:t>gallbladder</a:t>
            </a:r>
            <a:r>
              <a:rPr lang="tr-TR" sz="2800" dirty="0" smtClean="0">
                <a:effectLst/>
              </a:rPr>
              <a:t> </a:t>
            </a:r>
            <a:r>
              <a:rPr lang="tr-TR" sz="2800" dirty="0" err="1" smtClean="0">
                <a:effectLst/>
              </a:rPr>
              <a:t>stones</a:t>
            </a:r>
            <a:endParaRPr lang="tr-TR" sz="2800" dirty="0" smtClean="0">
              <a:effectLst/>
            </a:endParaRPr>
          </a:p>
          <a:p>
            <a:pPr eaLnBrk="1" hangingPunct="1"/>
            <a:endParaRPr lang="tr-TR" dirty="0" smtClean="0">
              <a:effectLst/>
            </a:endParaRPr>
          </a:p>
          <a:p>
            <a:pPr eaLnBrk="1" hangingPunct="1"/>
            <a:r>
              <a:rPr lang="tr-TR" sz="2800" dirty="0" err="1" smtClean="0">
                <a:effectLst/>
              </a:rPr>
              <a:t>There</a:t>
            </a:r>
            <a:r>
              <a:rPr lang="tr-TR" sz="2800" dirty="0" smtClean="0">
                <a:effectLst/>
              </a:rPr>
              <a:t> </a:t>
            </a:r>
            <a:r>
              <a:rPr lang="tr-TR" sz="2800" dirty="0" err="1" smtClean="0">
                <a:effectLst/>
              </a:rPr>
              <a:t>are</a:t>
            </a:r>
            <a:r>
              <a:rPr lang="tr-TR" sz="2800" dirty="0" smtClean="0">
                <a:effectLst/>
              </a:rPr>
              <a:t>  </a:t>
            </a:r>
            <a:r>
              <a:rPr lang="tr-TR" sz="2800" dirty="0" err="1" smtClean="0">
                <a:effectLst/>
              </a:rPr>
              <a:t>two</a:t>
            </a:r>
            <a:r>
              <a:rPr lang="tr-TR" sz="2800" dirty="0" smtClean="0">
                <a:effectLst/>
              </a:rPr>
              <a:t> </a:t>
            </a:r>
            <a:r>
              <a:rPr lang="tr-TR" sz="2800" dirty="0" err="1" smtClean="0">
                <a:effectLst/>
              </a:rPr>
              <a:t>types</a:t>
            </a:r>
            <a:r>
              <a:rPr lang="tr-TR" sz="2800" dirty="0" smtClean="0">
                <a:effectLst/>
              </a:rPr>
              <a:t> of  pigment </a:t>
            </a:r>
            <a:r>
              <a:rPr lang="tr-TR" sz="2800" dirty="0" err="1" smtClean="0">
                <a:effectLst/>
              </a:rPr>
              <a:t>stones</a:t>
            </a:r>
            <a:r>
              <a:rPr lang="tr-TR" sz="2800" dirty="0" smtClean="0">
                <a:effectLst/>
              </a:rPr>
              <a:t>; </a:t>
            </a:r>
          </a:p>
          <a:p>
            <a:pPr eaLnBrk="1" hangingPunct="1">
              <a:buFontTx/>
              <a:buNone/>
            </a:pPr>
            <a:r>
              <a:rPr lang="tr-TR" sz="2800" dirty="0" smtClean="0">
                <a:effectLst/>
              </a:rPr>
              <a:t>                              </a:t>
            </a:r>
            <a:r>
              <a:rPr lang="tr-TR" sz="2800" dirty="0" err="1" smtClean="0">
                <a:effectLst/>
              </a:rPr>
              <a:t>and</a:t>
            </a:r>
            <a:endParaRPr lang="tr-TR" sz="2800" dirty="0" smtClean="0">
              <a:effectLst/>
            </a:endParaRPr>
          </a:p>
        </p:txBody>
      </p:sp>
      <p:grpSp>
        <p:nvGrpSpPr>
          <p:cNvPr id="15364" name="Group 4"/>
          <p:cNvGrpSpPr>
            <a:grpSpLocks/>
          </p:cNvGrpSpPr>
          <p:nvPr/>
        </p:nvGrpSpPr>
        <p:grpSpPr bwMode="auto">
          <a:xfrm>
            <a:off x="58738" y="6440488"/>
            <a:ext cx="2667000" cy="365125"/>
            <a:chOff x="384" y="2976"/>
            <a:chExt cx="1680" cy="230"/>
          </a:xfrm>
        </p:grpSpPr>
        <p:pic>
          <p:nvPicPr>
            <p:cNvPr id="15371" name="Picture 5" descr="HM00260_"/>
            <p:cNvPicPr>
              <a:picLocks noChangeAspect="1" noChangeArrowheads="1"/>
            </p:cNvPicPr>
            <p:nvPr/>
          </p:nvPicPr>
          <p:blipFill>
            <a:blip r:embed="rId2" cstate="print"/>
            <a:srcRect/>
            <a:stretch>
              <a:fillRect/>
            </a:stretch>
          </p:blipFill>
          <p:spPr bwMode="auto">
            <a:xfrm>
              <a:off x="1351" y="3009"/>
              <a:ext cx="144" cy="183"/>
            </a:xfrm>
            <a:prstGeom prst="rect">
              <a:avLst/>
            </a:prstGeom>
            <a:noFill/>
            <a:ln w="9525">
              <a:noFill/>
              <a:miter lim="800000"/>
              <a:headEnd/>
              <a:tailEnd/>
            </a:ln>
          </p:spPr>
        </p:pic>
        <p:sp>
          <p:nvSpPr>
            <p:cNvPr id="15372"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
        <p:nvSpPr>
          <p:cNvPr id="15365" name="Line 7"/>
          <p:cNvSpPr>
            <a:spLocks noChangeShapeType="1"/>
          </p:cNvSpPr>
          <p:nvPr/>
        </p:nvSpPr>
        <p:spPr bwMode="auto">
          <a:xfrm>
            <a:off x="0" y="1196975"/>
            <a:ext cx="9144000" cy="0"/>
          </a:xfrm>
          <a:prstGeom prst="line">
            <a:avLst/>
          </a:prstGeom>
          <a:noFill/>
          <a:ln w="9525">
            <a:solidFill>
              <a:schemeClr val="hlink"/>
            </a:solidFill>
            <a:round/>
            <a:headEnd/>
            <a:tailEnd/>
          </a:ln>
        </p:spPr>
        <p:txBody>
          <a:bodyPr/>
          <a:lstStyle/>
          <a:p>
            <a:endParaRPr lang="tr-TR"/>
          </a:p>
        </p:txBody>
      </p:sp>
      <p:sp>
        <p:nvSpPr>
          <p:cNvPr id="15366" name="7 Dikdörtgen"/>
          <p:cNvSpPr>
            <a:spLocks noChangeArrowheads="1"/>
          </p:cNvSpPr>
          <p:nvPr/>
        </p:nvSpPr>
        <p:spPr bwMode="auto">
          <a:xfrm>
            <a:off x="2411760" y="3924301"/>
            <a:ext cx="1008062" cy="433387"/>
          </a:xfrm>
          <a:prstGeom prst="rect">
            <a:avLst/>
          </a:prstGeom>
          <a:solidFill>
            <a:srgbClr val="000000"/>
          </a:solidFill>
          <a:ln w="9525" algn="ctr">
            <a:solidFill>
              <a:schemeClr val="bg1"/>
            </a:solidFill>
            <a:round/>
            <a:headEnd/>
            <a:tailEnd/>
          </a:ln>
        </p:spPr>
        <p:txBody>
          <a:bodyPr/>
          <a:lstStyle/>
          <a:p>
            <a:pPr algn="ctr"/>
            <a:r>
              <a:rPr lang="tr-TR" sz="2000" b="0"/>
              <a:t>Black</a:t>
            </a:r>
          </a:p>
        </p:txBody>
      </p:sp>
      <p:sp>
        <p:nvSpPr>
          <p:cNvPr id="15367" name="8 Dikdörtgen"/>
          <p:cNvSpPr>
            <a:spLocks noChangeArrowheads="1"/>
          </p:cNvSpPr>
          <p:nvPr/>
        </p:nvSpPr>
        <p:spPr bwMode="auto">
          <a:xfrm>
            <a:off x="5402957" y="3925961"/>
            <a:ext cx="1079500" cy="379413"/>
          </a:xfrm>
          <a:prstGeom prst="rect">
            <a:avLst/>
          </a:prstGeom>
          <a:solidFill>
            <a:srgbClr val="663300"/>
          </a:solidFill>
          <a:ln w="9525" algn="ctr">
            <a:solidFill>
              <a:srgbClr val="663300"/>
            </a:solidFill>
            <a:round/>
            <a:headEnd/>
            <a:tailEnd/>
          </a:ln>
        </p:spPr>
        <p:txBody>
          <a:bodyPr/>
          <a:lstStyle/>
          <a:p>
            <a:pPr algn="ctr"/>
            <a:r>
              <a:rPr lang="tr-TR" sz="2000" b="0"/>
              <a:t>Brown</a:t>
            </a:r>
          </a:p>
        </p:txBody>
      </p:sp>
      <p:sp>
        <p:nvSpPr>
          <p:cNvPr id="2" name="Slayt Numarası Yer Tutucusu 1"/>
          <p:cNvSpPr>
            <a:spLocks noGrp="1"/>
          </p:cNvSpPr>
          <p:nvPr>
            <p:ph type="sldNum" sz="quarter" idx="12"/>
          </p:nvPr>
        </p:nvSpPr>
        <p:spPr/>
        <p:txBody>
          <a:bodyPr/>
          <a:lstStyle/>
          <a:p>
            <a:pPr>
              <a:defRPr/>
            </a:pPr>
            <a:fld id="{F0B3AC44-B3AE-45AA-A9DC-A10D0C9D45C9}" type="slidenum">
              <a:rPr lang="tr-TR" smtClean="0"/>
              <a:pPr>
                <a:defRPr/>
              </a:pPr>
              <a:t>13</a:t>
            </a:fld>
            <a:endParaRPr lang="tr-TR"/>
          </a:p>
        </p:txBody>
      </p:sp>
      <p:pic>
        <p:nvPicPr>
          <p:cNvPr id="5" name="Resim 4"/>
          <p:cNvPicPr>
            <a:picLocks noChangeAspect="1"/>
          </p:cNvPicPr>
          <p:nvPr/>
        </p:nvPicPr>
        <p:blipFill>
          <a:blip r:embed="rId3"/>
          <a:stretch>
            <a:fillRect/>
          </a:stretch>
        </p:blipFill>
        <p:spPr>
          <a:xfrm>
            <a:off x="1871000" y="4546023"/>
            <a:ext cx="2305050" cy="1638300"/>
          </a:xfrm>
          <a:prstGeom prst="rect">
            <a:avLst/>
          </a:prstGeom>
        </p:spPr>
      </p:pic>
      <p:pic>
        <p:nvPicPr>
          <p:cNvPr id="6" name="Resim 5"/>
          <p:cNvPicPr>
            <a:picLocks noChangeAspect="1"/>
          </p:cNvPicPr>
          <p:nvPr/>
        </p:nvPicPr>
        <p:blipFill>
          <a:blip r:embed="rId4"/>
          <a:stretch>
            <a:fillRect/>
          </a:stretch>
        </p:blipFill>
        <p:spPr>
          <a:xfrm>
            <a:off x="4932040" y="4569948"/>
            <a:ext cx="2351363" cy="1623361"/>
          </a:xfrm>
          <a:prstGeom prst="rect">
            <a:avLst/>
          </a:prstGeom>
        </p:spPr>
      </p:pic>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68313" y="142875"/>
            <a:ext cx="8229600" cy="833438"/>
          </a:xfrm>
          <a:prstGeom prst="rect">
            <a:avLst/>
          </a:prstGeom>
        </p:spPr>
        <p:txBody>
          <a:bodyPr/>
          <a:lstStyle/>
          <a:p>
            <a:pPr algn="ctr">
              <a:defRPr/>
            </a:pPr>
            <a:r>
              <a:rPr lang="tr-TR" sz="2800" b="0" kern="0">
                <a:solidFill>
                  <a:srgbClr val="FFFF00"/>
                </a:solidFill>
                <a:latin typeface="+mj-lt"/>
                <a:ea typeface="+mj-ea"/>
                <a:cs typeface="+mj-cs"/>
              </a:rPr>
              <a:t>Pigment  stones</a:t>
            </a:r>
            <a:endParaRPr lang="tr-TR" sz="2800" b="0" kern="0" dirty="0">
              <a:solidFill>
                <a:srgbClr val="FFFF00"/>
              </a:solidFill>
              <a:latin typeface="+mj-lt"/>
              <a:ea typeface="+mj-ea"/>
              <a:cs typeface="+mj-cs"/>
            </a:endParaRPr>
          </a:p>
        </p:txBody>
      </p:sp>
      <p:grpSp>
        <p:nvGrpSpPr>
          <p:cNvPr id="16388" name="Group 4"/>
          <p:cNvGrpSpPr>
            <a:grpSpLocks/>
          </p:cNvGrpSpPr>
          <p:nvPr/>
        </p:nvGrpSpPr>
        <p:grpSpPr bwMode="auto">
          <a:xfrm>
            <a:off x="58738" y="6440488"/>
            <a:ext cx="2667000" cy="365125"/>
            <a:chOff x="384" y="2976"/>
            <a:chExt cx="1680" cy="230"/>
          </a:xfrm>
        </p:grpSpPr>
        <p:pic>
          <p:nvPicPr>
            <p:cNvPr id="16419" name="Picture 5" descr="HM00260_"/>
            <p:cNvPicPr>
              <a:picLocks noChangeAspect="1" noChangeArrowheads="1"/>
            </p:cNvPicPr>
            <p:nvPr/>
          </p:nvPicPr>
          <p:blipFill>
            <a:blip r:embed="rId2" cstate="print"/>
            <a:srcRect/>
            <a:stretch>
              <a:fillRect/>
            </a:stretch>
          </p:blipFill>
          <p:spPr bwMode="auto">
            <a:xfrm>
              <a:off x="1351" y="3009"/>
              <a:ext cx="144" cy="183"/>
            </a:xfrm>
            <a:prstGeom prst="rect">
              <a:avLst/>
            </a:prstGeom>
            <a:noFill/>
            <a:ln w="9525">
              <a:noFill/>
              <a:miter lim="800000"/>
              <a:headEnd/>
              <a:tailEnd/>
            </a:ln>
          </p:spPr>
        </p:pic>
        <p:sp>
          <p:nvSpPr>
            <p:cNvPr id="16420"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graphicFrame>
        <p:nvGraphicFramePr>
          <p:cNvPr id="8" name="7 Tablo"/>
          <p:cNvGraphicFramePr>
            <a:graphicFrameLocks noGrp="1"/>
          </p:cNvGraphicFramePr>
          <p:nvPr/>
        </p:nvGraphicFramePr>
        <p:xfrm>
          <a:off x="285750" y="763588"/>
          <a:ext cx="8572560" cy="5594062"/>
        </p:xfrm>
        <a:graphic>
          <a:graphicData uri="http://schemas.openxmlformats.org/drawingml/2006/table">
            <a:tbl>
              <a:tblPr firstRow="1" bandRow="1">
                <a:tableStyleId>{5C22544A-7EE6-4342-B048-85BDC9FD1C3A}</a:tableStyleId>
              </a:tblPr>
              <a:tblGrid>
                <a:gridCol w="2275901">
                  <a:extLst>
                    <a:ext uri="{9D8B030D-6E8A-4147-A177-3AD203B41FA5}">
                      <a16:colId xmlns:a16="http://schemas.microsoft.com/office/drawing/2014/main" val="20000"/>
                    </a:ext>
                  </a:extLst>
                </a:gridCol>
                <a:gridCol w="3439139">
                  <a:extLst>
                    <a:ext uri="{9D8B030D-6E8A-4147-A177-3AD203B41FA5}">
                      <a16:colId xmlns:a16="http://schemas.microsoft.com/office/drawing/2014/main" val="20001"/>
                    </a:ext>
                  </a:extLst>
                </a:gridCol>
                <a:gridCol w="2857520">
                  <a:extLst>
                    <a:ext uri="{9D8B030D-6E8A-4147-A177-3AD203B41FA5}">
                      <a16:colId xmlns:a16="http://schemas.microsoft.com/office/drawing/2014/main" val="20002"/>
                    </a:ext>
                  </a:extLst>
                </a:gridCol>
              </a:tblGrid>
              <a:tr h="642942">
                <a:tc>
                  <a:txBody>
                    <a:bodyPr/>
                    <a:lstStyle/>
                    <a:p>
                      <a:endParaRPr lang="tr-TR" dirty="0">
                        <a:solidFill>
                          <a:schemeClr val="tx1"/>
                        </a:solidFill>
                      </a:endParaRPr>
                    </a:p>
                  </a:txBody>
                  <a:tcPr anchor="ctr" anchorCtr="1">
                    <a:noFill/>
                  </a:tcPr>
                </a:tc>
                <a:tc>
                  <a:txBody>
                    <a:bodyPr/>
                    <a:lstStyle/>
                    <a:p>
                      <a:r>
                        <a:rPr lang="tr-TR" sz="2000" dirty="0" err="1" smtClean="0">
                          <a:solidFill>
                            <a:schemeClr val="tx1"/>
                          </a:solidFill>
                        </a:rPr>
                        <a:t>Black</a:t>
                      </a:r>
                      <a:r>
                        <a:rPr lang="tr-TR" sz="2000" dirty="0" smtClean="0">
                          <a:solidFill>
                            <a:schemeClr val="tx1"/>
                          </a:solidFill>
                        </a:rPr>
                        <a:t> </a:t>
                      </a:r>
                      <a:r>
                        <a:rPr lang="tr-TR" sz="2000" dirty="0" err="1" smtClean="0">
                          <a:solidFill>
                            <a:schemeClr val="tx1"/>
                          </a:solidFill>
                        </a:rPr>
                        <a:t>stones</a:t>
                      </a:r>
                      <a:endParaRPr lang="tr-TR" sz="2000" dirty="0">
                        <a:solidFill>
                          <a:schemeClr val="tx1"/>
                        </a:solidFill>
                      </a:endParaRPr>
                    </a:p>
                  </a:txBody>
                  <a:tcPr anchor="ctr" anchorCtr="1">
                    <a:solidFill>
                      <a:srgbClr val="000000"/>
                    </a:solidFill>
                  </a:tcPr>
                </a:tc>
                <a:tc>
                  <a:txBody>
                    <a:bodyPr/>
                    <a:lstStyle/>
                    <a:p>
                      <a:r>
                        <a:rPr lang="tr-TR" sz="2000" dirty="0" smtClean="0">
                          <a:solidFill>
                            <a:schemeClr val="tx1"/>
                          </a:solidFill>
                        </a:rPr>
                        <a:t>Brown </a:t>
                      </a:r>
                      <a:r>
                        <a:rPr lang="tr-TR" sz="2000" dirty="0" err="1" smtClean="0">
                          <a:solidFill>
                            <a:schemeClr val="tx1"/>
                          </a:solidFill>
                        </a:rPr>
                        <a:t>stones</a:t>
                      </a:r>
                      <a:endParaRPr lang="tr-TR" sz="2000" dirty="0">
                        <a:solidFill>
                          <a:schemeClr val="tx1"/>
                        </a:solidFill>
                      </a:endParaRPr>
                    </a:p>
                  </a:txBody>
                  <a:tcPr anchor="ctr" anchorCtr="1">
                    <a:solidFill>
                      <a:srgbClr val="663300"/>
                    </a:solidFill>
                  </a:tcPr>
                </a:tc>
                <a:extLst>
                  <a:ext uri="{0D108BD9-81ED-4DB2-BD59-A6C34878D82A}">
                    <a16:rowId xmlns:a16="http://schemas.microsoft.com/office/drawing/2014/main" val="10000"/>
                  </a:ext>
                </a:extLst>
              </a:tr>
              <a:tr h="940600">
                <a:tc>
                  <a:txBody>
                    <a:bodyPr/>
                    <a:lstStyle/>
                    <a:p>
                      <a:r>
                        <a:rPr lang="tr-TR" sz="2000" b="1" dirty="0" err="1" smtClean="0">
                          <a:solidFill>
                            <a:schemeClr val="tx1"/>
                          </a:solidFill>
                        </a:rPr>
                        <a:t>Primary</a:t>
                      </a:r>
                      <a:r>
                        <a:rPr lang="tr-TR" sz="2000" b="1" dirty="0" smtClean="0">
                          <a:solidFill>
                            <a:schemeClr val="tx1"/>
                          </a:solidFill>
                        </a:rPr>
                        <a:t> </a:t>
                      </a:r>
                      <a:r>
                        <a:rPr lang="tr-TR" sz="2000" b="1" dirty="0" err="1" smtClean="0">
                          <a:solidFill>
                            <a:schemeClr val="tx1"/>
                          </a:solidFill>
                        </a:rPr>
                        <a:t>location</a:t>
                      </a:r>
                      <a:endParaRPr lang="tr-TR" sz="2000" b="1" dirty="0">
                        <a:solidFill>
                          <a:schemeClr val="tx1"/>
                        </a:solidFill>
                      </a:endParaRPr>
                    </a:p>
                  </a:txBody>
                  <a:tcPr anchor="ctr" anchorCtr="1">
                    <a:noFill/>
                  </a:tcPr>
                </a:tc>
                <a:tc>
                  <a:txBody>
                    <a:bodyPr/>
                    <a:lstStyle/>
                    <a:p>
                      <a:r>
                        <a:rPr lang="tr-TR" sz="1800" dirty="0" err="1" smtClean="0">
                          <a:solidFill>
                            <a:schemeClr val="tx1"/>
                          </a:solidFill>
                        </a:rPr>
                        <a:t>Gallbladder</a:t>
                      </a:r>
                      <a:endParaRPr lang="tr-TR" sz="1800" dirty="0">
                        <a:solidFill>
                          <a:schemeClr val="tx1"/>
                        </a:solidFill>
                      </a:endParaRPr>
                    </a:p>
                  </a:txBody>
                  <a:tcPr anchor="ctr" anchorCtr="1">
                    <a:noFill/>
                  </a:tcPr>
                </a:tc>
                <a:tc>
                  <a:txBody>
                    <a:bodyPr/>
                    <a:lstStyle/>
                    <a:p>
                      <a:r>
                        <a:rPr lang="tr-TR" dirty="0" smtClean="0">
                          <a:solidFill>
                            <a:schemeClr val="tx1"/>
                          </a:solidFill>
                        </a:rPr>
                        <a:t>Bile</a:t>
                      </a:r>
                      <a:r>
                        <a:rPr lang="tr-TR" baseline="0" dirty="0" smtClean="0">
                          <a:solidFill>
                            <a:schemeClr val="tx1"/>
                          </a:solidFill>
                        </a:rPr>
                        <a:t> </a:t>
                      </a:r>
                      <a:r>
                        <a:rPr lang="tr-TR" baseline="0" dirty="0" err="1" smtClean="0">
                          <a:solidFill>
                            <a:schemeClr val="tx1"/>
                          </a:solidFill>
                        </a:rPr>
                        <a:t>ducts</a:t>
                      </a:r>
                      <a:endParaRPr lang="tr-TR" dirty="0">
                        <a:solidFill>
                          <a:schemeClr val="tx1"/>
                        </a:solidFill>
                      </a:endParaRPr>
                    </a:p>
                  </a:txBody>
                  <a:tcPr anchor="ctr" anchorCtr="1">
                    <a:noFill/>
                  </a:tcPr>
                </a:tc>
                <a:extLst>
                  <a:ext uri="{0D108BD9-81ED-4DB2-BD59-A6C34878D82A}">
                    <a16:rowId xmlns:a16="http://schemas.microsoft.com/office/drawing/2014/main" val="10001"/>
                  </a:ext>
                </a:extLst>
              </a:tr>
              <a:tr h="940600">
                <a:tc>
                  <a:txBody>
                    <a:bodyPr/>
                    <a:lstStyle/>
                    <a:p>
                      <a:r>
                        <a:rPr lang="tr-TR" sz="2000" b="1" dirty="0" err="1" smtClean="0">
                          <a:solidFill>
                            <a:schemeClr val="tx1"/>
                          </a:solidFill>
                        </a:rPr>
                        <a:t>Frequency</a:t>
                      </a:r>
                      <a:endParaRPr lang="tr-TR" sz="2000" b="1" dirty="0">
                        <a:solidFill>
                          <a:schemeClr val="tx1"/>
                        </a:solidFill>
                      </a:endParaRPr>
                    </a:p>
                  </a:txBody>
                  <a:tcPr anchor="ctr" anchorCtr="1">
                    <a:noFill/>
                  </a:tcPr>
                </a:tc>
                <a:tc>
                  <a:txBody>
                    <a:bodyPr/>
                    <a:lstStyle/>
                    <a:p>
                      <a:r>
                        <a:rPr lang="tr-TR" dirty="0" smtClean="0">
                          <a:solidFill>
                            <a:schemeClr val="tx1"/>
                          </a:solidFill>
                        </a:rPr>
                        <a:t>20% of </a:t>
                      </a:r>
                      <a:r>
                        <a:rPr lang="tr-TR" dirty="0" err="1" smtClean="0">
                          <a:solidFill>
                            <a:schemeClr val="tx1"/>
                          </a:solidFill>
                        </a:rPr>
                        <a:t>gallbladder</a:t>
                      </a:r>
                      <a:r>
                        <a:rPr lang="tr-TR" dirty="0" smtClean="0">
                          <a:solidFill>
                            <a:schemeClr val="tx1"/>
                          </a:solidFill>
                        </a:rPr>
                        <a:t> </a:t>
                      </a:r>
                      <a:r>
                        <a:rPr lang="tr-TR" dirty="0" err="1" smtClean="0">
                          <a:solidFill>
                            <a:schemeClr val="tx1"/>
                          </a:solidFill>
                        </a:rPr>
                        <a:t>stones</a:t>
                      </a:r>
                      <a:endParaRPr lang="tr-TR" dirty="0">
                        <a:solidFill>
                          <a:schemeClr val="tx1"/>
                        </a:solidFill>
                      </a:endParaRPr>
                    </a:p>
                  </a:txBody>
                  <a:tcPr anchor="ctr" anchorCtr="1">
                    <a:noFill/>
                  </a:tcPr>
                </a:tc>
                <a:tc>
                  <a:txBody>
                    <a:bodyPr/>
                    <a:lstStyle/>
                    <a:p>
                      <a:r>
                        <a:rPr lang="tr-TR" dirty="0" smtClean="0">
                          <a:solidFill>
                            <a:schemeClr val="tx1"/>
                          </a:solidFill>
                        </a:rPr>
                        <a:t>50% of bile </a:t>
                      </a:r>
                      <a:r>
                        <a:rPr lang="tr-TR" dirty="0" err="1" smtClean="0">
                          <a:solidFill>
                            <a:schemeClr val="tx1"/>
                          </a:solidFill>
                        </a:rPr>
                        <a:t>duct</a:t>
                      </a:r>
                      <a:r>
                        <a:rPr lang="tr-TR" dirty="0" smtClean="0">
                          <a:solidFill>
                            <a:schemeClr val="tx1"/>
                          </a:solidFill>
                        </a:rPr>
                        <a:t> </a:t>
                      </a:r>
                      <a:r>
                        <a:rPr lang="tr-TR" dirty="0" err="1" smtClean="0">
                          <a:solidFill>
                            <a:schemeClr val="tx1"/>
                          </a:solidFill>
                        </a:rPr>
                        <a:t>stones</a:t>
                      </a:r>
                      <a:endParaRPr lang="tr-TR" dirty="0">
                        <a:solidFill>
                          <a:schemeClr val="tx1"/>
                        </a:solidFill>
                      </a:endParaRPr>
                    </a:p>
                  </a:txBody>
                  <a:tcPr anchor="ctr" anchorCtr="1">
                    <a:noFill/>
                  </a:tcPr>
                </a:tc>
                <a:extLst>
                  <a:ext uri="{0D108BD9-81ED-4DB2-BD59-A6C34878D82A}">
                    <a16:rowId xmlns:a16="http://schemas.microsoft.com/office/drawing/2014/main" val="10002"/>
                  </a:ext>
                </a:extLst>
              </a:tr>
              <a:tr h="940600">
                <a:tc>
                  <a:txBody>
                    <a:bodyPr/>
                    <a:lstStyle/>
                    <a:p>
                      <a:r>
                        <a:rPr lang="tr-TR" sz="2000" b="1" dirty="0" err="1" smtClean="0">
                          <a:solidFill>
                            <a:schemeClr val="tx1"/>
                          </a:solidFill>
                        </a:rPr>
                        <a:t>Morphology</a:t>
                      </a:r>
                      <a:endParaRPr lang="tr-TR" sz="2000" b="1" dirty="0">
                        <a:solidFill>
                          <a:schemeClr val="tx1"/>
                        </a:solidFill>
                      </a:endParaRPr>
                    </a:p>
                  </a:txBody>
                  <a:tcPr anchor="ctr" anchorCtr="1">
                    <a:noFill/>
                  </a:tcPr>
                </a:tc>
                <a:tc>
                  <a:txBody>
                    <a:bodyPr/>
                    <a:lstStyle/>
                    <a:p>
                      <a:r>
                        <a:rPr lang="tr-TR" dirty="0" err="1" smtClean="0">
                          <a:solidFill>
                            <a:schemeClr val="tx1"/>
                          </a:solidFill>
                        </a:rPr>
                        <a:t>Small</a:t>
                      </a:r>
                      <a:r>
                        <a:rPr lang="tr-TR" dirty="0" smtClean="0">
                          <a:solidFill>
                            <a:schemeClr val="tx1"/>
                          </a:solidFill>
                        </a:rPr>
                        <a:t>, hard, </a:t>
                      </a:r>
                      <a:r>
                        <a:rPr lang="tr-TR" dirty="0" err="1" smtClean="0">
                          <a:solidFill>
                            <a:schemeClr val="tx1"/>
                          </a:solidFill>
                        </a:rPr>
                        <a:t>black</a:t>
                      </a:r>
                      <a:r>
                        <a:rPr lang="tr-TR" dirty="0" smtClean="0">
                          <a:solidFill>
                            <a:schemeClr val="tx1"/>
                          </a:solidFill>
                        </a:rPr>
                        <a:t>, </a:t>
                      </a:r>
                      <a:r>
                        <a:rPr lang="tr-TR" dirty="0" err="1" smtClean="0">
                          <a:solidFill>
                            <a:schemeClr val="tx1"/>
                          </a:solidFill>
                        </a:rPr>
                        <a:t>round</a:t>
                      </a:r>
                      <a:r>
                        <a:rPr lang="tr-TR" dirty="0" smtClean="0">
                          <a:solidFill>
                            <a:schemeClr val="tx1"/>
                          </a:solidFill>
                        </a:rPr>
                        <a:t> </a:t>
                      </a:r>
                      <a:r>
                        <a:rPr lang="tr-TR" dirty="0" err="1" smtClean="0">
                          <a:solidFill>
                            <a:schemeClr val="tx1"/>
                          </a:solidFill>
                        </a:rPr>
                        <a:t>or</a:t>
                      </a:r>
                      <a:r>
                        <a:rPr lang="tr-TR" dirty="0" smtClean="0">
                          <a:solidFill>
                            <a:schemeClr val="tx1"/>
                          </a:solidFill>
                        </a:rPr>
                        <a:t> </a:t>
                      </a:r>
                      <a:r>
                        <a:rPr lang="tr-TR" dirty="0" err="1" smtClean="0">
                          <a:solidFill>
                            <a:schemeClr val="tx1"/>
                          </a:solidFill>
                        </a:rPr>
                        <a:t>irregular</a:t>
                      </a:r>
                      <a:endParaRPr lang="tr-TR" dirty="0">
                        <a:solidFill>
                          <a:schemeClr val="tx1"/>
                        </a:solidFill>
                      </a:endParaRPr>
                    </a:p>
                  </a:txBody>
                  <a:tcPr anchor="ctr" anchorCtr="1">
                    <a:noFill/>
                  </a:tcPr>
                </a:tc>
                <a:tc>
                  <a:txBody>
                    <a:bodyPr/>
                    <a:lstStyle/>
                    <a:p>
                      <a:r>
                        <a:rPr lang="tr-TR" dirty="0" err="1" smtClean="0">
                          <a:solidFill>
                            <a:schemeClr val="tx1"/>
                          </a:solidFill>
                        </a:rPr>
                        <a:t>Small</a:t>
                      </a:r>
                      <a:r>
                        <a:rPr lang="tr-TR" baseline="0" dirty="0" smtClean="0">
                          <a:solidFill>
                            <a:schemeClr val="tx1"/>
                          </a:solidFill>
                        </a:rPr>
                        <a:t> </a:t>
                      </a:r>
                      <a:r>
                        <a:rPr lang="tr-TR" baseline="0" dirty="0" err="1" smtClean="0">
                          <a:solidFill>
                            <a:schemeClr val="tx1"/>
                          </a:solidFill>
                        </a:rPr>
                        <a:t>to</a:t>
                      </a:r>
                      <a:r>
                        <a:rPr lang="tr-TR" baseline="0" dirty="0" smtClean="0">
                          <a:solidFill>
                            <a:schemeClr val="tx1"/>
                          </a:solidFill>
                        </a:rPr>
                        <a:t> </a:t>
                      </a:r>
                      <a:r>
                        <a:rPr lang="tr-TR" baseline="0" dirty="0" err="1" smtClean="0">
                          <a:solidFill>
                            <a:schemeClr val="tx1"/>
                          </a:solidFill>
                        </a:rPr>
                        <a:t>large</a:t>
                      </a:r>
                      <a:r>
                        <a:rPr lang="tr-TR" baseline="0" dirty="0" smtClean="0">
                          <a:solidFill>
                            <a:schemeClr val="tx1"/>
                          </a:solidFill>
                        </a:rPr>
                        <a:t>, </a:t>
                      </a:r>
                      <a:r>
                        <a:rPr lang="tr-TR" baseline="0" dirty="0" err="1" smtClean="0">
                          <a:solidFill>
                            <a:schemeClr val="tx1"/>
                          </a:solidFill>
                        </a:rPr>
                        <a:t>brown</a:t>
                      </a:r>
                      <a:r>
                        <a:rPr lang="tr-TR" baseline="0" dirty="0" smtClean="0">
                          <a:solidFill>
                            <a:schemeClr val="tx1"/>
                          </a:solidFill>
                        </a:rPr>
                        <a:t>, </a:t>
                      </a:r>
                      <a:r>
                        <a:rPr lang="tr-TR" baseline="0" dirty="0" err="1" smtClean="0">
                          <a:solidFill>
                            <a:schemeClr val="tx1"/>
                          </a:solidFill>
                        </a:rPr>
                        <a:t>softer</a:t>
                      </a:r>
                      <a:endParaRPr lang="tr-TR" dirty="0">
                        <a:solidFill>
                          <a:schemeClr val="tx1"/>
                        </a:solidFill>
                      </a:endParaRPr>
                    </a:p>
                  </a:txBody>
                  <a:tcPr anchor="ctr" anchorCtr="1">
                    <a:noFill/>
                  </a:tcPr>
                </a:tc>
                <a:extLst>
                  <a:ext uri="{0D108BD9-81ED-4DB2-BD59-A6C34878D82A}">
                    <a16:rowId xmlns:a16="http://schemas.microsoft.com/office/drawing/2014/main" val="10003"/>
                  </a:ext>
                </a:extLst>
              </a:tr>
              <a:tr h="940600">
                <a:tc>
                  <a:txBody>
                    <a:bodyPr/>
                    <a:lstStyle/>
                    <a:p>
                      <a:r>
                        <a:rPr lang="tr-TR" sz="2000" b="1" dirty="0" err="1" smtClean="0">
                          <a:solidFill>
                            <a:schemeClr val="tx1"/>
                          </a:solidFill>
                        </a:rPr>
                        <a:t>Content</a:t>
                      </a:r>
                      <a:endParaRPr lang="tr-TR" sz="2000" b="1" dirty="0">
                        <a:solidFill>
                          <a:schemeClr val="tx1"/>
                        </a:solidFill>
                      </a:endParaRPr>
                    </a:p>
                  </a:txBody>
                  <a:tcPr anchor="ctr" anchorCtr="1">
                    <a:noFill/>
                  </a:tcPr>
                </a:tc>
                <a:tc>
                  <a:txBody>
                    <a:bodyPr/>
                    <a:lstStyle/>
                    <a:p>
                      <a:r>
                        <a:rPr lang="tr-TR" dirty="0" err="1" smtClean="0">
                          <a:solidFill>
                            <a:schemeClr val="tx1"/>
                          </a:solidFill>
                        </a:rPr>
                        <a:t>Calcium</a:t>
                      </a:r>
                      <a:r>
                        <a:rPr lang="tr-TR" dirty="0" smtClean="0">
                          <a:solidFill>
                            <a:schemeClr val="tx1"/>
                          </a:solidFill>
                        </a:rPr>
                        <a:t> </a:t>
                      </a:r>
                      <a:r>
                        <a:rPr lang="tr-TR" dirty="0" err="1" smtClean="0">
                          <a:solidFill>
                            <a:schemeClr val="tx1"/>
                          </a:solidFill>
                        </a:rPr>
                        <a:t>bilirubinate</a:t>
                      </a:r>
                      <a:r>
                        <a:rPr lang="tr-TR" dirty="0" smtClean="0">
                          <a:solidFill>
                            <a:schemeClr val="tx1"/>
                          </a:solidFill>
                        </a:rPr>
                        <a:t> </a:t>
                      </a:r>
                      <a:r>
                        <a:rPr lang="tr-TR" dirty="0" err="1" smtClean="0">
                          <a:solidFill>
                            <a:schemeClr val="tx1"/>
                          </a:solidFill>
                        </a:rPr>
                        <a:t>polymer</a:t>
                      </a:r>
                      <a:r>
                        <a:rPr lang="tr-TR" dirty="0" smtClean="0">
                          <a:solidFill>
                            <a:schemeClr val="tx1"/>
                          </a:solidFill>
                        </a:rPr>
                        <a:t> </a:t>
                      </a:r>
                      <a:r>
                        <a:rPr lang="tr-TR" dirty="0" err="1" smtClean="0">
                          <a:solidFill>
                            <a:schemeClr val="tx1"/>
                          </a:solidFill>
                        </a:rPr>
                        <a:t>and</a:t>
                      </a:r>
                      <a:r>
                        <a:rPr lang="tr-TR" baseline="0" dirty="0" smtClean="0">
                          <a:solidFill>
                            <a:schemeClr val="tx1"/>
                          </a:solidFill>
                        </a:rPr>
                        <a:t> </a:t>
                      </a:r>
                      <a:r>
                        <a:rPr lang="tr-TR" baseline="0" dirty="0" err="1" smtClean="0">
                          <a:solidFill>
                            <a:schemeClr val="tx1"/>
                          </a:solidFill>
                        </a:rPr>
                        <a:t>other</a:t>
                      </a:r>
                      <a:r>
                        <a:rPr lang="tr-TR" baseline="0" dirty="0" smtClean="0">
                          <a:solidFill>
                            <a:schemeClr val="tx1"/>
                          </a:solidFill>
                        </a:rPr>
                        <a:t> </a:t>
                      </a:r>
                      <a:r>
                        <a:rPr lang="tr-TR" baseline="0" dirty="0" err="1" smtClean="0">
                          <a:solidFill>
                            <a:schemeClr val="tx1"/>
                          </a:solidFill>
                        </a:rPr>
                        <a:t>salts</a:t>
                      </a:r>
                      <a:r>
                        <a:rPr lang="tr-TR" baseline="0" dirty="0" smtClean="0">
                          <a:solidFill>
                            <a:schemeClr val="tx1"/>
                          </a:solidFill>
                        </a:rPr>
                        <a:t>, </a:t>
                      </a:r>
                      <a:r>
                        <a:rPr lang="tr-TR" baseline="0" dirty="0" err="1" smtClean="0">
                          <a:solidFill>
                            <a:schemeClr val="tx1"/>
                          </a:solidFill>
                        </a:rPr>
                        <a:t>less</a:t>
                      </a:r>
                      <a:r>
                        <a:rPr lang="tr-TR" baseline="0" dirty="0" smtClean="0">
                          <a:solidFill>
                            <a:schemeClr val="tx1"/>
                          </a:solidFill>
                        </a:rPr>
                        <a:t> </a:t>
                      </a:r>
                      <a:r>
                        <a:rPr lang="tr-TR" baseline="0" dirty="0" err="1" smtClean="0">
                          <a:solidFill>
                            <a:schemeClr val="tx1"/>
                          </a:solidFill>
                        </a:rPr>
                        <a:t>than</a:t>
                      </a:r>
                      <a:r>
                        <a:rPr lang="tr-TR" baseline="0" dirty="0" smtClean="0">
                          <a:solidFill>
                            <a:schemeClr val="tx1"/>
                          </a:solidFill>
                        </a:rPr>
                        <a:t> 10% </a:t>
                      </a:r>
                      <a:r>
                        <a:rPr lang="tr-TR" baseline="0" dirty="0" err="1" smtClean="0">
                          <a:solidFill>
                            <a:schemeClr val="tx1"/>
                          </a:solidFill>
                        </a:rPr>
                        <a:t>cholesterol</a:t>
                      </a:r>
                      <a:endParaRPr lang="tr-TR" dirty="0">
                        <a:solidFill>
                          <a:schemeClr val="tx1"/>
                        </a:solidFill>
                      </a:endParaRPr>
                    </a:p>
                  </a:txBody>
                  <a:tcPr anchor="ctr" anchorCtr="1">
                    <a:noFill/>
                  </a:tcPr>
                </a:tc>
                <a:tc>
                  <a:txBody>
                    <a:bodyPr/>
                    <a:lstStyle/>
                    <a:p>
                      <a:r>
                        <a:rPr lang="tr-TR" dirty="0" err="1" smtClean="0">
                          <a:solidFill>
                            <a:schemeClr val="tx1"/>
                          </a:solidFill>
                        </a:rPr>
                        <a:t>Calcium</a:t>
                      </a:r>
                      <a:r>
                        <a:rPr lang="tr-TR" dirty="0" smtClean="0">
                          <a:solidFill>
                            <a:schemeClr val="tx1"/>
                          </a:solidFill>
                        </a:rPr>
                        <a:t> </a:t>
                      </a:r>
                      <a:r>
                        <a:rPr lang="tr-TR" dirty="0" err="1" smtClean="0">
                          <a:solidFill>
                            <a:schemeClr val="tx1"/>
                          </a:solidFill>
                        </a:rPr>
                        <a:t>bilirubinate</a:t>
                      </a:r>
                      <a:r>
                        <a:rPr lang="tr-TR" dirty="0" smtClean="0">
                          <a:solidFill>
                            <a:schemeClr val="tx1"/>
                          </a:solidFill>
                        </a:rPr>
                        <a:t>, </a:t>
                      </a:r>
                      <a:r>
                        <a:rPr lang="tr-TR" dirty="0" err="1" smtClean="0">
                          <a:solidFill>
                            <a:schemeClr val="tx1"/>
                          </a:solidFill>
                        </a:rPr>
                        <a:t>fatty</a:t>
                      </a:r>
                      <a:r>
                        <a:rPr lang="tr-TR" dirty="0" smtClean="0">
                          <a:solidFill>
                            <a:schemeClr val="tx1"/>
                          </a:solidFill>
                        </a:rPr>
                        <a:t> </a:t>
                      </a:r>
                      <a:r>
                        <a:rPr lang="tr-TR" dirty="0" err="1" smtClean="0">
                          <a:solidFill>
                            <a:schemeClr val="tx1"/>
                          </a:solidFill>
                        </a:rPr>
                        <a:t>acids</a:t>
                      </a:r>
                      <a:r>
                        <a:rPr lang="tr-TR" dirty="0" smtClean="0">
                          <a:solidFill>
                            <a:schemeClr val="tx1"/>
                          </a:solidFill>
                        </a:rPr>
                        <a:t>, 10-30% </a:t>
                      </a:r>
                      <a:r>
                        <a:rPr lang="tr-TR" dirty="0" err="1" smtClean="0">
                          <a:solidFill>
                            <a:schemeClr val="tx1"/>
                          </a:solidFill>
                        </a:rPr>
                        <a:t>cholesterol</a:t>
                      </a:r>
                      <a:endParaRPr lang="tr-TR" dirty="0">
                        <a:solidFill>
                          <a:schemeClr val="tx1"/>
                        </a:solidFill>
                      </a:endParaRPr>
                    </a:p>
                  </a:txBody>
                  <a:tcPr anchor="ctr" anchorCtr="1">
                    <a:noFill/>
                  </a:tcPr>
                </a:tc>
                <a:extLst>
                  <a:ext uri="{0D108BD9-81ED-4DB2-BD59-A6C34878D82A}">
                    <a16:rowId xmlns:a16="http://schemas.microsoft.com/office/drawing/2014/main" val="10004"/>
                  </a:ext>
                </a:extLst>
              </a:tr>
              <a:tr h="940600">
                <a:tc>
                  <a:txBody>
                    <a:bodyPr/>
                    <a:lstStyle/>
                    <a:p>
                      <a:r>
                        <a:rPr lang="tr-TR" sz="2000" b="1" dirty="0" err="1" smtClean="0">
                          <a:solidFill>
                            <a:schemeClr val="tx1"/>
                          </a:solidFill>
                        </a:rPr>
                        <a:t>Setting</a:t>
                      </a:r>
                      <a:endParaRPr lang="tr-TR" sz="2000" b="1" dirty="0">
                        <a:solidFill>
                          <a:schemeClr val="tx1"/>
                        </a:solidFill>
                      </a:endParaRPr>
                    </a:p>
                  </a:txBody>
                  <a:tcPr anchor="ctr" anchorCtr="1">
                    <a:noFill/>
                  </a:tcPr>
                </a:tc>
                <a:tc>
                  <a:txBody>
                    <a:bodyPr/>
                    <a:lstStyle/>
                    <a:p>
                      <a:r>
                        <a:rPr lang="tr-TR" dirty="0" err="1" smtClean="0">
                          <a:solidFill>
                            <a:schemeClr val="tx1"/>
                          </a:solidFill>
                        </a:rPr>
                        <a:t>Mostly</a:t>
                      </a:r>
                      <a:r>
                        <a:rPr lang="tr-TR" dirty="0" smtClean="0">
                          <a:solidFill>
                            <a:schemeClr val="tx1"/>
                          </a:solidFill>
                        </a:rPr>
                        <a:t> </a:t>
                      </a:r>
                      <a:r>
                        <a:rPr lang="tr-TR" dirty="0" err="1" smtClean="0">
                          <a:solidFill>
                            <a:schemeClr val="tx1"/>
                          </a:solidFill>
                        </a:rPr>
                        <a:t>idiopathic</a:t>
                      </a:r>
                      <a:endParaRPr lang="tr-TR" dirty="0" smtClean="0">
                        <a:solidFill>
                          <a:schemeClr val="tx1"/>
                        </a:solidFill>
                      </a:endParaRPr>
                    </a:p>
                    <a:p>
                      <a:r>
                        <a:rPr lang="tr-TR" dirty="0" err="1" smtClean="0">
                          <a:solidFill>
                            <a:schemeClr val="tx1"/>
                          </a:solidFill>
                        </a:rPr>
                        <a:t>Increasing</a:t>
                      </a:r>
                      <a:r>
                        <a:rPr lang="tr-TR" baseline="0" dirty="0" smtClean="0">
                          <a:solidFill>
                            <a:schemeClr val="tx1"/>
                          </a:solidFill>
                        </a:rPr>
                        <a:t> </a:t>
                      </a:r>
                      <a:r>
                        <a:rPr lang="tr-TR" baseline="0" dirty="0" err="1" smtClean="0">
                          <a:solidFill>
                            <a:schemeClr val="tx1"/>
                          </a:solidFill>
                        </a:rPr>
                        <a:t>age</a:t>
                      </a:r>
                      <a:endParaRPr lang="tr-TR" baseline="0" dirty="0" smtClean="0">
                        <a:solidFill>
                          <a:schemeClr val="tx1"/>
                        </a:solidFill>
                      </a:endParaRPr>
                    </a:p>
                    <a:p>
                      <a:r>
                        <a:rPr lang="tr-TR" baseline="0" dirty="0" err="1" smtClean="0">
                          <a:solidFill>
                            <a:schemeClr val="tx1"/>
                          </a:solidFill>
                        </a:rPr>
                        <a:t>Cirrhosis</a:t>
                      </a:r>
                      <a:r>
                        <a:rPr lang="tr-TR" baseline="0" dirty="0" smtClean="0">
                          <a:solidFill>
                            <a:schemeClr val="tx1"/>
                          </a:solidFill>
                        </a:rPr>
                        <a:t> (</a:t>
                      </a:r>
                      <a:r>
                        <a:rPr lang="tr-TR" baseline="0" dirty="0" err="1" smtClean="0">
                          <a:solidFill>
                            <a:schemeClr val="tx1"/>
                          </a:solidFill>
                        </a:rPr>
                        <a:t>Alcoholic</a:t>
                      </a:r>
                      <a:r>
                        <a:rPr lang="tr-TR" baseline="0" dirty="0" smtClean="0">
                          <a:solidFill>
                            <a:schemeClr val="tx1"/>
                          </a:solidFill>
                        </a:rPr>
                        <a:t>)</a:t>
                      </a:r>
                    </a:p>
                    <a:p>
                      <a:r>
                        <a:rPr lang="tr-TR" baseline="0" dirty="0" err="1" smtClean="0">
                          <a:solidFill>
                            <a:schemeClr val="tx1"/>
                          </a:solidFill>
                        </a:rPr>
                        <a:t>Chronic</a:t>
                      </a:r>
                      <a:r>
                        <a:rPr lang="tr-TR" baseline="0" dirty="0" smtClean="0">
                          <a:solidFill>
                            <a:schemeClr val="tx1"/>
                          </a:solidFill>
                        </a:rPr>
                        <a:t> </a:t>
                      </a:r>
                      <a:r>
                        <a:rPr lang="tr-TR" baseline="0" dirty="0" err="1" smtClean="0">
                          <a:solidFill>
                            <a:schemeClr val="tx1"/>
                          </a:solidFill>
                        </a:rPr>
                        <a:t>hemolysis</a:t>
                      </a:r>
                      <a:endParaRPr lang="tr-TR" dirty="0">
                        <a:solidFill>
                          <a:schemeClr val="tx1"/>
                        </a:solidFill>
                      </a:endParaRPr>
                    </a:p>
                  </a:txBody>
                  <a:tcPr anchor="ctr" anchorCtr="1">
                    <a:noFill/>
                  </a:tcPr>
                </a:tc>
                <a:tc>
                  <a:txBody>
                    <a:bodyPr/>
                    <a:lstStyle/>
                    <a:p>
                      <a:r>
                        <a:rPr lang="tr-TR" dirty="0" err="1" smtClean="0">
                          <a:solidFill>
                            <a:schemeClr val="tx1"/>
                          </a:solidFill>
                        </a:rPr>
                        <a:t>Chronic</a:t>
                      </a:r>
                      <a:r>
                        <a:rPr lang="tr-TR" dirty="0" smtClean="0">
                          <a:solidFill>
                            <a:schemeClr val="tx1"/>
                          </a:solidFill>
                        </a:rPr>
                        <a:t> </a:t>
                      </a:r>
                      <a:r>
                        <a:rPr lang="tr-TR" dirty="0" err="1" smtClean="0">
                          <a:solidFill>
                            <a:schemeClr val="tx1"/>
                          </a:solidFill>
                        </a:rPr>
                        <a:t>stasis</a:t>
                      </a:r>
                      <a:r>
                        <a:rPr lang="tr-TR" dirty="0" smtClean="0">
                          <a:solidFill>
                            <a:schemeClr val="tx1"/>
                          </a:solidFill>
                        </a:rPr>
                        <a:t> </a:t>
                      </a:r>
                      <a:r>
                        <a:rPr lang="tr-TR" dirty="0" err="1" smtClean="0">
                          <a:solidFill>
                            <a:schemeClr val="tx1"/>
                          </a:solidFill>
                        </a:rPr>
                        <a:t>and</a:t>
                      </a:r>
                      <a:r>
                        <a:rPr lang="tr-TR" dirty="0" smtClean="0">
                          <a:solidFill>
                            <a:schemeClr val="tx1"/>
                          </a:solidFill>
                        </a:rPr>
                        <a:t> </a:t>
                      </a:r>
                      <a:r>
                        <a:rPr lang="tr-TR" dirty="0" err="1" smtClean="0">
                          <a:solidFill>
                            <a:schemeClr val="tx1"/>
                          </a:solidFill>
                        </a:rPr>
                        <a:t>infection</a:t>
                      </a:r>
                      <a:endParaRPr lang="tr-TR" dirty="0" smtClean="0">
                        <a:solidFill>
                          <a:schemeClr val="tx1"/>
                        </a:solidFill>
                      </a:endParaRPr>
                    </a:p>
                    <a:p>
                      <a:r>
                        <a:rPr lang="tr-TR" dirty="0" err="1" smtClean="0">
                          <a:solidFill>
                            <a:schemeClr val="tx1"/>
                          </a:solidFill>
                        </a:rPr>
                        <a:t>Strictures</a:t>
                      </a:r>
                      <a:endParaRPr lang="tr-TR" dirty="0" smtClean="0">
                        <a:solidFill>
                          <a:schemeClr val="tx1"/>
                        </a:solidFill>
                      </a:endParaRPr>
                    </a:p>
                    <a:p>
                      <a:r>
                        <a:rPr lang="tr-TR" dirty="0" err="1" smtClean="0">
                          <a:solidFill>
                            <a:schemeClr val="tx1"/>
                          </a:solidFill>
                        </a:rPr>
                        <a:t>Biliary</a:t>
                      </a:r>
                      <a:r>
                        <a:rPr lang="tr-TR" dirty="0" smtClean="0">
                          <a:solidFill>
                            <a:schemeClr val="tx1"/>
                          </a:solidFill>
                        </a:rPr>
                        <a:t> </a:t>
                      </a:r>
                      <a:r>
                        <a:rPr lang="tr-TR" dirty="0" err="1" smtClean="0">
                          <a:solidFill>
                            <a:schemeClr val="tx1"/>
                          </a:solidFill>
                        </a:rPr>
                        <a:t>parasites</a:t>
                      </a:r>
                      <a:endParaRPr lang="tr-TR" dirty="0">
                        <a:solidFill>
                          <a:schemeClr val="tx1"/>
                        </a:solidFill>
                      </a:endParaRPr>
                    </a:p>
                  </a:txBody>
                  <a:tcPr anchor="ctr" anchorCtr="1">
                    <a:noFill/>
                  </a:tcPr>
                </a:tc>
                <a:extLst>
                  <a:ext uri="{0D108BD9-81ED-4DB2-BD59-A6C34878D82A}">
                    <a16:rowId xmlns:a16="http://schemas.microsoft.com/office/drawing/2014/main" val="10005"/>
                  </a:ext>
                </a:extLst>
              </a:tr>
            </a:tbl>
          </a:graphicData>
        </a:graphic>
      </p:graphicFrame>
      <p:sp>
        <p:nvSpPr>
          <p:cNvPr id="2" name="Slayt Numarası Yer Tutucusu 1"/>
          <p:cNvSpPr>
            <a:spLocks noGrp="1"/>
          </p:cNvSpPr>
          <p:nvPr>
            <p:ph type="sldNum" sz="quarter" idx="12"/>
          </p:nvPr>
        </p:nvSpPr>
        <p:spPr/>
        <p:txBody>
          <a:bodyPr/>
          <a:lstStyle/>
          <a:p>
            <a:pPr>
              <a:defRPr/>
            </a:pPr>
            <a:fld id="{CA48B754-D8E6-460C-8CA2-0447D872C702}" type="slidenum">
              <a:rPr lang="tr-TR" smtClean="0"/>
              <a:pPr>
                <a:defRPr/>
              </a:pPr>
              <a:t>14</a:t>
            </a:fld>
            <a:endParaRPr lang="tr-T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900113" y="333375"/>
            <a:ext cx="7272337" cy="720725"/>
          </a:xfrm>
        </p:spPr>
        <p:txBody>
          <a:bodyPr/>
          <a:lstStyle/>
          <a:p>
            <a:pPr algn="ctr" eaLnBrk="1" hangingPunct="1">
              <a:defRPr/>
            </a:pPr>
            <a:r>
              <a:rPr lang="tr-TR" sz="2800" dirty="0" smtClean="0">
                <a:solidFill>
                  <a:srgbClr val="FFFF00"/>
                </a:solidFill>
              </a:rPr>
              <a:t>Risc factors in pigment stones formation</a:t>
            </a:r>
          </a:p>
        </p:txBody>
      </p:sp>
      <p:sp>
        <p:nvSpPr>
          <p:cNvPr id="32771" name="Rectangle 3"/>
          <p:cNvSpPr>
            <a:spLocks noGrp="1" noChangeArrowheads="1"/>
          </p:cNvSpPr>
          <p:nvPr>
            <p:ph type="body" idx="1"/>
          </p:nvPr>
        </p:nvSpPr>
        <p:spPr>
          <a:xfrm>
            <a:off x="1000125" y="1681163"/>
            <a:ext cx="8229600" cy="4627562"/>
          </a:xfrm>
        </p:spPr>
        <p:txBody>
          <a:bodyPr/>
          <a:lstStyle/>
          <a:p>
            <a:pPr eaLnBrk="1" hangingPunct="1">
              <a:lnSpc>
                <a:spcPct val="90000"/>
              </a:lnSpc>
              <a:defRPr/>
            </a:pPr>
            <a:r>
              <a:rPr lang="tr-TR" sz="2400" dirty="0" smtClean="0"/>
              <a:t>Chronic haemolysis</a:t>
            </a:r>
          </a:p>
          <a:p>
            <a:pPr eaLnBrk="1" hangingPunct="1">
              <a:lnSpc>
                <a:spcPct val="90000"/>
              </a:lnSpc>
              <a:defRPr/>
            </a:pPr>
            <a:r>
              <a:rPr lang="tr-TR" sz="2400" dirty="0" smtClean="0"/>
              <a:t>Alcoholic cirrhosis</a:t>
            </a:r>
          </a:p>
          <a:p>
            <a:pPr eaLnBrk="1" hangingPunct="1">
              <a:lnSpc>
                <a:spcPct val="90000"/>
              </a:lnSpc>
              <a:defRPr/>
            </a:pPr>
            <a:r>
              <a:rPr lang="tr-TR" sz="2400" dirty="0" smtClean="0"/>
              <a:t>Advanced  age</a:t>
            </a:r>
          </a:p>
          <a:p>
            <a:pPr eaLnBrk="1" hangingPunct="1">
              <a:lnSpc>
                <a:spcPct val="90000"/>
              </a:lnSpc>
              <a:defRPr/>
            </a:pPr>
            <a:r>
              <a:rPr lang="tr-TR" sz="2400" dirty="0" smtClean="0"/>
              <a:t>Terminal ileum disease, resection or bypass </a:t>
            </a:r>
          </a:p>
          <a:p>
            <a:pPr eaLnBrk="1" hangingPunct="1">
              <a:lnSpc>
                <a:spcPct val="90000"/>
              </a:lnSpc>
              <a:defRPr/>
            </a:pPr>
            <a:r>
              <a:rPr lang="tr-TR" sz="2400" dirty="0" smtClean="0"/>
              <a:t>Biliary infection </a:t>
            </a:r>
          </a:p>
          <a:p>
            <a:pPr eaLnBrk="1" hangingPunct="1">
              <a:lnSpc>
                <a:spcPct val="90000"/>
              </a:lnSpc>
              <a:defRPr/>
            </a:pPr>
            <a:r>
              <a:rPr lang="tr-TR" sz="2400" dirty="0" smtClean="0"/>
              <a:t>Bile duct stenosis</a:t>
            </a:r>
          </a:p>
          <a:p>
            <a:pPr eaLnBrk="1" hangingPunct="1">
              <a:lnSpc>
                <a:spcPct val="90000"/>
              </a:lnSpc>
              <a:defRPr/>
            </a:pPr>
            <a:r>
              <a:rPr lang="tr-TR" sz="2400" dirty="0" smtClean="0"/>
              <a:t>Duodenal  diverticula</a:t>
            </a:r>
          </a:p>
          <a:p>
            <a:pPr eaLnBrk="1" hangingPunct="1">
              <a:lnSpc>
                <a:spcPct val="90000"/>
              </a:lnSpc>
              <a:defRPr/>
            </a:pPr>
            <a:r>
              <a:rPr lang="tr-TR" sz="2400" dirty="0" smtClean="0"/>
              <a:t>Chronic gall bladder stasis</a:t>
            </a:r>
          </a:p>
          <a:p>
            <a:pPr eaLnBrk="1" hangingPunct="1">
              <a:lnSpc>
                <a:spcPct val="90000"/>
              </a:lnSpc>
              <a:defRPr/>
            </a:pPr>
            <a:r>
              <a:rPr lang="tr-TR" sz="2400" dirty="0" smtClean="0"/>
              <a:t>Truncal vagotomy</a:t>
            </a:r>
          </a:p>
          <a:p>
            <a:pPr eaLnBrk="1" hangingPunct="1">
              <a:lnSpc>
                <a:spcPct val="90000"/>
              </a:lnSpc>
              <a:defRPr/>
            </a:pPr>
            <a:r>
              <a:rPr lang="tr-TR" sz="2400" dirty="0" smtClean="0"/>
              <a:t>Hyperparathyroidism</a:t>
            </a:r>
          </a:p>
          <a:p>
            <a:pPr eaLnBrk="1" hangingPunct="1">
              <a:lnSpc>
                <a:spcPct val="90000"/>
              </a:lnSpc>
              <a:defRPr/>
            </a:pPr>
            <a:r>
              <a:rPr lang="tr-TR" sz="2400" dirty="0" smtClean="0"/>
              <a:t>Primary biliary cirrhosis</a:t>
            </a:r>
          </a:p>
          <a:p>
            <a:pPr eaLnBrk="1" hangingPunct="1">
              <a:lnSpc>
                <a:spcPct val="90000"/>
              </a:lnSpc>
              <a:defRPr/>
            </a:pPr>
            <a:endParaRPr lang="tr-TR" sz="2400" dirty="0" smtClean="0"/>
          </a:p>
          <a:p>
            <a:pPr eaLnBrk="1" hangingPunct="1">
              <a:lnSpc>
                <a:spcPct val="90000"/>
              </a:lnSpc>
              <a:defRPr/>
            </a:pPr>
            <a:endParaRPr lang="tr-TR" sz="2400" dirty="0" smtClean="0"/>
          </a:p>
        </p:txBody>
      </p:sp>
      <p:grpSp>
        <p:nvGrpSpPr>
          <p:cNvPr id="17412" name="Group 4"/>
          <p:cNvGrpSpPr>
            <a:grpSpLocks/>
          </p:cNvGrpSpPr>
          <p:nvPr/>
        </p:nvGrpSpPr>
        <p:grpSpPr bwMode="auto">
          <a:xfrm>
            <a:off x="58738" y="6440488"/>
            <a:ext cx="2667000" cy="365125"/>
            <a:chOff x="384" y="2976"/>
            <a:chExt cx="1680" cy="230"/>
          </a:xfrm>
        </p:grpSpPr>
        <p:pic>
          <p:nvPicPr>
            <p:cNvPr id="17418" name="Picture 5" descr="HM00260_"/>
            <p:cNvPicPr>
              <a:picLocks noChangeAspect="1" noChangeArrowheads="1"/>
            </p:cNvPicPr>
            <p:nvPr/>
          </p:nvPicPr>
          <p:blipFill>
            <a:blip r:embed="rId2" cstate="print"/>
            <a:srcRect/>
            <a:stretch>
              <a:fillRect/>
            </a:stretch>
          </p:blipFill>
          <p:spPr bwMode="auto">
            <a:xfrm>
              <a:off x="1351" y="3009"/>
              <a:ext cx="144" cy="183"/>
            </a:xfrm>
            <a:prstGeom prst="rect">
              <a:avLst/>
            </a:prstGeom>
            <a:noFill/>
            <a:ln w="9525">
              <a:noFill/>
              <a:miter lim="800000"/>
              <a:headEnd/>
              <a:tailEnd/>
            </a:ln>
          </p:spPr>
        </p:pic>
        <p:sp>
          <p:nvSpPr>
            <p:cNvPr id="17419"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
        <p:nvSpPr>
          <p:cNvPr id="17413" name="Line 7"/>
          <p:cNvSpPr>
            <a:spLocks noChangeShapeType="1"/>
          </p:cNvSpPr>
          <p:nvPr/>
        </p:nvSpPr>
        <p:spPr bwMode="auto">
          <a:xfrm>
            <a:off x="0" y="1196975"/>
            <a:ext cx="9144000" cy="0"/>
          </a:xfrm>
          <a:prstGeom prst="line">
            <a:avLst/>
          </a:prstGeom>
          <a:noFill/>
          <a:ln w="9525">
            <a:solidFill>
              <a:schemeClr val="hlink"/>
            </a:solidFill>
            <a:round/>
            <a:headEnd/>
            <a:tailEnd/>
          </a:ln>
        </p:spPr>
        <p:txBody>
          <a:bodyPr/>
          <a:lstStyle/>
          <a:p>
            <a:endParaRPr lang="tr-TR"/>
          </a:p>
        </p:txBody>
      </p:sp>
      <p:sp>
        <p:nvSpPr>
          <p:cNvPr id="17417" name="Rectangle 11"/>
          <p:cNvSpPr>
            <a:spLocks noChangeArrowheads="1"/>
          </p:cNvSpPr>
          <p:nvPr/>
        </p:nvSpPr>
        <p:spPr bwMode="auto">
          <a:xfrm>
            <a:off x="810770" y="1549400"/>
            <a:ext cx="7848600" cy="2513012"/>
          </a:xfrm>
          <a:prstGeom prst="rect">
            <a:avLst/>
          </a:prstGeom>
          <a:noFill/>
          <a:ln w="3175">
            <a:solidFill>
              <a:srgbClr val="FFFF00"/>
            </a:solidFill>
            <a:miter lim="800000"/>
            <a:headEnd/>
            <a:tailEnd/>
          </a:ln>
        </p:spPr>
        <p:txBody>
          <a:bodyPr wrap="none" anchor="ctr"/>
          <a:lstStyle/>
          <a:p>
            <a:endParaRPr lang="tr-TR"/>
          </a:p>
        </p:txBody>
      </p:sp>
      <p:sp>
        <p:nvSpPr>
          <p:cNvPr id="2" name="Slayt Numarası Yer Tutucusu 1"/>
          <p:cNvSpPr>
            <a:spLocks noGrp="1"/>
          </p:cNvSpPr>
          <p:nvPr>
            <p:ph type="sldNum" sz="quarter" idx="12"/>
          </p:nvPr>
        </p:nvSpPr>
        <p:spPr/>
        <p:txBody>
          <a:bodyPr/>
          <a:lstStyle/>
          <a:p>
            <a:pPr>
              <a:defRPr/>
            </a:pPr>
            <a:fld id="{F0B3AC44-B3AE-45AA-A9DC-A10D0C9D45C9}" type="slidenum">
              <a:rPr lang="tr-TR" smtClean="0"/>
              <a:pPr>
                <a:defRPr/>
              </a:pPr>
              <a:t>15</a:t>
            </a:fld>
            <a:endParaRPr lang="tr-TR"/>
          </a:p>
        </p:txBody>
      </p:sp>
      <p:sp>
        <p:nvSpPr>
          <p:cNvPr id="12" name="Text Box 9"/>
          <p:cNvSpPr txBox="1">
            <a:spLocks noChangeArrowheads="1"/>
          </p:cNvSpPr>
          <p:nvPr/>
        </p:nvSpPr>
        <p:spPr bwMode="auto">
          <a:xfrm>
            <a:off x="7696055" y="3856566"/>
            <a:ext cx="1150938" cy="339132"/>
          </a:xfrm>
          <a:prstGeom prst="rect">
            <a:avLst/>
          </a:prstGeom>
          <a:solidFill>
            <a:srgbClr val="010173"/>
          </a:solidFill>
          <a:ln w="3175">
            <a:noFill/>
            <a:miter lim="800000"/>
            <a:headEnd/>
            <a:tailEnd/>
          </a:ln>
        </p:spPr>
        <p:txBody>
          <a:bodyPr>
            <a:spAutoFit/>
          </a:bodyPr>
          <a:lstStyle/>
          <a:p>
            <a:pPr algn="ctr">
              <a:spcBef>
                <a:spcPct val="50000"/>
              </a:spcBef>
            </a:pPr>
            <a:r>
              <a:rPr lang="tr-TR" sz="1600" dirty="0"/>
              <a:t>&gt;90%</a:t>
            </a: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1076325" y="442913"/>
            <a:ext cx="3086100" cy="1938337"/>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2150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4275" y="474663"/>
            <a:ext cx="3122613" cy="1928812"/>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2150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788" y="2487613"/>
            <a:ext cx="3076575" cy="1963737"/>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2150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625" y="2511425"/>
            <a:ext cx="3111500" cy="195580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21510" name="Picture 9"/>
          <p:cNvPicPr>
            <a:picLocks noChangeAspect="1" noChangeArrowheads="1"/>
          </p:cNvPicPr>
          <p:nvPr/>
        </p:nvPicPr>
        <p:blipFill>
          <a:blip r:embed="rId6">
            <a:lum bright="6000" contrast="6000"/>
            <a:extLst>
              <a:ext uri="{28A0092B-C50C-407E-A947-70E740481C1C}">
                <a14:useLocalDpi xmlns:a14="http://schemas.microsoft.com/office/drawing/2010/main" val="0"/>
              </a:ext>
            </a:extLst>
          </a:blip>
          <a:srcRect/>
          <a:stretch>
            <a:fillRect/>
          </a:stretch>
        </p:blipFill>
        <p:spPr bwMode="auto">
          <a:xfrm>
            <a:off x="1122363" y="4568825"/>
            <a:ext cx="3078162" cy="1979613"/>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21511" name="Picture 10"/>
          <p:cNvPicPr>
            <a:picLocks noChangeAspect="1" noChangeArrowheads="1"/>
          </p:cNvPicPr>
          <p:nvPr/>
        </p:nvPicPr>
        <p:blipFill>
          <a:blip r:embed="rId7">
            <a:lum bright="6000" contrast="12000"/>
            <a:extLst>
              <a:ext uri="{28A0092B-C50C-407E-A947-70E740481C1C}">
                <a14:useLocalDpi xmlns:a14="http://schemas.microsoft.com/office/drawing/2010/main" val="0"/>
              </a:ext>
            </a:extLst>
          </a:blip>
          <a:srcRect/>
          <a:stretch>
            <a:fillRect/>
          </a:stretch>
        </p:blipFill>
        <p:spPr bwMode="auto">
          <a:xfrm>
            <a:off x="4987925" y="4578350"/>
            <a:ext cx="3119438" cy="1973263"/>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p:txBody>
          <a:bodyPr/>
          <a:lstStyle/>
          <a:p>
            <a:pPr>
              <a:defRPr/>
            </a:pPr>
            <a:fld id="{B2F051B8-073B-4D05-8CAD-5BDBEA53A2F5}" type="slidenum">
              <a:rPr lang="tr-TR" altLang="tr-TR"/>
              <a:pPr>
                <a:defRPr/>
              </a:pPr>
              <a:t>16</a:t>
            </a:fld>
            <a:endParaRPr lang="tr-TR" altLang="tr-TR"/>
          </a:p>
        </p:txBody>
      </p:sp>
      <p:pic>
        <p:nvPicPr>
          <p:cNvPr id="21513" name="Resim 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975" y="6321425"/>
            <a:ext cx="449263"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4" name="Metin kutusu 2"/>
          <p:cNvSpPr txBox="1">
            <a:spLocks noChangeArrowheads="1"/>
          </p:cNvSpPr>
          <p:nvPr/>
        </p:nvSpPr>
        <p:spPr bwMode="auto">
          <a:xfrm>
            <a:off x="2151063" y="3632200"/>
            <a:ext cx="9366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pPr>
            <a:r>
              <a:rPr lang="tr-TR" altLang="tr-TR" sz="1600">
                <a:latin typeface="Calibri" panose="020F0502020204030204" pitchFamily="34" charset="0"/>
              </a:rPr>
              <a:t>Pigment </a:t>
            </a:r>
          </a:p>
          <a:p>
            <a:pPr algn="ctr" eaLnBrk="1" hangingPunct="1">
              <a:spcBef>
                <a:spcPct val="0"/>
              </a:spcBef>
              <a:buClrTx/>
              <a:buSzTx/>
              <a:buFontTx/>
              <a:buNone/>
            </a:pPr>
            <a:r>
              <a:rPr lang="tr-TR" altLang="tr-TR" sz="1600">
                <a:latin typeface="Calibri" panose="020F0502020204030204" pitchFamily="34" charset="0"/>
              </a:rPr>
              <a:t>stones</a:t>
            </a:r>
          </a:p>
        </p:txBody>
      </p:sp>
      <p:sp>
        <p:nvSpPr>
          <p:cNvPr id="21515" name="Metin kutusu 11"/>
          <p:cNvSpPr txBox="1">
            <a:spLocks noChangeArrowheads="1"/>
          </p:cNvSpPr>
          <p:nvPr/>
        </p:nvSpPr>
        <p:spPr bwMode="auto">
          <a:xfrm>
            <a:off x="1041400" y="4532313"/>
            <a:ext cx="9366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pPr>
            <a:r>
              <a:rPr lang="tr-TR" altLang="tr-TR" sz="1600">
                <a:solidFill>
                  <a:srgbClr val="000000"/>
                </a:solidFill>
                <a:latin typeface="Calibri" panose="020F0502020204030204" pitchFamily="34" charset="0"/>
              </a:rPr>
              <a:t>Pigment </a:t>
            </a:r>
          </a:p>
          <a:p>
            <a:pPr algn="ctr" eaLnBrk="1" hangingPunct="1">
              <a:spcBef>
                <a:spcPct val="0"/>
              </a:spcBef>
              <a:buClrTx/>
              <a:buSzTx/>
              <a:buFontTx/>
              <a:buNone/>
            </a:pPr>
            <a:r>
              <a:rPr lang="tr-TR" altLang="tr-TR" sz="1600">
                <a:solidFill>
                  <a:srgbClr val="000000"/>
                </a:solidFill>
                <a:latin typeface="Calibri" panose="020F0502020204030204" pitchFamily="34" charset="0"/>
              </a:rPr>
              <a:t>stones</a:t>
            </a:r>
          </a:p>
        </p:txBody>
      </p:sp>
      <p:sp>
        <p:nvSpPr>
          <p:cNvPr id="21516" name="Metin kutusu 12"/>
          <p:cNvSpPr txBox="1">
            <a:spLocks noChangeArrowheads="1"/>
          </p:cNvSpPr>
          <p:nvPr/>
        </p:nvSpPr>
        <p:spPr bwMode="auto">
          <a:xfrm>
            <a:off x="1022350" y="539750"/>
            <a:ext cx="1463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pPr>
            <a:r>
              <a:rPr lang="tr-TR" altLang="tr-TR" sz="1600">
                <a:latin typeface="Calibri" panose="020F0502020204030204" pitchFamily="34" charset="0"/>
              </a:rPr>
              <a:t>Cholesterol </a:t>
            </a:r>
          </a:p>
          <a:p>
            <a:pPr algn="ctr" eaLnBrk="1" hangingPunct="1">
              <a:spcBef>
                <a:spcPct val="0"/>
              </a:spcBef>
              <a:buClrTx/>
              <a:buSzTx/>
              <a:buFontTx/>
              <a:buNone/>
            </a:pPr>
            <a:r>
              <a:rPr lang="tr-TR" altLang="tr-TR" sz="1600">
                <a:latin typeface="Calibri" panose="020F0502020204030204" pitchFamily="34" charset="0"/>
              </a:rPr>
              <a:t>stone</a:t>
            </a:r>
          </a:p>
        </p:txBody>
      </p:sp>
      <p:sp>
        <p:nvSpPr>
          <p:cNvPr id="21517" name="Metin kutusu 13"/>
          <p:cNvSpPr txBox="1">
            <a:spLocks noChangeArrowheads="1"/>
          </p:cNvSpPr>
          <p:nvPr/>
        </p:nvSpPr>
        <p:spPr bwMode="auto">
          <a:xfrm>
            <a:off x="4819650" y="4578350"/>
            <a:ext cx="1463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pPr>
            <a:r>
              <a:rPr lang="tr-TR" altLang="tr-TR" sz="1600">
                <a:latin typeface="Calibri" panose="020F0502020204030204" pitchFamily="34" charset="0"/>
              </a:rPr>
              <a:t>Cholesterol </a:t>
            </a:r>
          </a:p>
          <a:p>
            <a:pPr algn="ctr" eaLnBrk="1" hangingPunct="1">
              <a:spcBef>
                <a:spcPct val="0"/>
              </a:spcBef>
              <a:buClrTx/>
              <a:buSzTx/>
              <a:buFontTx/>
              <a:buNone/>
            </a:pPr>
            <a:r>
              <a:rPr lang="tr-TR" altLang="tr-TR" sz="1600">
                <a:latin typeface="Calibri" panose="020F0502020204030204" pitchFamily="34" charset="0"/>
              </a:rPr>
              <a:t>stone</a:t>
            </a:r>
          </a:p>
        </p:txBody>
      </p:sp>
      <p:sp>
        <p:nvSpPr>
          <p:cNvPr id="21518" name="Metin kutusu 14"/>
          <p:cNvSpPr txBox="1">
            <a:spLocks noChangeArrowheads="1"/>
          </p:cNvSpPr>
          <p:nvPr/>
        </p:nvSpPr>
        <p:spPr bwMode="auto">
          <a:xfrm>
            <a:off x="5330825" y="4159250"/>
            <a:ext cx="28082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r>
              <a:rPr lang="tr-TR" altLang="tr-TR" sz="1600">
                <a:solidFill>
                  <a:schemeClr val="tx2"/>
                </a:solidFill>
                <a:latin typeface="Calibri" panose="020F0502020204030204" pitchFamily="34" charset="0"/>
              </a:rPr>
              <a:t>Multifaced cholesterol stones</a:t>
            </a:r>
          </a:p>
        </p:txBody>
      </p:sp>
      <p:sp>
        <p:nvSpPr>
          <p:cNvPr id="21519" name="Metin kutusu 15"/>
          <p:cNvSpPr txBox="1">
            <a:spLocks noChangeArrowheads="1"/>
          </p:cNvSpPr>
          <p:nvPr/>
        </p:nvSpPr>
        <p:spPr bwMode="auto">
          <a:xfrm>
            <a:off x="5403850" y="661988"/>
            <a:ext cx="23050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pPr>
            <a:r>
              <a:rPr lang="tr-TR" altLang="tr-TR" sz="1600">
                <a:solidFill>
                  <a:srgbClr val="000000"/>
                </a:solidFill>
                <a:latin typeface="Calibri" panose="020F0502020204030204" pitchFamily="34" charset="0"/>
              </a:rPr>
              <a:t>Cholesterol stone</a:t>
            </a:r>
          </a:p>
        </p:txBody>
      </p:sp>
    </p:spTree>
    <p:extLst>
      <p:ext uri="{BB962C8B-B14F-4D97-AF65-F5344CB8AC3E}">
        <p14:creationId xmlns:p14="http://schemas.microsoft.com/office/powerpoint/2010/main" val="722132988"/>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5"/>
          <p:cNvGrpSpPr>
            <a:grpSpLocks/>
          </p:cNvGrpSpPr>
          <p:nvPr/>
        </p:nvGrpSpPr>
        <p:grpSpPr bwMode="auto">
          <a:xfrm>
            <a:off x="58738" y="6440488"/>
            <a:ext cx="2667000" cy="365125"/>
            <a:chOff x="384" y="2976"/>
            <a:chExt cx="1680" cy="230"/>
          </a:xfrm>
        </p:grpSpPr>
        <p:pic>
          <p:nvPicPr>
            <p:cNvPr id="19462" name="Picture 6" descr="HM00260_"/>
            <p:cNvPicPr>
              <a:picLocks noChangeAspect="1" noChangeArrowheads="1"/>
            </p:cNvPicPr>
            <p:nvPr/>
          </p:nvPicPr>
          <p:blipFill>
            <a:blip r:embed="rId2" cstate="print"/>
            <a:srcRect/>
            <a:stretch>
              <a:fillRect/>
            </a:stretch>
          </p:blipFill>
          <p:spPr bwMode="auto">
            <a:xfrm>
              <a:off x="1351" y="3009"/>
              <a:ext cx="144" cy="183"/>
            </a:xfrm>
            <a:prstGeom prst="rect">
              <a:avLst/>
            </a:prstGeom>
            <a:noFill/>
            <a:ln w="9525">
              <a:noFill/>
              <a:miter lim="800000"/>
              <a:headEnd/>
              <a:tailEnd/>
            </a:ln>
          </p:spPr>
        </p:pic>
        <p:sp>
          <p:nvSpPr>
            <p:cNvPr id="19463" name="Text Box 7"/>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pic>
        <p:nvPicPr>
          <p:cNvPr id="19459" name="Picture 4" descr="View Image">
            <a:hlinkClick r:id="rId3"/>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bwMode="auto">
          <a:xfrm>
            <a:off x="4499992" y="449229"/>
            <a:ext cx="4584968" cy="2907763"/>
          </a:xfrm>
          <a:prstGeom prst="rect">
            <a:avLst/>
          </a:prstGeom>
          <a:noFill/>
          <a:ln w="9525">
            <a:solidFill>
              <a:schemeClr val="tx1"/>
            </a:solidFill>
            <a:miter lim="800000"/>
            <a:headEnd/>
            <a:tailEnd/>
          </a:ln>
        </p:spPr>
      </p:pic>
      <p:pic>
        <p:nvPicPr>
          <p:cNvPr id="27655" name="Picture 7" descr="http://t3.gstatic.com/images?q=tbn:ANd9GcTFCdGRUIYkkBoMOPRHq2ZFMCXQsl1oiAHNWx0r6BaJDitYoFf9"/>
          <p:cNvPicPr>
            <a:picLocks noChangeAspect="1" noChangeArrowheads="1"/>
          </p:cNvPicPr>
          <p:nvPr/>
        </p:nvPicPr>
        <p:blipFill>
          <a:blip r:embed="rId6" cstate="print">
            <a:lum contrast="20000"/>
            <a:extLst>
              <a:ext uri="{BEBA8EAE-BF5A-486C-A8C5-ECC9F3942E4B}">
                <a14:imgProps xmlns:a14="http://schemas.microsoft.com/office/drawing/2010/main">
                  <a14:imgLayer r:embed="rId7">
                    <a14:imgEffect>
                      <a14:sharpenSoften amount="50000"/>
                    </a14:imgEffect>
                  </a14:imgLayer>
                </a14:imgProps>
              </a:ext>
            </a:extLst>
          </a:blip>
          <a:srcRect/>
          <a:stretch>
            <a:fillRect/>
          </a:stretch>
        </p:blipFill>
        <p:spPr bwMode="auto">
          <a:xfrm>
            <a:off x="2555776" y="3506683"/>
            <a:ext cx="4632176" cy="3151499"/>
          </a:xfrm>
          <a:prstGeom prst="rect">
            <a:avLst/>
          </a:prstGeom>
          <a:noFill/>
          <a:ln w="9525">
            <a:solidFill>
              <a:schemeClr val="tx1"/>
            </a:solidFill>
            <a:miter lim="800000"/>
            <a:headEnd/>
            <a:tailEnd/>
          </a:ln>
        </p:spPr>
      </p:pic>
      <p:sp>
        <p:nvSpPr>
          <p:cNvPr id="2" name="Slayt Numarası Yer Tutucusu 1"/>
          <p:cNvSpPr>
            <a:spLocks noGrp="1"/>
          </p:cNvSpPr>
          <p:nvPr>
            <p:ph type="sldNum" sz="quarter" idx="12"/>
          </p:nvPr>
        </p:nvSpPr>
        <p:spPr/>
        <p:txBody>
          <a:bodyPr/>
          <a:lstStyle/>
          <a:p>
            <a:pPr>
              <a:defRPr/>
            </a:pPr>
            <a:fld id="{CA48B754-D8E6-460C-8CA2-0447D872C702}" type="slidenum">
              <a:rPr lang="tr-TR" smtClean="0"/>
              <a:pPr>
                <a:defRPr/>
              </a:pPr>
              <a:t>17</a:t>
            </a:fld>
            <a:endParaRPr lang="tr-TR"/>
          </a:p>
        </p:txBody>
      </p:sp>
      <p:pic>
        <p:nvPicPr>
          <p:cNvPr id="3" name="Resim 2"/>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95754" y="449229"/>
            <a:ext cx="4269544" cy="2907763"/>
          </a:xfrm>
          <a:prstGeom prst="rect">
            <a:avLst/>
          </a:prstGeom>
          <a:ln>
            <a:solidFill>
              <a:schemeClr val="tx1"/>
            </a:solidFill>
          </a:ln>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95288" y="333375"/>
            <a:ext cx="8229600" cy="792163"/>
          </a:xfrm>
        </p:spPr>
        <p:txBody>
          <a:bodyPr/>
          <a:lstStyle/>
          <a:p>
            <a:pPr algn="ctr" eaLnBrk="1" hangingPunct="1">
              <a:defRPr/>
            </a:pPr>
            <a:r>
              <a:rPr lang="tr-TR" sz="3200" dirty="0" smtClean="0">
                <a:solidFill>
                  <a:srgbClr val="FFFF00"/>
                </a:solidFill>
              </a:rPr>
              <a:t>Clinic</a:t>
            </a:r>
          </a:p>
        </p:txBody>
      </p:sp>
      <p:sp>
        <p:nvSpPr>
          <p:cNvPr id="20483" name="Rectangle 3"/>
          <p:cNvSpPr>
            <a:spLocks noGrp="1" noChangeArrowheads="1"/>
          </p:cNvSpPr>
          <p:nvPr>
            <p:ph type="body" idx="1"/>
          </p:nvPr>
        </p:nvSpPr>
        <p:spPr>
          <a:xfrm>
            <a:off x="755650" y="1989138"/>
            <a:ext cx="7632700" cy="4238625"/>
          </a:xfrm>
        </p:spPr>
        <p:txBody>
          <a:bodyPr/>
          <a:lstStyle/>
          <a:p>
            <a:pPr eaLnBrk="1" hangingPunct="1"/>
            <a:r>
              <a:rPr lang="tr-TR" sz="2800" smtClean="0">
                <a:effectLst/>
              </a:rPr>
              <a:t>Asymptomatic  cholelithiasis</a:t>
            </a:r>
          </a:p>
          <a:p>
            <a:pPr eaLnBrk="1" hangingPunct="1"/>
            <a:endParaRPr lang="tr-TR" sz="2800" smtClean="0">
              <a:effectLst/>
            </a:endParaRPr>
          </a:p>
          <a:p>
            <a:pPr eaLnBrk="1" hangingPunct="1"/>
            <a:r>
              <a:rPr lang="tr-TR" sz="2800" smtClean="0">
                <a:effectLst/>
              </a:rPr>
              <a:t>Acute calculous cholecystitis</a:t>
            </a:r>
          </a:p>
          <a:p>
            <a:pPr eaLnBrk="1" hangingPunct="1"/>
            <a:endParaRPr lang="tr-TR" sz="2800" smtClean="0">
              <a:effectLst/>
            </a:endParaRPr>
          </a:p>
          <a:p>
            <a:pPr eaLnBrk="1" hangingPunct="1"/>
            <a:r>
              <a:rPr lang="tr-TR" sz="2800" smtClean="0">
                <a:effectLst/>
              </a:rPr>
              <a:t> Chronic calculous cholecystitis</a:t>
            </a:r>
          </a:p>
          <a:p>
            <a:pPr eaLnBrk="1" hangingPunct="1"/>
            <a:endParaRPr lang="tr-TR" sz="2800" smtClean="0">
              <a:effectLst/>
            </a:endParaRPr>
          </a:p>
          <a:p>
            <a:pPr eaLnBrk="1" hangingPunct="1"/>
            <a:r>
              <a:rPr lang="tr-TR" sz="2800" smtClean="0">
                <a:effectLst/>
              </a:rPr>
              <a:t>Acute  or chronic acalculous cholecystitis</a:t>
            </a:r>
          </a:p>
        </p:txBody>
      </p:sp>
      <p:grpSp>
        <p:nvGrpSpPr>
          <p:cNvPr id="20484" name="Group 4"/>
          <p:cNvGrpSpPr>
            <a:grpSpLocks/>
          </p:cNvGrpSpPr>
          <p:nvPr/>
        </p:nvGrpSpPr>
        <p:grpSpPr bwMode="auto">
          <a:xfrm>
            <a:off x="58738" y="6440488"/>
            <a:ext cx="2667000" cy="365125"/>
            <a:chOff x="384" y="2976"/>
            <a:chExt cx="1680" cy="230"/>
          </a:xfrm>
        </p:grpSpPr>
        <p:pic>
          <p:nvPicPr>
            <p:cNvPr id="20487" name="Picture 5" descr="HM00260_"/>
            <p:cNvPicPr>
              <a:picLocks noChangeAspect="1" noChangeArrowheads="1"/>
            </p:cNvPicPr>
            <p:nvPr/>
          </p:nvPicPr>
          <p:blipFill>
            <a:blip r:embed="rId2" cstate="print"/>
            <a:srcRect/>
            <a:stretch>
              <a:fillRect/>
            </a:stretch>
          </p:blipFill>
          <p:spPr bwMode="auto">
            <a:xfrm>
              <a:off x="1351" y="3009"/>
              <a:ext cx="144" cy="183"/>
            </a:xfrm>
            <a:prstGeom prst="rect">
              <a:avLst/>
            </a:prstGeom>
            <a:noFill/>
            <a:ln w="9525">
              <a:noFill/>
              <a:miter lim="800000"/>
              <a:headEnd/>
              <a:tailEnd/>
            </a:ln>
          </p:spPr>
        </p:pic>
        <p:sp>
          <p:nvSpPr>
            <p:cNvPr id="20488"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
        <p:nvSpPr>
          <p:cNvPr id="20485" name="Line 7"/>
          <p:cNvSpPr>
            <a:spLocks noChangeShapeType="1"/>
          </p:cNvSpPr>
          <p:nvPr/>
        </p:nvSpPr>
        <p:spPr bwMode="auto">
          <a:xfrm>
            <a:off x="0" y="1341438"/>
            <a:ext cx="9144000" cy="0"/>
          </a:xfrm>
          <a:prstGeom prst="line">
            <a:avLst/>
          </a:prstGeom>
          <a:noFill/>
          <a:ln w="9525">
            <a:solidFill>
              <a:schemeClr val="hlink"/>
            </a:solidFill>
            <a:round/>
            <a:headEnd/>
            <a:tailEnd/>
          </a:ln>
        </p:spPr>
        <p:txBody>
          <a:bodyPr/>
          <a:lstStyle/>
          <a:p>
            <a:endParaRPr lang="tr-TR"/>
          </a:p>
        </p:txBody>
      </p:sp>
      <p:sp>
        <p:nvSpPr>
          <p:cNvPr id="2" name="Slayt Numarası Yer Tutucusu 1"/>
          <p:cNvSpPr>
            <a:spLocks noGrp="1"/>
          </p:cNvSpPr>
          <p:nvPr>
            <p:ph type="sldNum" sz="quarter" idx="12"/>
          </p:nvPr>
        </p:nvSpPr>
        <p:spPr/>
        <p:txBody>
          <a:bodyPr/>
          <a:lstStyle/>
          <a:p>
            <a:pPr>
              <a:defRPr/>
            </a:pPr>
            <a:fld id="{F0B3AC44-B3AE-45AA-A9DC-A10D0C9D45C9}" type="slidenum">
              <a:rPr lang="tr-TR" smtClean="0"/>
              <a:pPr>
                <a:defRPr/>
              </a:pPr>
              <a:t>18</a:t>
            </a:fld>
            <a:endParaRPr lang="tr-T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11188" y="260350"/>
            <a:ext cx="8229600" cy="1143000"/>
          </a:xfrm>
        </p:spPr>
        <p:txBody>
          <a:bodyPr/>
          <a:lstStyle/>
          <a:p>
            <a:pPr algn="ctr" eaLnBrk="1" hangingPunct="1"/>
            <a:r>
              <a:rPr lang="tr-TR" sz="2800" smtClean="0">
                <a:solidFill>
                  <a:srgbClr val="FFFF00"/>
                </a:solidFill>
                <a:effectLst/>
              </a:rPr>
              <a:t>Asymptomatic cholecystolithiasis</a:t>
            </a:r>
          </a:p>
        </p:txBody>
      </p:sp>
      <p:sp>
        <p:nvSpPr>
          <p:cNvPr id="36867" name="Rectangle 3"/>
          <p:cNvSpPr>
            <a:spLocks noGrp="1" noChangeArrowheads="1"/>
          </p:cNvSpPr>
          <p:nvPr>
            <p:ph type="body" idx="1"/>
          </p:nvPr>
        </p:nvSpPr>
        <p:spPr>
          <a:xfrm>
            <a:off x="571500" y="1928813"/>
            <a:ext cx="8229600" cy="4525962"/>
          </a:xfrm>
        </p:spPr>
        <p:txBody>
          <a:bodyPr/>
          <a:lstStyle/>
          <a:p>
            <a:pPr eaLnBrk="1" hangingPunct="1">
              <a:lnSpc>
                <a:spcPct val="90000"/>
              </a:lnSpc>
              <a:defRPr/>
            </a:pPr>
            <a:r>
              <a:rPr lang="tr-TR" sz="2400" dirty="0" smtClean="0"/>
              <a:t>80% of  gallstones </a:t>
            </a:r>
            <a:r>
              <a:rPr lang="tr-TR" sz="2400" dirty="0" err="1" smtClean="0"/>
              <a:t>are</a:t>
            </a:r>
            <a:r>
              <a:rPr lang="tr-TR" sz="2400" dirty="0" smtClean="0"/>
              <a:t> </a:t>
            </a:r>
            <a:r>
              <a:rPr lang="tr-TR" sz="2400" dirty="0" err="1" smtClean="0"/>
              <a:t>asymptomatic</a:t>
            </a:r>
            <a:r>
              <a:rPr lang="tr-TR" sz="2400" dirty="0" smtClean="0"/>
              <a:t> </a:t>
            </a:r>
            <a:r>
              <a:rPr lang="tr-TR" sz="2400" dirty="0" err="1" smtClean="0"/>
              <a:t>over</a:t>
            </a:r>
            <a:r>
              <a:rPr lang="tr-TR" sz="2400" dirty="0" smtClean="0"/>
              <a:t> </a:t>
            </a:r>
            <a:r>
              <a:rPr lang="tr-TR" sz="2400" dirty="0" err="1" smtClean="0"/>
              <a:t>the</a:t>
            </a:r>
            <a:r>
              <a:rPr lang="tr-TR" sz="2400" dirty="0" smtClean="0"/>
              <a:t> </a:t>
            </a:r>
            <a:r>
              <a:rPr lang="tr-TR" sz="2400" dirty="0" err="1" smtClean="0"/>
              <a:t>long</a:t>
            </a:r>
            <a:r>
              <a:rPr lang="tr-TR" sz="2400" dirty="0" smtClean="0"/>
              <a:t> </a:t>
            </a:r>
            <a:r>
              <a:rPr lang="tr-TR" sz="2400" dirty="0" err="1" smtClean="0"/>
              <a:t>term</a:t>
            </a:r>
            <a:r>
              <a:rPr lang="tr-TR" sz="2400" dirty="0" smtClean="0"/>
              <a:t>.</a:t>
            </a:r>
          </a:p>
          <a:p>
            <a:pPr eaLnBrk="1" hangingPunct="1">
              <a:lnSpc>
                <a:spcPct val="90000"/>
              </a:lnSpc>
              <a:defRPr/>
            </a:pPr>
            <a:endParaRPr lang="tr-TR" sz="2400" dirty="0" smtClean="0"/>
          </a:p>
          <a:p>
            <a:pPr eaLnBrk="1" hangingPunct="1">
              <a:lnSpc>
                <a:spcPct val="90000"/>
              </a:lnSpc>
              <a:defRPr/>
            </a:pPr>
            <a:r>
              <a:rPr lang="tr-TR" sz="2400" dirty="0" smtClean="0"/>
              <a:t>The probability of developing symptomatic disease 15% at  ten years and 18% at  twenty years. </a:t>
            </a:r>
            <a:r>
              <a:rPr lang="tr-TR" sz="2400" dirty="0" err="1" smtClean="0"/>
              <a:t>Acute</a:t>
            </a:r>
            <a:r>
              <a:rPr lang="tr-TR" sz="2400" dirty="0" smtClean="0"/>
              <a:t> </a:t>
            </a:r>
            <a:r>
              <a:rPr lang="tr-TR" sz="2400" dirty="0" err="1" smtClean="0"/>
              <a:t>cholecystitis</a:t>
            </a:r>
            <a:r>
              <a:rPr lang="tr-TR" sz="2400" dirty="0" smtClean="0"/>
              <a:t> </a:t>
            </a:r>
            <a:r>
              <a:rPr lang="tr-TR" sz="2400" dirty="0" err="1" smtClean="0"/>
              <a:t>and</a:t>
            </a:r>
            <a:r>
              <a:rPr lang="tr-TR" sz="2400" dirty="0" smtClean="0"/>
              <a:t> </a:t>
            </a:r>
            <a:r>
              <a:rPr lang="tr-TR" sz="2400" dirty="0" err="1" smtClean="0"/>
              <a:t>other</a:t>
            </a:r>
            <a:r>
              <a:rPr lang="tr-TR" sz="2400" dirty="0" smtClean="0"/>
              <a:t> severe </a:t>
            </a:r>
            <a:r>
              <a:rPr lang="tr-TR" sz="2400" dirty="0" err="1" smtClean="0"/>
              <a:t>events</a:t>
            </a:r>
            <a:r>
              <a:rPr lang="tr-TR" sz="2400" dirty="0" smtClean="0"/>
              <a:t> </a:t>
            </a:r>
            <a:r>
              <a:rPr lang="tr-TR" sz="2400" dirty="0" err="1" smtClean="0"/>
              <a:t>are</a:t>
            </a:r>
            <a:r>
              <a:rPr lang="tr-TR" sz="2400" dirty="0" smtClean="0"/>
              <a:t> an </a:t>
            </a:r>
            <a:r>
              <a:rPr lang="tr-TR" sz="2400" dirty="0" err="1" smtClean="0"/>
              <a:t>initial</a:t>
            </a:r>
            <a:r>
              <a:rPr lang="tr-TR" sz="2400" dirty="0" smtClean="0"/>
              <a:t> </a:t>
            </a:r>
            <a:r>
              <a:rPr lang="tr-TR" sz="2400" dirty="0" err="1" smtClean="0"/>
              <a:t>occurence</a:t>
            </a:r>
            <a:r>
              <a:rPr lang="tr-TR" sz="2400" dirty="0" smtClean="0"/>
              <a:t> in </a:t>
            </a:r>
            <a:r>
              <a:rPr lang="tr-TR" sz="2400" dirty="0" err="1" smtClean="0"/>
              <a:t>only</a:t>
            </a:r>
            <a:r>
              <a:rPr lang="tr-TR" sz="2400" dirty="0" smtClean="0"/>
              <a:t> 3% of </a:t>
            </a:r>
            <a:r>
              <a:rPr lang="tr-TR" sz="2400" dirty="0" err="1" smtClean="0"/>
              <a:t>patients</a:t>
            </a:r>
            <a:r>
              <a:rPr lang="tr-TR" sz="2400" dirty="0" smtClean="0"/>
              <a:t>.</a:t>
            </a:r>
          </a:p>
          <a:p>
            <a:pPr eaLnBrk="1" hangingPunct="1">
              <a:lnSpc>
                <a:spcPct val="90000"/>
              </a:lnSpc>
              <a:defRPr/>
            </a:pPr>
            <a:endParaRPr lang="tr-TR" sz="2400" dirty="0" smtClean="0"/>
          </a:p>
          <a:p>
            <a:pPr eaLnBrk="1" hangingPunct="1">
              <a:lnSpc>
                <a:spcPct val="90000"/>
              </a:lnSpc>
              <a:defRPr/>
            </a:pPr>
            <a:r>
              <a:rPr lang="tr-TR" sz="2400" dirty="0" err="1" smtClean="0"/>
              <a:t>Once</a:t>
            </a:r>
            <a:r>
              <a:rPr lang="tr-TR" sz="2400" dirty="0" smtClean="0"/>
              <a:t> </a:t>
            </a:r>
            <a:r>
              <a:rPr lang="tr-TR" sz="2400" dirty="0" err="1" smtClean="0"/>
              <a:t>gallstones</a:t>
            </a:r>
            <a:r>
              <a:rPr lang="tr-TR" sz="2400" dirty="0" smtClean="0"/>
              <a:t> </a:t>
            </a:r>
            <a:r>
              <a:rPr lang="tr-TR" sz="2400" dirty="0" err="1" smtClean="0"/>
              <a:t>have</a:t>
            </a:r>
            <a:r>
              <a:rPr lang="tr-TR" sz="2400" dirty="0" smtClean="0"/>
              <a:t> </a:t>
            </a:r>
            <a:r>
              <a:rPr lang="tr-TR" sz="2400" dirty="0" err="1" smtClean="0"/>
              <a:t>been</a:t>
            </a:r>
            <a:r>
              <a:rPr lang="tr-TR" sz="2400" dirty="0" smtClean="0"/>
              <a:t> </a:t>
            </a:r>
            <a:r>
              <a:rPr lang="tr-TR" sz="2400" dirty="0" err="1" smtClean="0"/>
              <a:t>identified</a:t>
            </a:r>
            <a:r>
              <a:rPr lang="tr-TR" sz="2400" dirty="0" smtClean="0"/>
              <a:t>, </a:t>
            </a:r>
            <a:r>
              <a:rPr lang="tr-TR" sz="2400" dirty="0" err="1" smtClean="0"/>
              <a:t>their</a:t>
            </a:r>
            <a:r>
              <a:rPr lang="tr-TR" sz="2400" dirty="0" smtClean="0"/>
              <a:t> </a:t>
            </a:r>
            <a:r>
              <a:rPr lang="tr-TR" sz="2400" dirty="0" err="1" smtClean="0"/>
              <a:t>relation</a:t>
            </a:r>
            <a:r>
              <a:rPr lang="tr-TR" sz="2400" dirty="0" smtClean="0"/>
              <a:t> </a:t>
            </a:r>
            <a:r>
              <a:rPr lang="tr-TR" sz="2400" dirty="0" err="1" smtClean="0"/>
              <a:t>to</a:t>
            </a:r>
            <a:r>
              <a:rPr lang="tr-TR" sz="2400" dirty="0" smtClean="0"/>
              <a:t> </a:t>
            </a:r>
            <a:r>
              <a:rPr lang="tr-TR" sz="2400" dirty="0" err="1" smtClean="0"/>
              <a:t>nonspesific</a:t>
            </a:r>
            <a:r>
              <a:rPr lang="tr-TR" sz="2400" dirty="0" smtClean="0"/>
              <a:t> </a:t>
            </a:r>
            <a:r>
              <a:rPr lang="tr-TR" sz="2400" dirty="0" err="1" smtClean="0"/>
              <a:t>dyspeptic</a:t>
            </a:r>
            <a:r>
              <a:rPr lang="tr-TR" sz="2400" dirty="0" smtClean="0"/>
              <a:t> </a:t>
            </a:r>
            <a:r>
              <a:rPr lang="tr-TR" sz="2400" dirty="0" err="1" smtClean="0"/>
              <a:t>symptoms</a:t>
            </a:r>
            <a:r>
              <a:rPr lang="tr-TR" sz="2400" dirty="0" smtClean="0"/>
              <a:t> </a:t>
            </a:r>
            <a:r>
              <a:rPr lang="tr-TR" sz="2400" dirty="0" err="1" smtClean="0"/>
              <a:t>and</a:t>
            </a:r>
            <a:r>
              <a:rPr lang="tr-TR" sz="2400" dirty="0" smtClean="0"/>
              <a:t> </a:t>
            </a:r>
            <a:r>
              <a:rPr lang="tr-TR" sz="2400" dirty="0" err="1" smtClean="0"/>
              <a:t>food</a:t>
            </a:r>
            <a:r>
              <a:rPr lang="tr-TR" sz="2400" dirty="0" smtClean="0"/>
              <a:t> </a:t>
            </a:r>
            <a:r>
              <a:rPr lang="tr-TR" sz="2400" dirty="0" err="1" smtClean="0"/>
              <a:t>intolerence</a:t>
            </a:r>
            <a:r>
              <a:rPr lang="tr-TR" sz="2400" dirty="0" smtClean="0"/>
              <a:t> </a:t>
            </a:r>
            <a:r>
              <a:rPr lang="tr-TR" sz="2400" dirty="0" err="1" smtClean="0"/>
              <a:t>becomes</a:t>
            </a:r>
            <a:r>
              <a:rPr lang="tr-TR" sz="2400" dirty="0" smtClean="0"/>
              <a:t> </a:t>
            </a:r>
            <a:r>
              <a:rPr lang="tr-TR" sz="2400" dirty="0" err="1" smtClean="0"/>
              <a:t>problematic</a:t>
            </a:r>
            <a:r>
              <a:rPr lang="tr-TR" sz="2400" dirty="0" smtClean="0"/>
              <a:t>.</a:t>
            </a:r>
          </a:p>
        </p:txBody>
      </p:sp>
      <p:grpSp>
        <p:nvGrpSpPr>
          <p:cNvPr id="21508" name="Group 4"/>
          <p:cNvGrpSpPr>
            <a:grpSpLocks/>
          </p:cNvGrpSpPr>
          <p:nvPr/>
        </p:nvGrpSpPr>
        <p:grpSpPr bwMode="auto">
          <a:xfrm>
            <a:off x="58738" y="6440488"/>
            <a:ext cx="2667000" cy="365125"/>
            <a:chOff x="384" y="2976"/>
            <a:chExt cx="1680" cy="230"/>
          </a:xfrm>
        </p:grpSpPr>
        <p:pic>
          <p:nvPicPr>
            <p:cNvPr id="21511" name="Picture 5" descr="HM00260_"/>
            <p:cNvPicPr>
              <a:picLocks noChangeAspect="1" noChangeArrowheads="1"/>
            </p:cNvPicPr>
            <p:nvPr/>
          </p:nvPicPr>
          <p:blipFill>
            <a:blip r:embed="rId2" cstate="print"/>
            <a:srcRect/>
            <a:stretch>
              <a:fillRect/>
            </a:stretch>
          </p:blipFill>
          <p:spPr bwMode="auto">
            <a:xfrm>
              <a:off x="1351" y="3009"/>
              <a:ext cx="144" cy="183"/>
            </a:xfrm>
            <a:prstGeom prst="rect">
              <a:avLst/>
            </a:prstGeom>
            <a:noFill/>
            <a:ln w="9525">
              <a:noFill/>
              <a:miter lim="800000"/>
              <a:headEnd/>
              <a:tailEnd/>
            </a:ln>
          </p:spPr>
        </p:pic>
        <p:sp>
          <p:nvSpPr>
            <p:cNvPr id="21512"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
        <p:nvSpPr>
          <p:cNvPr id="21509" name="Line 7"/>
          <p:cNvSpPr>
            <a:spLocks noChangeShapeType="1"/>
          </p:cNvSpPr>
          <p:nvPr/>
        </p:nvSpPr>
        <p:spPr bwMode="auto">
          <a:xfrm>
            <a:off x="0" y="1412875"/>
            <a:ext cx="9144000" cy="0"/>
          </a:xfrm>
          <a:prstGeom prst="line">
            <a:avLst/>
          </a:prstGeom>
          <a:noFill/>
          <a:ln w="9525">
            <a:solidFill>
              <a:schemeClr val="hlink"/>
            </a:solidFill>
            <a:round/>
            <a:headEnd/>
            <a:tailEnd/>
          </a:ln>
        </p:spPr>
        <p:txBody>
          <a:bodyPr/>
          <a:lstStyle/>
          <a:p>
            <a:endParaRPr lang="tr-TR"/>
          </a:p>
        </p:txBody>
      </p:sp>
      <p:sp>
        <p:nvSpPr>
          <p:cNvPr id="2" name="Slayt Numarası Yer Tutucusu 1"/>
          <p:cNvSpPr>
            <a:spLocks noGrp="1"/>
          </p:cNvSpPr>
          <p:nvPr>
            <p:ph type="sldNum" sz="quarter" idx="12"/>
          </p:nvPr>
        </p:nvSpPr>
        <p:spPr/>
        <p:txBody>
          <a:bodyPr/>
          <a:lstStyle/>
          <a:p>
            <a:pPr>
              <a:defRPr/>
            </a:pPr>
            <a:fld id="{F0B3AC44-B3AE-45AA-A9DC-A10D0C9D45C9}" type="slidenum">
              <a:rPr lang="tr-TR" smtClean="0"/>
              <a:pPr>
                <a:defRPr/>
              </a:pPr>
              <a:t>19</a:t>
            </a:fld>
            <a:endParaRPr lang="tr-T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260648"/>
            <a:ext cx="5010805" cy="6315701"/>
          </a:xfrm>
          <a:prstGeom prst="rect">
            <a:avLst/>
          </a:prstGeom>
        </p:spPr>
      </p:pic>
      <p:sp>
        <p:nvSpPr>
          <p:cNvPr id="3" name="Slayt Numarası Yer Tutucusu 2"/>
          <p:cNvSpPr>
            <a:spLocks noGrp="1"/>
          </p:cNvSpPr>
          <p:nvPr>
            <p:ph type="sldNum" sz="quarter" idx="12"/>
          </p:nvPr>
        </p:nvSpPr>
        <p:spPr/>
        <p:txBody>
          <a:bodyPr/>
          <a:lstStyle/>
          <a:p>
            <a:pPr>
              <a:defRPr/>
            </a:pPr>
            <a:fld id="{CA48B754-D8E6-460C-8CA2-0447D872C702}" type="slidenum">
              <a:rPr lang="tr-TR" smtClean="0"/>
              <a:pPr>
                <a:defRPr/>
              </a:pPr>
              <a:t>2</a:t>
            </a:fld>
            <a:endParaRPr lang="tr-TR"/>
          </a:p>
        </p:txBody>
      </p:sp>
    </p:spTree>
    <p:extLst>
      <p:ext uri="{BB962C8B-B14F-4D97-AF65-F5344CB8AC3E}">
        <p14:creationId xmlns:p14="http://schemas.microsoft.com/office/powerpoint/2010/main" val="1225764236"/>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14313" y="0"/>
            <a:ext cx="8229600" cy="1143000"/>
          </a:xfrm>
        </p:spPr>
        <p:txBody>
          <a:bodyPr/>
          <a:lstStyle/>
          <a:p>
            <a:pPr algn="ctr" eaLnBrk="1" hangingPunct="1"/>
            <a:r>
              <a:rPr lang="tr-TR" sz="2800" smtClean="0">
                <a:solidFill>
                  <a:srgbClr val="FFFF00"/>
                </a:solidFill>
                <a:effectLst/>
              </a:rPr>
              <a:t>Acute calculous cholecystitis</a:t>
            </a:r>
          </a:p>
        </p:txBody>
      </p:sp>
      <p:sp>
        <p:nvSpPr>
          <p:cNvPr id="22531" name="Rectangle 3"/>
          <p:cNvSpPr>
            <a:spLocks noGrp="1" noChangeArrowheads="1"/>
          </p:cNvSpPr>
          <p:nvPr>
            <p:ph type="body" idx="1"/>
          </p:nvPr>
        </p:nvSpPr>
        <p:spPr>
          <a:xfrm>
            <a:off x="323850" y="1484313"/>
            <a:ext cx="8496300" cy="4881562"/>
          </a:xfrm>
        </p:spPr>
        <p:txBody>
          <a:bodyPr/>
          <a:lstStyle/>
          <a:p>
            <a:pPr eaLnBrk="1" hangingPunct="1">
              <a:lnSpc>
                <a:spcPct val="90000"/>
              </a:lnSpc>
            </a:pPr>
            <a:r>
              <a:rPr lang="tr-TR" sz="2400" dirty="0" err="1" smtClean="0">
                <a:effectLst/>
              </a:rPr>
              <a:t>Most</a:t>
            </a:r>
            <a:r>
              <a:rPr lang="tr-TR" sz="2400" dirty="0" smtClean="0">
                <a:effectLst/>
              </a:rPr>
              <a:t> </a:t>
            </a:r>
            <a:r>
              <a:rPr lang="tr-TR" sz="2400" dirty="0" err="1" smtClean="0">
                <a:effectLst/>
              </a:rPr>
              <a:t>commonly</a:t>
            </a:r>
            <a:r>
              <a:rPr lang="tr-TR" sz="2400" dirty="0" smtClean="0">
                <a:effectLst/>
              </a:rPr>
              <a:t> </a:t>
            </a:r>
            <a:r>
              <a:rPr lang="tr-TR" sz="2400" dirty="0" err="1" smtClean="0">
                <a:effectLst/>
              </a:rPr>
              <a:t>occurs</a:t>
            </a:r>
            <a:r>
              <a:rPr lang="tr-TR" sz="2400" dirty="0" smtClean="0">
                <a:effectLst/>
              </a:rPr>
              <a:t> in </a:t>
            </a:r>
            <a:r>
              <a:rPr lang="tr-TR" sz="2400" dirty="0" err="1" smtClean="0">
                <a:effectLst/>
              </a:rPr>
              <a:t>the</a:t>
            </a:r>
            <a:r>
              <a:rPr lang="tr-TR" sz="2400" dirty="0" smtClean="0">
                <a:effectLst/>
              </a:rPr>
              <a:t> presence of </a:t>
            </a:r>
            <a:r>
              <a:rPr lang="tr-TR" sz="2400" dirty="0" err="1" smtClean="0">
                <a:effectLst/>
              </a:rPr>
              <a:t>gallbladder</a:t>
            </a:r>
            <a:r>
              <a:rPr lang="tr-TR" sz="2400" dirty="0" smtClean="0">
                <a:effectLst/>
              </a:rPr>
              <a:t> </a:t>
            </a:r>
            <a:r>
              <a:rPr lang="tr-TR" sz="2400" dirty="0" err="1" smtClean="0">
                <a:effectLst/>
              </a:rPr>
              <a:t>stones</a:t>
            </a:r>
            <a:r>
              <a:rPr lang="tr-TR" sz="2400" dirty="0" smtClean="0">
                <a:effectLst/>
              </a:rPr>
              <a:t>.</a:t>
            </a:r>
          </a:p>
          <a:p>
            <a:pPr eaLnBrk="1" hangingPunct="1">
              <a:lnSpc>
                <a:spcPct val="90000"/>
              </a:lnSpc>
            </a:pPr>
            <a:endParaRPr lang="tr-TR" sz="2400" dirty="0" smtClean="0">
              <a:effectLst/>
            </a:endParaRPr>
          </a:p>
          <a:p>
            <a:pPr eaLnBrk="1" hangingPunct="1">
              <a:lnSpc>
                <a:spcPct val="90000"/>
              </a:lnSpc>
            </a:pPr>
            <a:r>
              <a:rPr lang="tr-TR" sz="2400" dirty="0" err="1" smtClean="0">
                <a:effectLst/>
              </a:rPr>
              <a:t>There</a:t>
            </a:r>
            <a:r>
              <a:rPr lang="tr-TR" sz="2400" dirty="0" smtClean="0">
                <a:effectLst/>
              </a:rPr>
              <a:t> is a </a:t>
            </a:r>
            <a:r>
              <a:rPr lang="tr-TR" sz="2400" dirty="0" err="1" smtClean="0">
                <a:effectLst/>
              </a:rPr>
              <a:t>gradually</a:t>
            </a:r>
            <a:r>
              <a:rPr lang="tr-TR" sz="2400" dirty="0" smtClean="0">
                <a:effectLst/>
              </a:rPr>
              <a:t> </a:t>
            </a:r>
            <a:r>
              <a:rPr lang="tr-TR" sz="2400" dirty="0" err="1" smtClean="0">
                <a:effectLst/>
              </a:rPr>
              <a:t>increasing</a:t>
            </a:r>
            <a:r>
              <a:rPr lang="tr-TR" sz="2400" dirty="0" smtClean="0">
                <a:effectLst/>
              </a:rPr>
              <a:t> </a:t>
            </a:r>
            <a:r>
              <a:rPr lang="tr-TR" sz="2400" dirty="0" err="1" smtClean="0">
                <a:effectLst/>
              </a:rPr>
              <a:t>pain</a:t>
            </a:r>
            <a:r>
              <a:rPr lang="tr-TR" sz="2400" dirty="0" smtClean="0">
                <a:effectLst/>
              </a:rPr>
              <a:t> in </a:t>
            </a:r>
            <a:r>
              <a:rPr lang="tr-TR" sz="2400" dirty="0" err="1" smtClean="0">
                <a:effectLst/>
              </a:rPr>
              <a:t>the</a:t>
            </a:r>
            <a:r>
              <a:rPr lang="tr-TR" sz="2400" dirty="0" smtClean="0">
                <a:effectLst/>
              </a:rPr>
              <a:t> </a:t>
            </a:r>
            <a:r>
              <a:rPr lang="tr-TR" sz="2400" dirty="0" err="1" smtClean="0">
                <a:effectLst/>
              </a:rPr>
              <a:t>right</a:t>
            </a:r>
            <a:r>
              <a:rPr lang="tr-TR" sz="2400" dirty="0" smtClean="0">
                <a:effectLst/>
              </a:rPr>
              <a:t> </a:t>
            </a:r>
            <a:r>
              <a:rPr lang="tr-TR" sz="2400" dirty="0" err="1" smtClean="0">
                <a:effectLst/>
              </a:rPr>
              <a:t>upper</a:t>
            </a:r>
            <a:r>
              <a:rPr lang="tr-TR" sz="2400" dirty="0" smtClean="0">
                <a:effectLst/>
              </a:rPr>
              <a:t> </a:t>
            </a:r>
            <a:r>
              <a:rPr lang="tr-TR" sz="2400" dirty="0" err="1" smtClean="0">
                <a:effectLst/>
              </a:rPr>
              <a:t>quadrant</a:t>
            </a:r>
            <a:r>
              <a:rPr lang="tr-TR" sz="2400" dirty="0" smtClean="0">
                <a:effectLst/>
              </a:rPr>
              <a:t> </a:t>
            </a:r>
            <a:r>
              <a:rPr lang="tr-TR" sz="2400" dirty="0" err="1" smtClean="0">
                <a:effectLst/>
              </a:rPr>
              <a:t>and</a:t>
            </a:r>
            <a:r>
              <a:rPr lang="tr-TR" sz="2400" dirty="0" smtClean="0">
                <a:effectLst/>
              </a:rPr>
              <a:t>/ </a:t>
            </a:r>
            <a:r>
              <a:rPr lang="tr-TR" sz="2400" dirty="0" err="1" smtClean="0">
                <a:effectLst/>
              </a:rPr>
              <a:t>or</a:t>
            </a:r>
            <a:r>
              <a:rPr lang="tr-TR" sz="2400" dirty="0" smtClean="0">
                <a:effectLst/>
              </a:rPr>
              <a:t> </a:t>
            </a:r>
            <a:r>
              <a:rPr lang="tr-TR" sz="2400" dirty="0" err="1" smtClean="0">
                <a:effectLst/>
              </a:rPr>
              <a:t>epigastrium</a:t>
            </a:r>
            <a:r>
              <a:rPr lang="tr-TR" sz="2400" dirty="0" smtClean="0">
                <a:effectLst/>
              </a:rPr>
              <a:t>. </a:t>
            </a:r>
            <a:r>
              <a:rPr lang="tr-TR" sz="2400" dirty="0" err="1" smtClean="0">
                <a:effectLst/>
              </a:rPr>
              <a:t>Pain</a:t>
            </a:r>
            <a:r>
              <a:rPr lang="tr-TR" sz="2400" dirty="0" smtClean="0">
                <a:effectLst/>
              </a:rPr>
              <a:t> </a:t>
            </a:r>
            <a:r>
              <a:rPr lang="tr-TR" sz="2400" dirty="0" err="1" smtClean="0">
                <a:effectLst/>
              </a:rPr>
              <a:t>may</a:t>
            </a:r>
            <a:r>
              <a:rPr lang="tr-TR" sz="2400" dirty="0" smtClean="0">
                <a:effectLst/>
              </a:rPr>
              <a:t> </a:t>
            </a:r>
            <a:r>
              <a:rPr lang="tr-TR" sz="2400" dirty="0" err="1" smtClean="0">
                <a:effectLst/>
              </a:rPr>
              <a:t>radiate</a:t>
            </a:r>
            <a:r>
              <a:rPr lang="tr-TR" sz="2400" dirty="0" smtClean="0">
                <a:effectLst/>
              </a:rPr>
              <a:t> </a:t>
            </a:r>
            <a:r>
              <a:rPr lang="tr-TR" sz="2400" dirty="0" err="1" smtClean="0">
                <a:effectLst/>
              </a:rPr>
              <a:t>to</a:t>
            </a:r>
            <a:r>
              <a:rPr lang="tr-TR" sz="2400" dirty="0" smtClean="0">
                <a:effectLst/>
              </a:rPr>
              <a:t> </a:t>
            </a:r>
            <a:r>
              <a:rPr lang="tr-TR" sz="2400" dirty="0" err="1" smtClean="0">
                <a:effectLst/>
              </a:rPr>
              <a:t>right</a:t>
            </a:r>
            <a:r>
              <a:rPr lang="tr-TR" sz="2400" dirty="0" smtClean="0">
                <a:effectLst/>
              </a:rPr>
              <a:t> </a:t>
            </a:r>
            <a:r>
              <a:rPr lang="tr-TR" sz="2400" dirty="0" err="1" smtClean="0">
                <a:effectLst/>
              </a:rPr>
              <a:t>shoulder</a:t>
            </a:r>
            <a:r>
              <a:rPr lang="tr-TR" sz="2400" dirty="0" smtClean="0">
                <a:effectLst/>
              </a:rPr>
              <a:t> </a:t>
            </a:r>
            <a:r>
              <a:rPr lang="tr-TR" sz="2400" dirty="0" err="1" smtClean="0">
                <a:effectLst/>
              </a:rPr>
              <a:t>and</a:t>
            </a:r>
            <a:r>
              <a:rPr lang="tr-TR" sz="2400" dirty="0" smtClean="0">
                <a:effectLst/>
              </a:rPr>
              <a:t> </a:t>
            </a:r>
            <a:r>
              <a:rPr lang="tr-TR" sz="2400" dirty="0" err="1" smtClean="0">
                <a:effectLst/>
              </a:rPr>
              <a:t>back</a:t>
            </a:r>
            <a:r>
              <a:rPr lang="tr-TR" sz="2400" dirty="0" smtClean="0">
                <a:effectLst/>
              </a:rPr>
              <a:t>. </a:t>
            </a:r>
            <a:r>
              <a:rPr lang="tr-TR" sz="2400" dirty="0" err="1" smtClean="0">
                <a:effectLst/>
              </a:rPr>
              <a:t>Usually</a:t>
            </a:r>
            <a:r>
              <a:rPr lang="tr-TR" sz="2400" dirty="0" smtClean="0">
                <a:effectLst/>
              </a:rPr>
              <a:t> it is not a </a:t>
            </a:r>
            <a:r>
              <a:rPr lang="tr-TR" sz="2400" dirty="0" err="1" smtClean="0">
                <a:effectLst/>
              </a:rPr>
              <a:t>colic</a:t>
            </a:r>
            <a:r>
              <a:rPr lang="tr-TR" sz="2400" dirty="0" smtClean="0">
                <a:effectLst/>
              </a:rPr>
              <a:t>. </a:t>
            </a:r>
            <a:r>
              <a:rPr lang="tr-TR" sz="2400" dirty="0" smtClean="0">
                <a:solidFill>
                  <a:srgbClr val="FFFF00"/>
                </a:solidFill>
                <a:effectLst/>
              </a:rPr>
              <a:t> </a:t>
            </a:r>
          </a:p>
          <a:p>
            <a:pPr eaLnBrk="1" hangingPunct="1">
              <a:lnSpc>
                <a:spcPct val="90000"/>
              </a:lnSpc>
              <a:buFontTx/>
              <a:buNone/>
            </a:pPr>
            <a:r>
              <a:rPr lang="tr-TR" sz="2400" dirty="0" smtClean="0">
                <a:effectLst/>
              </a:rPr>
              <a:t> </a:t>
            </a:r>
          </a:p>
          <a:p>
            <a:pPr eaLnBrk="1" hangingPunct="1">
              <a:lnSpc>
                <a:spcPct val="90000"/>
              </a:lnSpc>
            </a:pPr>
            <a:r>
              <a:rPr lang="tr-TR" sz="2400" dirty="0" err="1" smtClean="0">
                <a:effectLst/>
              </a:rPr>
              <a:t>Nausea</a:t>
            </a:r>
            <a:r>
              <a:rPr lang="tr-TR" sz="2400" dirty="0" smtClean="0">
                <a:effectLst/>
              </a:rPr>
              <a:t> </a:t>
            </a:r>
            <a:r>
              <a:rPr lang="tr-TR" sz="2400" dirty="0" err="1" smtClean="0">
                <a:effectLst/>
              </a:rPr>
              <a:t>and</a:t>
            </a:r>
            <a:r>
              <a:rPr lang="tr-TR" sz="2400" dirty="0" smtClean="0">
                <a:effectLst/>
              </a:rPr>
              <a:t> </a:t>
            </a:r>
            <a:r>
              <a:rPr lang="tr-TR" sz="2400" dirty="0" err="1" smtClean="0">
                <a:effectLst/>
              </a:rPr>
              <a:t>vomiting</a:t>
            </a:r>
            <a:r>
              <a:rPr lang="tr-TR" sz="2400" dirty="0" smtClean="0">
                <a:effectLst/>
              </a:rPr>
              <a:t> </a:t>
            </a:r>
            <a:r>
              <a:rPr lang="tr-TR" sz="2400" dirty="0" err="1" smtClean="0">
                <a:effectLst/>
              </a:rPr>
              <a:t>usually</a:t>
            </a:r>
            <a:r>
              <a:rPr lang="tr-TR" sz="2400" dirty="0" smtClean="0">
                <a:effectLst/>
              </a:rPr>
              <a:t> </a:t>
            </a:r>
            <a:r>
              <a:rPr lang="tr-TR" sz="2400" dirty="0" err="1" smtClean="0">
                <a:effectLst/>
              </a:rPr>
              <a:t>occur</a:t>
            </a:r>
            <a:r>
              <a:rPr lang="tr-TR" sz="2400" dirty="0" smtClean="0">
                <a:effectLst/>
              </a:rPr>
              <a:t>. </a:t>
            </a:r>
            <a:r>
              <a:rPr lang="tr-TR" sz="2400" dirty="0" err="1" smtClean="0">
                <a:effectLst/>
              </a:rPr>
              <a:t>Mild</a:t>
            </a:r>
            <a:r>
              <a:rPr lang="tr-TR" sz="2400" dirty="0" smtClean="0">
                <a:effectLst/>
              </a:rPr>
              <a:t> </a:t>
            </a:r>
            <a:r>
              <a:rPr lang="tr-TR" sz="2400" dirty="0" err="1" smtClean="0">
                <a:effectLst/>
              </a:rPr>
              <a:t>to</a:t>
            </a:r>
            <a:r>
              <a:rPr lang="tr-TR" sz="2400" dirty="0" smtClean="0">
                <a:effectLst/>
              </a:rPr>
              <a:t> </a:t>
            </a:r>
            <a:r>
              <a:rPr lang="tr-TR" sz="2400" dirty="0" err="1" smtClean="0">
                <a:effectLst/>
              </a:rPr>
              <a:t>moderate</a:t>
            </a:r>
            <a:r>
              <a:rPr lang="tr-TR" sz="2400" dirty="0" smtClean="0">
                <a:effectLst/>
              </a:rPr>
              <a:t>  </a:t>
            </a:r>
            <a:r>
              <a:rPr lang="tr-TR" sz="2400" dirty="0" err="1" smtClean="0">
                <a:effectLst/>
              </a:rPr>
              <a:t>fever</a:t>
            </a:r>
            <a:r>
              <a:rPr lang="tr-TR" sz="2400" dirty="0" smtClean="0">
                <a:effectLst/>
              </a:rPr>
              <a:t> </a:t>
            </a:r>
            <a:r>
              <a:rPr lang="tr-TR" sz="2400" dirty="0" err="1" smtClean="0">
                <a:effectLst/>
              </a:rPr>
              <a:t>with</a:t>
            </a:r>
            <a:r>
              <a:rPr lang="tr-TR" sz="2400" dirty="0" smtClean="0">
                <a:effectLst/>
              </a:rPr>
              <a:t> </a:t>
            </a:r>
            <a:r>
              <a:rPr lang="tr-TR" sz="2400" dirty="0" err="1" smtClean="0">
                <a:effectLst/>
              </a:rPr>
              <a:t>chill</a:t>
            </a:r>
            <a:r>
              <a:rPr lang="tr-TR" sz="2400" dirty="0" smtClean="0">
                <a:effectLst/>
              </a:rPr>
              <a:t> </a:t>
            </a:r>
            <a:r>
              <a:rPr lang="tr-TR" sz="2400" dirty="0" err="1" smtClean="0">
                <a:effectLst/>
              </a:rPr>
              <a:t>may</a:t>
            </a:r>
            <a:r>
              <a:rPr lang="tr-TR" sz="2400" dirty="0" smtClean="0">
                <a:effectLst/>
              </a:rPr>
              <a:t> </a:t>
            </a:r>
            <a:r>
              <a:rPr lang="tr-TR" sz="2400" dirty="0" err="1" smtClean="0">
                <a:effectLst/>
              </a:rPr>
              <a:t>present</a:t>
            </a:r>
            <a:r>
              <a:rPr lang="tr-TR" sz="2400" dirty="0" smtClean="0">
                <a:effectLst/>
              </a:rPr>
              <a:t>.</a:t>
            </a:r>
          </a:p>
          <a:p>
            <a:pPr eaLnBrk="1" hangingPunct="1">
              <a:lnSpc>
                <a:spcPct val="90000"/>
              </a:lnSpc>
            </a:pPr>
            <a:endParaRPr lang="tr-TR" sz="2400" dirty="0" smtClean="0">
              <a:effectLst/>
            </a:endParaRPr>
          </a:p>
          <a:p>
            <a:pPr eaLnBrk="1" hangingPunct="1">
              <a:lnSpc>
                <a:spcPct val="90000"/>
              </a:lnSpc>
            </a:pPr>
            <a:r>
              <a:rPr lang="tr-TR" sz="2400" dirty="0" err="1" smtClean="0">
                <a:effectLst/>
              </a:rPr>
              <a:t>Jaundice</a:t>
            </a:r>
            <a:r>
              <a:rPr lang="tr-TR" sz="2400" dirty="0" smtClean="0">
                <a:effectLst/>
              </a:rPr>
              <a:t>  is </a:t>
            </a:r>
            <a:r>
              <a:rPr lang="tr-TR" sz="2400" dirty="0" err="1" smtClean="0">
                <a:effectLst/>
              </a:rPr>
              <a:t>occasionally</a:t>
            </a:r>
            <a:r>
              <a:rPr lang="tr-TR" sz="2400" dirty="0" smtClean="0">
                <a:effectLst/>
              </a:rPr>
              <a:t> </a:t>
            </a:r>
            <a:r>
              <a:rPr lang="tr-TR" sz="2400" dirty="0" err="1" smtClean="0">
                <a:effectLst/>
              </a:rPr>
              <a:t>present</a:t>
            </a:r>
            <a:r>
              <a:rPr lang="tr-TR" sz="2400" dirty="0" smtClean="0">
                <a:effectLst/>
              </a:rPr>
              <a:t> as a </a:t>
            </a:r>
            <a:r>
              <a:rPr lang="tr-TR" sz="2400" dirty="0" err="1" smtClean="0">
                <a:effectLst/>
              </a:rPr>
              <a:t>result</a:t>
            </a:r>
            <a:r>
              <a:rPr lang="tr-TR" sz="2400" dirty="0" smtClean="0">
                <a:effectLst/>
              </a:rPr>
              <a:t> of </a:t>
            </a:r>
            <a:r>
              <a:rPr lang="tr-TR" sz="2400" dirty="0" err="1" smtClean="0">
                <a:effectLst/>
              </a:rPr>
              <a:t>local</a:t>
            </a:r>
            <a:r>
              <a:rPr lang="tr-TR" sz="2400" dirty="0" smtClean="0">
                <a:effectLst/>
              </a:rPr>
              <a:t> </a:t>
            </a:r>
            <a:r>
              <a:rPr lang="tr-TR" sz="2400" dirty="0" err="1" smtClean="0">
                <a:effectLst/>
              </a:rPr>
              <a:t>hepatic</a:t>
            </a:r>
            <a:r>
              <a:rPr lang="tr-TR" sz="2400" dirty="0" smtClean="0">
                <a:effectLst/>
              </a:rPr>
              <a:t> </a:t>
            </a:r>
            <a:r>
              <a:rPr lang="tr-TR" sz="2400" dirty="0" err="1" smtClean="0">
                <a:effectLst/>
              </a:rPr>
              <a:t>inflammation</a:t>
            </a:r>
            <a:r>
              <a:rPr lang="tr-TR" sz="2400" dirty="0" smtClean="0">
                <a:effectLst/>
              </a:rPr>
              <a:t> </a:t>
            </a:r>
            <a:r>
              <a:rPr lang="tr-TR" sz="2400" dirty="0" err="1" smtClean="0">
                <a:effectLst/>
              </a:rPr>
              <a:t>or</a:t>
            </a:r>
            <a:r>
              <a:rPr lang="tr-TR" sz="2400" dirty="0" smtClean="0">
                <a:effectLst/>
              </a:rPr>
              <a:t> </a:t>
            </a:r>
            <a:r>
              <a:rPr lang="tr-TR" sz="2400" dirty="0" err="1" smtClean="0">
                <a:effectLst/>
              </a:rPr>
              <a:t>ductal</a:t>
            </a:r>
            <a:r>
              <a:rPr lang="tr-TR" sz="2400" dirty="0" smtClean="0">
                <a:effectLst/>
              </a:rPr>
              <a:t> </a:t>
            </a:r>
            <a:r>
              <a:rPr lang="tr-TR" sz="2400" dirty="0" err="1" smtClean="0">
                <a:effectLst/>
              </a:rPr>
              <a:t>edema</a:t>
            </a:r>
            <a:r>
              <a:rPr lang="tr-TR" sz="2400" dirty="0" smtClean="0">
                <a:effectLst/>
              </a:rPr>
              <a:t>. </a:t>
            </a:r>
            <a:r>
              <a:rPr lang="tr-TR" sz="2400" dirty="0" err="1" smtClean="0">
                <a:effectLst/>
              </a:rPr>
              <a:t>It</a:t>
            </a:r>
            <a:r>
              <a:rPr lang="tr-TR" sz="2400" dirty="0" smtClean="0">
                <a:effectLst/>
              </a:rPr>
              <a:t> </a:t>
            </a:r>
            <a:r>
              <a:rPr lang="tr-TR" sz="2400" dirty="0" err="1" smtClean="0">
                <a:effectLst/>
              </a:rPr>
              <a:t>should</a:t>
            </a:r>
            <a:r>
              <a:rPr lang="tr-TR" sz="2400" dirty="0" smtClean="0">
                <a:effectLst/>
              </a:rPr>
              <a:t> </a:t>
            </a:r>
            <a:r>
              <a:rPr lang="tr-TR" sz="2400" dirty="0" err="1" smtClean="0">
                <a:effectLst/>
              </a:rPr>
              <a:t>raise</a:t>
            </a:r>
            <a:r>
              <a:rPr lang="tr-TR" sz="2400" dirty="0" smtClean="0">
                <a:effectLst/>
              </a:rPr>
              <a:t> </a:t>
            </a:r>
            <a:r>
              <a:rPr lang="tr-TR" sz="2400" dirty="0" err="1" smtClean="0">
                <a:effectLst/>
              </a:rPr>
              <a:t>suspicion</a:t>
            </a:r>
            <a:r>
              <a:rPr lang="tr-TR" sz="2400" dirty="0" smtClean="0">
                <a:effectLst/>
              </a:rPr>
              <a:t> </a:t>
            </a:r>
            <a:r>
              <a:rPr lang="tr-TR" sz="2400" dirty="0" err="1" smtClean="0">
                <a:effectLst/>
              </a:rPr>
              <a:t>for</a:t>
            </a:r>
            <a:r>
              <a:rPr lang="tr-TR" sz="2400" dirty="0" smtClean="0">
                <a:effectLst/>
              </a:rPr>
              <a:t> </a:t>
            </a:r>
            <a:r>
              <a:rPr lang="tr-TR" sz="2400" dirty="0" err="1" smtClean="0">
                <a:effectLst/>
              </a:rPr>
              <a:t>concurrent</a:t>
            </a:r>
            <a:r>
              <a:rPr lang="tr-TR" sz="2400" dirty="0" smtClean="0">
                <a:effectLst/>
              </a:rPr>
              <a:t> bile </a:t>
            </a:r>
            <a:r>
              <a:rPr lang="tr-TR" sz="2400" dirty="0" err="1" smtClean="0">
                <a:effectLst/>
              </a:rPr>
              <a:t>duct</a:t>
            </a:r>
            <a:r>
              <a:rPr lang="tr-TR" sz="2400" dirty="0" smtClean="0">
                <a:effectLst/>
              </a:rPr>
              <a:t> </a:t>
            </a:r>
            <a:r>
              <a:rPr lang="tr-TR" sz="2400" dirty="0" err="1" smtClean="0">
                <a:effectLst/>
              </a:rPr>
              <a:t>stones</a:t>
            </a:r>
            <a:r>
              <a:rPr lang="tr-TR" sz="2400" dirty="0" smtClean="0">
                <a:effectLst/>
              </a:rPr>
              <a:t>.</a:t>
            </a:r>
            <a:r>
              <a:rPr lang="tr-TR" sz="2400" b="1" dirty="0" smtClean="0">
                <a:solidFill>
                  <a:srgbClr val="FFFF00"/>
                </a:solidFill>
                <a:effectLst/>
              </a:rPr>
              <a:t> </a:t>
            </a:r>
          </a:p>
        </p:txBody>
      </p:sp>
      <p:grpSp>
        <p:nvGrpSpPr>
          <p:cNvPr id="22532" name="Group 4"/>
          <p:cNvGrpSpPr>
            <a:grpSpLocks/>
          </p:cNvGrpSpPr>
          <p:nvPr/>
        </p:nvGrpSpPr>
        <p:grpSpPr bwMode="auto">
          <a:xfrm>
            <a:off x="58738" y="6440488"/>
            <a:ext cx="2667000" cy="365125"/>
            <a:chOff x="384" y="2976"/>
            <a:chExt cx="1680" cy="230"/>
          </a:xfrm>
        </p:grpSpPr>
        <p:pic>
          <p:nvPicPr>
            <p:cNvPr id="22536" name="Picture 5" descr="HM00260_"/>
            <p:cNvPicPr>
              <a:picLocks noChangeAspect="1" noChangeArrowheads="1"/>
            </p:cNvPicPr>
            <p:nvPr/>
          </p:nvPicPr>
          <p:blipFill>
            <a:blip r:embed="rId2" cstate="print"/>
            <a:srcRect/>
            <a:stretch>
              <a:fillRect/>
            </a:stretch>
          </p:blipFill>
          <p:spPr bwMode="auto">
            <a:xfrm>
              <a:off x="1351" y="3009"/>
              <a:ext cx="144" cy="183"/>
            </a:xfrm>
            <a:prstGeom prst="rect">
              <a:avLst/>
            </a:prstGeom>
            <a:noFill/>
            <a:ln w="9525">
              <a:noFill/>
              <a:miter lim="800000"/>
              <a:headEnd/>
              <a:tailEnd/>
            </a:ln>
          </p:spPr>
        </p:pic>
        <p:sp>
          <p:nvSpPr>
            <p:cNvPr id="22537"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
        <p:nvSpPr>
          <p:cNvPr id="22533" name="Line 7"/>
          <p:cNvSpPr>
            <a:spLocks noChangeShapeType="1"/>
          </p:cNvSpPr>
          <p:nvPr/>
        </p:nvSpPr>
        <p:spPr bwMode="auto">
          <a:xfrm>
            <a:off x="0" y="1196975"/>
            <a:ext cx="9144000" cy="0"/>
          </a:xfrm>
          <a:prstGeom prst="line">
            <a:avLst/>
          </a:prstGeom>
          <a:noFill/>
          <a:ln w="9525">
            <a:solidFill>
              <a:schemeClr val="hlink"/>
            </a:solidFill>
            <a:round/>
            <a:headEnd/>
            <a:tailEnd/>
          </a:ln>
        </p:spPr>
        <p:txBody>
          <a:bodyPr/>
          <a:lstStyle/>
          <a:p>
            <a:endParaRPr lang="tr-TR"/>
          </a:p>
        </p:txBody>
      </p:sp>
      <p:pic>
        <p:nvPicPr>
          <p:cNvPr id="22534" name="Picture 3"/>
          <p:cNvPicPr>
            <a:picLocks noChangeAspect="1" noChangeArrowheads="1"/>
          </p:cNvPicPr>
          <p:nvPr/>
        </p:nvPicPr>
        <p:blipFill>
          <a:blip r:embed="rId3" cstate="print"/>
          <a:srcRect/>
          <a:stretch>
            <a:fillRect/>
          </a:stretch>
        </p:blipFill>
        <p:spPr bwMode="auto">
          <a:xfrm>
            <a:off x="7926388" y="0"/>
            <a:ext cx="1217612" cy="1557338"/>
          </a:xfrm>
          <a:prstGeom prst="rect">
            <a:avLst/>
          </a:prstGeom>
          <a:noFill/>
          <a:ln w="9525">
            <a:noFill/>
            <a:miter lim="800000"/>
            <a:headEnd/>
            <a:tailEnd/>
          </a:ln>
        </p:spPr>
      </p:pic>
      <p:sp>
        <p:nvSpPr>
          <p:cNvPr id="2" name="Slayt Numarası Yer Tutucusu 1"/>
          <p:cNvSpPr>
            <a:spLocks noGrp="1"/>
          </p:cNvSpPr>
          <p:nvPr>
            <p:ph type="sldNum" sz="quarter" idx="12"/>
          </p:nvPr>
        </p:nvSpPr>
        <p:spPr/>
        <p:txBody>
          <a:bodyPr/>
          <a:lstStyle/>
          <a:p>
            <a:pPr>
              <a:defRPr/>
            </a:pPr>
            <a:fld id="{F0B3AC44-B3AE-45AA-A9DC-A10D0C9D45C9}" type="slidenum">
              <a:rPr lang="tr-TR" smtClean="0"/>
              <a:pPr>
                <a:defRPr/>
              </a:pPr>
              <a:t>20</a:t>
            </a:fld>
            <a:endParaRPr lang="tr-TR"/>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body" idx="1"/>
          </p:nvPr>
        </p:nvSpPr>
        <p:spPr>
          <a:xfrm>
            <a:off x="395288" y="1125538"/>
            <a:ext cx="8447087" cy="5543550"/>
          </a:xfrm>
        </p:spPr>
        <p:txBody>
          <a:bodyPr/>
          <a:lstStyle/>
          <a:p>
            <a:pPr eaLnBrk="1" hangingPunct="1"/>
            <a:r>
              <a:rPr lang="tr-TR" sz="2400" dirty="0" err="1" smtClean="0">
                <a:effectLst/>
              </a:rPr>
              <a:t>Laboratory</a:t>
            </a:r>
            <a:r>
              <a:rPr lang="tr-TR" sz="2400" dirty="0" smtClean="0">
                <a:effectLst/>
              </a:rPr>
              <a:t> </a:t>
            </a:r>
            <a:r>
              <a:rPr lang="tr-TR" sz="2400" dirty="0" err="1" smtClean="0">
                <a:effectLst/>
              </a:rPr>
              <a:t>studies</a:t>
            </a:r>
            <a:r>
              <a:rPr lang="tr-TR" sz="2400" dirty="0" smtClean="0">
                <a:effectLst/>
              </a:rPr>
              <a:t> </a:t>
            </a:r>
            <a:r>
              <a:rPr lang="tr-TR" sz="2400" dirty="0" err="1" smtClean="0">
                <a:effectLst/>
              </a:rPr>
              <a:t>supportive</a:t>
            </a:r>
            <a:r>
              <a:rPr lang="tr-TR" sz="2400" dirty="0" smtClean="0">
                <a:effectLst/>
              </a:rPr>
              <a:t> but </a:t>
            </a:r>
            <a:r>
              <a:rPr lang="tr-TR" sz="2400" dirty="0" err="1" smtClean="0">
                <a:effectLst/>
              </a:rPr>
              <a:t>nonspesific</a:t>
            </a:r>
            <a:r>
              <a:rPr lang="tr-TR" sz="2400" dirty="0" smtClean="0">
                <a:effectLst/>
              </a:rPr>
              <a:t>.</a:t>
            </a:r>
          </a:p>
          <a:p>
            <a:pPr eaLnBrk="1" hangingPunct="1"/>
            <a:endParaRPr lang="tr-TR" sz="2400" dirty="0" smtClean="0">
              <a:effectLst/>
            </a:endParaRPr>
          </a:p>
          <a:p>
            <a:pPr eaLnBrk="1" hangingPunct="1"/>
            <a:r>
              <a:rPr lang="tr-TR" sz="2400" dirty="0" smtClean="0">
                <a:effectLst/>
              </a:rPr>
              <a:t>A </a:t>
            </a:r>
            <a:r>
              <a:rPr lang="tr-TR" sz="2400" dirty="0" err="1" smtClean="0">
                <a:effectLst/>
              </a:rPr>
              <a:t>moderate</a:t>
            </a:r>
            <a:r>
              <a:rPr lang="tr-TR" sz="2400" dirty="0" smtClean="0">
                <a:effectLst/>
              </a:rPr>
              <a:t> </a:t>
            </a:r>
            <a:r>
              <a:rPr lang="tr-TR" sz="2400" dirty="0" err="1" smtClean="0">
                <a:effectLst/>
              </a:rPr>
              <a:t>leukocytosis</a:t>
            </a:r>
            <a:r>
              <a:rPr lang="tr-TR" sz="2400" dirty="0" smtClean="0">
                <a:effectLst/>
              </a:rPr>
              <a:t> </a:t>
            </a:r>
            <a:r>
              <a:rPr lang="tr-TR" sz="2400" dirty="0" err="1" smtClean="0">
                <a:effectLst/>
              </a:rPr>
              <a:t>and</a:t>
            </a:r>
            <a:r>
              <a:rPr lang="tr-TR" sz="2400" dirty="0" smtClean="0">
                <a:effectLst/>
              </a:rPr>
              <a:t> CRP </a:t>
            </a:r>
            <a:r>
              <a:rPr lang="tr-TR" sz="2400" dirty="0" err="1" smtClean="0">
                <a:effectLst/>
              </a:rPr>
              <a:t>elevation</a:t>
            </a:r>
            <a:r>
              <a:rPr lang="tr-TR" sz="2400" dirty="0" smtClean="0">
                <a:effectLst/>
              </a:rPr>
              <a:t> </a:t>
            </a:r>
            <a:r>
              <a:rPr lang="tr-TR" sz="2400" dirty="0" err="1" smtClean="0">
                <a:effectLst/>
              </a:rPr>
              <a:t>are</a:t>
            </a:r>
            <a:r>
              <a:rPr lang="tr-TR" sz="2400" dirty="0" smtClean="0">
                <a:effectLst/>
              </a:rPr>
              <a:t> </a:t>
            </a:r>
            <a:r>
              <a:rPr lang="tr-TR" sz="2400" dirty="0" err="1" smtClean="0">
                <a:effectLst/>
              </a:rPr>
              <a:t>usually</a:t>
            </a:r>
            <a:r>
              <a:rPr lang="tr-TR" sz="2400" dirty="0" smtClean="0">
                <a:effectLst/>
              </a:rPr>
              <a:t> </a:t>
            </a:r>
            <a:r>
              <a:rPr lang="tr-TR" sz="2400" dirty="0" err="1" smtClean="0">
                <a:effectLst/>
              </a:rPr>
              <a:t>present</a:t>
            </a:r>
            <a:r>
              <a:rPr lang="tr-TR" sz="2400" dirty="0" smtClean="0">
                <a:effectLst/>
              </a:rPr>
              <a:t>. </a:t>
            </a:r>
            <a:r>
              <a:rPr lang="tr-TR" sz="2400" dirty="0" err="1" smtClean="0">
                <a:effectLst/>
              </a:rPr>
              <a:t>Mild</a:t>
            </a:r>
            <a:r>
              <a:rPr lang="tr-TR" sz="2400" dirty="0" smtClean="0">
                <a:effectLst/>
              </a:rPr>
              <a:t> </a:t>
            </a:r>
            <a:r>
              <a:rPr lang="tr-TR" sz="2400" dirty="0" err="1" smtClean="0">
                <a:effectLst/>
              </a:rPr>
              <a:t>elevation</a:t>
            </a:r>
            <a:r>
              <a:rPr lang="tr-TR" sz="2400" dirty="0" smtClean="0">
                <a:effectLst/>
              </a:rPr>
              <a:t> of </a:t>
            </a:r>
            <a:r>
              <a:rPr lang="tr-TR" sz="2400" dirty="0" err="1" smtClean="0">
                <a:effectLst/>
              </a:rPr>
              <a:t>amylase</a:t>
            </a:r>
            <a:r>
              <a:rPr lang="tr-TR" sz="2400" dirty="0" smtClean="0">
                <a:effectLst/>
              </a:rPr>
              <a:t> </a:t>
            </a:r>
            <a:r>
              <a:rPr lang="tr-TR" sz="2400" dirty="0" err="1" smtClean="0">
                <a:effectLst/>
              </a:rPr>
              <a:t>and</a:t>
            </a:r>
            <a:r>
              <a:rPr lang="tr-TR" sz="2400" dirty="0" smtClean="0">
                <a:effectLst/>
              </a:rPr>
              <a:t> </a:t>
            </a:r>
            <a:r>
              <a:rPr lang="tr-TR" sz="2400" dirty="0" err="1" smtClean="0">
                <a:effectLst/>
              </a:rPr>
              <a:t>liver</a:t>
            </a:r>
            <a:r>
              <a:rPr lang="tr-TR" sz="2400" dirty="0" smtClean="0">
                <a:effectLst/>
              </a:rPr>
              <a:t> </a:t>
            </a:r>
            <a:r>
              <a:rPr lang="tr-TR" sz="2400" dirty="0" err="1" smtClean="0">
                <a:effectLst/>
              </a:rPr>
              <a:t>enzymes</a:t>
            </a:r>
            <a:r>
              <a:rPr lang="tr-TR" sz="2400" dirty="0" smtClean="0">
                <a:effectLst/>
              </a:rPr>
              <a:t> </a:t>
            </a:r>
            <a:r>
              <a:rPr lang="tr-TR" sz="2400" dirty="0" err="1" smtClean="0">
                <a:effectLst/>
              </a:rPr>
              <a:t>are</a:t>
            </a:r>
            <a:r>
              <a:rPr lang="tr-TR" sz="2400" dirty="0" smtClean="0">
                <a:effectLst/>
              </a:rPr>
              <a:t> </a:t>
            </a:r>
            <a:r>
              <a:rPr lang="tr-TR" sz="2400" dirty="0" err="1" smtClean="0">
                <a:effectLst/>
              </a:rPr>
              <a:t>often</a:t>
            </a:r>
            <a:r>
              <a:rPr lang="tr-TR" sz="2400" dirty="0" smtClean="0">
                <a:effectLst/>
              </a:rPr>
              <a:t> </a:t>
            </a:r>
            <a:r>
              <a:rPr lang="tr-TR" sz="2400" dirty="0" err="1" smtClean="0">
                <a:effectLst/>
              </a:rPr>
              <a:t>seen</a:t>
            </a:r>
            <a:r>
              <a:rPr lang="tr-TR" sz="2400" dirty="0" smtClean="0">
                <a:effectLst/>
              </a:rPr>
              <a:t>, but </a:t>
            </a:r>
            <a:r>
              <a:rPr lang="tr-TR" sz="2400" dirty="0" err="1" smtClean="0">
                <a:effectLst/>
              </a:rPr>
              <a:t>marked</a:t>
            </a:r>
            <a:r>
              <a:rPr lang="tr-TR" sz="2400" dirty="0" smtClean="0">
                <a:effectLst/>
              </a:rPr>
              <a:t> </a:t>
            </a:r>
            <a:r>
              <a:rPr lang="tr-TR" sz="2400" dirty="0" err="1" smtClean="0">
                <a:effectLst/>
              </a:rPr>
              <a:t>elevation</a:t>
            </a:r>
            <a:r>
              <a:rPr lang="tr-TR" sz="2400" dirty="0" smtClean="0">
                <a:effectLst/>
              </a:rPr>
              <a:t> </a:t>
            </a:r>
            <a:r>
              <a:rPr lang="tr-TR" sz="2400" dirty="0" err="1" smtClean="0">
                <a:effectLst/>
              </a:rPr>
              <a:t>should</a:t>
            </a:r>
            <a:r>
              <a:rPr lang="tr-TR" sz="2400" dirty="0" smtClean="0">
                <a:effectLst/>
              </a:rPr>
              <a:t> </a:t>
            </a:r>
            <a:r>
              <a:rPr lang="tr-TR" sz="2400" dirty="0" err="1" smtClean="0">
                <a:effectLst/>
              </a:rPr>
              <a:t>prompt</a:t>
            </a:r>
            <a:r>
              <a:rPr lang="tr-TR" sz="2400" dirty="0" smtClean="0">
                <a:effectLst/>
              </a:rPr>
              <a:t> </a:t>
            </a:r>
            <a:r>
              <a:rPr lang="tr-TR" sz="2400" dirty="0" err="1" smtClean="0">
                <a:effectLst/>
              </a:rPr>
              <a:t>evaluation</a:t>
            </a:r>
            <a:r>
              <a:rPr lang="tr-TR" sz="2400" dirty="0" smtClean="0">
                <a:effectLst/>
              </a:rPr>
              <a:t> </a:t>
            </a:r>
            <a:r>
              <a:rPr lang="tr-TR" sz="2400" dirty="0" err="1" smtClean="0">
                <a:effectLst/>
              </a:rPr>
              <a:t>for</a:t>
            </a:r>
            <a:r>
              <a:rPr lang="tr-TR" sz="2400" dirty="0" smtClean="0">
                <a:effectLst/>
              </a:rPr>
              <a:t> </a:t>
            </a:r>
            <a:r>
              <a:rPr lang="tr-TR" sz="2400" dirty="0" err="1" smtClean="0">
                <a:effectLst/>
              </a:rPr>
              <a:t>duct</a:t>
            </a:r>
            <a:r>
              <a:rPr lang="tr-TR" sz="2400" dirty="0" smtClean="0">
                <a:effectLst/>
              </a:rPr>
              <a:t> </a:t>
            </a:r>
            <a:r>
              <a:rPr lang="tr-TR" sz="2400" dirty="0" err="1" smtClean="0">
                <a:effectLst/>
              </a:rPr>
              <a:t>stones</a:t>
            </a:r>
            <a:r>
              <a:rPr lang="tr-TR" sz="2400" dirty="0" smtClean="0">
                <a:effectLst/>
              </a:rPr>
              <a:t>. </a:t>
            </a:r>
          </a:p>
          <a:p>
            <a:pPr eaLnBrk="1" hangingPunct="1"/>
            <a:endParaRPr lang="tr-TR" sz="2400" dirty="0" smtClean="0">
              <a:effectLst/>
            </a:endParaRPr>
          </a:p>
          <a:p>
            <a:pPr eaLnBrk="1" hangingPunct="1"/>
            <a:r>
              <a:rPr lang="tr-TR" sz="2400" dirty="0" smtClean="0">
                <a:effectLst/>
              </a:rPr>
              <a:t>Hyperbilirubinemi </a:t>
            </a:r>
            <a:r>
              <a:rPr lang="tr-TR" sz="2400" dirty="0" err="1" smtClean="0">
                <a:effectLst/>
              </a:rPr>
              <a:t>associated</a:t>
            </a:r>
            <a:r>
              <a:rPr lang="tr-TR" sz="2400" dirty="0" smtClean="0">
                <a:effectLst/>
              </a:rPr>
              <a:t> </a:t>
            </a:r>
            <a:r>
              <a:rPr lang="tr-TR" sz="2400" dirty="0" err="1" smtClean="0">
                <a:effectLst/>
              </a:rPr>
              <a:t>with</a:t>
            </a:r>
            <a:r>
              <a:rPr lang="tr-TR" sz="2400" dirty="0" smtClean="0">
                <a:effectLst/>
              </a:rPr>
              <a:t> </a:t>
            </a:r>
            <a:r>
              <a:rPr lang="tr-TR" sz="2400" dirty="0" err="1" smtClean="0">
                <a:effectLst/>
              </a:rPr>
              <a:t>elevated</a:t>
            </a:r>
            <a:r>
              <a:rPr lang="tr-TR" sz="2400" dirty="0" smtClean="0">
                <a:effectLst/>
              </a:rPr>
              <a:t> serum </a:t>
            </a:r>
            <a:r>
              <a:rPr lang="tr-TR" sz="2400" dirty="0" err="1" smtClean="0">
                <a:effectLst/>
              </a:rPr>
              <a:t>alkalen</a:t>
            </a:r>
            <a:r>
              <a:rPr lang="tr-TR" sz="2400" dirty="0" smtClean="0">
                <a:effectLst/>
              </a:rPr>
              <a:t> </a:t>
            </a:r>
            <a:r>
              <a:rPr lang="tr-TR" sz="2400" dirty="0" err="1" smtClean="0">
                <a:effectLst/>
              </a:rPr>
              <a:t>phosphatase</a:t>
            </a:r>
            <a:r>
              <a:rPr lang="tr-TR" sz="2400" dirty="0" smtClean="0">
                <a:effectLst/>
              </a:rPr>
              <a:t> </a:t>
            </a:r>
            <a:r>
              <a:rPr lang="tr-TR" sz="2400" dirty="0" err="1" smtClean="0">
                <a:effectLst/>
              </a:rPr>
              <a:t>and</a:t>
            </a:r>
            <a:r>
              <a:rPr lang="tr-TR" sz="2400" dirty="0" smtClean="0">
                <a:effectLst/>
              </a:rPr>
              <a:t> GGT  </a:t>
            </a:r>
            <a:r>
              <a:rPr lang="tr-TR" sz="2400" dirty="0" err="1" smtClean="0">
                <a:effectLst/>
              </a:rPr>
              <a:t>indicates</a:t>
            </a:r>
            <a:r>
              <a:rPr lang="tr-TR" sz="2400" dirty="0" smtClean="0">
                <a:effectLst/>
              </a:rPr>
              <a:t> </a:t>
            </a:r>
            <a:r>
              <a:rPr lang="tr-TR" sz="2400" dirty="0" err="1" smtClean="0">
                <a:effectLst/>
              </a:rPr>
              <a:t>the</a:t>
            </a:r>
            <a:r>
              <a:rPr lang="tr-TR" sz="2400" dirty="0" smtClean="0">
                <a:effectLst/>
              </a:rPr>
              <a:t> presence of a </a:t>
            </a:r>
            <a:r>
              <a:rPr lang="tr-TR" sz="2400" dirty="0" err="1" smtClean="0">
                <a:effectLst/>
              </a:rPr>
              <a:t>duct</a:t>
            </a:r>
            <a:r>
              <a:rPr lang="tr-TR" sz="2400" dirty="0" smtClean="0">
                <a:effectLst/>
              </a:rPr>
              <a:t> </a:t>
            </a:r>
            <a:r>
              <a:rPr lang="tr-TR" sz="2400" dirty="0" err="1" smtClean="0">
                <a:effectLst/>
              </a:rPr>
              <a:t>stone</a:t>
            </a:r>
            <a:r>
              <a:rPr lang="tr-TR" sz="2400" dirty="0" smtClean="0">
                <a:effectLst/>
              </a:rPr>
              <a:t> </a:t>
            </a:r>
            <a:r>
              <a:rPr lang="tr-TR" sz="2400" dirty="0" err="1" smtClean="0">
                <a:effectLst/>
              </a:rPr>
              <a:t>and</a:t>
            </a:r>
            <a:r>
              <a:rPr lang="tr-TR" sz="2400" dirty="0" smtClean="0">
                <a:effectLst/>
              </a:rPr>
              <a:t>/</a:t>
            </a:r>
            <a:r>
              <a:rPr lang="tr-TR" sz="2400" dirty="0" err="1" smtClean="0">
                <a:effectLst/>
              </a:rPr>
              <a:t>or</a:t>
            </a:r>
            <a:r>
              <a:rPr lang="tr-TR" sz="2400" dirty="0" smtClean="0">
                <a:effectLst/>
              </a:rPr>
              <a:t> </a:t>
            </a:r>
            <a:r>
              <a:rPr lang="tr-TR" sz="2400" dirty="0" err="1" smtClean="0">
                <a:effectLst/>
              </a:rPr>
              <a:t>cholangitis</a:t>
            </a:r>
            <a:r>
              <a:rPr lang="tr-TR" sz="2400" dirty="0" smtClean="0">
                <a:effectLst/>
              </a:rPr>
              <a:t>.</a:t>
            </a:r>
          </a:p>
          <a:p>
            <a:pPr eaLnBrk="1" hangingPunct="1"/>
            <a:endParaRPr lang="tr-TR" sz="2400" dirty="0" smtClean="0">
              <a:effectLst/>
            </a:endParaRPr>
          </a:p>
          <a:p>
            <a:pPr eaLnBrk="1" hangingPunct="1"/>
            <a:r>
              <a:rPr lang="tr-TR" sz="2400" dirty="0" err="1" smtClean="0">
                <a:effectLst/>
              </a:rPr>
              <a:t>High</a:t>
            </a:r>
            <a:r>
              <a:rPr lang="tr-TR" sz="2400" dirty="0" smtClean="0">
                <a:effectLst/>
              </a:rPr>
              <a:t> serum </a:t>
            </a:r>
            <a:r>
              <a:rPr lang="tr-TR" sz="2400" dirty="0" err="1" smtClean="0">
                <a:effectLst/>
              </a:rPr>
              <a:t>amylase</a:t>
            </a:r>
            <a:r>
              <a:rPr lang="tr-TR" sz="2400" dirty="0" smtClean="0">
                <a:effectLst/>
              </a:rPr>
              <a:t> </a:t>
            </a:r>
            <a:r>
              <a:rPr lang="tr-TR" sz="2400" dirty="0" err="1" smtClean="0">
                <a:effectLst/>
              </a:rPr>
              <a:t>levels</a:t>
            </a:r>
            <a:r>
              <a:rPr lang="tr-TR" sz="2400" dirty="0" smtClean="0">
                <a:effectLst/>
              </a:rPr>
              <a:t> (&gt;500 U) </a:t>
            </a:r>
            <a:r>
              <a:rPr lang="tr-TR" sz="2400" dirty="0" err="1" smtClean="0">
                <a:effectLst/>
              </a:rPr>
              <a:t>should</a:t>
            </a:r>
            <a:r>
              <a:rPr lang="tr-TR" sz="2400" dirty="0" smtClean="0">
                <a:effectLst/>
              </a:rPr>
              <a:t> </a:t>
            </a:r>
            <a:r>
              <a:rPr lang="tr-TR" sz="2400" dirty="0" err="1" smtClean="0">
                <a:effectLst/>
              </a:rPr>
              <a:t>rise</a:t>
            </a:r>
            <a:r>
              <a:rPr lang="tr-TR" sz="2400" dirty="0" smtClean="0">
                <a:effectLst/>
              </a:rPr>
              <a:t> </a:t>
            </a:r>
            <a:r>
              <a:rPr lang="tr-TR" sz="2400" dirty="0" err="1" smtClean="0">
                <a:effectLst/>
              </a:rPr>
              <a:t>suspicion</a:t>
            </a:r>
            <a:r>
              <a:rPr lang="tr-TR" sz="2400" dirty="0" smtClean="0">
                <a:effectLst/>
              </a:rPr>
              <a:t> of a </a:t>
            </a:r>
            <a:r>
              <a:rPr lang="tr-TR" sz="2400" dirty="0" err="1" smtClean="0">
                <a:effectLst/>
              </a:rPr>
              <a:t>biliary</a:t>
            </a:r>
            <a:r>
              <a:rPr lang="tr-TR" sz="2400" dirty="0" smtClean="0">
                <a:effectLst/>
              </a:rPr>
              <a:t> </a:t>
            </a:r>
            <a:r>
              <a:rPr lang="tr-TR" sz="2400" dirty="0" err="1" smtClean="0">
                <a:effectLst/>
              </a:rPr>
              <a:t>pancreatitis</a:t>
            </a:r>
            <a:r>
              <a:rPr lang="tr-TR" sz="2400" dirty="0" smtClean="0">
                <a:effectLst/>
              </a:rPr>
              <a:t>. </a:t>
            </a:r>
          </a:p>
          <a:p>
            <a:pPr eaLnBrk="1" hangingPunct="1"/>
            <a:endParaRPr lang="tr-TR" sz="2400" dirty="0" smtClean="0">
              <a:effectLst/>
            </a:endParaRPr>
          </a:p>
        </p:txBody>
      </p:sp>
      <p:grpSp>
        <p:nvGrpSpPr>
          <p:cNvPr id="23555" name="Group 4"/>
          <p:cNvGrpSpPr>
            <a:grpSpLocks/>
          </p:cNvGrpSpPr>
          <p:nvPr/>
        </p:nvGrpSpPr>
        <p:grpSpPr bwMode="auto">
          <a:xfrm>
            <a:off x="58738" y="6440488"/>
            <a:ext cx="2667000" cy="365125"/>
            <a:chOff x="384" y="2976"/>
            <a:chExt cx="1680" cy="230"/>
          </a:xfrm>
        </p:grpSpPr>
        <p:pic>
          <p:nvPicPr>
            <p:cNvPr id="23558" name="Picture 5" descr="HM00260_"/>
            <p:cNvPicPr>
              <a:picLocks noChangeAspect="1" noChangeArrowheads="1"/>
            </p:cNvPicPr>
            <p:nvPr/>
          </p:nvPicPr>
          <p:blipFill>
            <a:blip r:embed="rId2" cstate="print"/>
            <a:srcRect/>
            <a:stretch>
              <a:fillRect/>
            </a:stretch>
          </p:blipFill>
          <p:spPr bwMode="auto">
            <a:xfrm>
              <a:off x="1351" y="3009"/>
              <a:ext cx="144" cy="183"/>
            </a:xfrm>
            <a:prstGeom prst="rect">
              <a:avLst/>
            </a:prstGeom>
            <a:noFill/>
            <a:ln w="9525">
              <a:noFill/>
              <a:miter lim="800000"/>
              <a:headEnd/>
              <a:tailEnd/>
            </a:ln>
          </p:spPr>
        </p:pic>
        <p:sp>
          <p:nvSpPr>
            <p:cNvPr id="23559"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
        <p:nvSpPr>
          <p:cNvPr id="23556" name="Line 7"/>
          <p:cNvSpPr>
            <a:spLocks noChangeShapeType="1"/>
          </p:cNvSpPr>
          <p:nvPr/>
        </p:nvSpPr>
        <p:spPr bwMode="auto">
          <a:xfrm>
            <a:off x="0" y="620713"/>
            <a:ext cx="9144000" cy="0"/>
          </a:xfrm>
          <a:prstGeom prst="line">
            <a:avLst/>
          </a:prstGeom>
          <a:noFill/>
          <a:ln w="9525">
            <a:solidFill>
              <a:schemeClr val="hlink"/>
            </a:solidFill>
            <a:round/>
            <a:headEnd/>
            <a:tailEnd/>
          </a:ln>
        </p:spPr>
        <p:txBody>
          <a:bodyPr/>
          <a:lstStyle/>
          <a:p>
            <a:endParaRPr lang="tr-TR"/>
          </a:p>
        </p:txBody>
      </p:sp>
      <p:sp>
        <p:nvSpPr>
          <p:cNvPr id="2" name="Slayt Numarası Yer Tutucusu 1"/>
          <p:cNvSpPr>
            <a:spLocks noGrp="1"/>
          </p:cNvSpPr>
          <p:nvPr>
            <p:ph type="sldNum" sz="quarter" idx="12"/>
          </p:nvPr>
        </p:nvSpPr>
        <p:spPr/>
        <p:txBody>
          <a:bodyPr/>
          <a:lstStyle/>
          <a:p>
            <a:pPr>
              <a:defRPr/>
            </a:pPr>
            <a:fld id="{F0B3AC44-B3AE-45AA-A9DC-A10D0C9D45C9}" type="slidenum">
              <a:rPr lang="tr-TR" smtClean="0"/>
              <a:pPr>
                <a:defRPr/>
              </a:pPr>
              <a:t>21</a:t>
            </a:fld>
            <a:endParaRPr lang="tr-TR"/>
          </a:p>
        </p:txBody>
      </p:sp>
      <p:pic>
        <p:nvPicPr>
          <p:cNvPr id="8" name="Resim 7"/>
          <p:cNvPicPr>
            <a:picLocks noChangeAspect="1"/>
          </p:cNvPicPr>
          <p:nvPr/>
        </p:nvPicPr>
        <p:blipFill>
          <a:blip r:embed="rId3"/>
          <a:stretch>
            <a:fillRect/>
          </a:stretch>
        </p:blipFill>
        <p:spPr>
          <a:xfrm>
            <a:off x="8072684" y="70190"/>
            <a:ext cx="999223" cy="863179"/>
          </a:xfrm>
          <a:prstGeom prst="rect">
            <a:avLst/>
          </a:prstGeom>
        </p:spPr>
      </p:pic>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a:defRPr/>
            </a:pPr>
            <a:fld id="{CA48B754-D8E6-460C-8CA2-0447D872C702}" type="slidenum">
              <a:rPr lang="tr-TR" smtClean="0"/>
              <a:pPr>
                <a:defRPr/>
              </a:pPr>
              <a:t>22</a:t>
            </a:fld>
            <a:endParaRPr lang="tr-TR"/>
          </a:p>
        </p:txBody>
      </p:sp>
      <p:sp>
        <p:nvSpPr>
          <p:cNvPr id="3" name="2 İçerik Yer Tutucusu"/>
          <p:cNvSpPr txBox="1">
            <a:spLocks/>
          </p:cNvSpPr>
          <p:nvPr/>
        </p:nvSpPr>
        <p:spPr bwMode="auto">
          <a:xfrm>
            <a:off x="251520" y="1913467"/>
            <a:ext cx="8229600" cy="3024311"/>
          </a:xfrm>
          <a:prstGeom prst="rect">
            <a:avLst/>
          </a:prstGeom>
          <a:noFill/>
          <a:ln w="9525">
            <a:noFill/>
            <a:miter lim="800000"/>
            <a:headEnd/>
            <a:tailEnd/>
          </a:ln>
          <a:effectLst/>
        </p:spPr>
        <p:txBody>
          <a:bodyPr/>
          <a:lstStyle/>
          <a:p>
            <a:pPr marL="342900" indent="-342900" eaLnBrk="0" hangingPunct="0">
              <a:spcBef>
                <a:spcPct val="20000"/>
              </a:spcBef>
              <a:buClr>
                <a:schemeClr val="hlink"/>
              </a:buClr>
              <a:buSzPct val="120000"/>
              <a:buFontTx/>
              <a:buChar char="•"/>
              <a:defRPr/>
            </a:pPr>
            <a:endParaRPr lang="tr-TR" sz="2400" b="0" kern="0" dirty="0">
              <a:latin typeface="+mn-lt"/>
            </a:endParaRPr>
          </a:p>
          <a:p>
            <a:pPr marL="342900" indent="-342900" algn="just" eaLnBrk="0" hangingPunct="0">
              <a:spcBef>
                <a:spcPct val="20000"/>
              </a:spcBef>
              <a:buClr>
                <a:schemeClr val="hlink"/>
              </a:buClr>
              <a:buSzPct val="120000"/>
              <a:buFontTx/>
              <a:buChar char="•"/>
              <a:defRPr/>
            </a:pPr>
            <a:r>
              <a:rPr lang="tr-TR" sz="2400" b="0" kern="0" dirty="0" err="1" smtClean="0">
                <a:latin typeface="+mn-lt"/>
              </a:rPr>
              <a:t>Gallstones</a:t>
            </a:r>
            <a:r>
              <a:rPr lang="tr-TR" sz="2400" b="0" kern="0" dirty="0" smtClean="0">
                <a:latin typeface="+mn-lt"/>
              </a:rPr>
              <a:t> </a:t>
            </a:r>
            <a:r>
              <a:rPr lang="tr-TR" sz="2400" b="0" kern="0" dirty="0">
                <a:latin typeface="+mn-lt"/>
              </a:rPr>
              <a:t>without cholecystitis may produce pain caused by intermittent obstruction of the cystic duct by a stone.Usually begins abrubtly after a fatty meal and  resolves gradually within 3 hours. Prolonged </a:t>
            </a:r>
            <a:r>
              <a:rPr lang="tr-TR" sz="2400" b="0" kern="0" dirty="0" err="1">
                <a:latin typeface="+mn-lt"/>
              </a:rPr>
              <a:t>pain</a:t>
            </a:r>
            <a:r>
              <a:rPr lang="tr-TR" sz="2400" b="0" kern="0" dirty="0">
                <a:latin typeface="+mn-lt"/>
              </a:rPr>
              <a:t> </a:t>
            </a:r>
            <a:r>
              <a:rPr lang="tr-TR" sz="2400" b="0" kern="0" dirty="0" smtClean="0">
                <a:latin typeface="+mn-lt"/>
              </a:rPr>
              <a:t>(&gt;3h</a:t>
            </a:r>
            <a:r>
              <a:rPr lang="tr-TR" sz="2400" b="0" kern="0" dirty="0">
                <a:latin typeface="+mn-lt"/>
              </a:rPr>
              <a:t>) should rise suspicion of a complication such as cholecystitis, cholangitis or pancreatitis.</a:t>
            </a:r>
          </a:p>
          <a:p>
            <a:pPr marL="342900" indent="-342900" eaLnBrk="0" hangingPunct="0">
              <a:spcBef>
                <a:spcPct val="20000"/>
              </a:spcBef>
              <a:buClr>
                <a:schemeClr val="hlink"/>
              </a:buClr>
              <a:buSzPct val="120000"/>
              <a:buFontTx/>
              <a:buChar char="•"/>
              <a:defRPr/>
            </a:pPr>
            <a:endParaRPr lang="tr-TR" sz="2400" b="0" kern="0" dirty="0">
              <a:latin typeface="+mn-lt"/>
            </a:endParaRPr>
          </a:p>
          <a:p>
            <a:pPr marL="342900" indent="-342900" eaLnBrk="0" hangingPunct="0">
              <a:spcBef>
                <a:spcPct val="20000"/>
              </a:spcBef>
              <a:buClr>
                <a:schemeClr val="hlink"/>
              </a:buClr>
              <a:buSzPct val="120000"/>
              <a:buFontTx/>
              <a:buChar char="•"/>
              <a:defRPr/>
            </a:pPr>
            <a:endParaRPr lang="tr-TR" sz="2400" b="0" kern="0" dirty="0">
              <a:effectLst>
                <a:outerShdw blurRad="38100" dist="38100" dir="2700000" algn="tl">
                  <a:srgbClr val="000000"/>
                </a:outerShdw>
              </a:effectLst>
              <a:latin typeface="+mn-lt"/>
            </a:endParaRPr>
          </a:p>
        </p:txBody>
      </p:sp>
      <p:grpSp>
        <p:nvGrpSpPr>
          <p:cNvPr id="4" name="Group 4"/>
          <p:cNvGrpSpPr>
            <a:grpSpLocks/>
          </p:cNvGrpSpPr>
          <p:nvPr/>
        </p:nvGrpSpPr>
        <p:grpSpPr bwMode="auto">
          <a:xfrm>
            <a:off x="58738" y="6440488"/>
            <a:ext cx="2667000" cy="365125"/>
            <a:chOff x="384" y="2976"/>
            <a:chExt cx="1680" cy="230"/>
          </a:xfrm>
        </p:grpSpPr>
        <p:pic>
          <p:nvPicPr>
            <p:cNvPr id="5" name="Picture 5" descr="HM00260_"/>
            <p:cNvPicPr>
              <a:picLocks noChangeAspect="1" noChangeArrowheads="1"/>
            </p:cNvPicPr>
            <p:nvPr/>
          </p:nvPicPr>
          <p:blipFill>
            <a:blip r:embed="rId2" cstate="print"/>
            <a:srcRect/>
            <a:stretch>
              <a:fillRect/>
            </a:stretch>
          </p:blipFill>
          <p:spPr bwMode="auto">
            <a:xfrm>
              <a:off x="1351" y="3009"/>
              <a:ext cx="144" cy="183"/>
            </a:xfrm>
            <a:prstGeom prst="rect">
              <a:avLst/>
            </a:prstGeom>
            <a:noFill/>
            <a:ln w="9525">
              <a:noFill/>
              <a:miter lim="800000"/>
              <a:headEnd/>
              <a:tailEnd/>
            </a:ln>
          </p:spPr>
        </p:pic>
        <p:sp>
          <p:nvSpPr>
            <p:cNvPr id="6"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
        <p:nvSpPr>
          <p:cNvPr id="7" name="Line 7"/>
          <p:cNvSpPr>
            <a:spLocks noChangeShapeType="1"/>
          </p:cNvSpPr>
          <p:nvPr/>
        </p:nvSpPr>
        <p:spPr bwMode="auto">
          <a:xfrm>
            <a:off x="0" y="620713"/>
            <a:ext cx="9144000" cy="0"/>
          </a:xfrm>
          <a:prstGeom prst="line">
            <a:avLst/>
          </a:prstGeom>
          <a:noFill/>
          <a:ln w="9525">
            <a:solidFill>
              <a:schemeClr val="hlink"/>
            </a:solidFill>
            <a:round/>
            <a:headEnd/>
            <a:tailEnd/>
          </a:ln>
        </p:spPr>
        <p:txBody>
          <a:bodyPr/>
          <a:lstStyle/>
          <a:p>
            <a:endParaRPr lang="tr-TR"/>
          </a:p>
        </p:txBody>
      </p:sp>
      <p:pic>
        <p:nvPicPr>
          <p:cNvPr id="10" name="Resim 9"/>
          <p:cNvPicPr>
            <a:picLocks noChangeAspect="1"/>
          </p:cNvPicPr>
          <p:nvPr/>
        </p:nvPicPr>
        <p:blipFill>
          <a:blip r:embed="rId3"/>
          <a:stretch>
            <a:fillRect/>
          </a:stretch>
        </p:blipFill>
        <p:spPr>
          <a:xfrm>
            <a:off x="6516216" y="188640"/>
            <a:ext cx="2509292" cy="1347380"/>
          </a:xfrm>
          <a:prstGeom prst="rect">
            <a:avLst/>
          </a:prstGeom>
        </p:spPr>
      </p:pic>
    </p:spTree>
    <p:extLst>
      <p:ext uri="{BB962C8B-B14F-4D97-AF65-F5344CB8AC3E}">
        <p14:creationId xmlns:p14="http://schemas.microsoft.com/office/powerpoint/2010/main" val="1502980245"/>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body" idx="1"/>
          </p:nvPr>
        </p:nvSpPr>
        <p:spPr>
          <a:xfrm>
            <a:off x="468313" y="1573213"/>
            <a:ext cx="8229600" cy="4525962"/>
          </a:xfrm>
        </p:spPr>
        <p:txBody>
          <a:bodyPr/>
          <a:lstStyle/>
          <a:p>
            <a:pPr eaLnBrk="1" hangingPunct="1">
              <a:defRPr/>
            </a:pPr>
            <a:r>
              <a:rPr lang="tr-TR" sz="2800" dirty="0" smtClean="0">
                <a:effectLst/>
              </a:rPr>
              <a:t>Atypical presentations that occur particularly in elderly and debilitated patients include painless jaundice or leukocytosis and fever of unknown origin.</a:t>
            </a:r>
            <a:endParaRPr lang="tr-TR" dirty="0" smtClean="0"/>
          </a:p>
        </p:txBody>
      </p:sp>
      <p:grpSp>
        <p:nvGrpSpPr>
          <p:cNvPr id="26627" name="Group 3"/>
          <p:cNvGrpSpPr>
            <a:grpSpLocks/>
          </p:cNvGrpSpPr>
          <p:nvPr/>
        </p:nvGrpSpPr>
        <p:grpSpPr bwMode="auto">
          <a:xfrm>
            <a:off x="58738" y="6440488"/>
            <a:ext cx="2667000" cy="365125"/>
            <a:chOff x="384" y="2976"/>
            <a:chExt cx="1680" cy="230"/>
          </a:xfrm>
        </p:grpSpPr>
        <p:pic>
          <p:nvPicPr>
            <p:cNvPr id="26632" name="Picture 4" descr="HM00260_"/>
            <p:cNvPicPr>
              <a:picLocks noChangeAspect="1" noChangeArrowheads="1"/>
            </p:cNvPicPr>
            <p:nvPr/>
          </p:nvPicPr>
          <p:blipFill>
            <a:blip r:embed="rId2" cstate="print"/>
            <a:srcRect/>
            <a:stretch>
              <a:fillRect/>
            </a:stretch>
          </p:blipFill>
          <p:spPr bwMode="auto">
            <a:xfrm>
              <a:off x="1351" y="3009"/>
              <a:ext cx="144" cy="183"/>
            </a:xfrm>
            <a:prstGeom prst="rect">
              <a:avLst/>
            </a:prstGeom>
            <a:noFill/>
            <a:ln w="9525">
              <a:noFill/>
              <a:miter lim="800000"/>
              <a:headEnd/>
              <a:tailEnd/>
            </a:ln>
          </p:spPr>
        </p:pic>
        <p:sp>
          <p:nvSpPr>
            <p:cNvPr id="26633" name="Text Box 5"/>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pic>
        <p:nvPicPr>
          <p:cNvPr id="26628" name="Picture 6" descr="j0227420"/>
          <p:cNvPicPr>
            <a:picLocks noChangeAspect="1" noChangeArrowheads="1"/>
          </p:cNvPicPr>
          <p:nvPr/>
        </p:nvPicPr>
        <p:blipFill>
          <a:blip r:embed="rId3" cstate="print"/>
          <a:srcRect/>
          <a:stretch>
            <a:fillRect/>
          </a:stretch>
        </p:blipFill>
        <p:spPr bwMode="auto">
          <a:xfrm>
            <a:off x="2771775" y="3644900"/>
            <a:ext cx="3744913" cy="2490788"/>
          </a:xfrm>
          <a:prstGeom prst="rect">
            <a:avLst/>
          </a:prstGeom>
          <a:noFill/>
          <a:ln w="9525">
            <a:solidFill>
              <a:schemeClr val="hlink"/>
            </a:solidFill>
            <a:miter lim="800000"/>
            <a:headEnd/>
            <a:tailEnd/>
          </a:ln>
        </p:spPr>
      </p:pic>
      <p:sp>
        <p:nvSpPr>
          <p:cNvPr id="26629" name="Line 7"/>
          <p:cNvSpPr>
            <a:spLocks noChangeShapeType="1"/>
          </p:cNvSpPr>
          <p:nvPr/>
        </p:nvSpPr>
        <p:spPr bwMode="auto">
          <a:xfrm>
            <a:off x="0" y="1196975"/>
            <a:ext cx="9144000" cy="0"/>
          </a:xfrm>
          <a:prstGeom prst="line">
            <a:avLst/>
          </a:prstGeom>
          <a:noFill/>
          <a:ln w="9525">
            <a:solidFill>
              <a:schemeClr val="hlink"/>
            </a:solidFill>
            <a:round/>
            <a:headEnd/>
            <a:tailEnd/>
          </a:ln>
        </p:spPr>
        <p:txBody>
          <a:bodyPr/>
          <a:lstStyle/>
          <a:p>
            <a:endParaRPr lang="tr-TR"/>
          </a:p>
        </p:txBody>
      </p:sp>
      <p:sp>
        <p:nvSpPr>
          <p:cNvPr id="26630" name="8 Metin kutusu"/>
          <p:cNvSpPr txBox="1">
            <a:spLocks noChangeArrowheads="1"/>
          </p:cNvSpPr>
          <p:nvPr/>
        </p:nvSpPr>
        <p:spPr bwMode="auto">
          <a:xfrm>
            <a:off x="6732588" y="4437063"/>
            <a:ext cx="1152525" cy="923925"/>
          </a:xfrm>
          <a:prstGeom prst="rect">
            <a:avLst/>
          </a:prstGeom>
          <a:noFill/>
          <a:ln w="9525">
            <a:noFill/>
            <a:miter lim="800000"/>
            <a:headEnd/>
            <a:tailEnd/>
          </a:ln>
        </p:spPr>
        <p:txBody>
          <a:bodyPr>
            <a:spAutoFit/>
          </a:bodyPr>
          <a:lstStyle/>
          <a:p>
            <a:r>
              <a:rPr lang="tr-TR" sz="5400" b="0">
                <a:solidFill>
                  <a:srgbClr val="FFFF00"/>
                </a:solidFill>
              </a:rPr>
              <a:t>!!!</a:t>
            </a:r>
          </a:p>
        </p:txBody>
      </p:sp>
      <p:sp>
        <p:nvSpPr>
          <p:cNvPr id="2" name="Slayt Numarası Yer Tutucusu 1"/>
          <p:cNvSpPr>
            <a:spLocks noGrp="1"/>
          </p:cNvSpPr>
          <p:nvPr>
            <p:ph type="sldNum" sz="quarter" idx="12"/>
          </p:nvPr>
        </p:nvSpPr>
        <p:spPr/>
        <p:txBody>
          <a:bodyPr/>
          <a:lstStyle/>
          <a:p>
            <a:pPr>
              <a:defRPr/>
            </a:pPr>
            <a:fld id="{F0B3AC44-B3AE-45AA-A9DC-A10D0C9D45C9}" type="slidenum">
              <a:rPr lang="tr-TR" smtClean="0"/>
              <a:pPr>
                <a:defRPr/>
              </a:pPr>
              <a:t>23</a:t>
            </a:fld>
            <a:endParaRPr lang="tr-T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body" idx="1"/>
          </p:nvPr>
        </p:nvSpPr>
        <p:spPr>
          <a:xfrm>
            <a:off x="468313" y="1412875"/>
            <a:ext cx="8229600" cy="4968875"/>
          </a:xfrm>
        </p:spPr>
        <p:txBody>
          <a:bodyPr/>
          <a:lstStyle/>
          <a:p>
            <a:pPr eaLnBrk="1" hangingPunct="1"/>
            <a:r>
              <a:rPr lang="tr-TR" sz="2800" dirty="0" err="1" smtClean="0">
                <a:solidFill>
                  <a:srgbClr val="FFFF00"/>
                </a:solidFill>
                <a:effectLst/>
              </a:rPr>
              <a:t>Murphy</a:t>
            </a:r>
            <a:r>
              <a:rPr lang="tr-TR" sz="2800" dirty="0" err="1" smtClean="0">
                <a:effectLst/>
              </a:rPr>
              <a:t>’s</a:t>
            </a:r>
            <a:r>
              <a:rPr lang="tr-TR" sz="2800" dirty="0" smtClean="0">
                <a:effectLst/>
              </a:rPr>
              <a:t> </a:t>
            </a:r>
            <a:r>
              <a:rPr lang="tr-TR" sz="2800" dirty="0" err="1" smtClean="0">
                <a:effectLst/>
              </a:rPr>
              <a:t>sign</a:t>
            </a:r>
            <a:r>
              <a:rPr lang="tr-TR" sz="2800" dirty="0" smtClean="0">
                <a:effectLst/>
              </a:rPr>
              <a:t> is </a:t>
            </a:r>
            <a:r>
              <a:rPr lang="tr-TR" sz="2800" dirty="0" err="1" smtClean="0">
                <a:effectLst/>
              </a:rPr>
              <a:t>usually</a:t>
            </a:r>
            <a:r>
              <a:rPr lang="tr-TR" sz="2800" dirty="0" smtClean="0">
                <a:effectLst/>
              </a:rPr>
              <a:t> </a:t>
            </a:r>
            <a:r>
              <a:rPr lang="tr-TR" sz="2800" dirty="0" err="1" smtClean="0">
                <a:effectLst/>
              </a:rPr>
              <a:t>positive</a:t>
            </a:r>
            <a:r>
              <a:rPr lang="tr-TR" sz="2800" dirty="0" smtClean="0">
                <a:effectLst/>
              </a:rPr>
              <a:t> in </a:t>
            </a:r>
            <a:r>
              <a:rPr lang="tr-TR" sz="2800" dirty="0" err="1" smtClean="0">
                <a:effectLst/>
              </a:rPr>
              <a:t>physical</a:t>
            </a:r>
            <a:r>
              <a:rPr lang="tr-TR" sz="2800" dirty="0" smtClean="0">
                <a:effectLst/>
              </a:rPr>
              <a:t> </a:t>
            </a:r>
            <a:r>
              <a:rPr lang="tr-TR" sz="2800" dirty="0" err="1" smtClean="0">
                <a:effectLst/>
              </a:rPr>
              <a:t>examination</a:t>
            </a:r>
            <a:r>
              <a:rPr lang="tr-TR" sz="2800" dirty="0" smtClean="0">
                <a:effectLst/>
              </a:rPr>
              <a:t>. </a:t>
            </a:r>
            <a:r>
              <a:rPr lang="tr-TR" sz="2800" dirty="0" err="1" smtClean="0">
                <a:solidFill>
                  <a:srgbClr val="FFFF00"/>
                </a:solidFill>
                <a:effectLst/>
              </a:rPr>
              <a:t>Murphy</a:t>
            </a:r>
            <a:r>
              <a:rPr lang="tr-TR" sz="2800" dirty="0" smtClean="0">
                <a:effectLst/>
              </a:rPr>
              <a:t> ’s</a:t>
            </a:r>
            <a:r>
              <a:rPr lang="tr-TR" sz="2800" dirty="0" smtClean="0">
                <a:solidFill>
                  <a:srgbClr val="FFFF00"/>
                </a:solidFill>
                <a:effectLst/>
              </a:rPr>
              <a:t> </a:t>
            </a:r>
            <a:r>
              <a:rPr lang="tr-TR" sz="2800" dirty="0" err="1" smtClean="0">
                <a:effectLst/>
              </a:rPr>
              <a:t>sign</a:t>
            </a:r>
            <a:r>
              <a:rPr lang="tr-TR" sz="2800" dirty="0" smtClean="0">
                <a:effectLst/>
              </a:rPr>
              <a:t> is </a:t>
            </a:r>
            <a:r>
              <a:rPr lang="tr-TR" sz="2800" dirty="0" err="1" smtClean="0">
                <a:effectLst/>
              </a:rPr>
              <a:t>the</a:t>
            </a:r>
            <a:r>
              <a:rPr lang="tr-TR" sz="2800" dirty="0" smtClean="0">
                <a:effectLst/>
              </a:rPr>
              <a:t> presence of </a:t>
            </a:r>
            <a:r>
              <a:rPr lang="tr-TR" sz="2800" dirty="0" err="1" smtClean="0">
                <a:effectLst/>
              </a:rPr>
              <a:t>tenderness</a:t>
            </a:r>
            <a:r>
              <a:rPr lang="tr-TR" sz="2800" dirty="0" smtClean="0">
                <a:effectLst/>
              </a:rPr>
              <a:t> </a:t>
            </a:r>
            <a:r>
              <a:rPr lang="tr-TR" sz="2800" dirty="0" err="1" smtClean="0">
                <a:effectLst/>
              </a:rPr>
              <a:t>and</a:t>
            </a:r>
            <a:r>
              <a:rPr lang="tr-TR" sz="2800" dirty="0" smtClean="0">
                <a:effectLst/>
              </a:rPr>
              <a:t> </a:t>
            </a:r>
            <a:r>
              <a:rPr lang="tr-TR" sz="2800" dirty="0" err="1" smtClean="0">
                <a:effectLst/>
              </a:rPr>
              <a:t>respiratory</a:t>
            </a:r>
            <a:r>
              <a:rPr lang="tr-TR" sz="2800" dirty="0" smtClean="0">
                <a:effectLst/>
              </a:rPr>
              <a:t> </a:t>
            </a:r>
            <a:r>
              <a:rPr lang="tr-TR" sz="2800" dirty="0" err="1" smtClean="0">
                <a:effectLst/>
              </a:rPr>
              <a:t>guarding</a:t>
            </a:r>
            <a:r>
              <a:rPr lang="tr-TR" sz="2800" dirty="0" smtClean="0">
                <a:effectLst/>
              </a:rPr>
              <a:t> </a:t>
            </a:r>
            <a:r>
              <a:rPr lang="tr-TR" sz="2800" dirty="0" err="1" smtClean="0">
                <a:effectLst/>
              </a:rPr>
              <a:t>during</a:t>
            </a:r>
            <a:r>
              <a:rPr lang="tr-TR" sz="2800" dirty="0" smtClean="0">
                <a:effectLst/>
              </a:rPr>
              <a:t> </a:t>
            </a:r>
            <a:r>
              <a:rPr lang="tr-TR" sz="2800" dirty="0" err="1" smtClean="0">
                <a:effectLst/>
              </a:rPr>
              <a:t>palpation</a:t>
            </a:r>
            <a:r>
              <a:rPr lang="tr-TR" sz="2800" dirty="0" smtClean="0">
                <a:effectLst/>
              </a:rPr>
              <a:t> of </a:t>
            </a:r>
            <a:r>
              <a:rPr lang="tr-TR" sz="2800" dirty="0" err="1" smtClean="0">
                <a:effectLst/>
              </a:rPr>
              <a:t>the</a:t>
            </a:r>
            <a:r>
              <a:rPr lang="tr-TR" sz="2800" dirty="0" smtClean="0">
                <a:effectLst/>
              </a:rPr>
              <a:t> </a:t>
            </a:r>
            <a:r>
              <a:rPr lang="tr-TR" sz="2800" dirty="0" err="1" smtClean="0">
                <a:effectLst/>
              </a:rPr>
              <a:t>right</a:t>
            </a:r>
            <a:r>
              <a:rPr lang="tr-TR" sz="2800" dirty="0" smtClean="0">
                <a:effectLst/>
              </a:rPr>
              <a:t> </a:t>
            </a:r>
            <a:r>
              <a:rPr lang="tr-TR" sz="2800" dirty="0" err="1" smtClean="0">
                <a:effectLst/>
              </a:rPr>
              <a:t>upper</a:t>
            </a:r>
            <a:r>
              <a:rPr lang="tr-TR" sz="2800" dirty="0" smtClean="0">
                <a:effectLst/>
              </a:rPr>
              <a:t> </a:t>
            </a:r>
            <a:r>
              <a:rPr lang="tr-TR" sz="2800" dirty="0" err="1" smtClean="0">
                <a:effectLst/>
              </a:rPr>
              <a:t>quadrant</a:t>
            </a:r>
            <a:r>
              <a:rPr lang="tr-TR" sz="2800" dirty="0" smtClean="0">
                <a:effectLst/>
              </a:rPr>
              <a:t>. </a:t>
            </a:r>
            <a:r>
              <a:rPr lang="tr-TR" sz="2800" dirty="0" smtClean="0">
                <a:solidFill>
                  <a:srgbClr val="FFFF00"/>
                </a:solidFill>
                <a:effectLst/>
              </a:rPr>
              <a:t> </a:t>
            </a:r>
          </a:p>
          <a:p>
            <a:pPr eaLnBrk="1" hangingPunct="1"/>
            <a:endParaRPr lang="tr-TR" sz="2800" dirty="0" smtClean="0">
              <a:solidFill>
                <a:srgbClr val="FFFF00"/>
              </a:solidFill>
              <a:effectLst/>
            </a:endParaRPr>
          </a:p>
          <a:p>
            <a:pPr eaLnBrk="1" hangingPunct="1"/>
            <a:r>
              <a:rPr lang="tr-TR" sz="2800" dirty="0" err="1" smtClean="0">
                <a:effectLst/>
              </a:rPr>
              <a:t>Up</a:t>
            </a:r>
            <a:r>
              <a:rPr lang="tr-TR" sz="2800" dirty="0" smtClean="0">
                <a:effectLst/>
              </a:rPr>
              <a:t> </a:t>
            </a:r>
            <a:r>
              <a:rPr lang="tr-TR" sz="2800" dirty="0" err="1" smtClean="0">
                <a:effectLst/>
              </a:rPr>
              <a:t>to</a:t>
            </a:r>
            <a:r>
              <a:rPr lang="tr-TR" sz="2800" dirty="0" smtClean="0">
                <a:effectLst/>
              </a:rPr>
              <a:t> </a:t>
            </a:r>
            <a:r>
              <a:rPr lang="tr-TR" sz="2800" dirty="0" err="1" smtClean="0">
                <a:effectLst/>
              </a:rPr>
              <a:t>one</a:t>
            </a:r>
            <a:r>
              <a:rPr lang="tr-TR" sz="2800" dirty="0" smtClean="0">
                <a:effectLst/>
              </a:rPr>
              <a:t>-</a:t>
            </a:r>
            <a:r>
              <a:rPr lang="tr-TR" sz="2800" dirty="0" err="1" smtClean="0">
                <a:effectLst/>
              </a:rPr>
              <a:t>third</a:t>
            </a:r>
            <a:r>
              <a:rPr lang="tr-TR" sz="2800" dirty="0" smtClean="0">
                <a:effectLst/>
              </a:rPr>
              <a:t> of </a:t>
            </a:r>
            <a:r>
              <a:rPr lang="tr-TR" sz="2800" dirty="0" err="1" smtClean="0">
                <a:effectLst/>
              </a:rPr>
              <a:t>patients</a:t>
            </a:r>
            <a:r>
              <a:rPr lang="tr-TR" sz="2800" dirty="0" smtClean="0">
                <a:effectLst/>
              </a:rPr>
              <a:t> </a:t>
            </a:r>
            <a:r>
              <a:rPr lang="tr-TR" sz="2800" dirty="0" err="1" smtClean="0">
                <a:effectLst/>
              </a:rPr>
              <a:t>may</a:t>
            </a:r>
            <a:r>
              <a:rPr lang="tr-TR" sz="2800" dirty="0" smtClean="0">
                <a:effectLst/>
              </a:rPr>
              <a:t> </a:t>
            </a:r>
            <a:r>
              <a:rPr lang="tr-TR" sz="2800" dirty="0" err="1" smtClean="0">
                <a:effectLst/>
              </a:rPr>
              <a:t>have</a:t>
            </a:r>
            <a:r>
              <a:rPr lang="tr-TR" sz="2800" dirty="0" smtClean="0">
                <a:effectLst/>
              </a:rPr>
              <a:t> a </a:t>
            </a:r>
            <a:r>
              <a:rPr lang="tr-TR" sz="2800" dirty="0" err="1" smtClean="0">
                <a:effectLst/>
              </a:rPr>
              <a:t>palpable</a:t>
            </a:r>
            <a:r>
              <a:rPr lang="tr-TR" sz="2800" dirty="0" smtClean="0">
                <a:effectLst/>
              </a:rPr>
              <a:t> </a:t>
            </a:r>
            <a:r>
              <a:rPr lang="tr-TR" sz="2800" dirty="0" err="1" smtClean="0">
                <a:effectLst/>
              </a:rPr>
              <a:t>gallbladder</a:t>
            </a:r>
            <a:r>
              <a:rPr lang="tr-TR" sz="2800" dirty="0" smtClean="0">
                <a:effectLst/>
              </a:rPr>
              <a:t> (</a:t>
            </a:r>
            <a:r>
              <a:rPr lang="tr-TR" sz="2800" dirty="0" err="1" smtClean="0">
                <a:effectLst/>
              </a:rPr>
              <a:t>Hydrops</a:t>
            </a:r>
            <a:r>
              <a:rPr lang="tr-TR" sz="2800" dirty="0" smtClean="0">
                <a:effectLst/>
              </a:rPr>
              <a:t> </a:t>
            </a:r>
            <a:r>
              <a:rPr lang="tr-TR" sz="2800" dirty="0" err="1" smtClean="0">
                <a:effectLst/>
              </a:rPr>
              <a:t>vesicalis</a:t>
            </a:r>
            <a:r>
              <a:rPr lang="tr-TR" sz="2800" dirty="0" smtClean="0">
                <a:effectLst/>
              </a:rPr>
              <a:t>)</a:t>
            </a:r>
          </a:p>
          <a:p>
            <a:pPr eaLnBrk="1" hangingPunct="1">
              <a:buFontTx/>
              <a:buNone/>
            </a:pPr>
            <a:r>
              <a:rPr lang="tr-TR" sz="2800" dirty="0" smtClean="0">
                <a:effectLst/>
              </a:rPr>
              <a:t>  </a:t>
            </a:r>
          </a:p>
          <a:p>
            <a:pPr eaLnBrk="1" hangingPunct="1">
              <a:buFontTx/>
              <a:buNone/>
            </a:pPr>
            <a:r>
              <a:rPr lang="tr-TR" sz="2800" dirty="0" smtClean="0">
                <a:effectLst/>
              </a:rPr>
              <a:t> </a:t>
            </a:r>
            <a:r>
              <a:rPr lang="tr-TR" sz="2800" dirty="0" smtClean="0">
                <a:solidFill>
                  <a:srgbClr val="FFFF00"/>
                </a:solidFill>
                <a:effectLst/>
              </a:rPr>
              <a:t>  </a:t>
            </a:r>
            <a:r>
              <a:rPr lang="tr-TR" sz="2800" dirty="0" err="1" smtClean="0">
                <a:solidFill>
                  <a:srgbClr val="FFFF00"/>
                </a:solidFill>
                <a:effectLst/>
              </a:rPr>
              <a:t>Gallbladder</a:t>
            </a:r>
            <a:r>
              <a:rPr lang="tr-TR" sz="2800" dirty="0" smtClean="0">
                <a:solidFill>
                  <a:srgbClr val="FFFF00"/>
                </a:solidFill>
                <a:effectLst/>
              </a:rPr>
              <a:t> </a:t>
            </a:r>
            <a:r>
              <a:rPr lang="tr-TR" sz="2800" dirty="0" err="1" smtClean="0">
                <a:solidFill>
                  <a:srgbClr val="FFFF00"/>
                </a:solidFill>
                <a:effectLst/>
              </a:rPr>
              <a:t>may</a:t>
            </a:r>
            <a:r>
              <a:rPr lang="tr-TR" sz="2800" dirty="0" smtClean="0">
                <a:solidFill>
                  <a:srgbClr val="FFFF00"/>
                </a:solidFill>
                <a:effectLst/>
              </a:rPr>
              <a:t> not be </a:t>
            </a:r>
            <a:r>
              <a:rPr lang="tr-TR" sz="2800" dirty="0" err="1" smtClean="0">
                <a:solidFill>
                  <a:srgbClr val="FFFF00"/>
                </a:solidFill>
                <a:effectLst/>
              </a:rPr>
              <a:t>palpable</a:t>
            </a:r>
            <a:r>
              <a:rPr lang="tr-TR" sz="2800" dirty="0" smtClean="0">
                <a:solidFill>
                  <a:srgbClr val="FFFF00"/>
                </a:solidFill>
                <a:effectLst/>
              </a:rPr>
              <a:t> in </a:t>
            </a:r>
            <a:r>
              <a:rPr lang="tr-TR" sz="2800" dirty="0" err="1" smtClean="0">
                <a:solidFill>
                  <a:srgbClr val="FFFF00"/>
                </a:solidFill>
                <a:effectLst/>
              </a:rPr>
              <a:t>the</a:t>
            </a:r>
            <a:r>
              <a:rPr lang="tr-TR" sz="2800" dirty="0" smtClean="0">
                <a:solidFill>
                  <a:srgbClr val="FFFF00"/>
                </a:solidFill>
                <a:effectLst/>
              </a:rPr>
              <a:t> </a:t>
            </a:r>
            <a:r>
              <a:rPr lang="tr-TR" sz="2800" dirty="0" err="1" smtClean="0">
                <a:solidFill>
                  <a:srgbClr val="FFFF00"/>
                </a:solidFill>
                <a:effectLst/>
              </a:rPr>
              <a:t>patients</a:t>
            </a:r>
            <a:r>
              <a:rPr lang="tr-TR" sz="2800" dirty="0" smtClean="0">
                <a:solidFill>
                  <a:srgbClr val="FFFF00"/>
                </a:solidFill>
                <a:effectLst/>
              </a:rPr>
              <a:t> </a:t>
            </a:r>
            <a:r>
              <a:rPr lang="tr-TR" sz="2800" dirty="0" err="1" smtClean="0">
                <a:solidFill>
                  <a:srgbClr val="FFFF00"/>
                </a:solidFill>
                <a:effectLst/>
              </a:rPr>
              <a:t>with</a:t>
            </a:r>
            <a:r>
              <a:rPr lang="tr-TR" sz="2800" dirty="0" smtClean="0">
                <a:solidFill>
                  <a:srgbClr val="FFFF00"/>
                </a:solidFill>
                <a:effectLst/>
              </a:rPr>
              <a:t> </a:t>
            </a:r>
            <a:r>
              <a:rPr lang="tr-TR" sz="2800" dirty="0" err="1" smtClean="0">
                <a:solidFill>
                  <a:srgbClr val="FFFF00"/>
                </a:solidFill>
                <a:effectLst/>
              </a:rPr>
              <a:t>chronic</a:t>
            </a:r>
            <a:r>
              <a:rPr lang="tr-TR" sz="2800" dirty="0" smtClean="0">
                <a:solidFill>
                  <a:srgbClr val="FFFF00"/>
                </a:solidFill>
                <a:effectLst/>
              </a:rPr>
              <a:t> </a:t>
            </a:r>
            <a:r>
              <a:rPr lang="tr-TR" sz="2800" dirty="0" err="1" smtClean="0">
                <a:solidFill>
                  <a:srgbClr val="FFFF00"/>
                </a:solidFill>
                <a:effectLst/>
              </a:rPr>
              <a:t>cholecystitis</a:t>
            </a:r>
            <a:r>
              <a:rPr lang="tr-TR" sz="2800" dirty="0" smtClean="0">
                <a:solidFill>
                  <a:srgbClr val="FFFF00"/>
                </a:solidFill>
                <a:effectLst/>
              </a:rPr>
              <a:t> </a:t>
            </a:r>
            <a:r>
              <a:rPr lang="tr-TR" sz="2800" dirty="0" err="1" smtClean="0">
                <a:solidFill>
                  <a:srgbClr val="FFFF00"/>
                </a:solidFill>
                <a:effectLst/>
              </a:rPr>
              <a:t>and</a:t>
            </a:r>
            <a:r>
              <a:rPr lang="tr-TR" sz="2800" dirty="0" smtClean="0">
                <a:solidFill>
                  <a:srgbClr val="FFFF00"/>
                </a:solidFill>
                <a:effectLst/>
              </a:rPr>
              <a:t> </a:t>
            </a:r>
            <a:r>
              <a:rPr lang="tr-TR" sz="2800" dirty="0" err="1" smtClean="0">
                <a:solidFill>
                  <a:srgbClr val="FFFF00"/>
                </a:solidFill>
                <a:effectLst/>
              </a:rPr>
              <a:t>gallbladder</a:t>
            </a:r>
            <a:r>
              <a:rPr lang="tr-TR" sz="2800" dirty="0" smtClean="0">
                <a:solidFill>
                  <a:srgbClr val="FFFF00"/>
                </a:solidFill>
                <a:effectLst/>
              </a:rPr>
              <a:t> </a:t>
            </a:r>
            <a:r>
              <a:rPr lang="tr-TR" sz="2800" dirty="0" err="1" smtClean="0">
                <a:solidFill>
                  <a:srgbClr val="FFFF00"/>
                </a:solidFill>
                <a:effectLst/>
              </a:rPr>
              <a:t>cancer</a:t>
            </a:r>
            <a:r>
              <a:rPr lang="tr-TR" sz="2800" dirty="0" smtClean="0">
                <a:solidFill>
                  <a:srgbClr val="FFFF00"/>
                </a:solidFill>
                <a:effectLst/>
              </a:rPr>
              <a:t>. </a:t>
            </a:r>
            <a:endParaRPr lang="tr-TR" sz="2800" dirty="0" smtClean="0">
              <a:effectLst/>
            </a:endParaRPr>
          </a:p>
        </p:txBody>
      </p:sp>
      <p:grpSp>
        <p:nvGrpSpPr>
          <p:cNvPr id="27651" name="Group 4"/>
          <p:cNvGrpSpPr>
            <a:grpSpLocks/>
          </p:cNvGrpSpPr>
          <p:nvPr/>
        </p:nvGrpSpPr>
        <p:grpSpPr bwMode="auto">
          <a:xfrm>
            <a:off x="58738" y="6440488"/>
            <a:ext cx="2667000" cy="365125"/>
            <a:chOff x="384" y="2976"/>
            <a:chExt cx="1680" cy="230"/>
          </a:xfrm>
        </p:grpSpPr>
        <p:pic>
          <p:nvPicPr>
            <p:cNvPr id="27654" name="Picture 5" descr="HM00260_"/>
            <p:cNvPicPr>
              <a:picLocks noChangeAspect="1" noChangeArrowheads="1"/>
            </p:cNvPicPr>
            <p:nvPr/>
          </p:nvPicPr>
          <p:blipFill>
            <a:blip r:embed="rId2" cstate="print"/>
            <a:srcRect/>
            <a:stretch>
              <a:fillRect/>
            </a:stretch>
          </p:blipFill>
          <p:spPr bwMode="auto">
            <a:xfrm>
              <a:off x="1351" y="3009"/>
              <a:ext cx="144" cy="183"/>
            </a:xfrm>
            <a:prstGeom prst="rect">
              <a:avLst/>
            </a:prstGeom>
            <a:noFill/>
            <a:ln w="9525">
              <a:noFill/>
              <a:miter lim="800000"/>
              <a:headEnd/>
              <a:tailEnd/>
            </a:ln>
          </p:spPr>
        </p:pic>
        <p:sp>
          <p:nvSpPr>
            <p:cNvPr id="27655"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
        <p:nvSpPr>
          <p:cNvPr id="27652" name="Line 7"/>
          <p:cNvSpPr>
            <a:spLocks noChangeShapeType="1"/>
          </p:cNvSpPr>
          <p:nvPr/>
        </p:nvSpPr>
        <p:spPr bwMode="auto">
          <a:xfrm>
            <a:off x="0" y="1196975"/>
            <a:ext cx="9144000" cy="0"/>
          </a:xfrm>
          <a:prstGeom prst="line">
            <a:avLst/>
          </a:prstGeom>
          <a:noFill/>
          <a:ln w="9525">
            <a:solidFill>
              <a:schemeClr val="hlink"/>
            </a:solidFill>
            <a:round/>
            <a:headEnd/>
            <a:tailEnd/>
          </a:ln>
        </p:spPr>
        <p:txBody>
          <a:bodyPr/>
          <a:lstStyle/>
          <a:p>
            <a:endParaRPr lang="tr-TR"/>
          </a:p>
        </p:txBody>
      </p:sp>
      <p:sp>
        <p:nvSpPr>
          <p:cNvPr id="2" name="Slayt Numarası Yer Tutucusu 1"/>
          <p:cNvSpPr>
            <a:spLocks noGrp="1"/>
          </p:cNvSpPr>
          <p:nvPr>
            <p:ph type="sldNum" sz="quarter" idx="12"/>
          </p:nvPr>
        </p:nvSpPr>
        <p:spPr/>
        <p:txBody>
          <a:bodyPr/>
          <a:lstStyle/>
          <a:p>
            <a:pPr>
              <a:defRPr/>
            </a:pPr>
            <a:fld id="{F0B3AC44-B3AE-45AA-A9DC-A10D0C9D45C9}" type="slidenum">
              <a:rPr lang="tr-TR" smtClean="0"/>
              <a:pPr>
                <a:defRPr/>
              </a:pPr>
              <a:t>24</a:t>
            </a:fld>
            <a:endParaRPr lang="tr-T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2"/>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a:stretch>
            <a:fillRect/>
          </a:stretch>
        </p:blipFill>
        <p:spPr bwMode="auto">
          <a:xfrm>
            <a:off x="2224882" y="440531"/>
            <a:ext cx="4551362"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723" name="11 Düz Bağlayıcı"/>
          <p:cNvCxnSpPr>
            <a:cxnSpLocks noChangeShapeType="1"/>
          </p:cNvCxnSpPr>
          <p:nvPr/>
        </p:nvCxnSpPr>
        <p:spPr bwMode="auto">
          <a:xfrm flipH="1" flipV="1">
            <a:off x="2411413" y="1700213"/>
            <a:ext cx="2089150" cy="2592387"/>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sp>
        <p:nvSpPr>
          <p:cNvPr id="30724" name="13 Oval"/>
          <p:cNvSpPr>
            <a:spLocks noChangeArrowheads="1"/>
          </p:cNvSpPr>
          <p:nvPr/>
        </p:nvSpPr>
        <p:spPr bwMode="auto">
          <a:xfrm>
            <a:off x="3708400" y="3357563"/>
            <a:ext cx="142875" cy="142875"/>
          </a:xfrm>
          <a:prstGeom prst="ellipse">
            <a:avLst/>
          </a:prstGeom>
          <a:solidFill>
            <a:srgbClr val="FF0000"/>
          </a:solidFill>
          <a:ln w="9525" algn="ctr">
            <a:solidFill>
              <a:srgbClr val="000000"/>
            </a:solidFill>
            <a:round/>
            <a:headEnd/>
            <a:tailEnd/>
          </a:ln>
        </p:spPr>
        <p:txBody>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endParaRPr lang="tr-TR" altLang="tr-TR" sz="1800"/>
          </a:p>
        </p:txBody>
      </p:sp>
      <p:sp>
        <p:nvSpPr>
          <p:cNvPr id="30725" name="Rectangle 13"/>
          <p:cNvSpPr>
            <a:spLocks noChangeArrowheads="1"/>
          </p:cNvSpPr>
          <p:nvPr/>
        </p:nvSpPr>
        <p:spPr bwMode="auto">
          <a:xfrm>
            <a:off x="236886" y="2640013"/>
            <a:ext cx="1776577" cy="369332"/>
          </a:xfrm>
          <a:prstGeom prst="rect">
            <a:avLst/>
          </a:prstGeom>
          <a:noFill/>
          <a:ln>
            <a:noFill/>
          </a:ln>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50000"/>
              </a:spcBef>
              <a:buClrTx/>
              <a:buSzTx/>
              <a:buFontTx/>
              <a:buNone/>
            </a:pPr>
            <a:r>
              <a:rPr lang="tr-TR" altLang="tr-TR" sz="1800" b="0" dirty="0" err="1"/>
              <a:t>Murphy’s</a:t>
            </a:r>
            <a:r>
              <a:rPr lang="tr-TR" altLang="tr-TR" sz="1800" b="0" dirty="0"/>
              <a:t> </a:t>
            </a:r>
            <a:r>
              <a:rPr lang="tr-TR" altLang="tr-TR" sz="1800" b="0" dirty="0" err="1" smtClean="0"/>
              <a:t>points</a:t>
            </a:r>
            <a:endParaRPr lang="tr-TR" altLang="tr-TR" sz="1800" b="0" dirty="0"/>
          </a:p>
        </p:txBody>
      </p:sp>
      <p:pic>
        <p:nvPicPr>
          <p:cNvPr id="30726" name="Picture 2" descr="http://www.tosmri.com/images/history/John-Benjamin-Murph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4913" y="333375"/>
            <a:ext cx="135413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17 Metin kutusu"/>
          <p:cNvSpPr txBox="1">
            <a:spLocks noChangeArrowheads="1"/>
          </p:cNvSpPr>
          <p:nvPr/>
        </p:nvSpPr>
        <p:spPr bwMode="auto">
          <a:xfrm>
            <a:off x="7554913" y="2133600"/>
            <a:ext cx="1439862"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r>
              <a:rPr lang="tr-TR" altLang="tr-TR" sz="1400" b="0"/>
              <a:t>John B Murphy</a:t>
            </a:r>
          </a:p>
          <a:p>
            <a:pPr eaLnBrk="1" hangingPunct="1">
              <a:spcBef>
                <a:spcPct val="0"/>
              </a:spcBef>
              <a:buClrTx/>
              <a:buSzTx/>
              <a:buFontTx/>
              <a:buNone/>
            </a:pPr>
            <a:r>
              <a:rPr lang="tr-TR" altLang="tr-TR" sz="1400" b="0"/>
              <a:t>  (1857-1916)</a:t>
            </a:r>
          </a:p>
          <a:p>
            <a:pPr eaLnBrk="1" hangingPunct="1">
              <a:spcBef>
                <a:spcPct val="0"/>
              </a:spcBef>
              <a:buClrTx/>
              <a:buSzTx/>
              <a:buFontTx/>
              <a:buNone/>
            </a:pPr>
            <a:r>
              <a:rPr lang="tr-TR" altLang="tr-TR" sz="1200" b="0"/>
              <a:t> </a:t>
            </a:r>
          </a:p>
        </p:txBody>
      </p:sp>
      <p:sp>
        <p:nvSpPr>
          <p:cNvPr id="16" name="15 Slayt Numarası Yer Tutucusu"/>
          <p:cNvSpPr>
            <a:spLocks noGrp="1"/>
          </p:cNvSpPr>
          <p:nvPr>
            <p:ph type="sldNum" sz="quarter" idx="12"/>
          </p:nvPr>
        </p:nvSpPr>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hangingPunct="1">
              <a:defRPr/>
            </a:pPr>
            <a:fld id="{8E33E94A-8989-40C8-A45F-80945FBA4A36}" type="slidenum">
              <a:rPr lang="tr-TR" altLang="tr-TR" b="0" smtClean="0">
                <a:latin typeface="Arial" panose="020B0604020202020204" pitchFamily="34" charset="0"/>
              </a:rPr>
              <a:pPr eaLnBrk="1" hangingPunct="1">
                <a:defRPr/>
              </a:pPr>
              <a:t>25</a:t>
            </a:fld>
            <a:endParaRPr lang="tr-TR" altLang="tr-TR" b="0" dirty="0" smtClean="0">
              <a:latin typeface="Arial" panose="020B0604020202020204" pitchFamily="34" charset="0"/>
            </a:endParaRPr>
          </a:p>
        </p:txBody>
      </p:sp>
      <p:sp>
        <p:nvSpPr>
          <p:cNvPr id="2" name="Oval 1"/>
          <p:cNvSpPr/>
          <p:nvPr/>
        </p:nvSpPr>
        <p:spPr bwMode="auto">
          <a:xfrm rot="18068294">
            <a:off x="3002983" y="3313738"/>
            <a:ext cx="1409842" cy="662571"/>
          </a:xfrm>
          <a:prstGeom prst="ellipse">
            <a:avLst/>
          </a:prstGeom>
          <a:noFill/>
          <a:ln w="19050" cap="flat" cmpd="sng" algn="ctr">
            <a:solidFill>
              <a:srgbClr val="C0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Tahoma" pitchFamily="34" charset="0"/>
            </a:endParaRPr>
          </a:p>
        </p:txBody>
      </p:sp>
      <p:cxnSp>
        <p:nvCxnSpPr>
          <p:cNvPr id="4" name="Düz Bağlayıcı 3"/>
          <p:cNvCxnSpPr>
            <a:endCxn id="2" idx="0"/>
          </p:cNvCxnSpPr>
          <p:nvPr/>
        </p:nvCxnSpPr>
        <p:spPr bwMode="auto">
          <a:xfrm>
            <a:off x="1331640" y="3140968"/>
            <a:ext cx="2092709" cy="332746"/>
          </a:xfrm>
          <a:prstGeom prst="line">
            <a:avLst/>
          </a:prstGeom>
          <a:solidFill>
            <a:schemeClr val="accent1"/>
          </a:solidFill>
          <a:ln w="9525" cap="flat" cmpd="sng" algn="ctr">
            <a:solidFill>
              <a:srgbClr val="C00000"/>
            </a:solidFill>
            <a:prstDash val="solid"/>
            <a:round/>
            <a:headEnd type="none" w="med" len="med"/>
            <a:tailEnd type="none" w="med" len="med"/>
          </a:ln>
          <a:effectLst/>
        </p:spPr>
      </p:cxnSp>
    </p:spTree>
    <p:extLst>
      <p:ext uri="{BB962C8B-B14F-4D97-AF65-F5344CB8AC3E}">
        <p14:creationId xmlns:p14="http://schemas.microsoft.com/office/powerpoint/2010/main" val="796430242"/>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body" idx="1"/>
          </p:nvPr>
        </p:nvSpPr>
        <p:spPr>
          <a:xfrm>
            <a:off x="165100" y="1765300"/>
            <a:ext cx="3562350" cy="4083050"/>
          </a:xfrm>
        </p:spPr>
        <p:txBody>
          <a:bodyPr/>
          <a:lstStyle/>
          <a:p>
            <a:pPr marL="45156" indent="-45156" algn="just" eaLnBrk="1" hangingPunct="1">
              <a:buFontTx/>
              <a:buNone/>
              <a:defRPr/>
            </a:pPr>
            <a:r>
              <a:rPr lang="en-US" altLang="tr-TR" dirty="0" smtClean="0"/>
              <a:t>	</a:t>
            </a:r>
            <a:endParaRPr lang="tr-TR" altLang="tr-TR" dirty="0" smtClean="0"/>
          </a:p>
          <a:p>
            <a:pPr marL="45156" indent="-45156" algn="just" eaLnBrk="1" hangingPunct="1">
              <a:buFontTx/>
              <a:buNone/>
              <a:defRPr/>
            </a:pPr>
            <a:endParaRPr lang="tr-TR" altLang="tr-TR" dirty="0" smtClean="0"/>
          </a:p>
          <a:p>
            <a:pPr marL="45156" indent="-45156" eaLnBrk="1" hangingPunct="1">
              <a:buFontTx/>
              <a:buNone/>
              <a:defRPr/>
            </a:pPr>
            <a:r>
              <a:rPr lang="tr-TR" altLang="tr-TR" dirty="0" smtClean="0"/>
              <a:t> </a:t>
            </a:r>
            <a:r>
              <a:rPr lang="en-US" altLang="tr-TR" sz="2133" dirty="0"/>
              <a:t>When right upper quadrant pain and</a:t>
            </a:r>
            <a:r>
              <a:rPr lang="tr-TR" altLang="tr-TR" sz="2133" dirty="0"/>
              <a:t> </a:t>
            </a:r>
            <a:r>
              <a:rPr lang="en-US" altLang="tr-TR" sz="2133" dirty="0"/>
              <a:t>tenderness suggest acute cholecystitis, look for </a:t>
            </a:r>
            <a:r>
              <a:rPr lang="en-US" altLang="tr-TR" sz="2133" dirty="0">
                <a:solidFill>
                  <a:schemeClr val="accent2">
                    <a:lumMod val="60000"/>
                    <a:lumOff val="40000"/>
                  </a:schemeClr>
                </a:solidFill>
              </a:rPr>
              <a:t>Murphy’s  sign </a:t>
            </a:r>
            <a:r>
              <a:rPr lang="tr-TR" altLang="tr-TR" sz="2133" dirty="0" err="1"/>
              <a:t>and</a:t>
            </a:r>
            <a:r>
              <a:rPr lang="tr-TR" altLang="tr-TR" sz="2133" dirty="0"/>
              <a:t> </a:t>
            </a:r>
            <a:r>
              <a:rPr lang="tr-TR" altLang="tr-TR" sz="2133" dirty="0" err="1">
                <a:solidFill>
                  <a:schemeClr val="accent2">
                    <a:lumMod val="60000"/>
                    <a:lumOff val="40000"/>
                  </a:schemeClr>
                </a:solidFill>
              </a:rPr>
              <a:t>rough</a:t>
            </a:r>
            <a:r>
              <a:rPr lang="tr-TR" altLang="tr-TR" sz="2133" dirty="0">
                <a:solidFill>
                  <a:schemeClr val="accent2">
                    <a:lumMod val="60000"/>
                    <a:lumOff val="40000"/>
                  </a:schemeClr>
                </a:solidFill>
              </a:rPr>
              <a:t> </a:t>
            </a:r>
            <a:r>
              <a:rPr lang="tr-TR" altLang="tr-TR" sz="2133" dirty="0" err="1">
                <a:solidFill>
                  <a:schemeClr val="accent2">
                    <a:lumMod val="60000"/>
                    <a:lumOff val="40000"/>
                  </a:schemeClr>
                </a:solidFill>
              </a:rPr>
              <a:t>percussion</a:t>
            </a:r>
            <a:r>
              <a:rPr lang="tr-TR" altLang="tr-TR" sz="2133" dirty="0">
                <a:solidFill>
                  <a:schemeClr val="accent2">
                    <a:lumMod val="60000"/>
                    <a:lumOff val="40000"/>
                  </a:schemeClr>
                </a:solidFill>
              </a:rPr>
              <a:t> </a:t>
            </a:r>
            <a:r>
              <a:rPr lang="tr-TR" altLang="tr-TR" sz="2133" dirty="0" err="1"/>
              <a:t>over</a:t>
            </a:r>
            <a:r>
              <a:rPr lang="tr-TR" altLang="tr-TR" sz="2133" dirty="0"/>
              <a:t> </a:t>
            </a:r>
            <a:r>
              <a:rPr lang="tr-TR" altLang="tr-TR" sz="2133" dirty="0" err="1"/>
              <a:t>the</a:t>
            </a:r>
            <a:r>
              <a:rPr lang="tr-TR" altLang="tr-TR" sz="2133" dirty="0"/>
              <a:t> </a:t>
            </a:r>
            <a:r>
              <a:rPr lang="tr-TR" altLang="tr-TR" sz="2133" dirty="0" err="1"/>
              <a:t>costal</a:t>
            </a:r>
            <a:r>
              <a:rPr lang="tr-TR" altLang="tr-TR" sz="2133" dirty="0"/>
              <a:t> </a:t>
            </a:r>
            <a:r>
              <a:rPr lang="tr-TR" altLang="tr-TR" sz="2133" dirty="0" err="1"/>
              <a:t>margin</a:t>
            </a:r>
            <a:r>
              <a:rPr lang="tr-TR" altLang="tr-TR" sz="2133" dirty="0"/>
              <a:t>.</a:t>
            </a:r>
            <a:endParaRPr lang="en-US" altLang="tr-TR" sz="2133" dirty="0"/>
          </a:p>
          <a:p>
            <a:pPr marL="45156" indent="-45156" eaLnBrk="1" hangingPunct="1">
              <a:defRPr/>
            </a:pPr>
            <a:endParaRPr lang="tr-TR" altLang="tr-TR" sz="2489" u="sng" dirty="0"/>
          </a:p>
        </p:txBody>
      </p:sp>
      <p:sp>
        <p:nvSpPr>
          <p:cNvPr id="31747" name="Rectangle 5"/>
          <p:cNvSpPr>
            <a:spLocks noChangeArrowheads="1"/>
          </p:cNvSpPr>
          <p:nvPr/>
        </p:nvSpPr>
        <p:spPr bwMode="auto">
          <a:xfrm>
            <a:off x="1127125" y="534988"/>
            <a:ext cx="6337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r>
              <a:rPr lang="tr-TR" altLang="tr-TR" sz="2800" b="0">
                <a:solidFill>
                  <a:srgbClr val="FFFF00"/>
                </a:solidFill>
                <a:latin typeface="Calibri" panose="020F0502020204030204" pitchFamily="34" charset="0"/>
              </a:rPr>
              <a:t>Murphy’s maneuvre and rough percussion</a:t>
            </a:r>
            <a:endParaRPr lang="en-US" altLang="tr-TR" sz="2800" b="0">
              <a:solidFill>
                <a:srgbClr val="FFFF00"/>
              </a:solidFill>
              <a:latin typeface="Calibri" panose="020F0502020204030204" pitchFamily="34" charset="0"/>
            </a:endParaRPr>
          </a:p>
        </p:txBody>
      </p:sp>
      <p:sp>
        <p:nvSpPr>
          <p:cNvPr id="31749" name="Slayt Numarası Yer Tutucusu 1"/>
          <p:cNvSpPr>
            <a:spLocks noGrp="1"/>
          </p:cNvSpPr>
          <p:nvPr>
            <p:ph type="sldNum" sz="quarter" idx="12"/>
          </p:nvPr>
        </p:nvSpPr>
        <p:spPr>
          <a:xfrm>
            <a:off x="6804025" y="6337300"/>
            <a:ext cx="2133600" cy="423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660400" indent="-254000">
              <a:spcBef>
                <a:spcPct val="20000"/>
              </a:spcBef>
              <a:buFont typeface="Tahoma" panose="020B0604030504040204" pitchFamily="34" charset="0"/>
              <a:buChar char="–"/>
              <a:defRPr sz="2800">
                <a:solidFill>
                  <a:schemeClr val="tx1"/>
                </a:solidFill>
                <a:latin typeface="Tahoma" panose="020B0604030504040204" pitchFamily="34" charset="0"/>
              </a:defRPr>
            </a:lvl2pPr>
            <a:lvl3pPr marL="1016000" indent="-203200">
              <a:spcBef>
                <a:spcPct val="20000"/>
              </a:spcBef>
              <a:buClr>
                <a:schemeClr val="hlink"/>
              </a:buClr>
              <a:buSzPct val="120000"/>
              <a:buChar char="•"/>
              <a:defRPr sz="2400">
                <a:solidFill>
                  <a:schemeClr val="tx1"/>
                </a:solidFill>
                <a:latin typeface="Tahoma" panose="020B0604030504040204" pitchFamily="34" charset="0"/>
              </a:defRPr>
            </a:lvl3pPr>
            <a:lvl4pPr marL="1422400" indent="-2032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032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032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032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032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032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fld id="{0DA812E2-7E54-48C9-AA14-013C310BF1B0}" type="slidenum">
              <a:rPr lang="tr-TR" altLang="tr-TR" sz="1400" smtClean="0">
                <a:effectLst/>
                <a:latin typeface="Arial" panose="020B0604020202020204" pitchFamily="34" charset="0"/>
              </a:rPr>
              <a:pPr>
                <a:spcBef>
                  <a:spcPct val="0"/>
                </a:spcBef>
                <a:buClrTx/>
                <a:buSzTx/>
                <a:buFontTx/>
                <a:buNone/>
              </a:pPr>
              <a:t>26</a:t>
            </a:fld>
            <a:endParaRPr lang="tr-TR" altLang="tr-TR" sz="1400" smtClean="0">
              <a:effectLst/>
              <a:latin typeface="Arial" panose="020B0604020202020204" pitchFamily="34" charset="0"/>
            </a:endParaRPr>
          </a:p>
        </p:txBody>
      </p:sp>
      <p:pic>
        <p:nvPicPr>
          <p:cNvPr id="31750" name="Picture 4"/>
          <p:cNvPicPr>
            <a:picLocks noChangeAspect="1" noChangeArrowheads="1"/>
          </p:cNvPicPr>
          <p:nvPr/>
        </p:nvPicPr>
        <p:blipFill>
          <a:blip r:embed="rId2">
            <a:lum contrast="30000"/>
            <a:extLst>
              <a:ext uri="{28A0092B-C50C-407E-A947-70E740481C1C}">
                <a14:useLocalDpi xmlns:a14="http://schemas.microsoft.com/office/drawing/2010/main" val="0"/>
              </a:ext>
            </a:extLst>
          </a:blip>
          <a:srcRect/>
          <a:stretch>
            <a:fillRect/>
          </a:stretch>
        </p:blipFill>
        <p:spPr bwMode="auto">
          <a:xfrm>
            <a:off x="3728789" y="1828006"/>
            <a:ext cx="5019675" cy="3905250"/>
          </a:xfrm>
          <a:prstGeom prst="rect">
            <a:avLst/>
          </a:prstGeom>
          <a:noFill/>
          <a:ln w="19050" cap="sq">
            <a:solidFill>
              <a:srgbClr val="A5002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
        <p:nvSpPr>
          <p:cNvPr id="31751" name="Serbest Form 28"/>
          <p:cNvSpPr>
            <a:spLocks/>
          </p:cNvSpPr>
          <p:nvPr/>
        </p:nvSpPr>
        <p:spPr bwMode="auto">
          <a:xfrm>
            <a:off x="5078263" y="3033340"/>
            <a:ext cx="881062" cy="2105025"/>
          </a:xfrm>
          <a:custGeom>
            <a:avLst/>
            <a:gdLst>
              <a:gd name="T0" fmla="*/ 8632 w 1047509"/>
              <a:gd name="T1" fmla="*/ 5781 h 2286022"/>
              <a:gd name="T2" fmla="*/ 14182 w 1047509"/>
              <a:gd name="T3" fmla="*/ 17341 h 2286022"/>
              <a:gd name="T4" fmla="*/ 20348 w 1047509"/>
              <a:gd name="T5" fmla="*/ 28901 h 2286022"/>
              <a:gd name="T6" fmla="*/ 24664 w 1047509"/>
              <a:gd name="T7" fmla="*/ 37571 h 2286022"/>
              <a:gd name="T8" fmla="*/ 28364 w 1047509"/>
              <a:gd name="T9" fmla="*/ 46242 h 2286022"/>
              <a:gd name="T10" fmla="*/ 34529 w 1047509"/>
              <a:gd name="T11" fmla="*/ 63580 h 2286022"/>
              <a:gd name="T12" fmla="*/ 42545 w 1047509"/>
              <a:gd name="T13" fmla="*/ 95373 h 2286022"/>
              <a:gd name="T14" fmla="*/ 46861 w 1047509"/>
              <a:gd name="T15" fmla="*/ 104042 h 2286022"/>
              <a:gd name="T16" fmla="*/ 51178 w 1047509"/>
              <a:gd name="T17" fmla="*/ 124274 h 2286022"/>
              <a:gd name="T18" fmla="*/ 59193 w 1047509"/>
              <a:gd name="T19" fmla="*/ 150284 h 2286022"/>
              <a:gd name="T20" fmla="*/ 65360 w 1047509"/>
              <a:gd name="T21" fmla="*/ 167625 h 2286022"/>
              <a:gd name="T22" fmla="*/ 69675 w 1047509"/>
              <a:gd name="T23" fmla="*/ 179186 h 2286022"/>
              <a:gd name="T24" fmla="*/ 75842 w 1047509"/>
              <a:gd name="T25" fmla="*/ 199416 h 2286022"/>
              <a:gd name="T26" fmla="*/ 82623 w 1047509"/>
              <a:gd name="T27" fmla="*/ 219647 h 2286022"/>
              <a:gd name="T28" fmla="*/ 87556 w 1047509"/>
              <a:gd name="T29" fmla="*/ 239878 h 2286022"/>
              <a:gd name="T30" fmla="*/ 90640 w 1047509"/>
              <a:gd name="T31" fmla="*/ 265888 h 2286022"/>
              <a:gd name="T32" fmla="*/ 98655 w 1047509"/>
              <a:gd name="T33" fmla="*/ 306349 h 2286022"/>
              <a:gd name="T34" fmla="*/ 100505 w 1047509"/>
              <a:gd name="T35" fmla="*/ 326579 h 2286022"/>
              <a:gd name="T36" fmla="*/ 102355 w 1047509"/>
              <a:gd name="T37" fmla="*/ 352590 h 2286022"/>
              <a:gd name="T38" fmla="*/ 104204 w 1047509"/>
              <a:gd name="T39" fmla="*/ 372820 h 2286022"/>
              <a:gd name="T40" fmla="*/ 106671 w 1047509"/>
              <a:gd name="T41" fmla="*/ 404611 h 2286022"/>
              <a:gd name="T42" fmla="*/ 108522 w 1047509"/>
              <a:gd name="T43" fmla="*/ 433513 h 2286022"/>
              <a:gd name="T44" fmla="*/ 109755 w 1047509"/>
              <a:gd name="T45" fmla="*/ 525994 h 2286022"/>
              <a:gd name="T46" fmla="*/ 111604 w 1047509"/>
              <a:gd name="T47" fmla="*/ 624258 h 2286022"/>
              <a:gd name="T48" fmla="*/ 107904 w 1047509"/>
              <a:gd name="T49" fmla="*/ 731191 h 2286022"/>
              <a:gd name="T50" fmla="*/ 103588 w 1047509"/>
              <a:gd name="T51" fmla="*/ 762981 h 2286022"/>
              <a:gd name="T52" fmla="*/ 101121 w 1047509"/>
              <a:gd name="T53" fmla="*/ 788994 h 2286022"/>
              <a:gd name="T54" fmla="*/ 97422 w 1047509"/>
              <a:gd name="T55" fmla="*/ 820784 h 2286022"/>
              <a:gd name="T56" fmla="*/ 93722 w 1047509"/>
              <a:gd name="T57" fmla="*/ 843905 h 2286022"/>
              <a:gd name="T58" fmla="*/ 91255 w 1047509"/>
              <a:gd name="T59" fmla="*/ 881476 h 2286022"/>
              <a:gd name="T60" fmla="*/ 88174 w 1047509"/>
              <a:gd name="T61" fmla="*/ 927717 h 2286022"/>
              <a:gd name="T62" fmla="*/ 86323 w 1047509"/>
              <a:gd name="T63" fmla="*/ 945057 h 2286022"/>
              <a:gd name="T64" fmla="*/ 83241 w 1047509"/>
              <a:gd name="T65" fmla="*/ 965288 h 2286022"/>
              <a:gd name="T66" fmla="*/ 80774 w 1047509"/>
              <a:gd name="T67" fmla="*/ 979738 h 2286022"/>
              <a:gd name="T68" fmla="*/ 75842 w 1047509"/>
              <a:gd name="T69" fmla="*/ 1014420 h 2286022"/>
              <a:gd name="T70" fmla="*/ 72758 w 1047509"/>
              <a:gd name="T71" fmla="*/ 1025981 h 2286022"/>
              <a:gd name="T72" fmla="*/ 70292 w 1047509"/>
              <a:gd name="T73" fmla="*/ 1037540 h 2286022"/>
              <a:gd name="T74" fmla="*/ 65976 w 1047509"/>
              <a:gd name="T75" fmla="*/ 1057770 h 2286022"/>
              <a:gd name="T76" fmla="*/ 63510 w 1047509"/>
              <a:gd name="T77" fmla="*/ 1075111 h 2286022"/>
              <a:gd name="T78" fmla="*/ 59193 w 1047509"/>
              <a:gd name="T79" fmla="*/ 1095342 h 2286022"/>
              <a:gd name="T80" fmla="*/ 51794 w 1047509"/>
              <a:gd name="T81" fmla="*/ 1121353 h 2286022"/>
              <a:gd name="T82" fmla="*/ 47478 w 1047509"/>
              <a:gd name="T83" fmla="*/ 1135803 h 22860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47509" h="2286022">
                <a:moveTo>
                  <a:pt x="0" y="0"/>
                </a:moveTo>
                <a:cubicBezTo>
                  <a:pt x="27008" y="3858"/>
                  <a:pt x="54156" y="6834"/>
                  <a:pt x="81023" y="11575"/>
                </a:cubicBezTo>
                <a:cubicBezTo>
                  <a:pt x="103507" y="15543"/>
                  <a:pt x="94993" y="18560"/>
                  <a:pt x="115747" y="28937"/>
                </a:cubicBezTo>
                <a:cubicBezTo>
                  <a:pt x="121203" y="31665"/>
                  <a:pt x="127502" y="32321"/>
                  <a:pt x="133109" y="34724"/>
                </a:cubicBezTo>
                <a:cubicBezTo>
                  <a:pt x="141039" y="38122"/>
                  <a:pt x="148249" y="43095"/>
                  <a:pt x="156259" y="46299"/>
                </a:cubicBezTo>
                <a:cubicBezTo>
                  <a:pt x="167587" y="50830"/>
                  <a:pt x="180070" y="52418"/>
                  <a:pt x="190983" y="57874"/>
                </a:cubicBezTo>
                <a:cubicBezTo>
                  <a:pt x="198699" y="61732"/>
                  <a:pt x="206203" y="66050"/>
                  <a:pt x="214132" y="69448"/>
                </a:cubicBezTo>
                <a:cubicBezTo>
                  <a:pt x="219739" y="71851"/>
                  <a:pt x="226038" y="72508"/>
                  <a:pt x="231494" y="75236"/>
                </a:cubicBezTo>
                <a:cubicBezTo>
                  <a:pt x="237715" y="78347"/>
                  <a:pt x="242635" y="83700"/>
                  <a:pt x="248856" y="86811"/>
                </a:cubicBezTo>
                <a:cubicBezTo>
                  <a:pt x="254312" y="89539"/>
                  <a:pt x="260611" y="90195"/>
                  <a:pt x="266218" y="92598"/>
                </a:cubicBezTo>
                <a:cubicBezTo>
                  <a:pt x="316278" y="114052"/>
                  <a:pt x="266013" y="96389"/>
                  <a:pt x="306730" y="109960"/>
                </a:cubicBezTo>
                <a:cubicBezTo>
                  <a:pt x="312517" y="115747"/>
                  <a:pt x="318852" y="121034"/>
                  <a:pt x="324092" y="127322"/>
                </a:cubicBezTo>
                <a:cubicBezTo>
                  <a:pt x="344786" y="152156"/>
                  <a:pt x="325358" y="138987"/>
                  <a:pt x="353028" y="162046"/>
                </a:cubicBezTo>
                <a:cubicBezTo>
                  <a:pt x="360965" y="168660"/>
                  <a:pt x="394805" y="188157"/>
                  <a:pt x="399327" y="190983"/>
                </a:cubicBezTo>
                <a:cubicBezTo>
                  <a:pt x="405225" y="194669"/>
                  <a:pt x="410296" y="199817"/>
                  <a:pt x="416689" y="202557"/>
                </a:cubicBezTo>
                <a:cubicBezTo>
                  <a:pt x="424000" y="205690"/>
                  <a:pt x="432122" y="206416"/>
                  <a:pt x="439838" y="208345"/>
                </a:cubicBezTo>
                <a:cubicBezTo>
                  <a:pt x="445906" y="226547"/>
                  <a:pt x="444409" y="230683"/>
                  <a:pt x="462988" y="243069"/>
                </a:cubicBezTo>
                <a:cubicBezTo>
                  <a:pt x="468064" y="246453"/>
                  <a:pt x="474563" y="246927"/>
                  <a:pt x="480350" y="248856"/>
                </a:cubicBezTo>
                <a:cubicBezTo>
                  <a:pt x="512209" y="280715"/>
                  <a:pt x="505158" y="280984"/>
                  <a:pt x="538223" y="295155"/>
                </a:cubicBezTo>
                <a:cubicBezTo>
                  <a:pt x="543830" y="297558"/>
                  <a:pt x="549798" y="299013"/>
                  <a:pt x="555585" y="300942"/>
                </a:cubicBezTo>
                <a:cubicBezTo>
                  <a:pt x="588567" y="333924"/>
                  <a:pt x="555293" y="306605"/>
                  <a:pt x="596097" y="324092"/>
                </a:cubicBezTo>
                <a:cubicBezTo>
                  <a:pt x="602490" y="326832"/>
                  <a:pt x="607238" y="332555"/>
                  <a:pt x="613459" y="335666"/>
                </a:cubicBezTo>
                <a:cubicBezTo>
                  <a:pt x="618915" y="338394"/>
                  <a:pt x="625034" y="339525"/>
                  <a:pt x="630821" y="341454"/>
                </a:cubicBezTo>
                <a:cubicBezTo>
                  <a:pt x="638537" y="347241"/>
                  <a:pt x="645595" y="354031"/>
                  <a:pt x="653970" y="358816"/>
                </a:cubicBezTo>
                <a:cubicBezTo>
                  <a:pt x="659267" y="361843"/>
                  <a:pt x="666035" y="361576"/>
                  <a:pt x="671332" y="364603"/>
                </a:cubicBezTo>
                <a:cubicBezTo>
                  <a:pt x="745094" y="406753"/>
                  <a:pt x="650268" y="358278"/>
                  <a:pt x="711844" y="399327"/>
                </a:cubicBezTo>
                <a:cubicBezTo>
                  <a:pt x="716920" y="402711"/>
                  <a:pt x="723419" y="403185"/>
                  <a:pt x="729206" y="405114"/>
                </a:cubicBezTo>
                <a:cubicBezTo>
                  <a:pt x="744639" y="416689"/>
                  <a:pt x="764803" y="423787"/>
                  <a:pt x="775504" y="439838"/>
                </a:cubicBezTo>
                <a:cubicBezTo>
                  <a:pt x="779362" y="445625"/>
                  <a:pt x="781844" y="452620"/>
                  <a:pt x="787079" y="457200"/>
                </a:cubicBezTo>
                <a:cubicBezTo>
                  <a:pt x="797548" y="466361"/>
                  <a:pt x="821803" y="480350"/>
                  <a:pt x="821803" y="480350"/>
                </a:cubicBezTo>
                <a:cubicBezTo>
                  <a:pt x="835562" y="521630"/>
                  <a:pt x="816053" y="471727"/>
                  <a:pt x="844952" y="515074"/>
                </a:cubicBezTo>
                <a:cubicBezTo>
                  <a:pt x="848336" y="520150"/>
                  <a:pt x="846995" y="527621"/>
                  <a:pt x="850740" y="532436"/>
                </a:cubicBezTo>
                <a:cubicBezTo>
                  <a:pt x="872086" y="559880"/>
                  <a:pt x="879619" y="563263"/>
                  <a:pt x="902826" y="578735"/>
                </a:cubicBezTo>
                <a:cubicBezTo>
                  <a:pt x="920892" y="632936"/>
                  <a:pt x="891298" y="552776"/>
                  <a:pt x="925975" y="613459"/>
                </a:cubicBezTo>
                <a:cubicBezTo>
                  <a:pt x="929921" y="620365"/>
                  <a:pt x="928630" y="629297"/>
                  <a:pt x="931763" y="636608"/>
                </a:cubicBezTo>
                <a:cubicBezTo>
                  <a:pt x="934503" y="643001"/>
                  <a:pt x="939479" y="648183"/>
                  <a:pt x="943337" y="653970"/>
                </a:cubicBezTo>
                <a:cubicBezTo>
                  <a:pt x="945266" y="663616"/>
                  <a:pt x="946014" y="673575"/>
                  <a:pt x="949125" y="682907"/>
                </a:cubicBezTo>
                <a:cubicBezTo>
                  <a:pt x="951853" y="691091"/>
                  <a:pt x="957301" y="698127"/>
                  <a:pt x="960699" y="706056"/>
                </a:cubicBezTo>
                <a:cubicBezTo>
                  <a:pt x="963102" y="711663"/>
                  <a:pt x="964084" y="717811"/>
                  <a:pt x="966487" y="723418"/>
                </a:cubicBezTo>
                <a:cubicBezTo>
                  <a:pt x="969885" y="731347"/>
                  <a:pt x="974663" y="738638"/>
                  <a:pt x="978061" y="746567"/>
                </a:cubicBezTo>
                <a:cubicBezTo>
                  <a:pt x="992063" y="779237"/>
                  <a:pt x="974940" y="747890"/>
                  <a:pt x="989636" y="787079"/>
                </a:cubicBezTo>
                <a:cubicBezTo>
                  <a:pt x="992665" y="795157"/>
                  <a:pt x="997353" y="802512"/>
                  <a:pt x="1001211" y="810228"/>
                </a:cubicBezTo>
                <a:cubicBezTo>
                  <a:pt x="1003140" y="819874"/>
                  <a:pt x="1004171" y="829743"/>
                  <a:pt x="1006998" y="839165"/>
                </a:cubicBezTo>
                <a:cubicBezTo>
                  <a:pt x="1009983" y="849116"/>
                  <a:pt x="1016053" y="858023"/>
                  <a:pt x="1018573" y="868102"/>
                </a:cubicBezTo>
                <a:cubicBezTo>
                  <a:pt x="1021881" y="881335"/>
                  <a:pt x="1022431" y="895109"/>
                  <a:pt x="1024360" y="908613"/>
                </a:cubicBezTo>
                <a:cubicBezTo>
                  <a:pt x="1026289" y="956841"/>
                  <a:pt x="1026864" y="1005142"/>
                  <a:pt x="1030147" y="1053297"/>
                </a:cubicBezTo>
                <a:cubicBezTo>
                  <a:pt x="1032654" y="1090067"/>
                  <a:pt x="1038483" y="1126543"/>
                  <a:pt x="1041722" y="1163256"/>
                </a:cubicBezTo>
                <a:cubicBezTo>
                  <a:pt x="1044271" y="1192145"/>
                  <a:pt x="1045580" y="1221129"/>
                  <a:pt x="1047509" y="1250066"/>
                </a:cubicBezTo>
                <a:cubicBezTo>
                  <a:pt x="1043651" y="1292507"/>
                  <a:pt x="1041221" y="1335101"/>
                  <a:pt x="1035935" y="1377388"/>
                </a:cubicBezTo>
                <a:cubicBezTo>
                  <a:pt x="1034469" y="1389113"/>
                  <a:pt x="1025252" y="1446744"/>
                  <a:pt x="1012785" y="1464198"/>
                </a:cubicBezTo>
                <a:cubicBezTo>
                  <a:pt x="1008742" y="1469858"/>
                  <a:pt x="1001210" y="1471915"/>
                  <a:pt x="995423" y="1475773"/>
                </a:cubicBezTo>
                <a:cubicBezTo>
                  <a:pt x="981650" y="1517096"/>
                  <a:pt x="990617" y="1500345"/>
                  <a:pt x="972274" y="1527859"/>
                </a:cubicBezTo>
                <a:cubicBezTo>
                  <a:pt x="957728" y="1571499"/>
                  <a:pt x="977350" y="1517707"/>
                  <a:pt x="954912" y="1562583"/>
                </a:cubicBezTo>
                <a:cubicBezTo>
                  <a:pt x="952184" y="1568039"/>
                  <a:pt x="951528" y="1574338"/>
                  <a:pt x="949125" y="1579945"/>
                </a:cubicBezTo>
                <a:cubicBezTo>
                  <a:pt x="934137" y="1614917"/>
                  <a:pt x="942579" y="1591399"/>
                  <a:pt x="925975" y="1620456"/>
                </a:cubicBezTo>
                <a:cubicBezTo>
                  <a:pt x="921695" y="1627946"/>
                  <a:pt x="917798" y="1635675"/>
                  <a:pt x="914400" y="1643605"/>
                </a:cubicBezTo>
                <a:cubicBezTo>
                  <a:pt x="907339" y="1660081"/>
                  <a:pt x="910942" y="1664425"/>
                  <a:pt x="897038" y="1678329"/>
                </a:cubicBezTo>
                <a:cubicBezTo>
                  <a:pt x="892120" y="1683247"/>
                  <a:pt x="885463" y="1686046"/>
                  <a:pt x="879676" y="1689904"/>
                </a:cubicBezTo>
                <a:cubicBezTo>
                  <a:pt x="878105" y="1697761"/>
                  <a:pt x="871605" y="1732649"/>
                  <a:pt x="868102" y="1741990"/>
                </a:cubicBezTo>
                <a:cubicBezTo>
                  <a:pt x="865073" y="1750068"/>
                  <a:pt x="860385" y="1757423"/>
                  <a:pt x="856527" y="1765140"/>
                </a:cubicBezTo>
                <a:cubicBezTo>
                  <a:pt x="845783" y="1829608"/>
                  <a:pt x="859510" y="1776537"/>
                  <a:pt x="839165" y="1817226"/>
                </a:cubicBezTo>
                <a:cubicBezTo>
                  <a:pt x="827911" y="1839734"/>
                  <a:pt x="838706" y="1831799"/>
                  <a:pt x="827590" y="1857737"/>
                </a:cubicBezTo>
                <a:cubicBezTo>
                  <a:pt x="824850" y="1864130"/>
                  <a:pt x="819127" y="1868878"/>
                  <a:pt x="816016" y="1875099"/>
                </a:cubicBezTo>
                <a:cubicBezTo>
                  <a:pt x="813288" y="1880555"/>
                  <a:pt x="814039" y="1887697"/>
                  <a:pt x="810228" y="1892461"/>
                </a:cubicBezTo>
                <a:cubicBezTo>
                  <a:pt x="805883" y="1897892"/>
                  <a:pt x="798653" y="1900178"/>
                  <a:pt x="792866" y="1904036"/>
                </a:cubicBezTo>
                <a:cubicBezTo>
                  <a:pt x="789008" y="1913682"/>
                  <a:pt x="784940" y="1923246"/>
                  <a:pt x="781292" y="1932973"/>
                </a:cubicBezTo>
                <a:cubicBezTo>
                  <a:pt x="779150" y="1938685"/>
                  <a:pt x="779315" y="1945571"/>
                  <a:pt x="775504" y="1950335"/>
                </a:cubicBezTo>
                <a:cubicBezTo>
                  <a:pt x="771159" y="1955766"/>
                  <a:pt x="763929" y="1958051"/>
                  <a:pt x="758142" y="1961909"/>
                </a:cubicBezTo>
                <a:cubicBezTo>
                  <a:pt x="747074" y="1995114"/>
                  <a:pt x="760281" y="1964120"/>
                  <a:pt x="734993" y="1996633"/>
                </a:cubicBezTo>
                <a:cubicBezTo>
                  <a:pt x="726453" y="2007614"/>
                  <a:pt x="719560" y="2019782"/>
                  <a:pt x="711844" y="2031357"/>
                </a:cubicBezTo>
                <a:cubicBezTo>
                  <a:pt x="707986" y="2037144"/>
                  <a:pt x="706868" y="2046519"/>
                  <a:pt x="700269" y="2048719"/>
                </a:cubicBezTo>
                <a:lnTo>
                  <a:pt x="682907" y="2054507"/>
                </a:lnTo>
                <a:cubicBezTo>
                  <a:pt x="680978" y="2060294"/>
                  <a:pt x="681433" y="2067555"/>
                  <a:pt x="677119" y="2071869"/>
                </a:cubicBezTo>
                <a:cubicBezTo>
                  <a:pt x="672805" y="2076183"/>
                  <a:pt x="664833" y="2074272"/>
                  <a:pt x="659757" y="2077656"/>
                </a:cubicBezTo>
                <a:cubicBezTo>
                  <a:pt x="652947" y="2082196"/>
                  <a:pt x="648182" y="2089231"/>
                  <a:pt x="642395" y="2095018"/>
                </a:cubicBezTo>
                <a:cubicBezTo>
                  <a:pt x="626963" y="2141317"/>
                  <a:pt x="650111" y="2087302"/>
                  <a:pt x="619246" y="2118167"/>
                </a:cubicBezTo>
                <a:cubicBezTo>
                  <a:pt x="614932" y="2122481"/>
                  <a:pt x="616843" y="2130453"/>
                  <a:pt x="613459" y="2135529"/>
                </a:cubicBezTo>
                <a:cubicBezTo>
                  <a:pt x="608919" y="2142339"/>
                  <a:pt x="601337" y="2146604"/>
                  <a:pt x="596097" y="2152892"/>
                </a:cubicBezTo>
                <a:cubicBezTo>
                  <a:pt x="575961" y="2177055"/>
                  <a:pt x="595661" y="2166541"/>
                  <a:pt x="567160" y="2176041"/>
                </a:cubicBezTo>
                <a:cubicBezTo>
                  <a:pt x="563302" y="2181828"/>
                  <a:pt x="560503" y="2188485"/>
                  <a:pt x="555585" y="2193403"/>
                </a:cubicBezTo>
                <a:cubicBezTo>
                  <a:pt x="544365" y="2204623"/>
                  <a:pt x="534983" y="2206058"/>
                  <a:pt x="520861" y="2210765"/>
                </a:cubicBezTo>
                <a:lnTo>
                  <a:pt x="486137" y="2245489"/>
                </a:lnTo>
                <a:cubicBezTo>
                  <a:pt x="480350" y="2251276"/>
                  <a:pt x="476095" y="2259191"/>
                  <a:pt x="468775" y="2262851"/>
                </a:cubicBezTo>
                <a:cubicBezTo>
                  <a:pt x="461059" y="2266709"/>
                  <a:pt x="453117" y="2270146"/>
                  <a:pt x="445626" y="2274426"/>
                </a:cubicBezTo>
                <a:cubicBezTo>
                  <a:pt x="423499" y="2287070"/>
                  <a:pt x="436096" y="2286000"/>
                  <a:pt x="422476" y="2286000"/>
                </a:cubicBezTo>
              </a:path>
            </a:pathLst>
          </a:custGeom>
          <a:noFill/>
          <a:ln w="57150" cap="sq" cmpd="sng" algn="ctr">
            <a:solidFill>
              <a:schemeClr val="tx1"/>
            </a:solidFill>
            <a:prstDash val="dash"/>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tr-TR"/>
          </a:p>
        </p:txBody>
      </p:sp>
      <p:sp>
        <p:nvSpPr>
          <p:cNvPr id="24" name="Sola Bükülü Ok 23"/>
          <p:cNvSpPr>
            <a:spLocks noChangeArrowheads="1"/>
          </p:cNvSpPr>
          <p:nvPr/>
        </p:nvSpPr>
        <p:spPr bwMode="auto">
          <a:xfrm rot="1486943">
            <a:off x="6124575" y="3295650"/>
            <a:ext cx="207963" cy="501650"/>
          </a:xfrm>
          <a:prstGeom prst="curvedLeftArrow">
            <a:avLst>
              <a:gd name="adj1" fmla="val 24975"/>
              <a:gd name="adj2" fmla="val 49961"/>
              <a:gd name="adj3" fmla="val 25000"/>
            </a:avLst>
          </a:prstGeom>
          <a:solidFill>
            <a:srgbClr val="66FF33"/>
          </a:solidFill>
          <a:ln w="12700" cap="sq" algn="ctr">
            <a:solidFill>
              <a:schemeClr val="tx1"/>
            </a:solidFill>
            <a:round/>
            <a:headEnd type="none" w="sm" len="sm"/>
            <a:tailEnd type="none" w="sm" len="sm"/>
          </a:ln>
        </p:spPr>
        <p:txBody>
          <a:bodyPr wrap="none"/>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tr-TR" altLang="tr-TR" sz="2489" smtClean="0"/>
          </a:p>
        </p:txBody>
      </p:sp>
      <p:grpSp>
        <p:nvGrpSpPr>
          <p:cNvPr id="32785" name="Grup 11"/>
          <p:cNvGrpSpPr>
            <a:grpSpLocks/>
          </p:cNvGrpSpPr>
          <p:nvPr/>
        </p:nvGrpSpPr>
        <p:grpSpPr bwMode="auto">
          <a:xfrm>
            <a:off x="4632076" y="3115469"/>
            <a:ext cx="1206500" cy="2178050"/>
            <a:chOff x="5303971" y="3068860"/>
            <a:chExt cx="1365898" cy="2448472"/>
          </a:xfrm>
        </p:grpSpPr>
        <p:sp>
          <p:nvSpPr>
            <p:cNvPr id="31757" name="Serbest Form 2"/>
            <p:cNvSpPr>
              <a:spLocks/>
            </p:cNvSpPr>
            <p:nvPr/>
          </p:nvSpPr>
          <p:spPr bwMode="auto">
            <a:xfrm>
              <a:off x="5303971" y="3068860"/>
              <a:ext cx="1365898" cy="2448472"/>
            </a:xfrm>
            <a:custGeom>
              <a:avLst/>
              <a:gdLst>
                <a:gd name="T0" fmla="*/ 295154 w 1365898"/>
                <a:gd name="T1" fmla="*/ 133535 h 2448472"/>
                <a:gd name="T2" fmla="*/ 260430 w 1365898"/>
                <a:gd name="T3" fmla="*/ 208770 h 2448472"/>
                <a:gd name="T4" fmla="*/ 219919 w 1365898"/>
                <a:gd name="T5" fmla="*/ 301368 h 2448472"/>
                <a:gd name="T6" fmla="*/ 190982 w 1365898"/>
                <a:gd name="T7" fmla="*/ 411327 h 2448472"/>
                <a:gd name="T8" fmla="*/ 144683 w 1365898"/>
                <a:gd name="T9" fmla="*/ 538649 h 2448472"/>
                <a:gd name="T10" fmla="*/ 104172 w 1365898"/>
                <a:gd name="T11" fmla="*/ 706482 h 2448472"/>
                <a:gd name="T12" fmla="*/ 69448 w 1365898"/>
                <a:gd name="T13" fmla="*/ 862740 h 2448472"/>
                <a:gd name="T14" fmla="*/ 28937 w 1365898"/>
                <a:gd name="T15" fmla="*/ 1007424 h 2448472"/>
                <a:gd name="T16" fmla="*/ 23149 w 1365898"/>
                <a:gd name="T17" fmla="*/ 1429899 h 2448472"/>
                <a:gd name="T18" fmla="*/ 63661 w 1365898"/>
                <a:gd name="T19" fmla="*/ 1522497 h 2448472"/>
                <a:gd name="T20" fmla="*/ 92597 w 1365898"/>
                <a:gd name="T21" fmla="*/ 1655606 h 2448472"/>
                <a:gd name="T22" fmla="*/ 121534 w 1365898"/>
                <a:gd name="T23" fmla="*/ 1765565 h 2448472"/>
                <a:gd name="T24" fmla="*/ 173620 w 1365898"/>
                <a:gd name="T25" fmla="*/ 1898674 h 2448472"/>
                <a:gd name="T26" fmla="*/ 225706 w 1365898"/>
                <a:gd name="T27" fmla="*/ 1973910 h 2448472"/>
                <a:gd name="T28" fmla="*/ 300942 w 1365898"/>
                <a:gd name="T29" fmla="*/ 2060720 h 2448472"/>
                <a:gd name="T30" fmla="*/ 347240 w 1365898"/>
                <a:gd name="T31" fmla="*/ 2130168 h 2448472"/>
                <a:gd name="T32" fmla="*/ 405114 w 1365898"/>
                <a:gd name="T33" fmla="*/ 2228553 h 2448472"/>
                <a:gd name="T34" fmla="*/ 462987 w 1365898"/>
                <a:gd name="T35" fmla="*/ 2326937 h 2448472"/>
                <a:gd name="T36" fmla="*/ 515073 w 1365898"/>
                <a:gd name="T37" fmla="*/ 2402173 h 2448472"/>
                <a:gd name="T38" fmla="*/ 648182 w 1365898"/>
                <a:gd name="T39" fmla="*/ 2436897 h 2448472"/>
                <a:gd name="T40" fmla="*/ 763929 w 1365898"/>
                <a:gd name="T41" fmla="*/ 2350087 h 2448472"/>
                <a:gd name="T42" fmla="*/ 856526 w 1365898"/>
                <a:gd name="T43" fmla="*/ 2280639 h 2448472"/>
                <a:gd name="T44" fmla="*/ 897038 w 1365898"/>
                <a:gd name="T45" fmla="*/ 2240127 h 2448472"/>
                <a:gd name="T46" fmla="*/ 954911 w 1365898"/>
                <a:gd name="T47" fmla="*/ 2176467 h 2448472"/>
                <a:gd name="T48" fmla="*/ 1012785 w 1365898"/>
                <a:gd name="T49" fmla="*/ 2107018 h 2448472"/>
                <a:gd name="T50" fmla="*/ 1076445 w 1365898"/>
                <a:gd name="T51" fmla="*/ 2037570 h 2448472"/>
                <a:gd name="T52" fmla="*/ 1151681 w 1365898"/>
                <a:gd name="T53" fmla="*/ 1950760 h 2448472"/>
                <a:gd name="T54" fmla="*/ 1186405 w 1365898"/>
                <a:gd name="T55" fmla="*/ 1892887 h 2448472"/>
                <a:gd name="T56" fmla="*/ 1226916 w 1365898"/>
                <a:gd name="T57" fmla="*/ 1777140 h 2448472"/>
                <a:gd name="T58" fmla="*/ 1250066 w 1365898"/>
                <a:gd name="T59" fmla="*/ 1667180 h 2448472"/>
                <a:gd name="T60" fmla="*/ 1284790 w 1365898"/>
                <a:gd name="T61" fmla="*/ 1499348 h 2448472"/>
                <a:gd name="T62" fmla="*/ 1325301 w 1365898"/>
                <a:gd name="T63" fmla="*/ 1424112 h 2448472"/>
                <a:gd name="T64" fmla="*/ 1354238 w 1365898"/>
                <a:gd name="T65" fmla="*/ 1181044 h 2448472"/>
                <a:gd name="T66" fmla="*/ 1348450 w 1365898"/>
                <a:gd name="T67" fmla="*/ 833803 h 2448472"/>
                <a:gd name="T68" fmla="*/ 1313726 w 1365898"/>
                <a:gd name="T69" fmla="*/ 758568 h 2448472"/>
                <a:gd name="T70" fmla="*/ 1279002 w 1365898"/>
                <a:gd name="T71" fmla="*/ 677545 h 2448472"/>
                <a:gd name="T72" fmla="*/ 1221129 w 1365898"/>
                <a:gd name="T73" fmla="*/ 579160 h 2448472"/>
                <a:gd name="T74" fmla="*/ 1157468 w 1365898"/>
                <a:gd name="T75" fmla="*/ 509712 h 2448472"/>
                <a:gd name="T76" fmla="*/ 1076445 w 1365898"/>
                <a:gd name="T77" fmla="*/ 440264 h 2448472"/>
                <a:gd name="T78" fmla="*/ 989635 w 1365898"/>
                <a:gd name="T79" fmla="*/ 382391 h 2448472"/>
                <a:gd name="T80" fmla="*/ 925975 w 1365898"/>
                <a:gd name="T81" fmla="*/ 324517 h 2448472"/>
                <a:gd name="T82" fmla="*/ 816015 w 1365898"/>
                <a:gd name="T83" fmla="*/ 237707 h 2448472"/>
                <a:gd name="T84" fmla="*/ 763929 w 1365898"/>
                <a:gd name="T85" fmla="*/ 197196 h 2448472"/>
                <a:gd name="T86" fmla="*/ 723418 w 1365898"/>
                <a:gd name="T87" fmla="*/ 156684 h 2448472"/>
                <a:gd name="T88" fmla="*/ 653969 w 1365898"/>
                <a:gd name="T89" fmla="*/ 98811 h 2448472"/>
                <a:gd name="T90" fmla="*/ 567159 w 1365898"/>
                <a:gd name="T91" fmla="*/ 46725 h 2448472"/>
                <a:gd name="T92" fmla="*/ 509286 w 1365898"/>
                <a:gd name="T93" fmla="*/ 17788 h 244847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365898" h="2448472">
                  <a:moveTo>
                    <a:pt x="329878" y="98811"/>
                  </a:moveTo>
                  <a:cubicBezTo>
                    <a:pt x="324091" y="108457"/>
                    <a:pt x="320470" y="119794"/>
                    <a:pt x="312516" y="127748"/>
                  </a:cubicBezTo>
                  <a:cubicBezTo>
                    <a:pt x="308202" y="132062"/>
                    <a:pt x="298965" y="128771"/>
                    <a:pt x="295154" y="133535"/>
                  </a:cubicBezTo>
                  <a:cubicBezTo>
                    <a:pt x="290185" y="139746"/>
                    <a:pt x="292500" y="149373"/>
                    <a:pt x="289367" y="156684"/>
                  </a:cubicBezTo>
                  <a:cubicBezTo>
                    <a:pt x="286627" y="163077"/>
                    <a:pt x="281650" y="168259"/>
                    <a:pt x="277792" y="174046"/>
                  </a:cubicBezTo>
                  <a:cubicBezTo>
                    <a:pt x="263246" y="217686"/>
                    <a:pt x="282868" y="163894"/>
                    <a:pt x="260430" y="208770"/>
                  </a:cubicBezTo>
                  <a:cubicBezTo>
                    <a:pt x="236469" y="256691"/>
                    <a:pt x="276241" y="193736"/>
                    <a:pt x="243068" y="243494"/>
                  </a:cubicBezTo>
                  <a:cubicBezTo>
                    <a:pt x="241212" y="250918"/>
                    <a:pt x="235647" y="275698"/>
                    <a:pt x="231493" y="284006"/>
                  </a:cubicBezTo>
                  <a:cubicBezTo>
                    <a:pt x="228382" y="290227"/>
                    <a:pt x="223777" y="295581"/>
                    <a:pt x="219919" y="301368"/>
                  </a:cubicBezTo>
                  <a:cubicBezTo>
                    <a:pt x="206577" y="354729"/>
                    <a:pt x="223694" y="288785"/>
                    <a:pt x="202557" y="359241"/>
                  </a:cubicBezTo>
                  <a:cubicBezTo>
                    <a:pt x="200271" y="366860"/>
                    <a:pt x="198495" y="374626"/>
                    <a:pt x="196769" y="382391"/>
                  </a:cubicBezTo>
                  <a:cubicBezTo>
                    <a:pt x="194635" y="391993"/>
                    <a:pt x="193808" y="401906"/>
                    <a:pt x="190982" y="411327"/>
                  </a:cubicBezTo>
                  <a:cubicBezTo>
                    <a:pt x="187997" y="421278"/>
                    <a:pt x="182692" y="430408"/>
                    <a:pt x="179407" y="440264"/>
                  </a:cubicBezTo>
                  <a:cubicBezTo>
                    <a:pt x="176892" y="447810"/>
                    <a:pt x="175959" y="455811"/>
                    <a:pt x="173620" y="463413"/>
                  </a:cubicBezTo>
                  <a:cubicBezTo>
                    <a:pt x="157548" y="515647"/>
                    <a:pt x="162548" y="502919"/>
                    <a:pt x="144683" y="538649"/>
                  </a:cubicBezTo>
                  <a:cubicBezTo>
                    <a:pt x="141747" y="550394"/>
                    <a:pt x="138090" y="567538"/>
                    <a:pt x="133109" y="579160"/>
                  </a:cubicBezTo>
                  <a:cubicBezTo>
                    <a:pt x="129711" y="587090"/>
                    <a:pt x="125392" y="594593"/>
                    <a:pt x="121534" y="602310"/>
                  </a:cubicBezTo>
                  <a:cubicBezTo>
                    <a:pt x="113305" y="643457"/>
                    <a:pt x="110706" y="654207"/>
                    <a:pt x="104172" y="706482"/>
                  </a:cubicBezTo>
                  <a:cubicBezTo>
                    <a:pt x="93145" y="794700"/>
                    <a:pt x="107491" y="742823"/>
                    <a:pt x="86810" y="804867"/>
                  </a:cubicBezTo>
                  <a:cubicBezTo>
                    <a:pt x="84881" y="818371"/>
                    <a:pt x="84943" y="832313"/>
                    <a:pt x="81023" y="845378"/>
                  </a:cubicBezTo>
                  <a:cubicBezTo>
                    <a:pt x="79024" y="852040"/>
                    <a:pt x="71890" y="856227"/>
                    <a:pt x="69448" y="862740"/>
                  </a:cubicBezTo>
                  <a:cubicBezTo>
                    <a:pt x="65994" y="871950"/>
                    <a:pt x="66047" y="882134"/>
                    <a:pt x="63661" y="891677"/>
                  </a:cubicBezTo>
                  <a:cubicBezTo>
                    <a:pt x="60639" y="903766"/>
                    <a:pt x="49834" y="929137"/>
                    <a:pt x="46299" y="937975"/>
                  </a:cubicBezTo>
                  <a:cubicBezTo>
                    <a:pt x="30637" y="1047599"/>
                    <a:pt x="51978" y="921020"/>
                    <a:pt x="28937" y="1007424"/>
                  </a:cubicBezTo>
                  <a:cubicBezTo>
                    <a:pt x="23868" y="1026433"/>
                    <a:pt x="21220" y="1046006"/>
                    <a:pt x="17362" y="1065297"/>
                  </a:cubicBezTo>
                  <a:cubicBezTo>
                    <a:pt x="2737" y="1138421"/>
                    <a:pt x="8227" y="1103649"/>
                    <a:pt x="0" y="1169469"/>
                  </a:cubicBezTo>
                  <a:cubicBezTo>
                    <a:pt x="3599" y="1263046"/>
                    <a:pt x="630" y="1339833"/>
                    <a:pt x="23149" y="1429899"/>
                  </a:cubicBezTo>
                  <a:cubicBezTo>
                    <a:pt x="25078" y="1437616"/>
                    <a:pt x="25804" y="1445738"/>
                    <a:pt x="28937" y="1453049"/>
                  </a:cubicBezTo>
                  <a:cubicBezTo>
                    <a:pt x="31677" y="1459442"/>
                    <a:pt x="37686" y="1464055"/>
                    <a:pt x="40511" y="1470411"/>
                  </a:cubicBezTo>
                  <a:cubicBezTo>
                    <a:pt x="68057" y="1532390"/>
                    <a:pt x="37467" y="1483208"/>
                    <a:pt x="63661" y="1522497"/>
                  </a:cubicBezTo>
                  <a:cubicBezTo>
                    <a:pt x="65590" y="1528284"/>
                    <a:pt x="67306" y="1534147"/>
                    <a:pt x="69448" y="1539859"/>
                  </a:cubicBezTo>
                  <a:cubicBezTo>
                    <a:pt x="73096" y="1549586"/>
                    <a:pt x="78986" y="1558609"/>
                    <a:pt x="81023" y="1568796"/>
                  </a:cubicBezTo>
                  <a:cubicBezTo>
                    <a:pt x="86748" y="1597422"/>
                    <a:pt x="89251" y="1626606"/>
                    <a:pt x="92597" y="1655606"/>
                  </a:cubicBezTo>
                  <a:cubicBezTo>
                    <a:pt x="95039" y="1676773"/>
                    <a:pt x="93920" y="1698432"/>
                    <a:pt x="98385" y="1719267"/>
                  </a:cubicBezTo>
                  <a:cubicBezTo>
                    <a:pt x="99842" y="1726068"/>
                    <a:pt x="106848" y="1730408"/>
                    <a:pt x="109959" y="1736629"/>
                  </a:cubicBezTo>
                  <a:cubicBezTo>
                    <a:pt x="114605" y="1745921"/>
                    <a:pt x="117886" y="1755838"/>
                    <a:pt x="121534" y="1765565"/>
                  </a:cubicBezTo>
                  <a:cubicBezTo>
                    <a:pt x="132253" y="1794148"/>
                    <a:pt x="122690" y="1772217"/>
                    <a:pt x="133109" y="1806077"/>
                  </a:cubicBezTo>
                  <a:cubicBezTo>
                    <a:pt x="138491" y="1823569"/>
                    <a:pt x="140320" y="1842935"/>
                    <a:pt x="150471" y="1858163"/>
                  </a:cubicBezTo>
                  <a:cubicBezTo>
                    <a:pt x="178676" y="1900473"/>
                    <a:pt x="144241" y="1847263"/>
                    <a:pt x="173620" y="1898674"/>
                  </a:cubicBezTo>
                  <a:cubicBezTo>
                    <a:pt x="178853" y="1907832"/>
                    <a:pt x="197236" y="1932978"/>
                    <a:pt x="202557" y="1939186"/>
                  </a:cubicBezTo>
                  <a:cubicBezTo>
                    <a:pt x="207883" y="1945400"/>
                    <a:pt x="214132" y="1950761"/>
                    <a:pt x="219919" y="1956548"/>
                  </a:cubicBezTo>
                  <a:cubicBezTo>
                    <a:pt x="221848" y="1962335"/>
                    <a:pt x="224030" y="1968044"/>
                    <a:pt x="225706" y="1973910"/>
                  </a:cubicBezTo>
                  <a:cubicBezTo>
                    <a:pt x="227891" y="1981558"/>
                    <a:pt x="226932" y="1990543"/>
                    <a:pt x="231493" y="1997059"/>
                  </a:cubicBezTo>
                  <a:cubicBezTo>
                    <a:pt x="263007" y="2042078"/>
                    <a:pt x="256052" y="2020418"/>
                    <a:pt x="283580" y="2043358"/>
                  </a:cubicBezTo>
                  <a:cubicBezTo>
                    <a:pt x="289867" y="2048598"/>
                    <a:pt x="295155" y="2054933"/>
                    <a:pt x="300942" y="2060720"/>
                  </a:cubicBezTo>
                  <a:cubicBezTo>
                    <a:pt x="306742" y="2078122"/>
                    <a:pt x="305838" y="2080485"/>
                    <a:pt x="318304" y="2095444"/>
                  </a:cubicBezTo>
                  <a:cubicBezTo>
                    <a:pt x="323544" y="2101731"/>
                    <a:pt x="330426" y="2106518"/>
                    <a:pt x="335666" y="2112806"/>
                  </a:cubicBezTo>
                  <a:cubicBezTo>
                    <a:pt x="340119" y="2118149"/>
                    <a:pt x="343197" y="2124508"/>
                    <a:pt x="347240" y="2130168"/>
                  </a:cubicBezTo>
                  <a:cubicBezTo>
                    <a:pt x="383150" y="2180443"/>
                    <a:pt x="348886" y="2129743"/>
                    <a:pt x="376177" y="2170679"/>
                  </a:cubicBezTo>
                  <a:cubicBezTo>
                    <a:pt x="389445" y="2210484"/>
                    <a:pt x="371299" y="2162144"/>
                    <a:pt x="399326" y="2211191"/>
                  </a:cubicBezTo>
                  <a:cubicBezTo>
                    <a:pt x="402353" y="2216488"/>
                    <a:pt x="402386" y="2223097"/>
                    <a:pt x="405114" y="2228553"/>
                  </a:cubicBezTo>
                  <a:cubicBezTo>
                    <a:pt x="414760" y="2247845"/>
                    <a:pt x="416687" y="2245914"/>
                    <a:pt x="434050" y="2257489"/>
                  </a:cubicBezTo>
                  <a:cubicBezTo>
                    <a:pt x="447825" y="2298812"/>
                    <a:pt x="438857" y="2282061"/>
                    <a:pt x="457200" y="2309575"/>
                  </a:cubicBezTo>
                  <a:cubicBezTo>
                    <a:pt x="459129" y="2315362"/>
                    <a:pt x="459603" y="2321861"/>
                    <a:pt x="462987" y="2326937"/>
                  </a:cubicBezTo>
                  <a:cubicBezTo>
                    <a:pt x="467527" y="2333747"/>
                    <a:pt x="475023" y="2338085"/>
                    <a:pt x="480349" y="2344299"/>
                  </a:cubicBezTo>
                  <a:cubicBezTo>
                    <a:pt x="486626" y="2351623"/>
                    <a:pt x="491924" y="2359732"/>
                    <a:pt x="497711" y="2367449"/>
                  </a:cubicBezTo>
                  <a:cubicBezTo>
                    <a:pt x="502418" y="2381568"/>
                    <a:pt x="503856" y="2390955"/>
                    <a:pt x="515073" y="2402173"/>
                  </a:cubicBezTo>
                  <a:cubicBezTo>
                    <a:pt x="519991" y="2407091"/>
                    <a:pt x="526311" y="2410450"/>
                    <a:pt x="532435" y="2413748"/>
                  </a:cubicBezTo>
                  <a:cubicBezTo>
                    <a:pt x="583886" y="2441452"/>
                    <a:pt x="573208" y="2436983"/>
                    <a:pt x="607671" y="2448472"/>
                  </a:cubicBezTo>
                  <a:cubicBezTo>
                    <a:pt x="621175" y="2444614"/>
                    <a:pt x="635142" y="2442113"/>
                    <a:pt x="648182" y="2436897"/>
                  </a:cubicBezTo>
                  <a:cubicBezTo>
                    <a:pt x="664761" y="2430265"/>
                    <a:pt x="669560" y="2419082"/>
                    <a:pt x="682906" y="2407960"/>
                  </a:cubicBezTo>
                  <a:cubicBezTo>
                    <a:pt x="697863" y="2395496"/>
                    <a:pt x="700231" y="2396398"/>
                    <a:pt x="717630" y="2390598"/>
                  </a:cubicBezTo>
                  <a:cubicBezTo>
                    <a:pt x="750427" y="2341404"/>
                    <a:pt x="696407" y="2417609"/>
                    <a:pt x="763929" y="2350087"/>
                  </a:cubicBezTo>
                  <a:cubicBezTo>
                    <a:pt x="775504" y="2338512"/>
                    <a:pt x="785033" y="2324443"/>
                    <a:pt x="798653" y="2315363"/>
                  </a:cubicBezTo>
                  <a:cubicBezTo>
                    <a:pt x="804440" y="2311505"/>
                    <a:pt x="809976" y="2307239"/>
                    <a:pt x="816015" y="2303788"/>
                  </a:cubicBezTo>
                  <a:cubicBezTo>
                    <a:pt x="867426" y="2274409"/>
                    <a:pt x="814216" y="2308844"/>
                    <a:pt x="856526" y="2280639"/>
                  </a:cubicBezTo>
                  <a:cubicBezTo>
                    <a:pt x="858455" y="2274852"/>
                    <a:pt x="858000" y="2267591"/>
                    <a:pt x="862314" y="2263277"/>
                  </a:cubicBezTo>
                  <a:cubicBezTo>
                    <a:pt x="866628" y="2258963"/>
                    <a:pt x="874600" y="2260873"/>
                    <a:pt x="879676" y="2257489"/>
                  </a:cubicBezTo>
                  <a:cubicBezTo>
                    <a:pt x="886486" y="2252949"/>
                    <a:pt x="891251" y="2245914"/>
                    <a:pt x="897038" y="2240127"/>
                  </a:cubicBezTo>
                  <a:cubicBezTo>
                    <a:pt x="898967" y="2234340"/>
                    <a:pt x="900097" y="2228221"/>
                    <a:pt x="902825" y="2222765"/>
                  </a:cubicBezTo>
                  <a:cubicBezTo>
                    <a:pt x="909622" y="2209172"/>
                    <a:pt x="926475" y="2190164"/>
                    <a:pt x="937549" y="2182254"/>
                  </a:cubicBezTo>
                  <a:cubicBezTo>
                    <a:pt x="942513" y="2178708"/>
                    <a:pt x="949124" y="2178396"/>
                    <a:pt x="954911" y="2176467"/>
                  </a:cubicBezTo>
                  <a:cubicBezTo>
                    <a:pt x="960698" y="2170680"/>
                    <a:pt x="967733" y="2165915"/>
                    <a:pt x="972273" y="2159105"/>
                  </a:cubicBezTo>
                  <a:cubicBezTo>
                    <a:pt x="975657" y="2154029"/>
                    <a:pt x="974315" y="2146558"/>
                    <a:pt x="978061" y="2141742"/>
                  </a:cubicBezTo>
                  <a:cubicBezTo>
                    <a:pt x="988111" y="2128821"/>
                    <a:pt x="1012785" y="2107018"/>
                    <a:pt x="1012785" y="2107018"/>
                  </a:cubicBezTo>
                  <a:cubicBezTo>
                    <a:pt x="1027331" y="2063378"/>
                    <a:pt x="1006017" y="2115478"/>
                    <a:pt x="1035934" y="2078082"/>
                  </a:cubicBezTo>
                  <a:cubicBezTo>
                    <a:pt x="1039745" y="2073318"/>
                    <a:pt x="1037407" y="2065034"/>
                    <a:pt x="1041721" y="2060720"/>
                  </a:cubicBezTo>
                  <a:cubicBezTo>
                    <a:pt x="1051558" y="2050883"/>
                    <a:pt x="1066608" y="2047407"/>
                    <a:pt x="1076445" y="2037570"/>
                  </a:cubicBezTo>
                  <a:lnTo>
                    <a:pt x="1111169" y="2002846"/>
                  </a:lnTo>
                  <a:lnTo>
                    <a:pt x="1128531" y="1985484"/>
                  </a:lnTo>
                  <a:cubicBezTo>
                    <a:pt x="1142294" y="1944198"/>
                    <a:pt x="1122778" y="1994115"/>
                    <a:pt x="1151681" y="1950760"/>
                  </a:cubicBezTo>
                  <a:cubicBezTo>
                    <a:pt x="1155065" y="1945684"/>
                    <a:pt x="1155065" y="1939005"/>
                    <a:pt x="1157468" y="1933398"/>
                  </a:cubicBezTo>
                  <a:cubicBezTo>
                    <a:pt x="1160866" y="1925468"/>
                    <a:pt x="1164028" y="1917269"/>
                    <a:pt x="1169043" y="1910249"/>
                  </a:cubicBezTo>
                  <a:cubicBezTo>
                    <a:pt x="1173800" y="1903589"/>
                    <a:pt x="1180618" y="1898674"/>
                    <a:pt x="1186405" y="1892887"/>
                  </a:cubicBezTo>
                  <a:cubicBezTo>
                    <a:pt x="1188261" y="1885463"/>
                    <a:pt x="1193826" y="1860683"/>
                    <a:pt x="1197980" y="1852375"/>
                  </a:cubicBezTo>
                  <a:cubicBezTo>
                    <a:pt x="1201091" y="1846154"/>
                    <a:pt x="1205696" y="1840800"/>
                    <a:pt x="1209554" y="1835013"/>
                  </a:cubicBezTo>
                  <a:cubicBezTo>
                    <a:pt x="1222895" y="1781657"/>
                    <a:pt x="1205781" y="1847589"/>
                    <a:pt x="1226916" y="1777140"/>
                  </a:cubicBezTo>
                  <a:cubicBezTo>
                    <a:pt x="1229202" y="1769522"/>
                    <a:pt x="1230418" y="1761609"/>
                    <a:pt x="1232704" y="1753991"/>
                  </a:cubicBezTo>
                  <a:cubicBezTo>
                    <a:pt x="1236210" y="1742305"/>
                    <a:pt x="1240420" y="1730842"/>
                    <a:pt x="1244278" y="1719267"/>
                  </a:cubicBezTo>
                  <a:cubicBezTo>
                    <a:pt x="1246207" y="1701905"/>
                    <a:pt x="1248237" y="1684553"/>
                    <a:pt x="1250066" y="1667180"/>
                  </a:cubicBezTo>
                  <a:cubicBezTo>
                    <a:pt x="1252096" y="1647899"/>
                    <a:pt x="1252829" y="1628457"/>
                    <a:pt x="1255853" y="1609307"/>
                  </a:cubicBezTo>
                  <a:cubicBezTo>
                    <a:pt x="1258627" y="1591739"/>
                    <a:pt x="1264150" y="1574702"/>
                    <a:pt x="1267428" y="1557221"/>
                  </a:cubicBezTo>
                  <a:cubicBezTo>
                    <a:pt x="1277143" y="1505408"/>
                    <a:pt x="1264147" y="1530312"/>
                    <a:pt x="1284790" y="1499348"/>
                  </a:cubicBezTo>
                  <a:cubicBezTo>
                    <a:pt x="1302858" y="1445140"/>
                    <a:pt x="1273258" y="1525317"/>
                    <a:pt x="1307939" y="1464624"/>
                  </a:cubicBezTo>
                  <a:cubicBezTo>
                    <a:pt x="1311885" y="1457718"/>
                    <a:pt x="1310593" y="1448785"/>
                    <a:pt x="1313726" y="1441474"/>
                  </a:cubicBezTo>
                  <a:cubicBezTo>
                    <a:pt x="1316466" y="1435081"/>
                    <a:pt x="1321443" y="1429899"/>
                    <a:pt x="1325301" y="1424112"/>
                  </a:cubicBezTo>
                  <a:cubicBezTo>
                    <a:pt x="1331237" y="1400367"/>
                    <a:pt x="1338675" y="1371476"/>
                    <a:pt x="1342663" y="1348877"/>
                  </a:cubicBezTo>
                  <a:cubicBezTo>
                    <a:pt x="1345366" y="1333561"/>
                    <a:pt x="1346521" y="1318011"/>
                    <a:pt x="1348450" y="1302578"/>
                  </a:cubicBezTo>
                  <a:cubicBezTo>
                    <a:pt x="1350379" y="1262067"/>
                    <a:pt x="1351946" y="1221536"/>
                    <a:pt x="1354238" y="1181044"/>
                  </a:cubicBezTo>
                  <a:cubicBezTo>
                    <a:pt x="1363336" y="1020319"/>
                    <a:pt x="1372042" y="1035002"/>
                    <a:pt x="1360025" y="914826"/>
                  </a:cubicBezTo>
                  <a:cubicBezTo>
                    <a:pt x="1358857" y="903150"/>
                    <a:pt x="1355898" y="891718"/>
                    <a:pt x="1354238" y="880102"/>
                  </a:cubicBezTo>
                  <a:cubicBezTo>
                    <a:pt x="1352038" y="864705"/>
                    <a:pt x="1352222" y="848892"/>
                    <a:pt x="1348450" y="833803"/>
                  </a:cubicBezTo>
                  <a:cubicBezTo>
                    <a:pt x="1346358" y="825434"/>
                    <a:pt x="1340734" y="818370"/>
                    <a:pt x="1336876" y="810654"/>
                  </a:cubicBezTo>
                  <a:cubicBezTo>
                    <a:pt x="1334947" y="801008"/>
                    <a:pt x="1335083" y="790706"/>
                    <a:pt x="1331088" y="781717"/>
                  </a:cubicBezTo>
                  <a:cubicBezTo>
                    <a:pt x="1327171" y="772903"/>
                    <a:pt x="1319332" y="766417"/>
                    <a:pt x="1313726" y="758568"/>
                  </a:cubicBezTo>
                  <a:cubicBezTo>
                    <a:pt x="1309683" y="752908"/>
                    <a:pt x="1306010" y="746993"/>
                    <a:pt x="1302152" y="741206"/>
                  </a:cubicBezTo>
                  <a:cubicBezTo>
                    <a:pt x="1299216" y="729465"/>
                    <a:pt x="1295557" y="712313"/>
                    <a:pt x="1290577" y="700694"/>
                  </a:cubicBezTo>
                  <a:cubicBezTo>
                    <a:pt x="1287179" y="692764"/>
                    <a:pt x="1282400" y="685475"/>
                    <a:pt x="1279002" y="677545"/>
                  </a:cubicBezTo>
                  <a:cubicBezTo>
                    <a:pt x="1264625" y="643998"/>
                    <a:pt x="1283886" y="676189"/>
                    <a:pt x="1261640" y="642821"/>
                  </a:cubicBezTo>
                  <a:cubicBezTo>
                    <a:pt x="1247867" y="601498"/>
                    <a:pt x="1260218" y="614865"/>
                    <a:pt x="1232704" y="596522"/>
                  </a:cubicBezTo>
                  <a:cubicBezTo>
                    <a:pt x="1228846" y="590735"/>
                    <a:pt x="1226047" y="584078"/>
                    <a:pt x="1221129" y="579160"/>
                  </a:cubicBezTo>
                  <a:cubicBezTo>
                    <a:pt x="1216211" y="574242"/>
                    <a:pt x="1208220" y="572929"/>
                    <a:pt x="1203767" y="567586"/>
                  </a:cubicBezTo>
                  <a:cubicBezTo>
                    <a:pt x="1198244" y="560958"/>
                    <a:pt x="1197582" y="551173"/>
                    <a:pt x="1192192" y="544436"/>
                  </a:cubicBezTo>
                  <a:cubicBezTo>
                    <a:pt x="1181966" y="531654"/>
                    <a:pt x="1167290" y="522807"/>
                    <a:pt x="1157468" y="509712"/>
                  </a:cubicBezTo>
                  <a:cubicBezTo>
                    <a:pt x="1149445" y="499014"/>
                    <a:pt x="1134835" y="477262"/>
                    <a:pt x="1122744" y="469201"/>
                  </a:cubicBezTo>
                  <a:cubicBezTo>
                    <a:pt x="1117668" y="465817"/>
                    <a:pt x="1111169" y="465342"/>
                    <a:pt x="1105382" y="463413"/>
                  </a:cubicBezTo>
                  <a:cubicBezTo>
                    <a:pt x="1072208" y="413653"/>
                    <a:pt x="1116381" y="472213"/>
                    <a:pt x="1076445" y="440264"/>
                  </a:cubicBezTo>
                  <a:cubicBezTo>
                    <a:pt x="1071014" y="435919"/>
                    <a:pt x="1069789" y="427820"/>
                    <a:pt x="1064871" y="422902"/>
                  </a:cubicBezTo>
                  <a:cubicBezTo>
                    <a:pt x="1055469" y="413499"/>
                    <a:pt x="1034954" y="405807"/>
                    <a:pt x="1024359" y="399753"/>
                  </a:cubicBezTo>
                  <a:cubicBezTo>
                    <a:pt x="992943" y="381801"/>
                    <a:pt x="1021470" y="393002"/>
                    <a:pt x="989635" y="382391"/>
                  </a:cubicBezTo>
                  <a:cubicBezTo>
                    <a:pt x="981094" y="369579"/>
                    <a:pt x="974068" y="356580"/>
                    <a:pt x="960699" y="347667"/>
                  </a:cubicBezTo>
                  <a:cubicBezTo>
                    <a:pt x="955623" y="344283"/>
                    <a:pt x="949124" y="343808"/>
                    <a:pt x="943337" y="341879"/>
                  </a:cubicBezTo>
                  <a:cubicBezTo>
                    <a:pt x="937550" y="336092"/>
                    <a:pt x="932594" y="329331"/>
                    <a:pt x="925975" y="324517"/>
                  </a:cubicBezTo>
                  <a:cubicBezTo>
                    <a:pt x="911257" y="313813"/>
                    <a:pt x="879676" y="295580"/>
                    <a:pt x="879676" y="295580"/>
                  </a:cubicBezTo>
                  <a:cubicBezTo>
                    <a:pt x="847904" y="247923"/>
                    <a:pt x="889446" y="302536"/>
                    <a:pt x="850739" y="272431"/>
                  </a:cubicBezTo>
                  <a:cubicBezTo>
                    <a:pt x="837818" y="262381"/>
                    <a:pt x="827590" y="249282"/>
                    <a:pt x="816015" y="237707"/>
                  </a:cubicBezTo>
                  <a:cubicBezTo>
                    <a:pt x="810228" y="231920"/>
                    <a:pt x="806418" y="222933"/>
                    <a:pt x="798653" y="220345"/>
                  </a:cubicBezTo>
                  <a:lnTo>
                    <a:pt x="781291" y="214558"/>
                  </a:lnTo>
                  <a:cubicBezTo>
                    <a:pt x="775504" y="208771"/>
                    <a:pt x="769169" y="203483"/>
                    <a:pt x="763929" y="197196"/>
                  </a:cubicBezTo>
                  <a:cubicBezTo>
                    <a:pt x="759476" y="191853"/>
                    <a:pt x="757785" y="184179"/>
                    <a:pt x="752354" y="179834"/>
                  </a:cubicBezTo>
                  <a:cubicBezTo>
                    <a:pt x="747590" y="176023"/>
                    <a:pt x="740779" y="175975"/>
                    <a:pt x="734992" y="174046"/>
                  </a:cubicBezTo>
                  <a:cubicBezTo>
                    <a:pt x="731134" y="168259"/>
                    <a:pt x="728336" y="161602"/>
                    <a:pt x="723418" y="156684"/>
                  </a:cubicBezTo>
                  <a:cubicBezTo>
                    <a:pt x="705900" y="139166"/>
                    <a:pt x="702771" y="140156"/>
                    <a:pt x="682906" y="133535"/>
                  </a:cubicBezTo>
                  <a:cubicBezTo>
                    <a:pt x="677119" y="127748"/>
                    <a:pt x="670784" y="122460"/>
                    <a:pt x="665544" y="116173"/>
                  </a:cubicBezTo>
                  <a:cubicBezTo>
                    <a:pt x="661091" y="110830"/>
                    <a:pt x="659400" y="103156"/>
                    <a:pt x="653969" y="98811"/>
                  </a:cubicBezTo>
                  <a:cubicBezTo>
                    <a:pt x="649205" y="95000"/>
                    <a:pt x="642394" y="94953"/>
                    <a:pt x="636607" y="93024"/>
                  </a:cubicBezTo>
                  <a:cubicBezTo>
                    <a:pt x="586859" y="59858"/>
                    <a:pt x="649796" y="99617"/>
                    <a:pt x="601883" y="75661"/>
                  </a:cubicBezTo>
                  <a:cubicBezTo>
                    <a:pt x="564013" y="56726"/>
                    <a:pt x="605558" y="72325"/>
                    <a:pt x="567159" y="46725"/>
                  </a:cubicBezTo>
                  <a:cubicBezTo>
                    <a:pt x="562083" y="43341"/>
                    <a:pt x="555584" y="42866"/>
                    <a:pt x="549797" y="40937"/>
                  </a:cubicBezTo>
                  <a:cubicBezTo>
                    <a:pt x="542081" y="35150"/>
                    <a:pt x="535023" y="28360"/>
                    <a:pt x="526648" y="23575"/>
                  </a:cubicBezTo>
                  <a:cubicBezTo>
                    <a:pt x="521351" y="20548"/>
                    <a:pt x="515129" y="19541"/>
                    <a:pt x="509286" y="17788"/>
                  </a:cubicBezTo>
                  <a:cubicBezTo>
                    <a:pt x="493368" y="13013"/>
                    <a:pt x="458696" y="2312"/>
                    <a:pt x="439838" y="426"/>
                  </a:cubicBezTo>
                  <a:cubicBezTo>
                    <a:pt x="430240" y="-534"/>
                    <a:pt x="420547" y="426"/>
                    <a:pt x="410901" y="426"/>
                  </a:cubicBezTo>
                </a:path>
              </a:pathLst>
            </a:custGeom>
            <a:solidFill>
              <a:srgbClr val="922300"/>
            </a:solidFill>
            <a:ln w="12700" cap="sq" cmpd="sng" algn="ctr">
              <a:solidFill>
                <a:srgbClr val="000000"/>
              </a:solidFill>
              <a:prstDash val="solid"/>
              <a:round/>
              <a:headEnd type="none" w="sm" len="sm"/>
              <a:tailEnd type="none" w="sm" len="sm"/>
            </a:ln>
          </p:spPr>
          <p:txBody>
            <a:bodyPr wrap="none"/>
            <a:lstStyle/>
            <a:p>
              <a:endParaRPr lang="tr-TR"/>
            </a:p>
          </p:txBody>
        </p:sp>
        <p:sp>
          <p:nvSpPr>
            <p:cNvPr id="31758" name="Serbest Form 16"/>
            <p:cNvSpPr>
              <a:spLocks/>
            </p:cNvSpPr>
            <p:nvPr/>
          </p:nvSpPr>
          <p:spPr bwMode="auto">
            <a:xfrm rot="1101953">
              <a:off x="6264567" y="3562694"/>
              <a:ext cx="388254" cy="581924"/>
            </a:xfrm>
            <a:custGeom>
              <a:avLst/>
              <a:gdLst>
                <a:gd name="T0" fmla="*/ 231494 w 388254"/>
                <a:gd name="T1" fmla="*/ 572947 h 581924"/>
                <a:gd name="T2" fmla="*/ 214132 w 388254"/>
                <a:gd name="T3" fmla="*/ 544011 h 581924"/>
                <a:gd name="T4" fmla="*/ 196770 w 388254"/>
                <a:gd name="T5" fmla="*/ 526648 h 581924"/>
                <a:gd name="T6" fmla="*/ 190982 w 388254"/>
                <a:gd name="T7" fmla="*/ 509286 h 581924"/>
                <a:gd name="T8" fmla="*/ 156258 w 388254"/>
                <a:gd name="T9" fmla="*/ 486137 h 581924"/>
                <a:gd name="T10" fmla="*/ 138896 w 388254"/>
                <a:gd name="T11" fmla="*/ 468775 h 581924"/>
                <a:gd name="T12" fmla="*/ 121534 w 388254"/>
                <a:gd name="T13" fmla="*/ 457200 h 581924"/>
                <a:gd name="T14" fmla="*/ 98385 w 388254"/>
                <a:gd name="T15" fmla="*/ 428264 h 581924"/>
                <a:gd name="T16" fmla="*/ 75236 w 388254"/>
                <a:gd name="T17" fmla="*/ 393540 h 581924"/>
                <a:gd name="T18" fmla="*/ 63661 w 388254"/>
                <a:gd name="T19" fmla="*/ 376178 h 581924"/>
                <a:gd name="T20" fmla="*/ 40511 w 388254"/>
                <a:gd name="T21" fmla="*/ 341454 h 581924"/>
                <a:gd name="T22" fmla="*/ 34724 w 388254"/>
                <a:gd name="T23" fmla="*/ 318304 h 581924"/>
                <a:gd name="T24" fmla="*/ 23149 w 388254"/>
                <a:gd name="T25" fmla="*/ 300942 h 581924"/>
                <a:gd name="T26" fmla="*/ 5787 w 388254"/>
                <a:gd name="T27" fmla="*/ 260431 h 581924"/>
                <a:gd name="T28" fmla="*/ 0 w 388254"/>
                <a:gd name="T29" fmla="*/ 243069 h 581924"/>
                <a:gd name="T30" fmla="*/ 11575 w 388254"/>
                <a:gd name="T31" fmla="*/ 63661 h 581924"/>
                <a:gd name="T32" fmla="*/ 28937 w 388254"/>
                <a:gd name="T33" fmla="*/ 46299 h 581924"/>
                <a:gd name="T34" fmla="*/ 40511 w 388254"/>
                <a:gd name="T35" fmla="*/ 28937 h 581924"/>
                <a:gd name="T36" fmla="*/ 75236 w 388254"/>
                <a:gd name="T37" fmla="*/ 17362 h 581924"/>
                <a:gd name="T38" fmla="*/ 109960 w 388254"/>
                <a:gd name="T39" fmla="*/ 0 h 581924"/>
                <a:gd name="T40" fmla="*/ 214132 w 388254"/>
                <a:gd name="T41" fmla="*/ 11575 h 581924"/>
                <a:gd name="T42" fmla="*/ 266218 w 388254"/>
                <a:gd name="T43" fmla="*/ 23150 h 581924"/>
                <a:gd name="T44" fmla="*/ 283580 w 388254"/>
                <a:gd name="T45" fmla="*/ 40512 h 581924"/>
                <a:gd name="T46" fmla="*/ 318304 w 388254"/>
                <a:gd name="T47" fmla="*/ 63661 h 581924"/>
                <a:gd name="T48" fmla="*/ 341453 w 388254"/>
                <a:gd name="T49" fmla="*/ 98385 h 581924"/>
                <a:gd name="T50" fmla="*/ 358815 w 388254"/>
                <a:gd name="T51" fmla="*/ 133109 h 581924"/>
                <a:gd name="T52" fmla="*/ 364603 w 388254"/>
                <a:gd name="T53" fmla="*/ 156259 h 581924"/>
                <a:gd name="T54" fmla="*/ 376177 w 388254"/>
                <a:gd name="T55" fmla="*/ 179408 h 581924"/>
                <a:gd name="T56" fmla="*/ 381965 w 388254"/>
                <a:gd name="T57" fmla="*/ 196770 h 581924"/>
                <a:gd name="T58" fmla="*/ 387752 w 388254"/>
                <a:gd name="T59" fmla="*/ 266218 h 581924"/>
                <a:gd name="T60" fmla="*/ 370390 w 388254"/>
                <a:gd name="T61" fmla="*/ 422476 h 581924"/>
                <a:gd name="T62" fmla="*/ 364603 w 388254"/>
                <a:gd name="T63" fmla="*/ 445626 h 581924"/>
                <a:gd name="T64" fmla="*/ 335666 w 388254"/>
                <a:gd name="T65" fmla="*/ 480350 h 581924"/>
                <a:gd name="T66" fmla="*/ 306729 w 388254"/>
                <a:gd name="T67" fmla="*/ 509286 h 581924"/>
                <a:gd name="T68" fmla="*/ 289367 w 388254"/>
                <a:gd name="T69" fmla="*/ 526648 h 581924"/>
                <a:gd name="T70" fmla="*/ 283580 w 388254"/>
                <a:gd name="T71" fmla="*/ 544011 h 581924"/>
                <a:gd name="T72" fmla="*/ 260430 w 388254"/>
                <a:gd name="T73" fmla="*/ 555585 h 581924"/>
                <a:gd name="T74" fmla="*/ 248856 w 388254"/>
                <a:gd name="T75" fmla="*/ 578735 h 581924"/>
                <a:gd name="T76" fmla="*/ 231494 w 388254"/>
                <a:gd name="T77" fmla="*/ 572947 h 58192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88254" h="581924">
                  <a:moveTo>
                    <a:pt x="231494" y="572947"/>
                  </a:moveTo>
                  <a:cubicBezTo>
                    <a:pt x="225707" y="567160"/>
                    <a:pt x="220881" y="553010"/>
                    <a:pt x="214132" y="544011"/>
                  </a:cubicBezTo>
                  <a:cubicBezTo>
                    <a:pt x="209221" y="537463"/>
                    <a:pt x="201310" y="533458"/>
                    <a:pt x="196770" y="526648"/>
                  </a:cubicBezTo>
                  <a:cubicBezTo>
                    <a:pt x="193386" y="521572"/>
                    <a:pt x="194366" y="514362"/>
                    <a:pt x="190982" y="509286"/>
                  </a:cubicBezTo>
                  <a:cubicBezTo>
                    <a:pt x="178595" y="490707"/>
                    <a:pt x="174461" y="492204"/>
                    <a:pt x="156258" y="486137"/>
                  </a:cubicBezTo>
                  <a:cubicBezTo>
                    <a:pt x="150471" y="480350"/>
                    <a:pt x="145183" y="474015"/>
                    <a:pt x="138896" y="468775"/>
                  </a:cubicBezTo>
                  <a:cubicBezTo>
                    <a:pt x="133553" y="464322"/>
                    <a:pt x="125879" y="462631"/>
                    <a:pt x="121534" y="457200"/>
                  </a:cubicBezTo>
                  <a:cubicBezTo>
                    <a:pt x="89589" y="417268"/>
                    <a:pt x="148139" y="461431"/>
                    <a:pt x="98385" y="428264"/>
                  </a:cubicBezTo>
                  <a:lnTo>
                    <a:pt x="75236" y="393540"/>
                  </a:lnTo>
                  <a:lnTo>
                    <a:pt x="63661" y="376178"/>
                  </a:lnTo>
                  <a:cubicBezTo>
                    <a:pt x="45593" y="321971"/>
                    <a:pt x="75192" y="402146"/>
                    <a:pt x="40511" y="341454"/>
                  </a:cubicBezTo>
                  <a:cubicBezTo>
                    <a:pt x="36565" y="334548"/>
                    <a:pt x="37857" y="325615"/>
                    <a:pt x="34724" y="318304"/>
                  </a:cubicBezTo>
                  <a:cubicBezTo>
                    <a:pt x="31984" y="311911"/>
                    <a:pt x="27007" y="306729"/>
                    <a:pt x="23149" y="300942"/>
                  </a:cubicBezTo>
                  <a:cubicBezTo>
                    <a:pt x="9577" y="260225"/>
                    <a:pt x="27241" y="310491"/>
                    <a:pt x="5787" y="260431"/>
                  </a:cubicBezTo>
                  <a:cubicBezTo>
                    <a:pt x="3384" y="254824"/>
                    <a:pt x="1929" y="248856"/>
                    <a:pt x="0" y="243069"/>
                  </a:cubicBezTo>
                  <a:cubicBezTo>
                    <a:pt x="3858" y="183266"/>
                    <a:pt x="2856" y="122950"/>
                    <a:pt x="11575" y="63661"/>
                  </a:cubicBezTo>
                  <a:cubicBezTo>
                    <a:pt x="12766" y="55564"/>
                    <a:pt x="23697" y="52587"/>
                    <a:pt x="28937" y="46299"/>
                  </a:cubicBezTo>
                  <a:cubicBezTo>
                    <a:pt x="33390" y="40956"/>
                    <a:pt x="34613" y="32623"/>
                    <a:pt x="40511" y="28937"/>
                  </a:cubicBezTo>
                  <a:cubicBezTo>
                    <a:pt x="50858" y="22470"/>
                    <a:pt x="65084" y="24130"/>
                    <a:pt x="75236" y="17362"/>
                  </a:cubicBezTo>
                  <a:cubicBezTo>
                    <a:pt x="97674" y="2404"/>
                    <a:pt x="86000" y="7988"/>
                    <a:pt x="109960" y="0"/>
                  </a:cubicBezTo>
                  <a:lnTo>
                    <a:pt x="214132" y="11575"/>
                  </a:lnTo>
                  <a:cubicBezTo>
                    <a:pt x="229500" y="13580"/>
                    <a:pt x="250804" y="19296"/>
                    <a:pt x="266218" y="23150"/>
                  </a:cubicBezTo>
                  <a:cubicBezTo>
                    <a:pt x="272005" y="28937"/>
                    <a:pt x="277120" y="35487"/>
                    <a:pt x="283580" y="40512"/>
                  </a:cubicBezTo>
                  <a:cubicBezTo>
                    <a:pt x="294561" y="49052"/>
                    <a:pt x="318304" y="63661"/>
                    <a:pt x="318304" y="63661"/>
                  </a:cubicBezTo>
                  <a:cubicBezTo>
                    <a:pt x="326020" y="75236"/>
                    <a:pt x="337054" y="85188"/>
                    <a:pt x="341453" y="98385"/>
                  </a:cubicBezTo>
                  <a:cubicBezTo>
                    <a:pt x="349441" y="122345"/>
                    <a:pt x="343857" y="110671"/>
                    <a:pt x="358815" y="133109"/>
                  </a:cubicBezTo>
                  <a:cubicBezTo>
                    <a:pt x="360744" y="140826"/>
                    <a:pt x="361810" y="148811"/>
                    <a:pt x="364603" y="156259"/>
                  </a:cubicBezTo>
                  <a:cubicBezTo>
                    <a:pt x="367632" y="164337"/>
                    <a:pt x="372779" y="171479"/>
                    <a:pt x="376177" y="179408"/>
                  </a:cubicBezTo>
                  <a:cubicBezTo>
                    <a:pt x="378580" y="185015"/>
                    <a:pt x="380036" y="190983"/>
                    <a:pt x="381965" y="196770"/>
                  </a:cubicBezTo>
                  <a:cubicBezTo>
                    <a:pt x="383894" y="219919"/>
                    <a:pt x="387752" y="242988"/>
                    <a:pt x="387752" y="266218"/>
                  </a:cubicBezTo>
                  <a:cubicBezTo>
                    <a:pt x="387752" y="405762"/>
                    <a:pt x="392875" y="347525"/>
                    <a:pt x="370390" y="422476"/>
                  </a:cubicBezTo>
                  <a:cubicBezTo>
                    <a:pt x="368104" y="430095"/>
                    <a:pt x="367736" y="438315"/>
                    <a:pt x="364603" y="445626"/>
                  </a:cubicBezTo>
                  <a:cubicBezTo>
                    <a:pt x="354763" y="468586"/>
                    <a:pt x="350563" y="459495"/>
                    <a:pt x="335666" y="480350"/>
                  </a:cubicBezTo>
                  <a:cubicBezTo>
                    <a:pt x="313318" y="511637"/>
                    <a:pt x="337964" y="498875"/>
                    <a:pt x="306729" y="509286"/>
                  </a:cubicBezTo>
                  <a:cubicBezTo>
                    <a:pt x="300942" y="515073"/>
                    <a:pt x="293907" y="519838"/>
                    <a:pt x="289367" y="526648"/>
                  </a:cubicBezTo>
                  <a:cubicBezTo>
                    <a:pt x="285983" y="531724"/>
                    <a:pt x="287894" y="539697"/>
                    <a:pt x="283580" y="544011"/>
                  </a:cubicBezTo>
                  <a:cubicBezTo>
                    <a:pt x="277480" y="550111"/>
                    <a:pt x="268147" y="551727"/>
                    <a:pt x="260430" y="555585"/>
                  </a:cubicBezTo>
                  <a:cubicBezTo>
                    <a:pt x="256572" y="563302"/>
                    <a:pt x="256866" y="575531"/>
                    <a:pt x="248856" y="578735"/>
                  </a:cubicBezTo>
                  <a:cubicBezTo>
                    <a:pt x="229889" y="586322"/>
                    <a:pt x="237281" y="578734"/>
                    <a:pt x="231494" y="572947"/>
                  </a:cubicBezTo>
                  <a:close/>
                </a:path>
              </a:pathLst>
            </a:custGeom>
            <a:solidFill>
              <a:srgbClr val="FFC000"/>
            </a:solidFill>
            <a:ln w="12700" cap="sq" cmpd="sng" algn="ctr">
              <a:solidFill>
                <a:srgbClr val="000000"/>
              </a:solidFill>
              <a:prstDash val="solid"/>
              <a:round/>
              <a:headEnd type="none" w="sm" len="sm"/>
              <a:tailEnd type="none" w="sm" len="sm"/>
            </a:ln>
          </p:spPr>
          <p:txBody>
            <a:bodyPr wrap="none"/>
            <a:lstStyle/>
            <a:p>
              <a:endParaRPr lang="tr-TR"/>
            </a:p>
          </p:txBody>
        </p:sp>
      </p:grpSp>
      <p:grpSp>
        <p:nvGrpSpPr>
          <p:cNvPr id="22" name="Grup 21"/>
          <p:cNvGrpSpPr>
            <a:grpSpLocks/>
          </p:cNvGrpSpPr>
          <p:nvPr/>
        </p:nvGrpSpPr>
        <p:grpSpPr bwMode="auto">
          <a:xfrm>
            <a:off x="4039939" y="3205956"/>
            <a:ext cx="1109662" cy="1362075"/>
            <a:chOff x="4038197" y="3159179"/>
            <a:chExt cx="1109288" cy="1362075"/>
          </a:xfrm>
        </p:grpSpPr>
        <p:sp>
          <p:nvSpPr>
            <p:cNvPr id="75786" name="Metin kutusu 21"/>
            <p:cNvSpPr txBox="1">
              <a:spLocks noChangeArrowheads="1"/>
            </p:cNvSpPr>
            <p:nvPr/>
          </p:nvSpPr>
          <p:spPr bwMode="auto">
            <a:xfrm rot="17436248">
              <a:off x="3512682" y="3684694"/>
              <a:ext cx="1362075" cy="31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tr-TR" altLang="tr-TR" sz="1422" dirty="0" err="1" smtClean="0">
                  <a:solidFill>
                    <a:srgbClr val="000000"/>
                  </a:solidFill>
                </a:rPr>
                <a:t>İnspiration</a:t>
              </a:r>
              <a:endParaRPr lang="tr-TR" altLang="tr-TR" sz="1422" dirty="0" smtClean="0">
                <a:solidFill>
                  <a:srgbClr val="000000"/>
                </a:solidFill>
              </a:endParaRPr>
            </a:p>
          </p:txBody>
        </p:sp>
        <p:cxnSp>
          <p:nvCxnSpPr>
            <p:cNvPr id="31756" name="Düz Ok Bağlayıcısı 15"/>
            <p:cNvCxnSpPr>
              <a:cxnSpLocks noChangeShapeType="1"/>
            </p:cNvCxnSpPr>
            <p:nvPr/>
          </p:nvCxnSpPr>
          <p:spPr bwMode="auto">
            <a:xfrm>
              <a:off x="4447371" y="4108724"/>
              <a:ext cx="700114" cy="14832"/>
            </a:xfrm>
            <a:prstGeom prst="straightConnector1">
              <a:avLst/>
            </a:prstGeom>
            <a:noFill/>
            <a:ln w="57150" algn="ctr">
              <a:solidFill>
                <a:srgbClr val="000000"/>
              </a:solidFill>
              <a:round/>
              <a:headEnd/>
              <a:tailEnd type="triangle" w="med" len="med"/>
            </a:ln>
            <a:extLst>
              <a:ext uri="{909E8E84-426E-40DD-AFC4-6F175D3DCCD1}">
                <a14:hiddenFill xmlns:a14="http://schemas.microsoft.com/office/drawing/2010/main">
                  <a:noFill/>
                </a14:hiddenFill>
              </a:ext>
            </a:extLst>
          </p:spPr>
        </p:cxnSp>
      </p:grpSp>
      <p:grpSp>
        <p:nvGrpSpPr>
          <p:cNvPr id="15" name="Group 4"/>
          <p:cNvGrpSpPr>
            <a:grpSpLocks/>
          </p:cNvGrpSpPr>
          <p:nvPr/>
        </p:nvGrpSpPr>
        <p:grpSpPr bwMode="auto">
          <a:xfrm>
            <a:off x="58738" y="6440488"/>
            <a:ext cx="2667000" cy="365125"/>
            <a:chOff x="384" y="2976"/>
            <a:chExt cx="1680" cy="230"/>
          </a:xfrm>
        </p:grpSpPr>
        <p:pic>
          <p:nvPicPr>
            <p:cNvPr id="16" name="Picture 5" descr="HM00260_"/>
            <p:cNvPicPr>
              <a:picLocks noChangeAspect="1" noChangeArrowheads="1"/>
            </p:cNvPicPr>
            <p:nvPr/>
          </p:nvPicPr>
          <p:blipFill>
            <a:blip r:embed="rId3" cstate="print"/>
            <a:srcRect/>
            <a:stretch>
              <a:fillRect/>
            </a:stretch>
          </p:blipFill>
          <p:spPr bwMode="auto">
            <a:xfrm>
              <a:off x="1351" y="3009"/>
              <a:ext cx="144" cy="183"/>
            </a:xfrm>
            <a:prstGeom prst="rect">
              <a:avLst/>
            </a:prstGeom>
            <a:noFill/>
            <a:ln w="9525">
              <a:noFill/>
              <a:miter lim="800000"/>
              <a:headEnd/>
              <a:tailEnd/>
            </a:ln>
          </p:spPr>
        </p:pic>
        <p:sp>
          <p:nvSpPr>
            <p:cNvPr id="17"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Tree>
    <p:extLst>
      <p:ext uri="{BB962C8B-B14F-4D97-AF65-F5344CB8AC3E}">
        <p14:creationId xmlns:p14="http://schemas.microsoft.com/office/powerpoint/2010/main" val="4688698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body" idx="1"/>
          </p:nvPr>
        </p:nvSpPr>
        <p:spPr>
          <a:xfrm>
            <a:off x="251520" y="1844824"/>
            <a:ext cx="3562350" cy="4083050"/>
          </a:xfrm>
        </p:spPr>
        <p:txBody>
          <a:bodyPr/>
          <a:lstStyle/>
          <a:p>
            <a:pPr marL="45156" indent="-45156" algn="just" eaLnBrk="1" hangingPunct="1">
              <a:buFontTx/>
              <a:buNone/>
              <a:defRPr/>
            </a:pPr>
            <a:r>
              <a:rPr lang="en-US" altLang="tr-TR" dirty="0" smtClean="0"/>
              <a:t>	</a:t>
            </a:r>
            <a:endParaRPr lang="tr-TR" altLang="tr-TR" dirty="0" smtClean="0"/>
          </a:p>
          <a:p>
            <a:pPr marL="45156" indent="-45156" eaLnBrk="1" hangingPunct="1">
              <a:buFontTx/>
              <a:buNone/>
              <a:defRPr/>
            </a:pPr>
            <a:r>
              <a:rPr lang="tr-TR" altLang="tr-TR" dirty="0" smtClean="0"/>
              <a:t> </a:t>
            </a:r>
            <a:r>
              <a:rPr lang="en-US" altLang="tr-TR" sz="2133" dirty="0"/>
              <a:t>When right upper quadrant pain and</a:t>
            </a:r>
            <a:r>
              <a:rPr lang="tr-TR" altLang="tr-TR" sz="2133" dirty="0"/>
              <a:t> </a:t>
            </a:r>
            <a:r>
              <a:rPr lang="en-US" altLang="tr-TR" sz="2133" dirty="0"/>
              <a:t>tenderness suggest acute cholecystitis, look for </a:t>
            </a:r>
            <a:r>
              <a:rPr lang="en-US" altLang="tr-TR" sz="2133" dirty="0">
                <a:solidFill>
                  <a:schemeClr val="accent2">
                    <a:lumMod val="60000"/>
                    <a:lumOff val="40000"/>
                  </a:schemeClr>
                </a:solidFill>
              </a:rPr>
              <a:t>Murphy’s  sign </a:t>
            </a:r>
            <a:r>
              <a:rPr lang="tr-TR" altLang="tr-TR" sz="2133" dirty="0" err="1"/>
              <a:t>and</a:t>
            </a:r>
            <a:r>
              <a:rPr lang="tr-TR" altLang="tr-TR" sz="2133" dirty="0"/>
              <a:t> </a:t>
            </a:r>
            <a:r>
              <a:rPr lang="tr-TR" altLang="tr-TR" sz="2133" dirty="0" err="1">
                <a:solidFill>
                  <a:schemeClr val="accent2">
                    <a:lumMod val="60000"/>
                    <a:lumOff val="40000"/>
                  </a:schemeClr>
                </a:solidFill>
              </a:rPr>
              <a:t>rough</a:t>
            </a:r>
            <a:r>
              <a:rPr lang="tr-TR" altLang="tr-TR" sz="2133" dirty="0">
                <a:solidFill>
                  <a:schemeClr val="accent2">
                    <a:lumMod val="60000"/>
                    <a:lumOff val="40000"/>
                  </a:schemeClr>
                </a:solidFill>
              </a:rPr>
              <a:t> </a:t>
            </a:r>
            <a:r>
              <a:rPr lang="tr-TR" altLang="tr-TR" sz="2133" dirty="0" err="1">
                <a:solidFill>
                  <a:schemeClr val="accent2">
                    <a:lumMod val="60000"/>
                    <a:lumOff val="40000"/>
                  </a:schemeClr>
                </a:solidFill>
              </a:rPr>
              <a:t>percussion</a:t>
            </a:r>
            <a:r>
              <a:rPr lang="tr-TR" altLang="tr-TR" sz="2133" dirty="0">
                <a:solidFill>
                  <a:schemeClr val="accent2">
                    <a:lumMod val="60000"/>
                    <a:lumOff val="40000"/>
                  </a:schemeClr>
                </a:solidFill>
              </a:rPr>
              <a:t> </a:t>
            </a:r>
            <a:r>
              <a:rPr lang="tr-TR" altLang="tr-TR" sz="2133" dirty="0" err="1"/>
              <a:t>over</a:t>
            </a:r>
            <a:r>
              <a:rPr lang="tr-TR" altLang="tr-TR" sz="2133" dirty="0"/>
              <a:t> </a:t>
            </a:r>
            <a:r>
              <a:rPr lang="tr-TR" altLang="tr-TR" sz="2133" dirty="0" err="1"/>
              <a:t>the</a:t>
            </a:r>
            <a:r>
              <a:rPr lang="tr-TR" altLang="tr-TR" sz="2133" dirty="0"/>
              <a:t> </a:t>
            </a:r>
            <a:r>
              <a:rPr lang="tr-TR" altLang="tr-TR" sz="2133" dirty="0" err="1"/>
              <a:t>costal</a:t>
            </a:r>
            <a:r>
              <a:rPr lang="tr-TR" altLang="tr-TR" sz="2133" dirty="0"/>
              <a:t> </a:t>
            </a:r>
            <a:r>
              <a:rPr lang="tr-TR" altLang="tr-TR" sz="2133" dirty="0" err="1"/>
              <a:t>margin</a:t>
            </a:r>
            <a:r>
              <a:rPr lang="tr-TR" altLang="tr-TR" sz="2133" dirty="0"/>
              <a:t>.</a:t>
            </a:r>
            <a:endParaRPr lang="en-US" altLang="tr-TR" sz="2133" dirty="0"/>
          </a:p>
          <a:p>
            <a:pPr marL="45156" indent="-45156" eaLnBrk="1" hangingPunct="1">
              <a:defRPr/>
            </a:pPr>
            <a:endParaRPr lang="tr-TR" altLang="tr-TR" sz="2489" u="sng" dirty="0"/>
          </a:p>
        </p:txBody>
      </p:sp>
      <p:sp>
        <p:nvSpPr>
          <p:cNvPr id="32771" name="Rectangle 5"/>
          <p:cNvSpPr>
            <a:spLocks noChangeArrowheads="1"/>
          </p:cNvSpPr>
          <p:nvPr/>
        </p:nvSpPr>
        <p:spPr bwMode="auto">
          <a:xfrm>
            <a:off x="1224055" y="337160"/>
            <a:ext cx="6337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r>
              <a:rPr lang="tr-TR" altLang="tr-TR" sz="2800" b="0" dirty="0" err="1">
                <a:solidFill>
                  <a:srgbClr val="FFFF00"/>
                </a:solidFill>
                <a:latin typeface="Calibri" panose="020F0502020204030204" pitchFamily="34" charset="0"/>
              </a:rPr>
              <a:t>Murphy’s</a:t>
            </a:r>
            <a:r>
              <a:rPr lang="tr-TR" altLang="tr-TR" sz="2800" b="0" dirty="0">
                <a:solidFill>
                  <a:srgbClr val="FFFF00"/>
                </a:solidFill>
                <a:latin typeface="Calibri" panose="020F0502020204030204" pitchFamily="34" charset="0"/>
              </a:rPr>
              <a:t> </a:t>
            </a:r>
            <a:r>
              <a:rPr lang="tr-TR" altLang="tr-TR" sz="2800" b="0" dirty="0" err="1">
                <a:solidFill>
                  <a:srgbClr val="FFFF00"/>
                </a:solidFill>
                <a:latin typeface="Calibri" panose="020F0502020204030204" pitchFamily="34" charset="0"/>
              </a:rPr>
              <a:t>maneuvre</a:t>
            </a:r>
            <a:r>
              <a:rPr lang="tr-TR" altLang="tr-TR" sz="2800" b="0" dirty="0">
                <a:solidFill>
                  <a:srgbClr val="FFFF00"/>
                </a:solidFill>
                <a:latin typeface="Calibri" panose="020F0502020204030204" pitchFamily="34" charset="0"/>
              </a:rPr>
              <a:t> </a:t>
            </a:r>
            <a:r>
              <a:rPr lang="tr-TR" altLang="tr-TR" sz="2800" b="0" dirty="0" err="1">
                <a:solidFill>
                  <a:srgbClr val="FFFF00"/>
                </a:solidFill>
                <a:latin typeface="Calibri" panose="020F0502020204030204" pitchFamily="34" charset="0"/>
              </a:rPr>
              <a:t>and</a:t>
            </a:r>
            <a:r>
              <a:rPr lang="tr-TR" altLang="tr-TR" sz="2800" b="0" dirty="0">
                <a:solidFill>
                  <a:srgbClr val="FFFF00"/>
                </a:solidFill>
                <a:latin typeface="Calibri" panose="020F0502020204030204" pitchFamily="34" charset="0"/>
              </a:rPr>
              <a:t> </a:t>
            </a:r>
            <a:r>
              <a:rPr lang="tr-TR" altLang="tr-TR" sz="2800" b="0" dirty="0" err="1">
                <a:solidFill>
                  <a:srgbClr val="FFFF00"/>
                </a:solidFill>
                <a:latin typeface="Calibri" panose="020F0502020204030204" pitchFamily="34" charset="0"/>
              </a:rPr>
              <a:t>rough</a:t>
            </a:r>
            <a:r>
              <a:rPr lang="tr-TR" altLang="tr-TR" sz="2800" b="0" dirty="0">
                <a:solidFill>
                  <a:srgbClr val="FFFF00"/>
                </a:solidFill>
                <a:latin typeface="Calibri" panose="020F0502020204030204" pitchFamily="34" charset="0"/>
              </a:rPr>
              <a:t> </a:t>
            </a:r>
            <a:r>
              <a:rPr lang="tr-TR" altLang="tr-TR" sz="2800" b="0" dirty="0" err="1">
                <a:solidFill>
                  <a:srgbClr val="FFFF00"/>
                </a:solidFill>
                <a:latin typeface="Calibri" panose="020F0502020204030204" pitchFamily="34" charset="0"/>
              </a:rPr>
              <a:t>percussion</a:t>
            </a:r>
            <a:endParaRPr lang="en-US" altLang="tr-TR" sz="2800" b="0" dirty="0">
              <a:solidFill>
                <a:srgbClr val="FFFF00"/>
              </a:solidFill>
              <a:latin typeface="Calibri" panose="020F0502020204030204" pitchFamily="34" charset="0"/>
            </a:endParaRPr>
          </a:p>
        </p:txBody>
      </p:sp>
      <p:sp>
        <p:nvSpPr>
          <p:cNvPr id="32773" name="Slayt Numarası Yer Tutucusu 1"/>
          <p:cNvSpPr>
            <a:spLocks noGrp="1"/>
          </p:cNvSpPr>
          <p:nvPr>
            <p:ph type="sldNum" sz="quarter" idx="12"/>
          </p:nvPr>
        </p:nvSpPr>
        <p:spPr>
          <a:xfrm>
            <a:off x="6804025" y="6337300"/>
            <a:ext cx="2133600" cy="423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660400" indent="-254000">
              <a:spcBef>
                <a:spcPct val="20000"/>
              </a:spcBef>
              <a:buFont typeface="Tahoma" panose="020B0604030504040204" pitchFamily="34" charset="0"/>
              <a:buChar char="–"/>
              <a:defRPr sz="2800">
                <a:solidFill>
                  <a:schemeClr val="tx1"/>
                </a:solidFill>
                <a:latin typeface="Tahoma" panose="020B0604030504040204" pitchFamily="34" charset="0"/>
              </a:defRPr>
            </a:lvl2pPr>
            <a:lvl3pPr marL="1016000" indent="-203200">
              <a:spcBef>
                <a:spcPct val="20000"/>
              </a:spcBef>
              <a:buClr>
                <a:schemeClr val="hlink"/>
              </a:buClr>
              <a:buSzPct val="120000"/>
              <a:buChar char="•"/>
              <a:defRPr sz="2400">
                <a:solidFill>
                  <a:schemeClr val="tx1"/>
                </a:solidFill>
                <a:latin typeface="Tahoma" panose="020B0604030504040204" pitchFamily="34" charset="0"/>
              </a:defRPr>
            </a:lvl3pPr>
            <a:lvl4pPr marL="1422400" indent="-2032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032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032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032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032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032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fld id="{7B27DD52-8BE7-428E-946B-1A8A1C0AFFD2}" type="slidenum">
              <a:rPr lang="tr-TR" altLang="tr-TR" sz="1400" smtClean="0">
                <a:effectLst/>
                <a:latin typeface="Arial" panose="020B0604020202020204" pitchFamily="34" charset="0"/>
              </a:rPr>
              <a:pPr>
                <a:spcBef>
                  <a:spcPct val="0"/>
                </a:spcBef>
                <a:buClrTx/>
                <a:buSzTx/>
                <a:buFontTx/>
                <a:buNone/>
              </a:pPr>
              <a:t>27</a:t>
            </a:fld>
            <a:endParaRPr lang="tr-TR" altLang="tr-TR" sz="1400" smtClean="0">
              <a:effectLst/>
              <a:latin typeface="Arial" panose="020B0604020202020204" pitchFamily="34" charset="0"/>
            </a:endParaRPr>
          </a:p>
        </p:txBody>
      </p:sp>
      <p:pic>
        <p:nvPicPr>
          <p:cNvPr id="32778" name="Picture 4"/>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4210241" y="1196021"/>
            <a:ext cx="4049713" cy="5127625"/>
          </a:xfrm>
          <a:prstGeom prst="rect">
            <a:avLst/>
          </a:prstGeom>
          <a:noFill/>
          <a:ln w="3175"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
        <p:nvSpPr>
          <p:cNvPr id="32779" name="Metin kutusu 24"/>
          <p:cNvSpPr txBox="1">
            <a:spLocks noChangeArrowheads="1"/>
          </p:cNvSpPr>
          <p:nvPr/>
        </p:nvSpPr>
        <p:spPr bwMode="auto">
          <a:xfrm>
            <a:off x="5407917" y="6364608"/>
            <a:ext cx="2486666" cy="338554"/>
          </a:xfrm>
          <a:prstGeom prst="rect">
            <a:avLst/>
          </a:prstGeom>
          <a:noFill/>
          <a:ln w="317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r>
              <a:rPr lang="tr-TR" altLang="tr-TR" sz="1600" b="0" dirty="0" err="1">
                <a:latin typeface="Arial" panose="020B0604020202020204" pitchFamily="34" charset="0"/>
              </a:rPr>
              <a:t>Rough</a:t>
            </a:r>
            <a:r>
              <a:rPr lang="tr-TR" altLang="tr-TR" sz="1600" b="0" dirty="0">
                <a:latin typeface="Arial" panose="020B0604020202020204" pitchFamily="34" charset="0"/>
              </a:rPr>
              <a:t> </a:t>
            </a:r>
            <a:r>
              <a:rPr lang="tr-TR" altLang="tr-TR" sz="1600" b="0" dirty="0" err="1">
                <a:latin typeface="Arial" panose="020B0604020202020204" pitchFamily="34" charset="0"/>
              </a:rPr>
              <a:t>percussion</a:t>
            </a:r>
            <a:endParaRPr lang="tr-TR" altLang="tr-TR" sz="1600" b="0" dirty="0">
              <a:latin typeface="Arial" panose="020B0604020202020204" pitchFamily="34" charset="0"/>
            </a:endParaRPr>
          </a:p>
        </p:txBody>
      </p:sp>
      <p:cxnSp>
        <p:nvCxnSpPr>
          <p:cNvPr id="32776" name="Düz Ok Bağlayıcısı 45"/>
          <p:cNvCxnSpPr>
            <a:cxnSpLocks noChangeShapeType="1"/>
          </p:cNvCxnSpPr>
          <p:nvPr/>
        </p:nvCxnSpPr>
        <p:spPr bwMode="auto">
          <a:xfrm flipV="1">
            <a:off x="6125001" y="3414666"/>
            <a:ext cx="220195" cy="554903"/>
          </a:xfrm>
          <a:prstGeom prst="straightConnector1">
            <a:avLst/>
          </a:prstGeom>
          <a:noFill/>
          <a:ln w="317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2777" name="Düz Ok Bağlayıcısı 46"/>
          <p:cNvCxnSpPr>
            <a:cxnSpLocks noChangeShapeType="1"/>
          </p:cNvCxnSpPr>
          <p:nvPr/>
        </p:nvCxnSpPr>
        <p:spPr bwMode="auto">
          <a:xfrm flipH="1">
            <a:off x="6426258" y="3686229"/>
            <a:ext cx="229793" cy="571372"/>
          </a:xfrm>
          <a:prstGeom prst="straightConnector1">
            <a:avLst/>
          </a:prstGeom>
          <a:noFill/>
          <a:ln w="3175" algn="ctr">
            <a:solidFill>
              <a:schemeClr val="tx1"/>
            </a:solidFill>
            <a:round/>
            <a:headEnd/>
            <a:tailEnd type="triangle" w="med" len="med"/>
          </a:ln>
          <a:extLst>
            <a:ext uri="{909E8E84-426E-40DD-AFC4-6F175D3DCCD1}">
              <a14:hiddenFill xmlns:a14="http://schemas.microsoft.com/office/drawing/2010/main">
                <a:noFill/>
              </a14:hiddenFill>
            </a:ext>
          </a:extLst>
        </p:spPr>
      </p:cxnSp>
      <p:grpSp>
        <p:nvGrpSpPr>
          <p:cNvPr id="12" name="Group 4"/>
          <p:cNvGrpSpPr>
            <a:grpSpLocks/>
          </p:cNvGrpSpPr>
          <p:nvPr/>
        </p:nvGrpSpPr>
        <p:grpSpPr bwMode="auto">
          <a:xfrm>
            <a:off x="58738" y="6440488"/>
            <a:ext cx="2667000" cy="365125"/>
            <a:chOff x="384" y="2976"/>
            <a:chExt cx="1680" cy="230"/>
          </a:xfrm>
        </p:grpSpPr>
        <p:pic>
          <p:nvPicPr>
            <p:cNvPr id="13" name="Picture 5" descr="HM00260_"/>
            <p:cNvPicPr>
              <a:picLocks noChangeAspect="1" noChangeArrowheads="1"/>
            </p:cNvPicPr>
            <p:nvPr/>
          </p:nvPicPr>
          <p:blipFill>
            <a:blip r:embed="rId3" cstate="print"/>
            <a:srcRect/>
            <a:stretch>
              <a:fillRect/>
            </a:stretch>
          </p:blipFill>
          <p:spPr bwMode="auto">
            <a:xfrm>
              <a:off x="1351" y="3009"/>
              <a:ext cx="144" cy="183"/>
            </a:xfrm>
            <a:prstGeom prst="rect">
              <a:avLst/>
            </a:prstGeom>
            <a:noFill/>
            <a:ln w="9525">
              <a:noFill/>
              <a:miter lim="800000"/>
              <a:headEnd/>
              <a:tailEnd/>
            </a:ln>
          </p:spPr>
        </p:pic>
        <p:sp>
          <p:nvSpPr>
            <p:cNvPr id="14"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Tree>
    <p:extLst>
      <p:ext uri="{BB962C8B-B14F-4D97-AF65-F5344CB8AC3E}">
        <p14:creationId xmlns:p14="http://schemas.microsoft.com/office/powerpoint/2010/main" val="9850932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1835097" y="723632"/>
            <a:ext cx="5112568" cy="523220"/>
          </a:xfrm>
          <a:prstGeom prst="rect">
            <a:avLst/>
          </a:prstGeom>
        </p:spPr>
        <p:txBody>
          <a:bodyPr wrap="square">
            <a:spAutoFit/>
          </a:bodyPr>
          <a:lstStyle/>
          <a:p>
            <a:pPr algn="ctr"/>
            <a:r>
              <a:rPr lang="tr-TR" sz="2800" b="0" dirty="0" err="1" smtClean="0">
                <a:solidFill>
                  <a:srgbClr val="FFFF00"/>
                </a:solidFill>
              </a:rPr>
              <a:t>Courvoisier</a:t>
            </a:r>
            <a:r>
              <a:rPr lang="tr-TR" sz="2800" b="0" dirty="0" smtClean="0">
                <a:solidFill>
                  <a:srgbClr val="FFFF00"/>
                </a:solidFill>
              </a:rPr>
              <a:t>   &amp;  </a:t>
            </a:r>
            <a:r>
              <a:rPr lang="tr-TR" sz="2800" b="0" dirty="0" err="1" smtClean="0">
                <a:solidFill>
                  <a:srgbClr val="FFFF00"/>
                </a:solidFill>
              </a:rPr>
              <a:t>Terrier</a:t>
            </a:r>
            <a:r>
              <a:rPr lang="tr-TR" sz="2800" b="0" dirty="0" smtClean="0">
                <a:solidFill>
                  <a:srgbClr val="FFFF00"/>
                </a:solidFill>
              </a:rPr>
              <a:t>  </a:t>
            </a:r>
            <a:r>
              <a:rPr lang="tr-TR" sz="2800" b="0" dirty="0" err="1" smtClean="0">
                <a:solidFill>
                  <a:srgbClr val="FFFF00"/>
                </a:solidFill>
              </a:rPr>
              <a:t>rule</a:t>
            </a:r>
            <a:r>
              <a:rPr lang="tr-TR" sz="2800" b="0" dirty="0" smtClean="0">
                <a:solidFill>
                  <a:srgbClr val="FFFF00"/>
                </a:solidFill>
              </a:rPr>
              <a:t>  </a:t>
            </a:r>
            <a:endParaRPr lang="tr-TR" sz="2800" b="0" dirty="0"/>
          </a:p>
        </p:txBody>
      </p:sp>
      <p:sp>
        <p:nvSpPr>
          <p:cNvPr id="6" name="5 Metin kutusu"/>
          <p:cNvSpPr txBox="1"/>
          <p:nvPr/>
        </p:nvSpPr>
        <p:spPr>
          <a:xfrm>
            <a:off x="594691" y="5659260"/>
            <a:ext cx="3712412" cy="584775"/>
          </a:xfrm>
          <a:prstGeom prst="rect">
            <a:avLst/>
          </a:prstGeom>
          <a:noFill/>
        </p:spPr>
        <p:txBody>
          <a:bodyPr wrap="square" rtlCol="0">
            <a:spAutoFit/>
          </a:bodyPr>
          <a:lstStyle/>
          <a:p>
            <a:pPr algn="ctr"/>
            <a:r>
              <a:rPr lang="tr-TR" sz="1600" b="0" dirty="0" smtClean="0"/>
              <a:t>Cholecystitis,  cholelithiasis, choledocholithiasis</a:t>
            </a:r>
            <a:endParaRPr lang="tr-TR" sz="1600" b="0" dirty="0"/>
          </a:p>
        </p:txBody>
      </p:sp>
      <p:sp>
        <p:nvSpPr>
          <p:cNvPr id="7" name="6 Metin kutusu"/>
          <p:cNvSpPr txBox="1"/>
          <p:nvPr/>
        </p:nvSpPr>
        <p:spPr>
          <a:xfrm>
            <a:off x="4875167" y="5659260"/>
            <a:ext cx="4288476" cy="830997"/>
          </a:xfrm>
          <a:prstGeom prst="rect">
            <a:avLst/>
          </a:prstGeom>
          <a:noFill/>
        </p:spPr>
        <p:txBody>
          <a:bodyPr wrap="square" rtlCol="0">
            <a:spAutoFit/>
          </a:bodyPr>
          <a:lstStyle/>
          <a:p>
            <a:pPr algn="ctr"/>
            <a:r>
              <a:rPr lang="tr-TR" sz="1600" b="0" dirty="0" err="1" smtClean="0"/>
              <a:t>Tumors</a:t>
            </a:r>
            <a:r>
              <a:rPr lang="tr-TR" sz="1600" b="0" dirty="0" smtClean="0"/>
              <a:t>  </a:t>
            </a:r>
            <a:r>
              <a:rPr lang="tr-TR" sz="1600" b="0" dirty="0" err="1" smtClean="0"/>
              <a:t>orginating</a:t>
            </a:r>
            <a:r>
              <a:rPr lang="tr-TR" sz="1600" b="0" dirty="0" smtClean="0"/>
              <a:t>  </a:t>
            </a:r>
            <a:r>
              <a:rPr lang="tr-TR" sz="1600" b="0" dirty="0" err="1" smtClean="0"/>
              <a:t>from</a:t>
            </a:r>
            <a:r>
              <a:rPr lang="tr-TR" sz="1600" b="0" dirty="0" smtClean="0"/>
              <a:t> </a:t>
            </a:r>
            <a:r>
              <a:rPr lang="tr-TR" sz="1600" b="0" dirty="0" err="1" smtClean="0"/>
              <a:t>pancreas</a:t>
            </a:r>
            <a:r>
              <a:rPr lang="tr-TR" sz="1600" b="0" dirty="0" smtClean="0"/>
              <a:t>,        </a:t>
            </a:r>
            <a:r>
              <a:rPr lang="tr-TR" sz="1600" b="0" dirty="0" err="1" smtClean="0"/>
              <a:t>ampulla</a:t>
            </a:r>
            <a:r>
              <a:rPr lang="tr-TR" sz="1600" b="0" dirty="0" smtClean="0"/>
              <a:t> </a:t>
            </a:r>
            <a:r>
              <a:rPr lang="tr-TR" sz="1600" b="0" dirty="0" err="1" smtClean="0"/>
              <a:t>Vateri</a:t>
            </a:r>
            <a:r>
              <a:rPr lang="tr-TR" sz="1600" b="0" dirty="0" smtClean="0"/>
              <a:t>, </a:t>
            </a:r>
            <a:r>
              <a:rPr lang="tr-TR" sz="1600" b="0" dirty="0" err="1" smtClean="0"/>
              <a:t>periampuller</a:t>
            </a:r>
            <a:r>
              <a:rPr lang="tr-TR" sz="1600" b="0" dirty="0" smtClean="0"/>
              <a:t> </a:t>
            </a:r>
            <a:r>
              <a:rPr lang="tr-TR" sz="1600" b="0" dirty="0" err="1" smtClean="0"/>
              <a:t>region</a:t>
            </a:r>
            <a:endParaRPr lang="tr-TR" sz="1600" b="0" dirty="0" smtClean="0"/>
          </a:p>
          <a:p>
            <a:pPr algn="ctr"/>
            <a:r>
              <a:rPr lang="tr-TR" sz="1600" b="0" dirty="0" err="1" smtClean="0"/>
              <a:t>and</a:t>
            </a:r>
            <a:r>
              <a:rPr lang="tr-TR" sz="1600" b="0" dirty="0" smtClean="0"/>
              <a:t> </a:t>
            </a:r>
            <a:r>
              <a:rPr lang="tr-TR" sz="1600" b="0" dirty="0" err="1" smtClean="0"/>
              <a:t>choledoc</a:t>
            </a:r>
            <a:endParaRPr lang="tr-TR" sz="1600" b="0" dirty="0"/>
          </a:p>
        </p:txBody>
      </p:sp>
      <p:cxnSp>
        <p:nvCxnSpPr>
          <p:cNvPr id="10" name="9 Düz Ok Bağlayıcısı"/>
          <p:cNvCxnSpPr/>
          <p:nvPr/>
        </p:nvCxnSpPr>
        <p:spPr bwMode="auto">
          <a:xfrm>
            <a:off x="1883701" y="4941168"/>
            <a:ext cx="320036" cy="360040"/>
          </a:xfrm>
          <a:prstGeom prst="straightConnector1">
            <a:avLst/>
          </a:prstGeom>
          <a:solidFill>
            <a:schemeClr val="accent1"/>
          </a:solidFill>
          <a:ln w="12700" cap="sq" cmpd="sng" algn="ctr">
            <a:solidFill>
              <a:schemeClr val="bg1"/>
            </a:solidFill>
            <a:prstDash val="solid"/>
            <a:round/>
            <a:headEnd type="none" w="sm" len="sm"/>
            <a:tailEnd type="arrow"/>
          </a:ln>
          <a:effectLst/>
        </p:spPr>
      </p:cxnSp>
      <p:cxnSp>
        <p:nvCxnSpPr>
          <p:cNvPr id="12" name="11 Düz Ok Bağlayıcısı"/>
          <p:cNvCxnSpPr/>
          <p:nvPr/>
        </p:nvCxnSpPr>
        <p:spPr bwMode="auto">
          <a:xfrm flipH="1">
            <a:off x="3035829" y="4953868"/>
            <a:ext cx="320036" cy="360040"/>
          </a:xfrm>
          <a:prstGeom prst="straightConnector1">
            <a:avLst/>
          </a:prstGeom>
          <a:solidFill>
            <a:schemeClr val="accent1"/>
          </a:solidFill>
          <a:ln w="12700" cap="sq" cmpd="sng" algn="ctr">
            <a:solidFill>
              <a:schemeClr val="bg1"/>
            </a:solidFill>
            <a:prstDash val="solid"/>
            <a:round/>
            <a:headEnd type="none" w="sm" len="sm"/>
            <a:tailEnd type="arrow"/>
          </a:ln>
          <a:effectLst/>
        </p:spPr>
      </p:cxnSp>
      <p:pic>
        <p:nvPicPr>
          <p:cNvPr id="1026" name="Picture 2"/>
          <p:cNvPicPr>
            <a:picLocks noChangeAspect="1" noChangeArrowheads="1"/>
          </p:cNvPicPr>
          <p:nvPr/>
        </p:nvPicPr>
        <p:blipFill>
          <a:blip r:embed="rId2" cstate="print"/>
          <a:srcRect/>
          <a:stretch>
            <a:fillRect/>
          </a:stretch>
        </p:blipFill>
        <p:spPr bwMode="auto">
          <a:xfrm>
            <a:off x="33142" y="2202876"/>
            <a:ext cx="9031197" cy="3456384"/>
          </a:xfrm>
          <a:prstGeom prst="rect">
            <a:avLst/>
          </a:prstGeom>
          <a:noFill/>
          <a:ln w="9525">
            <a:noFill/>
            <a:miter lim="800000"/>
            <a:headEnd/>
            <a:tailEnd/>
          </a:ln>
        </p:spPr>
      </p:pic>
      <p:sp>
        <p:nvSpPr>
          <p:cNvPr id="2" name="Slayt Numarası Yer Tutucusu 1"/>
          <p:cNvSpPr>
            <a:spLocks noGrp="1"/>
          </p:cNvSpPr>
          <p:nvPr>
            <p:ph type="sldNum" sz="quarter" idx="12"/>
          </p:nvPr>
        </p:nvSpPr>
        <p:spPr>
          <a:xfrm>
            <a:off x="8582371" y="6244586"/>
            <a:ext cx="442392" cy="476250"/>
          </a:xfrm>
        </p:spPr>
        <p:txBody>
          <a:bodyPr/>
          <a:lstStyle/>
          <a:p>
            <a:pPr>
              <a:defRPr/>
            </a:pPr>
            <a:fld id="{CA48B754-D8E6-460C-8CA2-0447D872C702}" type="slidenum">
              <a:rPr lang="tr-TR" smtClean="0"/>
              <a:pPr>
                <a:defRPr/>
              </a:pPr>
              <a:t>28</a:t>
            </a:fld>
            <a:endParaRPr lang="tr-TR" dirty="0"/>
          </a:p>
        </p:txBody>
      </p:sp>
      <p:pic>
        <p:nvPicPr>
          <p:cNvPr id="13" name="Resim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38" y="66850"/>
            <a:ext cx="1076044" cy="1648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Resim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8623" y="29848"/>
            <a:ext cx="1035207" cy="16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4"/>
          <p:cNvGrpSpPr>
            <a:grpSpLocks/>
          </p:cNvGrpSpPr>
          <p:nvPr/>
        </p:nvGrpSpPr>
        <p:grpSpPr bwMode="auto">
          <a:xfrm>
            <a:off x="58738" y="6440488"/>
            <a:ext cx="2667000" cy="365125"/>
            <a:chOff x="384" y="2976"/>
            <a:chExt cx="1680" cy="230"/>
          </a:xfrm>
        </p:grpSpPr>
        <p:pic>
          <p:nvPicPr>
            <p:cNvPr id="16" name="Picture 5" descr="HM00260_"/>
            <p:cNvPicPr>
              <a:picLocks noChangeAspect="1" noChangeArrowheads="1"/>
            </p:cNvPicPr>
            <p:nvPr/>
          </p:nvPicPr>
          <p:blipFill>
            <a:blip r:embed="rId5" cstate="print"/>
            <a:srcRect/>
            <a:stretch>
              <a:fillRect/>
            </a:stretch>
          </p:blipFill>
          <p:spPr bwMode="auto">
            <a:xfrm>
              <a:off x="1351" y="3009"/>
              <a:ext cx="144" cy="183"/>
            </a:xfrm>
            <a:prstGeom prst="rect">
              <a:avLst/>
            </a:prstGeom>
            <a:noFill/>
            <a:ln w="9525">
              <a:noFill/>
              <a:miter lim="800000"/>
              <a:headEnd/>
              <a:tailEnd/>
            </a:ln>
          </p:spPr>
        </p:pic>
        <p:sp>
          <p:nvSpPr>
            <p:cNvPr id="17"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
        <p:nvSpPr>
          <p:cNvPr id="18" name="10 Metin kutusu"/>
          <p:cNvSpPr txBox="1"/>
          <p:nvPr/>
        </p:nvSpPr>
        <p:spPr>
          <a:xfrm>
            <a:off x="-180528" y="1966525"/>
            <a:ext cx="8867328" cy="369332"/>
          </a:xfrm>
          <a:prstGeom prst="rect">
            <a:avLst/>
          </a:prstGeom>
          <a:noFill/>
        </p:spPr>
        <p:txBody>
          <a:bodyPr wrap="square" rtlCol="0">
            <a:spAutoFit/>
          </a:bodyPr>
          <a:lstStyle/>
          <a:p>
            <a:r>
              <a:rPr lang="tr-TR" sz="1800" b="0" dirty="0" smtClean="0"/>
              <a:t>          </a:t>
            </a:r>
            <a:r>
              <a:rPr lang="tr-TR" sz="1800" b="0" dirty="0" err="1" smtClean="0"/>
              <a:t>Jaundice</a:t>
            </a:r>
            <a:r>
              <a:rPr lang="tr-TR" sz="1800" b="0" dirty="0" smtClean="0"/>
              <a:t> </a:t>
            </a:r>
            <a:r>
              <a:rPr lang="tr-TR" sz="1800" dirty="0" smtClean="0"/>
              <a:t>+/- </a:t>
            </a:r>
            <a:r>
              <a:rPr lang="tr-TR" sz="1800" b="0" dirty="0" smtClean="0"/>
              <a:t>                        </a:t>
            </a:r>
            <a:r>
              <a:rPr lang="tr-TR" sz="1800" b="0" dirty="0" err="1" smtClean="0"/>
              <a:t>Jaundice</a:t>
            </a:r>
            <a:r>
              <a:rPr lang="tr-TR" sz="1800" b="0" dirty="0" smtClean="0"/>
              <a:t> </a:t>
            </a:r>
            <a:r>
              <a:rPr lang="tr-TR" sz="1800" dirty="0" smtClean="0"/>
              <a:t>+/-  </a:t>
            </a:r>
            <a:r>
              <a:rPr lang="tr-TR" sz="1800" b="0" dirty="0" smtClean="0"/>
              <a:t>                        </a:t>
            </a:r>
            <a:r>
              <a:rPr lang="tr-TR" sz="1800" b="0" dirty="0" err="1" smtClean="0"/>
              <a:t>Jaundice</a:t>
            </a:r>
            <a:r>
              <a:rPr lang="tr-TR" sz="1800" b="0" dirty="0" smtClean="0"/>
              <a:t> </a:t>
            </a:r>
            <a:r>
              <a:rPr lang="tr-TR" sz="1800" dirty="0" smtClean="0"/>
              <a:t>+</a:t>
            </a:r>
            <a:endParaRPr lang="tr-TR" sz="1800" dirty="0"/>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23850" y="260350"/>
            <a:ext cx="8229600" cy="576263"/>
          </a:xfrm>
        </p:spPr>
        <p:txBody>
          <a:bodyPr/>
          <a:lstStyle/>
          <a:p>
            <a:pPr algn="ctr" eaLnBrk="1" hangingPunct="1">
              <a:defRPr/>
            </a:pPr>
            <a:r>
              <a:rPr lang="tr-TR" sz="2800" dirty="0" smtClean="0">
                <a:solidFill>
                  <a:srgbClr val="FFFF00"/>
                </a:solidFill>
              </a:rPr>
              <a:t>Chronic calculous cholecystitis</a:t>
            </a:r>
          </a:p>
        </p:txBody>
      </p:sp>
      <p:sp>
        <p:nvSpPr>
          <p:cNvPr id="37891" name="Rectangle 3"/>
          <p:cNvSpPr>
            <a:spLocks noGrp="1" noChangeArrowheads="1"/>
          </p:cNvSpPr>
          <p:nvPr>
            <p:ph type="body" idx="1"/>
          </p:nvPr>
        </p:nvSpPr>
        <p:spPr>
          <a:xfrm>
            <a:off x="468312" y="1341438"/>
            <a:ext cx="8675687" cy="5256212"/>
          </a:xfrm>
        </p:spPr>
        <p:txBody>
          <a:bodyPr/>
          <a:lstStyle/>
          <a:p>
            <a:pPr eaLnBrk="1" hangingPunct="1">
              <a:lnSpc>
                <a:spcPct val="90000"/>
              </a:lnSpc>
              <a:defRPr/>
            </a:pPr>
            <a:r>
              <a:rPr lang="tr-TR" sz="2000" dirty="0" smtClean="0">
                <a:effectLst/>
              </a:rPr>
              <a:t>Most commonly occurs in the presence of </a:t>
            </a:r>
            <a:r>
              <a:rPr lang="tr-TR" sz="2000" dirty="0" err="1" smtClean="0">
                <a:effectLst/>
              </a:rPr>
              <a:t>chronic</a:t>
            </a:r>
            <a:r>
              <a:rPr lang="tr-TR" sz="2000" dirty="0" smtClean="0">
                <a:effectLst/>
              </a:rPr>
              <a:t> </a:t>
            </a:r>
            <a:r>
              <a:rPr lang="tr-TR" sz="2000" dirty="0" err="1" smtClean="0">
                <a:effectLst/>
              </a:rPr>
              <a:t>gallbladder</a:t>
            </a:r>
            <a:r>
              <a:rPr lang="tr-TR" sz="2000" dirty="0" smtClean="0">
                <a:effectLst/>
              </a:rPr>
              <a:t> stones.</a:t>
            </a:r>
          </a:p>
          <a:p>
            <a:pPr eaLnBrk="1" hangingPunct="1">
              <a:lnSpc>
                <a:spcPct val="90000"/>
              </a:lnSpc>
              <a:defRPr/>
            </a:pPr>
            <a:endParaRPr lang="tr-TR" sz="2000" dirty="0" smtClean="0"/>
          </a:p>
          <a:p>
            <a:pPr eaLnBrk="1" hangingPunct="1">
              <a:lnSpc>
                <a:spcPct val="90000"/>
              </a:lnSpc>
              <a:defRPr/>
            </a:pPr>
            <a:r>
              <a:rPr lang="tr-TR" sz="2000" dirty="0" smtClean="0"/>
              <a:t>Usually presents as recurrent episodes of biliary pain.This is a rapidly developing steady epigastric or right upper quadrant pain, typically lasting from 15 minutes  to 6 hours.Pain may radiate to chest, neck, shoulder and back.</a:t>
            </a:r>
          </a:p>
          <a:p>
            <a:pPr eaLnBrk="1" hangingPunct="1">
              <a:lnSpc>
                <a:spcPct val="90000"/>
              </a:lnSpc>
              <a:defRPr/>
            </a:pPr>
            <a:endParaRPr lang="tr-TR" sz="2000" dirty="0" smtClean="0"/>
          </a:p>
          <a:p>
            <a:pPr eaLnBrk="1" hangingPunct="1">
              <a:lnSpc>
                <a:spcPct val="90000"/>
              </a:lnSpc>
              <a:defRPr/>
            </a:pPr>
            <a:r>
              <a:rPr lang="tr-TR" sz="2000" dirty="0" smtClean="0"/>
              <a:t>Sweating, nausea and womiting  may be associated symptoms</a:t>
            </a:r>
          </a:p>
          <a:p>
            <a:pPr eaLnBrk="1" hangingPunct="1">
              <a:lnSpc>
                <a:spcPct val="90000"/>
              </a:lnSpc>
              <a:defRPr/>
            </a:pPr>
            <a:endParaRPr lang="tr-TR" sz="2000" dirty="0" smtClean="0"/>
          </a:p>
          <a:p>
            <a:pPr eaLnBrk="1" hangingPunct="1">
              <a:lnSpc>
                <a:spcPct val="90000"/>
              </a:lnSpc>
              <a:defRPr/>
            </a:pPr>
            <a:r>
              <a:rPr lang="tr-TR" sz="2000" dirty="0" smtClean="0"/>
              <a:t>During acute episode, physical examination may be normal or may show  mild or remarkable right upper quadrant tenderness . Between episodes the examination is normal. </a:t>
            </a:r>
            <a:r>
              <a:rPr lang="tr-TR" sz="2000" dirty="0" err="1" smtClean="0"/>
              <a:t>Murphy’s</a:t>
            </a:r>
            <a:r>
              <a:rPr lang="tr-TR" sz="2000" dirty="0" smtClean="0"/>
              <a:t> </a:t>
            </a:r>
            <a:r>
              <a:rPr lang="tr-TR" sz="2000" dirty="0" err="1" smtClean="0"/>
              <a:t>sign</a:t>
            </a:r>
            <a:r>
              <a:rPr lang="tr-TR" sz="2000" dirty="0" smtClean="0"/>
              <a:t> </a:t>
            </a:r>
            <a:r>
              <a:rPr lang="tr-TR" sz="2000" dirty="0" err="1" smtClean="0"/>
              <a:t>usually</a:t>
            </a:r>
            <a:r>
              <a:rPr lang="tr-TR" sz="2000" dirty="0" smtClean="0"/>
              <a:t> </a:t>
            </a:r>
            <a:r>
              <a:rPr lang="tr-TR" sz="2000" dirty="0" err="1" smtClean="0"/>
              <a:t>negative</a:t>
            </a:r>
            <a:r>
              <a:rPr lang="tr-TR" sz="2000" dirty="0" smtClean="0"/>
              <a:t>. </a:t>
            </a:r>
            <a:r>
              <a:rPr lang="tr-TR" sz="2000" dirty="0" err="1" smtClean="0"/>
              <a:t>Rough</a:t>
            </a:r>
            <a:r>
              <a:rPr lang="tr-TR" sz="2000" dirty="0" smtClean="0"/>
              <a:t> </a:t>
            </a:r>
            <a:r>
              <a:rPr lang="tr-TR" sz="2000" dirty="0" err="1" smtClean="0"/>
              <a:t>percussion</a:t>
            </a:r>
            <a:r>
              <a:rPr lang="tr-TR" sz="2000" dirty="0" smtClean="0"/>
              <a:t> </a:t>
            </a:r>
            <a:r>
              <a:rPr lang="tr-TR" sz="2000" dirty="0" err="1" smtClean="0"/>
              <a:t>may</a:t>
            </a:r>
            <a:r>
              <a:rPr lang="tr-TR" sz="2000" dirty="0" smtClean="0"/>
              <a:t> be </a:t>
            </a:r>
            <a:r>
              <a:rPr lang="tr-TR" sz="2000" dirty="0" err="1" smtClean="0"/>
              <a:t>helpful</a:t>
            </a:r>
            <a:r>
              <a:rPr lang="tr-TR" sz="2000" dirty="0" smtClean="0"/>
              <a:t>.</a:t>
            </a:r>
          </a:p>
          <a:p>
            <a:pPr eaLnBrk="1" hangingPunct="1">
              <a:lnSpc>
                <a:spcPct val="90000"/>
              </a:lnSpc>
              <a:defRPr/>
            </a:pPr>
            <a:endParaRPr lang="tr-TR" sz="2000" dirty="0" smtClean="0"/>
          </a:p>
          <a:p>
            <a:pPr eaLnBrk="1" hangingPunct="1">
              <a:lnSpc>
                <a:spcPct val="90000"/>
              </a:lnSpc>
              <a:defRPr/>
            </a:pPr>
            <a:r>
              <a:rPr lang="tr-TR" sz="2000" dirty="0" smtClean="0">
                <a:effectLst/>
              </a:rPr>
              <a:t>A mild to </a:t>
            </a:r>
            <a:r>
              <a:rPr lang="tr-TR" sz="2000" dirty="0" err="1" smtClean="0">
                <a:effectLst/>
              </a:rPr>
              <a:t>moderate</a:t>
            </a:r>
            <a:r>
              <a:rPr lang="tr-TR" sz="2000" dirty="0" smtClean="0">
                <a:effectLst/>
              </a:rPr>
              <a:t> </a:t>
            </a:r>
            <a:r>
              <a:rPr lang="tr-TR" sz="2000" dirty="0" err="1" smtClean="0">
                <a:effectLst/>
              </a:rPr>
              <a:t>leukocytosis</a:t>
            </a:r>
            <a:r>
              <a:rPr lang="tr-TR" sz="2000" dirty="0" smtClean="0">
                <a:effectLst/>
              </a:rPr>
              <a:t> </a:t>
            </a:r>
            <a:r>
              <a:rPr lang="tr-TR" sz="2000" dirty="0" err="1" smtClean="0">
                <a:effectLst/>
              </a:rPr>
              <a:t>and</a:t>
            </a:r>
            <a:r>
              <a:rPr lang="tr-TR" sz="2000" dirty="0" smtClean="0">
                <a:effectLst/>
              </a:rPr>
              <a:t> mild elevations in liver and pancreas </a:t>
            </a:r>
            <a:r>
              <a:rPr lang="tr-TR" sz="2000" dirty="0" err="1" smtClean="0">
                <a:effectLst/>
              </a:rPr>
              <a:t>enzymes</a:t>
            </a:r>
            <a:r>
              <a:rPr lang="tr-TR" sz="2000" dirty="0" smtClean="0">
                <a:effectLst/>
              </a:rPr>
              <a:t>  </a:t>
            </a:r>
            <a:r>
              <a:rPr lang="tr-TR" sz="2000" dirty="0" err="1" smtClean="0">
                <a:effectLst/>
              </a:rPr>
              <a:t>and</a:t>
            </a:r>
            <a:r>
              <a:rPr lang="tr-TR" sz="2000" dirty="0" smtClean="0">
                <a:effectLst/>
              </a:rPr>
              <a:t> CRP </a:t>
            </a:r>
            <a:r>
              <a:rPr lang="tr-TR" sz="2000" dirty="0" err="1" smtClean="0">
                <a:effectLst/>
              </a:rPr>
              <a:t>may</a:t>
            </a:r>
            <a:r>
              <a:rPr lang="tr-TR" sz="2000" dirty="0" smtClean="0">
                <a:effectLst/>
              </a:rPr>
              <a:t> present.</a:t>
            </a:r>
            <a:r>
              <a:rPr lang="tr-TR" sz="2000" dirty="0" smtClean="0"/>
              <a:t> </a:t>
            </a:r>
          </a:p>
        </p:txBody>
      </p:sp>
      <p:grpSp>
        <p:nvGrpSpPr>
          <p:cNvPr id="30724" name="Group 4"/>
          <p:cNvGrpSpPr>
            <a:grpSpLocks/>
          </p:cNvGrpSpPr>
          <p:nvPr/>
        </p:nvGrpSpPr>
        <p:grpSpPr bwMode="auto">
          <a:xfrm>
            <a:off x="58738" y="6440488"/>
            <a:ext cx="2667000" cy="365125"/>
            <a:chOff x="384" y="2976"/>
            <a:chExt cx="1680" cy="230"/>
          </a:xfrm>
        </p:grpSpPr>
        <p:pic>
          <p:nvPicPr>
            <p:cNvPr id="30727" name="Picture 5" descr="HM00260_"/>
            <p:cNvPicPr>
              <a:picLocks noChangeAspect="1" noChangeArrowheads="1"/>
            </p:cNvPicPr>
            <p:nvPr/>
          </p:nvPicPr>
          <p:blipFill>
            <a:blip r:embed="rId2" cstate="print"/>
            <a:srcRect/>
            <a:stretch>
              <a:fillRect/>
            </a:stretch>
          </p:blipFill>
          <p:spPr bwMode="auto">
            <a:xfrm>
              <a:off x="1351" y="3009"/>
              <a:ext cx="144" cy="183"/>
            </a:xfrm>
            <a:prstGeom prst="rect">
              <a:avLst/>
            </a:prstGeom>
            <a:noFill/>
            <a:ln w="9525">
              <a:noFill/>
              <a:miter lim="800000"/>
              <a:headEnd/>
              <a:tailEnd/>
            </a:ln>
          </p:spPr>
        </p:pic>
        <p:sp>
          <p:nvSpPr>
            <p:cNvPr id="30728"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
        <p:nvSpPr>
          <p:cNvPr id="30725" name="Line 7"/>
          <p:cNvSpPr>
            <a:spLocks noChangeShapeType="1"/>
          </p:cNvSpPr>
          <p:nvPr/>
        </p:nvSpPr>
        <p:spPr bwMode="auto">
          <a:xfrm>
            <a:off x="0" y="981075"/>
            <a:ext cx="9144000" cy="0"/>
          </a:xfrm>
          <a:prstGeom prst="line">
            <a:avLst/>
          </a:prstGeom>
          <a:noFill/>
          <a:ln w="9525">
            <a:solidFill>
              <a:schemeClr val="hlink"/>
            </a:solidFill>
            <a:round/>
            <a:headEnd/>
            <a:tailEnd/>
          </a:ln>
        </p:spPr>
        <p:txBody>
          <a:bodyPr/>
          <a:lstStyle/>
          <a:p>
            <a:endParaRPr lang="tr-TR"/>
          </a:p>
        </p:txBody>
      </p:sp>
      <p:sp>
        <p:nvSpPr>
          <p:cNvPr id="2" name="Slayt Numarası Yer Tutucusu 1"/>
          <p:cNvSpPr>
            <a:spLocks noGrp="1"/>
          </p:cNvSpPr>
          <p:nvPr>
            <p:ph type="sldNum" sz="quarter" idx="12"/>
          </p:nvPr>
        </p:nvSpPr>
        <p:spPr/>
        <p:txBody>
          <a:bodyPr/>
          <a:lstStyle/>
          <a:p>
            <a:pPr>
              <a:defRPr/>
            </a:pPr>
            <a:fld id="{F0B3AC44-B3AE-45AA-A9DC-A10D0C9D45C9}" type="slidenum">
              <a:rPr lang="tr-TR" smtClean="0"/>
              <a:pPr>
                <a:defRPr/>
              </a:pPr>
              <a:t>29</a:t>
            </a:fld>
            <a:endParaRPr lang="tr-T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900113" y="476250"/>
            <a:ext cx="8189912" cy="5965825"/>
          </a:xfrm>
          <a:prstGeom prst="rect">
            <a:avLst/>
          </a:prstGeom>
          <a:noFill/>
          <a:ln w="9525">
            <a:noFill/>
            <a:miter lim="800000"/>
            <a:headEnd/>
            <a:tailEnd/>
          </a:ln>
        </p:spPr>
      </p:pic>
      <p:grpSp>
        <p:nvGrpSpPr>
          <p:cNvPr id="4099" name="Group 10"/>
          <p:cNvGrpSpPr>
            <a:grpSpLocks/>
          </p:cNvGrpSpPr>
          <p:nvPr/>
        </p:nvGrpSpPr>
        <p:grpSpPr bwMode="auto">
          <a:xfrm>
            <a:off x="58738" y="6440488"/>
            <a:ext cx="2667000" cy="365125"/>
            <a:chOff x="384" y="2976"/>
            <a:chExt cx="1680" cy="230"/>
          </a:xfrm>
        </p:grpSpPr>
        <p:pic>
          <p:nvPicPr>
            <p:cNvPr id="4111" name="Picture 11" descr="HM00260_"/>
            <p:cNvPicPr>
              <a:picLocks noChangeAspect="1" noChangeArrowheads="1"/>
            </p:cNvPicPr>
            <p:nvPr/>
          </p:nvPicPr>
          <p:blipFill>
            <a:blip r:embed="rId3" cstate="print"/>
            <a:srcRect/>
            <a:stretch>
              <a:fillRect/>
            </a:stretch>
          </p:blipFill>
          <p:spPr bwMode="auto">
            <a:xfrm>
              <a:off x="1351" y="3009"/>
              <a:ext cx="144" cy="183"/>
            </a:xfrm>
            <a:prstGeom prst="rect">
              <a:avLst/>
            </a:prstGeom>
            <a:noFill/>
            <a:ln w="9525">
              <a:noFill/>
              <a:miter lim="800000"/>
              <a:headEnd/>
              <a:tailEnd/>
            </a:ln>
          </p:spPr>
        </p:pic>
        <p:sp>
          <p:nvSpPr>
            <p:cNvPr id="4112" name="Text Box 12"/>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
        <p:nvSpPr>
          <p:cNvPr id="4100" name="5 Metin kutusu"/>
          <p:cNvSpPr txBox="1">
            <a:spLocks noChangeArrowheads="1"/>
          </p:cNvSpPr>
          <p:nvPr/>
        </p:nvSpPr>
        <p:spPr bwMode="auto">
          <a:xfrm>
            <a:off x="1042988" y="2420938"/>
            <a:ext cx="1008062" cy="523875"/>
          </a:xfrm>
          <a:prstGeom prst="rect">
            <a:avLst/>
          </a:prstGeom>
          <a:noFill/>
          <a:ln w="9525">
            <a:noFill/>
            <a:miter lim="800000"/>
            <a:headEnd/>
            <a:tailEnd/>
          </a:ln>
        </p:spPr>
        <p:txBody>
          <a:bodyPr>
            <a:spAutoFit/>
          </a:bodyPr>
          <a:lstStyle/>
          <a:p>
            <a:pPr algn="r"/>
            <a:r>
              <a:rPr lang="tr-TR" sz="1400" b="0"/>
              <a:t>Gall bladder</a:t>
            </a:r>
          </a:p>
        </p:txBody>
      </p:sp>
      <p:sp>
        <p:nvSpPr>
          <p:cNvPr id="4101" name="6 Metin kutusu"/>
          <p:cNvSpPr txBox="1">
            <a:spLocks noChangeArrowheads="1"/>
          </p:cNvSpPr>
          <p:nvPr/>
        </p:nvSpPr>
        <p:spPr bwMode="auto">
          <a:xfrm>
            <a:off x="4170363" y="1516063"/>
            <a:ext cx="1008062" cy="523875"/>
          </a:xfrm>
          <a:prstGeom prst="rect">
            <a:avLst/>
          </a:prstGeom>
          <a:noFill/>
          <a:ln w="9525">
            <a:noFill/>
            <a:miter lim="800000"/>
            <a:headEnd/>
            <a:tailEnd/>
          </a:ln>
        </p:spPr>
        <p:txBody>
          <a:bodyPr>
            <a:spAutoFit/>
          </a:bodyPr>
          <a:lstStyle/>
          <a:p>
            <a:r>
              <a:rPr lang="tr-TR" sz="1400" b="0"/>
              <a:t>Ductus cysticus</a:t>
            </a:r>
          </a:p>
        </p:txBody>
      </p:sp>
      <p:sp>
        <p:nvSpPr>
          <p:cNvPr id="4102" name="7 Metin kutusu"/>
          <p:cNvSpPr txBox="1">
            <a:spLocks noChangeArrowheads="1"/>
          </p:cNvSpPr>
          <p:nvPr/>
        </p:nvSpPr>
        <p:spPr bwMode="auto">
          <a:xfrm>
            <a:off x="4510088" y="2187575"/>
            <a:ext cx="1008062" cy="307975"/>
          </a:xfrm>
          <a:prstGeom prst="rect">
            <a:avLst/>
          </a:prstGeom>
          <a:noFill/>
          <a:ln w="9525">
            <a:noFill/>
            <a:miter lim="800000"/>
            <a:headEnd/>
            <a:tailEnd/>
          </a:ln>
        </p:spPr>
        <p:txBody>
          <a:bodyPr>
            <a:spAutoFit/>
          </a:bodyPr>
          <a:lstStyle/>
          <a:p>
            <a:r>
              <a:rPr lang="tr-TR" sz="1400" b="0"/>
              <a:t>Choledoc</a:t>
            </a:r>
          </a:p>
        </p:txBody>
      </p:sp>
      <p:sp>
        <p:nvSpPr>
          <p:cNvPr id="4103" name="8 Metin kutusu"/>
          <p:cNvSpPr txBox="1">
            <a:spLocks noChangeArrowheads="1"/>
          </p:cNvSpPr>
          <p:nvPr/>
        </p:nvSpPr>
        <p:spPr bwMode="auto">
          <a:xfrm>
            <a:off x="1908175" y="549275"/>
            <a:ext cx="1008063" cy="738188"/>
          </a:xfrm>
          <a:prstGeom prst="rect">
            <a:avLst/>
          </a:prstGeom>
          <a:noFill/>
          <a:ln w="9525">
            <a:noFill/>
            <a:miter lim="800000"/>
            <a:headEnd/>
            <a:tailEnd/>
          </a:ln>
        </p:spPr>
        <p:txBody>
          <a:bodyPr>
            <a:spAutoFit/>
          </a:bodyPr>
          <a:lstStyle/>
          <a:p>
            <a:r>
              <a:rPr lang="tr-TR" sz="1400" b="0"/>
              <a:t>Right main bile duct</a:t>
            </a:r>
          </a:p>
        </p:txBody>
      </p:sp>
      <p:sp>
        <p:nvSpPr>
          <p:cNvPr id="4104" name="9 Metin kutusu"/>
          <p:cNvSpPr txBox="1">
            <a:spLocks noChangeArrowheads="1"/>
          </p:cNvSpPr>
          <p:nvPr/>
        </p:nvSpPr>
        <p:spPr bwMode="auto">
          <a:xfrm>
            <a:off x="5292725" y="549275"/>
            <a:ext cx="1008063" cy="523875"/>
          </a:xfrm>
          <a:prstGeom prst="rect">
            <a:avLst/>
          </a:prstGeom>
          <a:noFill/>
          <a:ln w="9525">
            <a:noFill/>
            <a:miter lim="800000"/>
            <a:headEnd/>
            <a:tailEnd/>
          </a:ln>
        </p:spPr>
        <p:txBody>
          <a:bodyPr>
            <a:spAutoFit/>
          </a:bodyPr>
          <a:lstStyle/>
          <a:p>
            <a:r>
              <a:rPr lang="tr-TR" sz="1400" b="0"/>
              <a:t>Left main bile duct</a:t>
            </a:r>
          </a:p>
        </p:txBody>
      </p:sp>
      <p:sp>
        <p:nvSpPr>
          <p:cNvPr id="4105" name="10 Metin kutusu"/>
          <p:cNvSpPr txBox="1">
            <a:spLocks noChangeArrowheads="1"/>
          </p:cNvSpPr>
          <p:nvPr/>
        </p:nvSpPr>
        <p:spPr bwMode="auto">
          <a:xfrm>
            <a:off x="1547813" y="5065713"/>
            <a:ext cx="1152525" cy="307975"/>
          </a:xfrm>
          <a:prstGeom prst="rect">
            <a:avLst/>
          </a:prstGeom>
          <a:noFill/>
          <a:ln w="9525">
            <a:noFill/>
            <a:miter lim="800000"/>
            <a:headEnd/>
            <a:tailEnd/>
          </a:ln>
        </p:spPr>
        <p:txBody>
          <a:bodyPr>
            <a:spAutoFit/>
          </a:bodyPr>
          <a:lstStyle/>
          <a:p>
            <a:r>
              <a:rPr lang="tr-TR" sz="1400" b="0"/>
              <a:t>Duodenum</a:t>
            </a:r>
          </a:p>
        </p:txBody>
      </p:sp>
      <p:sp>
        <p:nvSpPr>
          <p:cNvPr id="4106" name="11 Metin kutusu"/>
          <p:cNvSpPr txBox="1">
            <a:spLocks noChangeArrowheads="1"/>
          </p:cNvSpPr>
          <p:nvPr/>
        </p:nvSpPr>
        <p:spPr bwMode="auto">
          <a:xfrm>
            <a:off x="5148263" y="4652963"/>
            <a:ext cx="1871662" cy="307975"/>
          </a:xfrm>
          <a:prstGeom prst="rect">
            <a:avLst/>
          </a:prstGeom>
          <a:noFill/>
          <a:ln w="9525">
            <a:noFill/>
            <a:miter lim="800000"/>
            <a:headEnd/>
            <a:tailEnd/>
          </a:ln>
        </p:spPr>
        <p:txBody>
          <a:bodyPr>
            <a:spAutoFit/>
          </a:bodyPr>
          <a:lstStyle/>
          <a:p>
            <a:r>
              <a:rPr lang="tr-TR" sz="1400" b="0"/>
              <a:t>Santorini’s duct</a:t>
            </a:r>
          </a:p>
        </p:txBody>
      </p:sp>
      <p:sp>
        <p:nvSpPr>
          <p:cNvPr id="4107" name="12 Metin kutusu"/>
          <p:cNvSpPr txBox="1">
            <a:spLocks noChangeArrowheads="1"/>
          </p:cNvSpPr>
          <p:nvPr/>
        </p:nvSpPr>
        <p:spPr bwMode="auto">
          <a:xfrm>
            <a:off x="1619250" y="4437063"/>
            <a:ext cx="1008063" cy="523875"/>
          </a:xfrm>
          <a:prstGeom prst="rect">
            <a:avLst/>
          </a:prstGeom>
          <a:noFill/>
          <a:ln w="9525">
            <a:noFill/>
            <a:miter lim="800000"/>
            <a:headEnd/>
            <a:tailEnd/>
          </a:ln>
        </p:spPr>
        <p:txBody>
          <a:bodyPr>
            <a:spAutoFit/>
          </a:bodyPr>
          <a:lstStyle/>
          <a:p>
            <a:r>
              <a:rPr lang="tr-TR" sz="1400" b="0"/>
              <a:t>Vater’s ampulla</a:t>
            </a:r>
          </a:p>
        </p:txBody>
      </p:sp>
      <p:sp>
        <p:nvSpPr>
          <p:cNvPr id="4108" name="13 Metin kutusu"/>
          <p:cNvSpPr txBox="1">
            <a:spLocks noChangeArrowheads="1"/>
          </p:cNvSpPr>
          <p:nvPr/>
        </p:nvSpPr>
        <p:spPr bwMode="auto">
          <a:xfrm>
            <a:off x="5940425" y="4292600"/>
            <a:ext cx="2016125" cy="307975"/>
          </a:xfrm>
          <a:prstGeom prst="rect">
            <a:avLst/>
          </a:prstGeom>
          <a:noFill/>
          <a:ln w="9525">
            <a:noFill/>
            <a:miter lim="800000"/>
            <a:headEnd/>
            <a:tailEnd/>
          </a:ln>
        </p:spPr>
        <p:txBody>
          <a:bodyPr>
            <a:spAutoFit/>
          </a:bodyPr>
          <a:lstStyle/>
          <a:p>
            <a:r>
              <a:rPr lang="tr-TR" sz="1400" b="0"/>
              <a:t>Wirsung’s duct</a:t>
            </a:r>
          </a:p>
        </p:txBody>
      </p:sp>
      <p:sp>
        <p:nvSpPr>
          <p:cNvPr id="4109" name="14 Metin kutusu"/>
          <p:cNvSpPr txBox="1">
            <a:spLocks noChangeArrowheads="1"/>
          </p:cNvSpPr>
          <p:nvPr/>
        </p:nvSpPr>
        <p:spPr bwMode="auto">
          <a:xfrm>
            <a:off x="2771775" y="5661025"/>
            <a:ext cx="1008063" cy="523875"/>
          </a:xfrm>
          <a:prstGeom prst="rect">
            <a:avLst/>
          </a:prstGeom>
          <a:noFill/>
          <a:ln w="9525">
            <a:noFill/>
            <a:miter lim="800000"/>
            <a:headEnd/>
            <a:tailEnd/>
          </a:ln>
        </p:spPr>
        <p:txBody>
          <a:bodyPr>
            <a:spAutoFit/>
          </a:bodyPr>
          <a:lstStyle/>
          <a:p>
            <a:r>
              <a:rPr lang="tr-TR" sz="1400" b="0"/>
              <a:t>Oddi’s sphincter</a:t>
            </a:r>
          </a:p>
        </p:txBody>
      </p:sp>
      <p:sp>
        <p:nvSpPr>
          <p:cNvPr id="2" name="Slayt Numarası Yer Tutucusu 1"/>
          <p:cNvSpPr>
            <a:spLocks noGrp="1"/>
          </p:cNvSpPr>
          <p:nvPr>
            <p:ph type="sldNum" sz="quarter" idx="12"/>
          </p:nvPr>
        </p:nvSpPr>
        <p:spPr/>
        <p:txBody>
          <a:bodyPr/>
          <a:lstStyle/>
          <a:p>
            <a:pPr>
              <a:defRPr/>
            </a:pPr>
            <a:fld id="{CA48B754-D8E6-460C-8CA2-0447D872C702}" type="slidenum">
              <a:rPr lang="tr-TR" smtClean="0"/>
              <a:pPr>
                <a:defRPr/>
              </a:pPr>
              <a:t>3</a:t>
            </a:fld>
            <a:endParaRPr lang="tr-T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2" cstate="print"/>
          <a:srcRect/>
          <a:stretch>
            <a:fillRect/>
          </a:stretch>
        </p:blipFill>
        <p:spPr bwMode="auto">
          <a:xfrm>
            <a:off x="469900" y="396875"/>
            <a:ext cx="3744913" cy="2889250"/>
          </a:xfrm>
          <a:prstGeom prst="rect">
            <a:avLst/>
          </a:prstGeom>
          <a:noFill/>
          <a:ln w="9525">
            <a:solidFill>
              <a:schemeClr val="hlink"/>
            </a:solidFill>
            <a:miter lim="800000"/>
            <a:headEnd/>
            <a:tailEnd/>
          </a:ln>
        </p:spPr>
      </p:pic>
      <p:pic>
        <p:nvPicPr>
          <p:cNvPr id="31747" name="Picture 5"/>
          <p:cNvPicPr>
            <a:picLocks noChangeAspect="1" noChangeArrowheads="1"/>
          </p:cNvPicPr>
          <p:nvPr/>
        </p:nvPicPr>
        <p:blipFill>
          <a:blip r:embed="rId3" cstate="print">
            <a:lum bright="-6000" contrast="6000"/>
          </a:blip>
          <a:srcRect/>
          <a:stretch>
            <a:fillRect/>
          </a:stretch>
        </p:blipFill>
        <p:spPr bwMode="auto">
          <a:xfrm>
            <a:off x="457200" y="3543300"/>
            <a:ext cx="3756025" cy="2900363"/>
          </a:xfrm>
          <a:prstGeom prst="rect">
            <a:avLst/>
          </a:prstGeom>
          <a:noFill/>
          <a:ln w="9525">
            <a:solidFill>
              <a:schemeClr val="hlink"/>
            </a:solidFill>
            <a:miter lim="800000"/>
            <a:headEnd/>
            <a:tailEnd/>
          </a:ln>
        </p:spPr>
      </p:pic>
      <p:sp>
        <p:nvSpPr>
          <p:cNvPr id="31748" name="Text Box 6"/>
          <p:cNvSpPr txBox="1">
            <a:spLocks noChangeArrowheads="1"/>
          </p:cNvSpPr>
          <p:nvPr/>
        </p:nvSpPr>
        <p:spPr bwMode="auto">
          <a:xfrm>
            <a:off x="4481513" y="931863"/>
            <a:ext cx="2159000" cy="369887"/>
          </a:xfrm>
          <a:prstGeom prst="rect">
            <a:avLst/>
          </a:prstGeom>
          <a:noFill/>
          <a:ln w="9525">
            <a:noFill/>
            <a:miter lim="800000"/>
            <a:headEnd/>
            <a:tailEnd/>
          </a:ln>
        </p:spPr>
        <p:txBody>
          <a:bodyPr>
            <a:spAutoFit/>
          </a:bodyPr>
          <a:lstStyle/>
          <a:p>
            <a:pPr>
              <a:spcBef>
                <a:spcPct val="50000"/>
              </a:spcBef>
            </a:pPr>
            <a:r>
              <a:rPr lang="tr-TR" b="0"/>
              <a:t>Gall stones</a:t>
            </a:r>
            <a:endParaRPr lang="en-US" b="0"/>
          </a:p>
        </p:txBody>
      </p:sp>
      <p:sp>
        <p:nvSpPr>
          <p:cNvPr id="31749" name="Text Box 7"/>
          <p:cNvSpPr txBox="1">
            <a:spLocks noChangeArrowheads="1"/>
          </p:cNvSpPr>
          <p:nvPr/>
        </p:nvSpPr>
        <p:spPr bwMode="auto">
          <a:xfrm>
            <a:off x="4492625" y="2162175"/>
            <a:ext cx="3384550" cy="369888"/>
          </a:xfrm>
          <a:prstGeom prst="rect">
            <a:avLst/>
          </a:prstGeom>
          <a:noFill/>
          <a:ln w="9525">
            <a:noFill/>
            <a:miter lim="800000"/>
            <a:headEnd/>
            <a:tailEnd/>
          </a:ln>
        </p:spPr>
        <p:txBody>
          <a:bodyPr>
            <a:spAutoFit/>
          </a:bodyPr>
          <a:lstStyle/>
          <a:p>
            <a:pPr>
              <a:spcBef>
                <a:spcPct val="50000"/>
              </a:spcBef>
            </a:pPr>
            <a:r>
              <a:rPr lang="tr-TR" b="0"/>
              <a:t>Thickened  gallbladder wall</a:t>
            </a:r>
            <a:endParaRPr lang="en-US" b="0"/>
          </a:p>
        </p:txBody>
      </p:sp>
      <p:sp>
        <p:nvSpPr>
          <p:cNvPr id="31750" name="Line 8"/>
          <p:cNvSpPr>
            <a:spLocks noChangeShapeType="1"/>
          </p:cNvSpPr>
          <p:nvPr/>
        </p:nvSpPr>
        <p:spPr bwMode="auto">
          <a:xfrm flipV="1">
            <a:off x="2051050" y="2420938"/>
            <a:ext cx="2449513" cy="431800"/>
          </a:xfrm>
          <a:prstGeom prst="line">
            <a:avLst/>
          </a:prstGeom>
          <a:noFill/>
          <a:ln w="28575">
            <a:solidFill>
              <a:schemeClr val="tx1"/>
            </a:solidFill>
            <a:round/>
            <a:headEnd/>
            <a:tailEnd/>
          </a:ln>
        </p:spPr>
        <p:txBody>
          <a:bodyPr/>
          <a:lstStyle/>
          <a:p>
            <a:endParaRPr lang="tr-TR"/>
          </a:p>
        </p:txBody>
      </p:sp>
      <p:sp>
        <p:nvSpPr>
          <p:cNvPr id="31751" name="Line 9"/>
          <p:cNvSpPr>
            <a:spLocks noChangeShapeType="1"/>
          </p:cNvSpPr>
          <p:nvPr/>
        </p:nvSpPr>
        <p:spPr bwMode="auto">
          <a:xfrm flipV="1">
            <a:off x="1692275" y="1196975"/>
            <a:ext cx="2735263" cy="647700"/>
          </a:xfrm>
          <a:prstGeom prst="line">
            <a:avLst/>
          </a:prstGeom>
          <a:noFill/>
          <a:ln w="28575">
            <a:solidFill>
              <a:schemeClr val="tx1"/>
            </a:solidFill>
            <a:round/>
            <a:headEnd/>
            <a:tailEnd/>
          </a:ln>
        </p:spPr>
        <p:txBody>
          <a:bodyPr/>
          <a:lstStyle/>
          <a:p>
            <a:endParaRPr lang="tr-TR"/>
          </a:p>
        </p:txBody>
      </p:sp>
      <p:sp>
        <p:nvSpPr>
          <p:cNvPr id="31752" name="Line 10"/>
          <p:cNvSpPr>
            <a:spLocks noChangeShapeType="1"/>
          </p:cNvSpPr>
          <p:nvPr/>
        </p:nvSpPr>
        <p:spPr bwMode="auto">
          <a:xfrm flipV="1">
            <a:off x="2627313" y="1484313"/>
            <a:ext cx="576262" cy="576262"/>
          </a:xfrm>
          <a:prstGeom prst="line">
            <a:avLst/>
          </a:prstGeom>
          <a:noFill/>
          <a:ln w="28575">
            <a:solidFill>
              <a:schemeClr val="tx1"/>
            </a:solidFill>
            <a:round/>
            <a:headEnd/>
            <a:tailEnd/>
          </a:ln>
        </p:spPr>
        <p:txBody>
          <a:bodyPr/>
          <a:lstStyle/>
          <a:p>
            <a:endParaRPr lang="tr-TR"/>
          </a:p>
        </p:txBody>
      </p:sp>
      <p:sp>
        <p:nvSpPr>
          <p:cNvPr id="31753" name="Text Box 11"/>
          <p:cNvSpPr txBox="1">
            <a:spLocks noChangeArrowheads="1"/>
          </p:cNvSpPr>
          <p:nvPr/>
        </p:nvSpPr>
        <p:spPr bwMode="auto">
          <a:xfrm>
            <a:off x="4602163" y="3489325"/>
            <a:ext cx="1800225" cy="366713"/>
          </a:xfrm>
          <a:prstGeom prst="rect">
            <a:avLst/>
          </a:prstGeom>
          <a:noFill/>
          <a:ln w="9525">
            <a:noFill/>
            <a:miter lim="800000"/>
            <a:headEnd/>
            <a:tailEnd/>
          </a:ln>
        </p:spPr>
        <p:txBody>
          <a:bodyPr>
            <a:spAutoFit/>
          </a:bodyPr>
          <a:lstStyle/>
          <a:p>
            <a:pPr>
              <a:spcBef>
                <a:spcPct val="50000"/>
              </a:spcBef>
            </a:pPr>
            <a:r>
              <a:rPr lang="tr-TR" b="0"/>
              <a:t>Mucosa</a:t>
            </a:r>
            <a:endParaRPr lang="en-US" b="0"/>
          </a:p>
        </p:txBody>
      </p:sp>
      <p:sp>
        <p:nvSpPr>
          <p:cNvPr id="31754" name="Text Box 12"/>
          <p:cNvSpPr txBox="1">
            <a:spLocks noChangeArrowheads="1"/>
          </p:cNvSpPr>
          <p:nvPr/>
        </p:nvSpPr>
        <p:spPr bwMode="auto">
          <a:xfrm>
            <a:off x="4602163" y="4076700"/>
            <a:ext cx="3600450" cy="369888"/>
          </a:xfrm>
          <a:prstGeom prst="rect">
            <a:avLst/>
          </a:prstGeom>
          <a:noFill/>
          <a:ln w="9525">
            <a:noFill/>
            <a:miter lim="800000"/>
            <a:headEnd/>
            <a:tailEnd/>
          </a:ln>
        </p:spPr>
        <p:txBody>
          <a:bodyPr>
            <a:spAutoFit/>
          </a:bodyPr>
          <a:lstStyle/>
          <a:p>
            <a:pPr>
              <a:spcBef>
                <a:spcPct val="50000"/>
              </a:spcBef>
            </a:pPr>
            <a:r>
              <a:rPr lang="tr-TR" b="0"/>
              <a:t>Thick muscle coat</a:t>
            </a:r>
            <a:endParaRPr lang="en-US" b="0"/>
          </a:p>
        </p:txBody>
      </p:sp>
      <p:sp>
        <p:nvSpPr>
          <p:cNvPr id="31755" name="Text Box 13"/>
          <p:cNvSpPr txBox="1">
            <a:spLocks noChangeArrowheads="1"/>
          </p:cNvSpPr>
          <p:nvPr/>
        </p:nvSpPr>
        <p:spPr bwMode="auto">
          <a:xfrm>
            <a:off x="4616450" y="4781550"/>
            <a:ext cx="4305300" cy="369888"/>
          </a:xfrm>
          <a:prstGeom prst="rect">
            <a:avLst/>
          </a:prstGeom>
          <a:noFill/>
          <a:ln w="9525">
            <a:noFill/>
            <a:miter lim="800000"/>
            <a:headEnd/>
            <a:tailEnd/>
          </a:ln>
        </p:spPr>
        <p:txBody>
          <a:bodyPr>
            <a:spAutoFit/>
          </a:bodyPr>
          <a:lstStyle/>
          <a:p>
            <a:pPr>
              <a:spcBef>
                <a:spcPct val="50000"/>
              </a:spcBef>
            </a:pPr>
            <a:r>
              <a:rPr lang="tr-TR" b="0"/>
              <a:t>Clusters of  chronic inflammatory cells</a:t>
            </a:r>
            <a:endParaRPr lang="en-US" b="0"/>
          </a:p>
        </p:txBody>
      </p:sp>
      <p:sp>
        <p:nvSpPr>
          <p:cNvPr id="31756" name="Text Box 14"/>
          <p:cNvSpPr txBox="1">
            <a:spLocks noChangeArrowheads="1"/>
          </p:cNvSpPr>
          <p:nvPr/>
        </p:nvSpPr>
        <p:spPr bwMode="auto">
          <a:xfrm>
            <a:off x="4625975" y="5545138"/>
            <a:ext cx="3732213" cy="369887"/>
          </a:xfrm>
          <a:prstGeom prst="rect">
            <a:avLst/>
          </a:prstGeom>
          <a:noFill/>
          <a:ln w="9525">
            <a:noFill/>
            <a:miter lim="800000"/>
            <a:headEnd/>
            <a:tailEnd/>
          </a:ln>
        </p:spPr>
        <p:txBody>
          <a:bodyPr>
            <a:spAutoFit/>
          </a:bodyPr>
          <a:lstStyle/>
          <a:p>
            <a:pPr>
              <a:spcBef>
                <a:spcPct val="50000"/>
              </a:spcBef>
            </a:pPr>
            <a:r>
              <a:rPr lang="tr-TR" b="0"/>
              <a:t>Fibrozis  of the serosal  aspect</a:t>
            </a:r>
            <a:endParaRPr lang="en-US" b="0"/>
          </a:p>
        </p:txBody>
      </p:sp>
      <p:sp>
        <p:nvSpPr>
          <p:cNvPr id="31757" name="Line 15"/>
          <p:cNvSpPr>
            <a:spLocks noChangeShapeType="1"/>
          </p:cNvSpPr>
          <p:nvPr/>
        </p:nvSpPr>
        <p:spPr bwMode="auto">
          <a:xfrm flipV="1">
            <a:off x="3708400" y="3789363"/>
            <a:ext cx="863600" cy="144462"/>
          </a:xfrm>
          <a:prstGeom prst="line">
            <a:avLst/>
          </a:prstGeom>
          <a:noFill/>
          <a:ln w="28575">
            <a:solidFill>
              <a:schemeClr val="tx1"/>
            </a:solidFill>
            <a:round/>
            <a:headEnd/>
            <a:tailEnd/>
          </a:ln>
        </p:spPr>
        <p:txBody>
          <a:bodyPr/>
          <a:lstStyle/>
          <a:p>
            <a:endParaRPr lang="tr-TR"/>
          </a:p>
        </p:txBody>
      </p:sp>
      <p:sp>
        <p:nvSpPr>
          <p:cNvPr id="31758" name="Line 16"/>
          <p:cNvSpPr>
            <a:spLocks noChangeShapeType="1"/>
          </p:cNvSpPr>
          <p:nvPr/>
        </p:nvSpPr>
        <p:spPr bwMode="auto">
          <a:xfrm flipV="1">
            <a:off x="3419475" y="4365625"/>
            <a:ext cx="1152525" cy="576263"/>
          </a:xfrm>
          <a:prstGeom prst="line">
            <a:avLst/>
          </a:prstGeom>
          <a:noFill/>
          <a:ln w="28575">
            <a:solidFill>
              <a:schemeClr val="tx1"/>
            </a:solidFill>
            <a:round/>
            <a:headEnd/>
            <a:tailEnd/>
          </a:ln>
        </p:spPr>
        <p:txBody>
          <a:bodyPr/>
          <a:lstStyle/>
          <a:p>
            <a:endParaRPr lang="tr-TR"/>
          </a:p>
        </p:txBody>
      </p:sp>
      <p:sp>
        <p:nvSpPr>
          <p:cNvPr id="31759" name="Line 17"/>
          <p:cNvSpPr>
            <a:spLocks noChangeShapeType="1"/>
          </p:cNvSpPr>
          <p:nvPr/>
        </p:nvSpPr>
        <p:spPr bwMode="auto">
          <a:xfrm flipV="1">
            <a:off x="2987675" y="5013325"/>
            <a:ext cx="1584325" cy="144463"/>
          </a:xfrm>
          <a:prstGeom prst="line">
            <a:avLst/>
          </a:prstGeom>
          <a:noFill/>
          <a:ln w="28575">
            <a:solidFill>
              <a:schemeClr val="tx1"/>
            </a:solidFill>
            <a:round/>
            <a:headEnd/>
            <a:tailEnd/>
          </a:ln>
        </p:spPr>
        <p:txBody>
          <a:bodyPr/>
          <a:lstStyle/>
          <a:p>
            <a:endParaRPr lang="tr-TR"/>
          </a:p>
        </p:txBody>
      </p:sp>
      <p:sp>
        <p:nvSpPr>
          <p:cNvPr id="31760" name="Line 18"/>
          <p:cNvSpPr>
            <a:spLocks noChangeShapeType="1"/>
          </p:cNvSpPr>
          <p:nvPr/>
        </p:nvSpPr>
        <p:spPr bwMode="auto">
          <a:xfrm flipV="1">
            <a:off x="3276600" y="5734050"/>
            <a:ext cx="1366838" cy="287338"/>
          </a:xfrm>
          <a:prstGeom prst="line">
            <a:avLst/>
          </a:prstGeom>
          <a:noFill/>
          <a:ln w="28575">
            <a:solidFill>
              <a:schemeClr val="tx1"/>
            </a:solidFill>
            <a:round/>
            <a:headEnd/>
            <a:tailEnd/>
          </a:ln>
        </p:spPr>
        <p:txBody>
          <a:bodyPr/>
          <a:lstStyle/>
          <a:p>
            <a:endParaRPr lang="tr-TR"/>
          </a:p>
        </p:txBody>
      </p:sp>
      <p:sp>
        <p:nvSpPr>
          <p:cNvPr id="2" name="Slayt Numarası Yer Tutucusu 1"/>
          <p:cNvSpPr>
            <a:spLocks noGrp="1"/>
          </p:cNvSpPr>
          <p:nvPr>
            <p:ph type="sldNum" sz="quarter" idx="12"/>
          </p:nvPr>
        </p:nvSpPr>
        <p:spPr/>
        <p:txBody>
          <a:bodyPr/>
          <a:lstStyle/>
          <a:p>
            <a:pPr>
              <a:defRPr/>
            </a:pPr>
            <a:fld id="{CA48B754-D8E6-460C-8CA2-0447D872C702}" type="slidenum">
              <a:rPr lang="tr-TR" smtClean="0"/>
              <a:pPr>
                <a:defRPr/>
              </a:pPr>
              <a:t>30</a:t>
            </a:fld>
            <a:endParaRPr lang="tr-TR"/>
          </a:p>
        </p:txBody>
      </p:sp>
      <p:grpSp>
        <p:nvGrpSpPr>
          <p:cNvPr id="18" name="Group 4"/>
          <p:cNvGrpSpPr>
            <a:grpSpLocks/>
          </p:cNvGrpSpPr>
          <p:nvPr/>
        </p:nvGrpSpPr>
        <p:grpSpPr bwMode="auto">
          <a:xfrm>
            <a:off x="58738" y="6440488"/>
            <a:ext cx="2667000" cy="365125"/>
            <a:chOff x="384" y="2976"/>
            <a:chExt cx="1680" cy="230"/>
          </a:xfrm>
        </p:grpSpPr>
        <p:pic>
          <p:nvPicPr>
            <p:cNvPr id="19" name="Picture 5" descr="HM00260_"/>
            <p:cNvPicPr>
              <a:picLocks noChangeAspect="1" noChangeArrowheads="1"/>
            </p:cNvPicPr>
            <p:nvPr/>
          </p:nvPicPr>
          <p:blipFill>
            <a:blip r:embed="rId4" cstate="print"/>
            <a:srcRect/>
            <a:stretch>
              <a:fillRect/>
            </a:stretch>
          </p:blipFill>
          <p:spPr bwMode="auto">
            <a:xfrm>
              <a:off x="1351" y="3009"/>
              <a:ext cx="144" cy="183"/>
            </a:xfrm>
            <a:prstGeom prst="rect">
              <a:avLst/>
            </a:prstGeom>
            <a:noFill/>
            <a:ln w="9525">
              <a:noFill/>
              <a:miter lim="800000"/>
              <a:headEnd/>
              <a:tailEnd/>
            </a:ln>
          </p:spPr>
        </p:pic>
        <p:sp>
          <p:nvSpPr>
            <p:cNvPr id="20"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250825" y="188913"/>
            <a:ext cx="8713788" cy="6532562"/>
          </a:xfrm>
          <a:prstGeom prst="rect">
            <a:avLst/>
          </a:prstGeom>
          <a:noFill/>
          <a:ln w="9525">
            <a:noFill/>
            <a:miter lim="800000"/>
            <a:headEnd/>
            <a:tailEnd/>
          </a:ln>
        </p:spPr>
      </p:pic>
      <p:sp>
        <p:nvSpPr>
          <p:cNvPr id="32771" name="Text Box 5"/>
          <p:cNvSpPr txBox="1">
            <a:spLocks noChangeArrowheads="1"/>
          </p:cNvSpPr>
          <p:nvPr/>
        </p:nvSpPr>
        <p:spPr bwMode="auto">
          <a:xfrm>
            <a:off x="0" y="908050"/>
            <a:ext cx="1728788" cy="307975"/>
          </a:xfrm>
          <a:prstGeom prst="rect">
            <a:avLst/>
          </a:prstGeom>
          <a:noFill/>
          <a:ln w="9525">
            <a:noFill/>
            <a:miter lim="800000"/>
            <a:headEnd/>
            <a:tailEnd/>
          </a:ln>
        </p:spPr>
        <p:txBody>
          <a:bodyPr>
            <a:spAutoFit/>
          </a:bodyPr>
          <a:lstStyle/>
          <a:p>
            <a:pPr algn="ctr">
              <a:spcBef>
                <a:spcPct val="50000"/>
              </a:spcBef>
            </a:pPr>
            <a:r>
              <a:rPr lang="tr-TR" sz="1400" b="0"/>
              <a:t>Stone impaction</a:t>
            </a:r>
            <a:endParaRPr lang="en-US" sz="1400" b="0"/>
          </a:p>
        </p:txBody>
      </p:sp>
      <p:sp>
        <p:nvSpPr>
          <p:cNvPr id="32772" name="Text Box 6"/>
          <p:cNvSpPr txBox="1">
            <a:spLocks noChangeArrowheads="1"/>
          </p:cNvSpPr>
          <p:nvPr/>
        </p:nvSpPr>
        <p:spPr bwMode="auto">
          <a:xfrm>
            <a:off x="1366838" y="171450"/>
            <a:ext cx="1728787" cy="369888"/>
          </a:xfrm>
          <a:prstGeom prst="rect">
            <a:avLst/>
          </a:prstGeom>
          <a:noFill/>
          <a:ln w="9525">
            <a:noFill/>
            <a:miter lim="800000"/>
            <a:headEnd/>
            <a:tailEnd/>
          </a:ln>
        </p:spPr>
        <p:txBody>
          <a:bodyPr>
            <a:spAutoFit/>
          </a:bodyPr>
          <a:lstStyle/>
          <a:p>
            <a:pPr algn="ctr">
              <a:spcBef>
                <a:spcPct val="50000"/>
              </a:spcBef>
            </a:pPr>
            <a:r>
              <a:rPr lang="tr-TR">
                <a:solidFill>
                  <a:srgbClr val="FFFF00"/>
                </a:solidFill>
              </a:rPr>
              <a:t>Biliary colic</a:t>
            </a:r>
            <a:endParaRPr lang="en-US">
              <a:solidFill>
                <a:srgbClr val="FFFF00"/>
              </a:solidFill>
            </a:endParaRPr>
          </a:p>
        </p:txBody>
      </p:sp>
      <p:sp>
        <p:nvSpPr>
          <p:cNvPr id="32773" name="Text Box 7"/>
          <p:cNvSpPr txBox="1">
            <a:spLocks noChangeArrowheads="1"/>
          </p:cNvSpPr>
          <p:nvPr/>
        </p:nvSpPr>
        <p:spPr bwMode="auto">
          <a:xfrm>
            <a:off x="5072063" y="188913"/>
            <a:ext cx="2571750" cy="369887"/>
          </a:xfrm>
          <a:prstGeom prst="rect">
            <a:avLst/>
          </a:prstGeom>
          <a:noFill/>
          <a:ln w="9525">
            <a:noFill/>
            <a:miter lim="800000"/>
            <a:headEnd/>
            <a:tailEnd/>
          </a:ln>
        </p:spPr>
        <p:txBody>
          <a:bodyPr>
            <a:spAutoFit/>
          </a:bodyPr>
          <a:lstStyle/>
          <a:p>
            <a:pPr algn="ctr">
              <a:spcBef>
                <a:spcPct val="50000"/>
              </a:spcBef>
            </a:pPr>
            <a:r>
              <a:rPr lang="tr-TR">
                <a:solidFill>
                  <a:srgbClr val="FFFF00"/>
                </a:solidFill>
              </a:rPr>
              <a:t>Acute cholecystitis</a:t>
            </a:r>
            <a:endParaRPr lang="en-US">
              <a:solidFill>
                <a:srgbClr val="FFFF00"/>
              </a:solidFill>
            </a:endParaRPr>
          </a:p>
        </p:txBody>
      </p:sp>
      <p:sp>
        <p:nvSpPr>
          <p:cNvPr id="32774" name="Text Box 8"/>
          <p:cNvSpPr txBox="1">
            <a:spLocks noChangeArrowheads="1"/>
          </p:cNvSpPr>
          <p:nvPr/>
        </p:nvSpPr>
        <p:spPr bwMode="auto">
          <a:xfrm>
            <a:off x="2428875" y="3786188"/>
            <a:ext cx="2732088" cy="369887"/>
          </a:xfrm>
          <a:prstGeom prst="rect">
            <a:avLst/>
          </a:prstGeom>
          <a:noFill/>
          <a:ln w="9525">
            <a:noFill/>
            <a:miter lim="800000"/>
            <a:headEnd/>
            <a:tailEnd/>
          </a:ln>
        </p:spPr>
        <p:txBody>
          <a:bodyPr>
            <a:spAutoFit/>
          </a:bodyPr>
          <a:lstStyle/>
          <a:p>
            <a:pPr algn="ctr">
              <a:spcBef>
                <a:spcPct val="50000"/>
              </a:spcBef>
            </a:pPr>
            <a:r>
              <a:rPr lang="tr-TR">
                <a:solidFill>
                  <a:srgbClr val="FFFF00"/>
                </a:solidFill>
              </a:rPr>
              <a:t>Chronic cholecystitis</a:t>
            </a:r>
            <a:endParaRPr lang="en-US">
              <a:solidFill>
                <a:srgbClr val="FFFF00"/>
              </a:solidFill>
            </a:endParaRPr>
          </a:p>
        </p:txBody>
      </p:sp>
      <p:sp>
        <p:nvSpPr>
          <p:cNvPr id="32775" name="Text Box 9"/>
          <p:cNvSpPr txBox="1">
            <a:spLocks noChangeArrowheads="1"/>
          </p:cNvSpPr>
          <p:nvPr/>
        </p:nvSpPr>
        <p:spPr bwMode="auto">
          <a:xfrm>
            <a:off x="2051050" y="2924175"/>
            <a:ext cx="1533525" cy="523875"/>
          </a:xfrm>
          <a:prstGeom prst="rect">
            <a:avLst/>
          </a:prstGeom>
          <a:noFill/>
          <a:ln w="9525">
            <a:noFill/>
            <a:miter lim="800000"/>
            <a:headEnd/>
            <a:tailEnd/>
          </a:ln>
        </p:spPr>
        <p:txBody>
          <a:bodyPr>
            <a:spAutoFit/>
          </a:bodyPr>
          <a:lstStyle/>
          <a:p>
            <a:pPr algn="ctr">
              <a:spcBef>
                <a:spcPct val="50000"/>
              </a:spcBef>
            </a:pPr>
            <a:r>
              <a:rPr lang="tr-TR" sz="1400" b="0"/>
              <a:t>Galbladder distention (pain)</a:t>
            </a:r>
            <a:endParaRPr lang="en-US" sz="1400" b="0"/>
          </a:p>
        </p:txBody>
      </p:sp>
      <p:sp>
        <p:nvSpPr>
          <p:cNvPr id="32776" name="Text Box 10"/>
          <p:cNvSpPr txBox="1">
            <a:spLocks noChangeArrowheads="1"/>
          </p:cNvSpPr>
          <p:nvPr/>
        </p:nvSpPr>
        <p:spPr bwMode="auto">
          <a:xfrm>
            <a:off x="2747963" y="2332038"/>
            <a:ext cx="1728787" cy="307975"/>
          </a:xfrm>
          <a:prstGeom prst="rect">
            <a:avLst/>
          </a:prstGeom>
          <a:noFill/>
          <a:ln w="9525">
            <a:noFill/>
            <a:miter lim="800000"/>
            <a:headEnd/>
            <a:tailEnd/>
          </a:ln>
        </p:spPr>
        <p:txBody>
          <a:bodyPr>
            <a:spAutoFit/>
          </a:bodyPr>
          <a:lstStyle/>
          <a:p>
            <a:pPr algn="ctr">
              <a:spcBef>
                <a:spcPct val="50000"/>
              </a:spcBef>
            </a:pPr>
            <a:r>
              <a:rPr lang="tr-TR" sz="1400" b="0"/>
              <a:t>Mucosal secretion</a:t>
            </a:r>
            <a:endParaRPr lang="en-US" sz="1400" b="0"/>
          </a:p>
        </p:txBody>
      </p:sp>
      <p:sp>
        <p:nvSpPr>
          <p:cNvPr id="32777" name="Text Box 11"/>
          <p:cNvSpPr txBox="1">
            <a:spLocks noChangeArrowheads="1"/>
          </p:cNvSpPr>
          <p:nvPr/>
        </p:nvSpPr>
        <p:spPr bwMode="auto">
          <a:xfrm>
            <a:off x="2770188" y="1595438"/>
            <a:ext cx="1365250" cy="523875"/>
          </a:xfrm>
          <a:prstGeom prst="rect">
            <a:avLst/>
          </a:prstGeom>
          <a:noFill/>
          <a:ln w="9525">
            <a:noFill/>
            <a:miter lim="800000"/>
            <a:headEnd/>
            <a:tailEnd/>
          </a:ln>
        </p:spPr>
        <p:txBody>
          <a:bodyPr>
            <a:spAutoFit/>
          </a:bodyPr>
          <a:lstStyle/>
          <a:p>
            <a:pPr algn="ctr">
              <a:spcBef>
                <a:spcPct val="50000"/>
              </a:spcBef>
            </a:pPr>
            <a:r>
              <a:rPr lang="tr-TR" sz="1400" b="0"/>
              <a:t>Gallbladder spasm</a:t>
            </a:r>
            <a:endParaRPr lang="en-US" sz="1400" b="0"/>
          </a:p>
        </p:txBody>
      </p:sp>
      <p:sp>
        <p:nvSpPr>
          <p:cNvPr id="32778" name="Text Box 13"/>
          <p:cNvSpPr txBox="1">
            <a:spLocks noChangeArrowheads="1"/>
          </p:cNvSpPr>
          <p:nvPr/>
        </p:nvSpPr>
        <p:spPr bwMode="auto">
          <a:xfrm>
            <a:off x="4441825" y="6092825"/>
            <a:ext cx="2449513" cy="738188"/>
          </a:xfrm>
          <a:prstGeom prst="rect">
            <a:avLst/>
          </a:prstGeom>
          <a:noFill/>
          <a:ln w="9525">
            <a:noFill/>
            <a:miter lim="800000"/>
            <a:headEnd/>
            <a:tailEnd/>
          </a:ln>
        </p:spPr>
        <p:txBody>
          <a:bodyPr>
            <a:spAutoFit/>
          </a:bodyPr>
          <a:lstStyle/>
          <a:p>
            <a:pPr algn="ctr">
              <a:spcBef>
                <a:spcPct val="50000"/>
              </a:spcBef>
            </a:pPr>
            <a:r>
              <a:rPr lang="tr-TR" sz="1400" b="0"/>
              <a:t>Smal contracted gallbladder with thickened scarred mucosa</a:t>
            </a:r>
            <a:endParaRPr lang="en-US" sz="1400" b="0"/>
          </a:p>
        </p:txBody>
      </p:sp>
      <p:sp>
        <p:nvSpPr>
          <p:cNvPr id="32779" name="Text Box 14"/>
          <p:cNvSpPr txBox="1">
            <a:spLocks noChangeArrowheads="1"/>
          </p:cNvSpPr>
          <p:nvPr/>
        </p:nvSpPr>
        <p:spPr bwMode="auto">
          <a:xfrm>
            <a:off x="1487488" y="4356100"/>
            <a:ext cx="2233612" cy="523875"/>
          </a:xfrm>
          <a:prstGeom prst="rect">
            <a:avLst/>
          </a:prstGeom>
          <a:noFill/>
          <a:ln w="9525">
            <a:noFill/>
            <a:miter lim="800000"/>
            <a:headEnd/>
            <a:tailEnd/>
          </a:ln>
        </p:spPr>
        <p:txBody>
          <a:bodyPr>
            <a:spAutoFit/>
          </a:bodyPr>
          <a:lstStyle/>
          <a:p>
            <a:pPr algn="ctr">
              <a:spcBef>
                <a:spcPct val="50000"/>
              </a:spcBef>
            </a:pPr>
            <a:r>
              <a:rPr lang="tr-TR" sz="1400" b="0"/>
              <a:t>Occasionally, scarred occludede cystic duct</a:t>
            </a:r>
            <a:endParaRPr lang="en-US" sz="1400" b="0"/>
          </a:p>
        </p:txBody>
      </p:sp>
      <p:sp>
        <p:nvSpPr>
          <p:cNvPr id="32780" name="Text Box 15"/>
          <p:cNvSpPr txBox="1">
            <a:spLocks noChangeArrowheads="1"/>
          </p:cNvSpPr>
          <p:nvPr/>
        </p:nvSpPr>
        <p:spPr bwMode="auto">
          <a:xfrm>
            <a:off x="7205663" y="2108200"/>
            <a:ext cx="1822450" cy="738188"/>
          </a:xfrm>
          <a:prstGeom prst="rect">
            <a:avLst/>
          </a:prstGeom>
          <a:noFill/>
          <a:ln w="9525">
            <a:noFill/>
            <a:miter lim="800000"/>
            <a:headEnd/>
            <a:tailEnd/>
          </a:ln>
        </p:spPr>
        <p:txBody>
          <a:bodyPr>
            <a:spAutoFit/>
          </a:bodyPr>
          <a:lstStyle/>
          <a:p>
            <a:pPr algn="ctr">
              <a:spcBef>
                <a:spcPct val="50000"/>
              </a:spcBef>
            </a:pPr>
            <a:r>
              <a:rPr lang="tr-TR" sz="1400" b="0"/>
              <a:t>Edematous and acutely inflamaed gallbladder</a:t>
            </a:r>
            <a:endParaRPr lang="en-US" sz="1400" b="0"/>
          </a:p>
        </p:txBody>
      </p:sp>
      <p:sp>
        <p:nvSpPr>
          <p:cNvPr id="32781" name="Text Box 16"/>
          <p:cNvSpPr txBox="1">
            <a:spLocks noChangeArrowheads="1"/>
          </p:cNvSpPr>
          <p:nvPr/>
        </p:nvSpPr>
        <p:spPr bwMode="auto">
          <a:xfrm>
            <a:off x="6572250" y="2909888"/>
            <a:ext cx="1676400" cy="307975"/>
          </a:xfrm>
          <a:prstGeom prst="rect">
            <a:avLst/>
          </a:prstGeom>
          <a:noFill/>
          <a:ln w="9525">
            <a:noFill/>
            <a:miter lim="800000"/>
            <a:headEnd/>
            <a:tailEnd/>
          </a:ln>
        </p:spPr>
        <p:txBody>
          <a:bodyPr>
            <a:spAutoFit/>
          </a:bodyPr>
          <a:lstStyle/>
          <a:p>
            <a:pPr algn="ctr">
              <a:spcBef>
                <a:spcPct val="50000"/>
              </a:spcBef>
            </a:pPr>
            <a:r>
              <a:rPr lang="tr-TR" sz="1400" b="0"/>
              <a:t>Ischemia, necrosis</a:t>
            </a:r>
            <a:endParaRPr lang="en-US" sz="1400" b="0"/>
          </a:p>
        </p:txBody>
      </p:sp>
      <p:sp>
        <p:nvSpPr>
          <p:cNvPr id="32782" name="Text Box 17"/>
          <p:cNvSpPr txBox="1">
            <a:spLocks noChangeArrowheads="1"/>
          </p:cNvSpPr>
          <p:nvPr/>
        </p:nvSpPr>
        <p:spPr bwMode="auto">
          <a:xfrm>
            <a:off x="3306763" y="890588"/>
            <a:ext cx="2308225" cy="307975"/>
          </a:xfrm>
          <a:prstGeom prst="rect">
            <a:avLst/>
          </a:prstGeom>
          <a:noFill/>
          <a:ln w="9525">
            <a:noFill/>
            <a:miter lim="800000"/>
            <a:headEnd/>
            <a:tailEnd/>
          </a:ln>
        </p:spPr>
        <p:txBody>
          <a:bodyPr>
            <a:spAutoFit/>
          </a:bodyPr>
          <a:lstStyle/>
          <a:p>
            <a:pPr algn="ctr">
              <a:spcBef>
                <a:spcPct val="50000"/>
              </a:spcBef>
            </a:pPr>
            <a:r>
              <a:rPr lang="tr-TR" sz="1400" b="0"/>
              <a:t>Persistent obstruction</a:t>
            </a:r>
            <a:endParaRPr lang="en-US" sz="1400" b="0"/>
          </a:p>
        </p:txBody>
      </p:sp>
      <p:cxnSp>
        <p:nvCxnSpPr>
          <p:cNvPr id="32783" name="15 Düz Bağlayıcı"/>
          <p:cNvCxnSpPr>
            <a:cxnSpLocks noChangeShapeType="1"/>
          </p:cNvCxnSpPr>
          <p:nvPr/>
        </p:nvCxnSpPr>
        <p:spPr bwMode="auto">
          <a:xfrm>
            <a:off x="1116013" y="1341438"/>
            <a:ext cx="647700" cy="0"/>
          </a:xfrm>
          <a:prstGeom prst="line">
            <a:avLst/>
          </a:prstGeom>
          <a:noFill/>
          <a:ln w="28575" algn="ctr">
            <a:solidFill>
              <a:schemeClr val="tx1"/>
            </a:solidFill>
            <a:round/>
            <a:headEnd/>
            <a:tailEnd/>
          </a:ln>
        </p:spPr>
      </p:cxnSp>
      <p:cxnSp>
        <p:nvCxnSpPr>
          <p:cNvPr id="32784" name="17 Düz Bağlayıcı"/>
          <p:cNvCxnSpPr>
            <a:cxnSpLocks noChangeShapeType="1"/>
          </p:cNvCxnSpPr>
          <p:nvPr/>
        </p:nvCxnSpPr>
        <p:spPr bwMode="auto">
          <a:xfrm>
            <a:off x="2268538" y="1844675"/>
            <a:ext cx="647700" cy="0"/>
          </a:xfrm>
          <a:prstGeom prst="line">
            <a:avLst/>
          </a:prstGeom>
          <a:noFill/>
          <a:ln w="28575" algn="ctr">
            <a:solidFill>
              <a:schemeClr val="tx1"/>
            </a:solidFill>
            <a:round/>
            <a:headEnd/>
            <a:tailEnd/>
          </a:ln>
        </p:spPr>
      </p:cxnSp>
      <p:cxnSp>
        <p:nvCxnSpPr>
          <p:cNvPr id="32785" name="19 Düz Bağlayıcı"/>
          <p:cNvCxnSpPr>
            <a:cxnSpLocks noChangeShapeType="1"/>
            <a:endCxn id="32776" idx="1"/>
          </p:cNvCxnSpPr>
          <p:nvPr/>
        </p:nvCxnSpPr>
        <p:spPr bwMode="auto">
          <a:xfrm>
            <a:off x="2051050" y="2349500"/>
            <a:ext cx="696913" cy="136525"/>
          </a:xfrm>
          <a:prstGeom prst="line">
            <a:avLst/>
          </a:prstGeom>
          <a:noFill/>
          <a:ln w="28575" algn="ctr">
            <a:solidFill>
              <a:schemeClr val="tx1"/>
            </a:solidFill>
            <a:round/>
            <a:headEnd/>
            <a:tailEnd/>
          </a:ln>
        </p:spPr>
      </p:cxnSp>
      <p:cxnSp>
        <p:nvCxnSpPr>
          <p:cNvPr id="32786" name="21 Düz Bağlayıcı"/>
          <p:cNvCxnSpPr>
            <a:cxnSpLocks noChangeShapeType="1"/>
          </p:cNvCxnSpPr>
          <p:nvPr/>
        </p:nvCxnSpPr>
        <p:spPr bwMode="auto">
          <a:xfrm>
            <a:off x="1835150" y="2708275"/>
            <a:ext cx="433388" cy="433388"/>
          </a:xfrm>
          <a:prstGeom prst="line">
            <a:avLst/>
          </a:prstGeom>
          <a:noFill/>
          <a:ln w="28575" algn="ctr">
            <a:solidFill>
              <a:schemeClr val="tx1"/>
            </a:solidFill>
            <a:round/>
            <a:headEnd/>
            <a:tailEnd/>
          </a:ln>
        </p:spPr>
      </p:cxnSp>
      <p:cxnSp>
        <p:nvCxnSpPr>
          <p:cNvPr id="32787" name="23 Düz Bağlayıcı"/>
          <p:cNvCxnSpPr>
            <a:cxnSpLocks noChangeShapeType="1"/>
          </p:cNvCxnSpPr>
          <p:nvPr/>
        </p:nvCxnSpPr>
        <p:spPr bwMode="auto">
          <a:xfrm>
            <a:off x="6948488" y="2060575"/>
            <a:ext cx="431800" cy="288925"/>
          </a:xfrm>
          <a:prstGeom prst="line">
            <a:avLst/>
          </a:prstGeom>
          <a:noFill/>
          <a:ln w="28575" algn="ctr">
            <a:solidFill>
              <a:schemeClr val="tx1"/>
            </a:solidFill>
            <a:round/>
            <a:headEnd/>
            <a:tailEnd/>
          </a:ln>
        </p:spPr>
      </p:cxnSp>
      <p:cxnSp>
        <p:nvCxnSpPr>
          <p:cNvPr id="32788" name="25 Düz Bağlayıcı"/>
          <p:cNvCxnSpPr>
            <a:cxnSpLocks noChangeShapeType="1"/>
          </p:cNvCxnSpPr>
          <p:nvPr/>
        </p:nvCxnSpPr>
        <p:spPr bwMode="auto">
          <a:xfrm>
            <a:off x="7019925" y="2205038"/>
            <a:ext cx="73025" cy="576262"/>
          </a:xfrm>
          <a:prstGeom prst="line">
            <a:avLst/>
          </a:prstGeom>
          <a:noFill/>
          <a:ln w="28575" algn="ctr">
            <a:solidFill>
              <a:schemeClr val="tx1"/>
            </a:solidFill>
            <a:round/>
            <a:headEnd/>
            <a:tailEnd/>
          </a:ln>
        </p:spPr>
      </p:cxnSp>
      <p:cxnSp>
        <p:nvCxnSpPr>
          <p:cNvPr id="32789" name="29 Düz Bağlayıcı"/>
          <p:cNvCxnSpPr>
            <a:cxnSpLocks noChangeShapeType="1"/>
          </p:cNvCxnSpPr>
          <p:nvPr/>
        </p:nvCxnSpPr>
        <p:spPr bwMode="auto">
          <a:xfrm>
            <a:off x="3708400" y="4581525"/>
            <a:ext cx="431800" cy="0"/>
          </a:xfrm>
          <a:prstGeom prst="line">
            <a:avLst/>
          </a:prstGeom>
          <a:noFill/>
          <a:ln w="28575" algn="ctr">
            <a:solidFill>
              <a:schemeClr val="tx1"/>
            </a:solidFill>
            <a:round/>
            <a:headEnd/>
            <a:tailEnd/>
          </a:ln>
        </p:spPr>
      </p:cxnSp>
      <p:cxnSp>
        <p:nvCxnSpPr>
          <p:cNvPr id="32790" name="32 Düz Bağlayıcı"/>
          <p:cNvCxnSpPr>
            <a:cxnSpLocks noChangeShapeType="1"/>
          </p:cNvCxnSpPr>
          <p:nvPr/>
        </p:nvCxnSpPr>
        <p:spPr bwMode="auto">
          <a:xfrm flipH="1" flipV="1">
            <a:off x="3995738" y="6165850"/>
            <a:ext cx="576262" cy="215900"/>
          </a:xfrm>
          <a:prstGeom prst="line">
            <a:avLst/>
          </a:prstGeom>
          <a:noFill/>
          <a:ln w="28575" algn="ctr">
            <a:solidFill>
              <a:schemeClr val="tx1"/>
            </a:solidFill>
            <a:round/>
            <a:headEnd/>
            <a:tailEnd/>
          </a:ln>
        </p:spPr>
      </p:cxnSp>
      <p:sp>
        <p:nvSpPr>
          <p:cNvPr id="2" name="Slayt Numarası Yer Tutucusu 1"/>
          <p:cNvSpPr>
            <a:spLocks noGrp="1"/>
          </p:cNvSpPr>
          <p:nvPr>
            <p:ph type="sldNum" sz="quarter" idx="12"/>
          </p:nvPr>
        </p:nvSpPr>
        <p:spPr/>
        <p:txBody>
          <a:bodyPr/>
          <a:lstStyle/>
          <a:p>
            <a:pPr>
              <a:defRPr/>
            </a:pPr>
            <a:fld id="{CA48B754-D8E6-460C-8CA2-0447D872C702}" type="slidenum">
              <a:rPr lang="tr-TR" smtClean="0"/>
              <a:pPr>
                <a:defRPr/>
              </a:pPr>
              <a:t>31</a:t>
            </a:fld>
            <a:endParaRPr lang="tr-TR"/>
          </a:p>
        </p:txBody>
      </p:sp>
      <p:grpSp>
        <p:nvGrpSpPr>
          <p:cNvPr id="24" name="Group 4"/>
          <p:cNvGrpSpPr>
            <a:grpSpLocks/>
          </p:cNvGrpSpPr>
          <p:nvPr/>
        </p:nvGrpSpPr>
        <p:grpSpPr bwMode="auto">
          <a:xfrm>
            <a:off x="58738" y="6440488"/>
            <a:ext cx="2667000" cy="365125"/>
            <a:chOff x="384" y="2976"/>
            <a:chExt cx="1680" cy="230"/>
          </a:xfrm>
        </p:grpSpPr>
        <p:pic>
          <p:nvPicPr>
            <p:cNvPr id="25" name="Picture 5" descr="HM00260_"/>
            <p:cNvPicPr>
              <a:picLocks noChangeAspect="1" noChangeArrowheads="1"/>
            </p:cNvPicPr>
            <p:nvPr/>
          </p:nvPicPr>
          <p:blipFill>
            <a:blip r:embed="rId3" cstate="print"/>
            <a:srcRect/>
            <a:stretch>
              <a:fillRect/>
            </a:stretch>
          </p:blipFill>
          <p:spPr bwMode="auto">
            <a:xfrm>
              <a:off x="1351" y="3009"/>
              <a:ext cx="144" cy="183"/>
            </a:xfrm>
            <a:prstGeom prst="rect">
              <a:avLst/>
            </a:prstGeom>
            <a:noFill/>
            <a:ln w="9525">
              <a:noFill/>
              <a:miter lim="800000"/>
              <a:headEnd/>
              <a:tailEnd/>
            </a:ln>
          </p:spPr>
        </p:pic>
        <p:sp>
          <p:nvSpPr>
            <p:cNvPr id="26"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type="body" idx="1"/>
          </p:nvPr>
        </p:nvSpPr>
        <p:spPr>
          <a:xfrm>
            <a:off x="468313" y="1484313"/>
            <a:ext cx="8229600" cy="3743325"/>
          </a:xfrm>
        </p:spPr>
        <p:txBody>
          <a:bodyPr/>
          <a:lstStyle/>
          <a:p>
            <a:pPr eaLnBrk="1" hangingPunct="1">
              <a:lnSpc>
                <a:spcPct val="90000"/>
              </a:lnSpc>
              <a:defRPr/>
            </a:pPr>
            <a:r>
              <a:rPr lang="tr-TR" sz="2400" dirty="0" smtClean="0"/>
              <a:t>Clinical and laboratory findings show marked similarity with calculous cholecystitis. </a:t>
            </a:r>
          </a:p>
          <a:p>
            <a:pPr eaLnBrk="1" hangingPunct="1">
              <a:lnSpc>
                <a:spcPct val="90000"/>
              </a:lnSpc>
              <a:defRPr/>
            </a:pPr>
            <a:endParaRPr lang="tr-TR" sz="2400" dirty="0" smtClean="0"/>
          </a:p>
          <a:p>
            <a:pPr eaLnBrk="1" hangingPunct="1">
              <a:lnSpc>
                <a:spcPct val="90000"/>
              </a:lnSpc>
              <a:defRPr/>
            </a:pPr>
            <a:r>
              <a:rPr lang="tr-TR" sz="2400" dirty="0" smtClean="0"/>
              <a:t>Abdominal pain, leukocytosis, mild fever and mild to moderate elevation of liver enzymes  are present in most patients.</a:t>
            </a:r>
          </a:p>
          <a:p>
            <a:pPr eaLnBrk="1" hangingPunct="1">
              <a:lnSpc>
                <a:spcPct val="90000"/>
              </a:lnSpc>
              <a:defRPr/>
            </a:pPr>
            <a:endParaRPr lang="tr-TR" sz="2400" dirty="0" smtClean="0"/>
          </a:p>
          <a:p>
            <a:pPr eaLnBrk="1" hangingPunct="1">
              <a:lnSpc>
                <a:spcPct val="90000"/>
              </a:lnSpc>
              <a:defRPr/>
            </a:pPr>
            <a:r>
              <a:rPr lang="tr-TR" sz="2400" dirty="0" smtClean="0"/>
              <a:t>US and CT  are first choices in diagnosis	                					                                                                                                                      </a:t>
            </a:r>
          </a:p>
          <a:p>
            <a:pPr eaLnBrk="1" hangingPunct="1">
              <a:lnSpc>
                <a:spcPct val="90000"/>
              </a:lnSpc>
              <a:buFontTx/>
              <a:buNone/>
              <a:defRPr/>
            </a:pPr>
            <a:r>
              <a:rPr lang="tr-TR" sz="2400" dirty="0" smtClean="0"/>
              <a:t>                                         </a:t>
            </a:r>
          </a:p>
        </p:txBody>
      </p:sp>
      <p:grpSp>
        <p:nvGrpSpPr>
          <p:cNvPr id="34819" name="Group 4"/>
          <p:cNvGrpSpPr>
            <a:grpSpLocks/>
          </p:cNvGrpSpPr>
          <p:nvPr/>
        </p:nvGrpSpPr>
        <p:grpSpPr bwMode="auto">
          <a:xfrm>
            <a:off x="58738" y="6440488"/>
            <a:ext cx="2667000" cy="365125"/>
            <a:chOff x="384" y="2976"/>
            <a:chExt cx="1680" cy="230"/>
          </a:xfrm>
        </p:grpSpPr>
        <p:pic>
          <p:nvPicPr>
            <p:cNvPr id="34826" name="Picture 5" descr="HM00260_"/>
            <p:cNvPicPr>
              <a:picLocks noChangeAspect="1" noChangeArrowheads="1"/>
            </p:cNvPicPr>
            <p:nvPr/>
          </p:nvPicPr>
          <p:blipFill>
            <a:blip r:embed="rId3" cstate="print"/>
            <a:srcRect/>
            <a:stretch>
              <a:fillRect/>
            </a:stretch>
          </p:blipFill>
          <p:spPr bwMode="auto">
            <a:xfrm>
              <a:off x="1351" y="3009"/>
              <a:ext cx="144" cy="183"/>
            </a:xfrm>
            <a:prstGeom prst="rect">
              <a:avLst/>
            </a:prstGeom>
            <a:noFill/>
            <a:ln w="9525">
              <a:noFill/>
              <a:miter lim="800000"/>
              <a:headEnd/>
              <a:tailEnd/>
            </a:ln>
          </p:spPr>
        </p:pic>
        <p:sp>
          <p:nvSpPr>
            <p:cNvPr id="34827"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
        <p:nvSpPr>
          <p:cNvPr id="34820" name="Line 7"/>
          <p:cNvSpPr>
            <a:spLocks noChangeShapeType="1"/>
          </p:cNvSpPr>
          <p:nvPr/>
        </p:nvSpPr>
        <p:spPr bwMode="auto">
          <a:xfrm>
            <a:off x="0" y="849313"/>
            <a:ext cx="9144000" cy="0"/>
          </a:xfrm>
          <a:prstGeom prst="line">
            <a:avLst/>
          </a:prstGeom>
          <a:noFill/>
          <a:ln w="9525">
            <a:solidFill>
              <a:schemeClr val="hlink"/>
            </a:solidFill>
            <a:round/>
            <a:headEnd/>
            <a:tailEnd/>
          </a:ln>
        </p:spPr>
        <p:txBody>
          <a:bodyPr/>
          <a:lstStyle/>
          <a:p>
            <a:endParaRPr lang="tr-TR"/>
          </a:p>
        </p:txBody>
      </p:sp>
      <p:pic>
        <p:nvPicPr>
          <p:cNvPr id="34821" name="Picture 7"/>
          <p:cNvPicPr>
            <a:picLocks noChangeAspect="1" noChangeArrowheads="1"/>
          </p:cNvPicPr>
          <p:nvPr/>
        </p:nvPicPr>
        <p:blipFill>
          <a:blip r:embed="rId4" cstate="print"/>
          <a:srcRect/>
          <a:stretch>
            <a:fillRect/>
          </a:stretch>
        </p:blipFill>
        <p:spPr bwMode="auto">
          <a:xfrm>
            <a:off x="3348038" y="4724400"/>
            <a:ext cx="1612900" cy="2133600"/>
          </a:xfrm>
          <a:prstGeom prst="rect">
            <a:avLst/>
          </a:prstGeom>
          <a:noFill/>
          <a:ln w="9525">
            <a:noFill/>
            <a:miter lim="800000"/>
            <a:headEnd/>
            <a:tailEnd/>
          </a:ln>
        </p:spPr>
      </p:pic>
      <p:sp>
        <p:nvSpPr>
          <p:cNvPr id="34822" name="8 Dikdörtgen"/>
          <p:cNvSpPr>
            <a:spLocks noChangeArrowheads="1"/>
          </p:cNvSpPr>
          <p:nvPr/>
        </p:nvSpPr>
        <p:spPr bwMode="auto">
          <a:xfrm>
            <a:off x="5220072" y="4857751"/>
            <a:ext cx="3673475" cy="1582737"/>
          </a:xfrm>
          <a:prstGeom prst="rect">
            <a:avLst/>
          </a:prstGeom>
          <a:solidFill>
            <a:srgbClr val="0033CC"/>
          </a:solidFill>
          <a:ln w="9525" algn="ctr">
            <a:solidFill>
              <a:schemeClr val="tx1"/>
            </a:solidFill>
            <a:round/>
            <a:headEnd/>
            <a:tailEnd/>
          </a:ln>
        </p:spPr>
        <p:txBody>
          <a:bodyPr/>
          <a:lstStyle/>
          <a:p>
            <a:pPr>
              <a:lnSpc>
                <a:spcPct val="90000"/>
              </a:lnSpc>
            </a:pPr>
            <a:endParaRPr lang="tr-TR" sz="2000" b="0"/>
          </a:p>
          <a:p>
            <a:pPr>
              <a:lnSpc>
                <a:spcPct val="90000"/>
              </a:lnSpc>
            </a:pPr>
            <a:r>
              <a:rPr lang="tr-TR" sz="2000" b="0"/>
              <a:t>- Bile sludge in gallbladder                                             - Hydropic gallbladder                                     - Thickened gallbladder wall                            - Ultrasonographic Murphy</a:t>
            </a:r>
          </a:p>
        </p:txBody>
      </p:sp>
      <p:sp>
        <p:nvSpPr>
          <p:cNvPr id="34823" name="9 Beşgen"/>
          <p:cNvSpPr>
            <a:spLocks noChangeArrowheads="1"/>
          </p:cNvSpPr>
          <p:nvPr/>
        </p:nvSpPr>
        <p:spPr bwMode="auto">
          <a:xfrm>
            <a:off x="4932363" y="5516563"/>
            <a:ext cx="144462" cy="504825"/>
          </a:xfrm>
          <a:prstGeom prst="homePlate">
            <a:avLst>
              <a:gd name="adj" fmla="val 50000"/>
            </a:avLst>
          </a:prstGeom>
          <a:solidFill>
            <a:srgbClr val="0033CC"/>
          </a:solidFill>
          <a:ln w="9525" algn="ctr">
            <a:solidFill>
              <a:schemeClr val="tx1"/>
            </a:solidFill>
            <a:round/>
            <a:headEnd/>
            <a:tailEnd/>
          </a:ln>
        </p:spPr>
        <p:txBody>
          <a:bodyPr/>
          <a:lstStyle/>
          <a:p>
            <a:endParaRPr lang="tr-TR"/>
          </a:p>
        </p:txBody>
      </p:sp>
      <p:sp>
        <p:nvSpPr>
          <p:cNvPr id="34824" name="9 Dikdörtgen"/>
          <p:cNvSpPr>
            <a:spLocks noChangeArrowheads="1"/>
          </p:cNvSpPr>
          <p:nvPr/>
        </p:nvSpPr>
        <p:spPr bwMode="auto">
          <a:xfrm>
            <a:off x="2590800" y="149225"/>
            <a:ext cx="3965575" cy="523875"/>
          </a:xfrm>
          <a:prstGeom prst="rect">
            <a:avLst/>
          </a:prstGeom>
          <a:noFill/>
          <a:ln w="9525">
            <a:noFill/>
            <a:miter lim="800000"/>
            <a:headEnd/>
            <a:tailEnd/>
          </a:ln>
        </p:spPr>
        <p:txBody>
          <a:bodyPr wrap="none">
            <a:spAutoFit/>
          </a:bodyPr>
          <a:lstStyle/>
          <a:p>
            <a:r>
              <a:rPr lang="tr-TR" sz="2800" b="0">
                <a:solidFill>
                  <a:srgbClr val="FFFF00"/>
                </a:solidFill>
              </a:rPr>
              <a:t>Acalculous  cholecystitis</a:t>
            </a:r>
            <a:endParaRPr lang="tr-TR" sz="2800" b="0"/>
          </a:p>
        </p:txBody>
      </p:sp>
      <p:sp>
        <p:nvSpPr>
          <p:cNvPr id="2" name="Slayt Numarası Yer Tutucusu 1"/>
          <p:cNvSpPr>
            <a:spLocks noGrp="1"/>
          </p:cNvSpPr>
          <p:nvPr>
            <p:ph type="sldNum" sz="quarter" idx="12"/>
          </p:nvPr>
        </p:nvSpPr>
        <p:spPr>
          <a:xfrm>
            <a:off x="8368705" y="6307139"/>
            <a:ext cx="658416" cy="476250"/>
          </a:xfrm>
        </p:spPr>
        <p:txBody>
          <a:bodyPr/>
          <a:lstStyle/>
          <a:p>
            <a:pPr>
              <a:defRPr/>
            </a:pPr>
            <a:fld id="{F0B3AC44-B3AE-45AA-A9DC-A10D0C9D45C9}" type="slidenum">
              <a:rPr lang="tr-TR" smtClean="0"/>
              <a:pPr>
                <a:defRPr/>
              </a:pPr>
              <a:t>32</a:t>
            </a:fld>
            <a:endParaRPr lang="tr-TR" dirty="0"/>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395288" y="188913"/>
            <a:ext cx="7263313" cy="1143000"/>
          </a:xfrm>
        </p:spPr>
        <p:txBody>
          <a:bodyPr/>
          <a:lstStyle/>
          <a:p>
            <a:pPr algn="ctr" eaLnBrk="1" hangingPunct="1">
              <a:defRPr/>
            </a:pPr>
            <a:r>
              <a:rPr lang="tr-TR" sz="2800" dirty="0" smtClean="0">
                <a:solidFill>
                  <a:srgbClr val="FFFF00"/>
                </a:solidFill>
              </a:rPr>
              <a:t>Acalculous cholecystitis (10%)</a:t>
            </a:r>
          </a:p>
        </p:txBody>
      </p:sp>
      <p:sp>
        <p:nvSpPr>
          <p:cNvPr id="53251" name="Rectangle 3"/>
          <p:cNvSpPr>
            <a:spLocks noGrp="1" noChangeArrowheads="1"/>
          </p:cNvSpPr>
          <p:nvPr>
            <p:ph type="body" idx="1"/>
          </p:nvPr>
        </p:nvSpPr>
        <p:spPr>
          <a:xfrm>
            <a:off x="250825" y="1853445"/>
            <a:ext cx="8642350" cy="2869108"/>
          </a:xfrm>
        </p:spPr>
        <p:txBody>
          <a:bodyPr/>
          <a:lstStyle/>
          <a:p>
            <a:pPr eaLnBrk="1" hangingPunct="1">
              <a:defRPr/>
            </a:pPr>
            <a:r>
              <a:rPr lang="tr-TR" sz="2400" dirty="0" smtClean="0"/>
              <a:t>Trauma, major surgeries and AMI etc.</a:t>
            </a:r>
          </a:p>
          <a:p>
            <a:pPr eaLnBrk="1" hangingPunct="1">
              <a:defRPr/>
            </a:pPr>
            <a:r>
              <a:rPr lang="tr-TR" sz="2400" dirty="0" smtClean="0"/>
              <a:t>Long standing hospitalization in intensive care units</a:t>
            </a:r>
          </a:p>
          <a:p>
            <a:pPr eaLnBrk="1" hangingPunct="1">
              <a:defRPr/>
            </a:pPr>
            <a:r>
              <a:rPr lang="tr-TR" sz="2400" dirty="0" smtClean="0"/>
              <a:t>Long standing parenteral feeding </a:t>
            </a:r>
          </a:p>
          <a:p>
            <a:pPr eaLnBrk="1" hangingPunct="1">
              <a:defRPr/>
            </a:pPr>
            <a:r>
              <a:rPr lang="tr-TR" sz="2400" dirty="0" smtClean="0"/>
              <a:t>Chronic narcotic abuse</a:t>
            </a:r>
          </a:p>
          <a:p>
            <a:pPr eaLnBrk="1" hangingPunct="1">
              <a:defRPr/>
            </a:pPr>
            <a:r>
              <a:rPr lang="tr-TR" sz="2400" dirty="0" err="1" smtClean="0"/>
              <a:t>Sepsis</a:t>
            </a:r>
            <a:endParaRPr lang="tr-TR" sz="2400" dirty="0" smtClean="0"/>
          </a:p>
          <a:p>
            <a:pPr eaLnBrk="1" hangingPunct="1">
              <a:defRPr/>
            </a:pPr>
            <a:r>
              <a:rPr lang="tr-TR" sz="2400" dirty="0" smtClean="0"/>
              <a:t>Bile sludge in gallbladder</a:t>
            </a:r>
          </a:p>
        </p:txBody>
      </p:sp>
      <p:grpSp>
        <p:nvGrpSpPr>
          <p:cNvPr id="33796" name="Group 4"/>
          <p:cNvGrpSpPr>
            <a:grpSpLocks/>
          </p:cNvGrpSpPr>
          <p:nvPr/>
        </p:nvGrpSpPr>
        <p:grpSpPr bwMode="auto">
          <a:xfrm>
            <a:off x="58738" y="6440488"/>
            <a:ext cx="2667000" cy="365125"/>
            <a:chOff x="384" y="2976"/>
            <a:chExt cx="1680" cy="230"/>
          </a:xfrm>
        </p:grpSpPr>
        <p:pic>
          <p:nvPicPr>
            <p:cNvPr id="33800" name="Picture 5" descr="HM00260_"/>
            <p:cNvPicPr>
              <a:picLocks noChangeAspect="1" noChangeArrowheads="1"/>
            </p:cNvPicPr>
            <p:nvPr/>
          </p:nvPicPr>
          <p:blipFill>
            <a:blip r:embed="rId2" cstate="print"/>
            <a:srcRect/>
            <a:stretch>
              <a:fillRect/>
            </a:stretch>
          </p:blipFill>
          <p:spPr bwMode="auto">
            <a:xfrm>
              <a:off x="1351" y="3009"/>
              <a:ext cx="144" cy="183"/>
            </a:xfrm>
            <a:prstGeom prst="rect">
              <a:avLst/>
            </a:prstGeom>
            <a:noFill/>
            <a:ln w="9525">
              <a:noFill/>
              <a:miter lim="800000"/>
              <a:headEnd/>
              <a:tailEnd/>
            </a:ln>
          </p:spPr>
        </p:pic>
        <p:sp>
          <p:nvSpPr>
            <p:cNvPr id="33801"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
        <p:nvSpPr>
          <p:cNvPr id="33797" name="Line 7"/>
          <p:cNvSpPr>
            <a:spLocks noChangeShapeType="1"/>
          </p:cNvSpPr>
          <p:nvPr/>
        </p:nvSpPr>
        <p:spPr bwMode="auto">
          <a:xfrm>
            <a:off x="0" y="1196975"/>
            <a:ext cx="9144000" cy="0"/>
          </a:xfrm>
          <a:prstGeom prst="line">
            <a:avLst/>
          </a:prstGeom>
          <a:noFill/>
          <a:ln w="9525">
            <a:solidFill>
              <a:schemeClr val="hlink"/>
            </a:solidFill>
            <a:round/>
            <a:headEnd/>
            <a:tailEnd/>
          </a:ln>
        </p:spPr>
        <p:txBody>
          <a:bodyPr/>
          <a:lstStyle/>
          <a:p>
            <a:endParaRPr lang="tr-TR"/>
          </a:p>
        </p:txBody>
      </p:sp>
      <p:pic>
        <p:nvPicPr>
          <p:cNvPr id="33798" name="Picture 8" descr="PE06233_"/>
          <p:cNvPicPr>
            <a:picLocks noChangeAspect="1" noChangeArrowheads="1"/>
          </p:cNvPicPr>
          <p:nvPr/>
        </p:nvPicPr>
        <p:blipFill>
          <a:blip r:embed="rId3" cstate="print"/>
          <a:srcRect/>
          <a:stretch>
            <a:fillRect/>
          </a:stretch>
        </p:blipFill>
        <p:spPr bwMode="auto">
          <a:xfrm>
            <a:off x="7782425" y="236166"/>
            <a:ext cx="1237751" cy="1341016"/>
          </a:xfrm>
          <a:prstGeom prst="rect">
            <a:avLst/>
          </a:prstGeom>
          <a:noFill/>
          <a:ln w="9525">
            <a:noFill/>
            <a:miter lim="800000"/>
            <a:headEnd/>
            <a:tailEnd/>
          </a:ln>
        </p:spPr>
      </p:pic>
      <p:sp>
        <p:nvSpPr>
          <p:cNvPr id="10" name="Rectangle 3"/>
          <p:cNvSpPr txBox="1">
            <a:spLocks noChangeArrowheads="1"/>
          </p:cNvSpPr>
          <p:nvPr/>
        </p:nvSpPr>
        <p:spPr bwMode="auto">
          <a:xfrm>
            <a:off x="3832787" y="5102759"/>
            <a:ext cx="4536504" cy="1225278"/>
          </a:xfrm>
          <a:prstGeom prst="rect">
            <a:avLst/>
          </a:prstGeom>
          <a:solidFill>
            <a:srgbClr val="002060"/>
          </a:solidFill>
          <a:ln w="9525">
            <a:solidFill>
              <a:srgbClr val="FFC000"/>
            </a:solidFill>
            <a:miter lim="800000"/>
            <a:headEnd/>
            <a:tailEnd/>
          </a:ln>
          <a:effectLst/>
        </p:spPr>
        <p:txBody>
          <a:bodyPr/>
          <a:lstStyle/>
          <a:p>
            <a:pPr marL="342900" indent="-342900">
              <a:spcBef>
                <a:spcPct val="20000"/>
              </a:spcBef>
              <a:buClr>
                <a:schemeClr val="hlink"/>
              </a:buClr>
              <a:buSzPct val="82000"/>
              <a:buFontTx/>
              <a:buChar char="•"/>
              <a:defRPr/>
            </a:pPr>
            <a:r>
              <a:rPr lang="tr-TR" sz="1600" b="0" kern="0" dirty="0" err="1" smtClean="0">
                <a:latin typeface="+mn-lt"/>
              </a:rPr>
              <a:t>Ischemia</a:t>
            </a:r>
            <a:r>
              <a:rPr lang="tr-TR" sz="1600" b="0" kern="0" dirty="0" smtClean="0">
                <a:latin typeface="+mn-lt"/>
              </a:rPr>
              <a:t> </a:t>
            </a:r>
            <a:r>
              <a:rPr lang="tr-TR" sz="1600" b="0" kern="0" dirty="0">
                <a:latin typeface="+mn-lt"/>
              </a:rPr>
              <a:t>due to poor gallbladder perfusion</a:t>
            </a:r>
          </a:p>
          <a:p>
            <a:pPr marL="342900" indent="-342900">
              <a:spcBef>
                <a:spcPct val="20000"/>
              </a:spcBef>
              <a:buClr>
                <a:schemeClr val="hlink"/>
              </a:buClr>
              <a:buSzPct val="82000"/>
              <a:buFontTx/>
              <a:buChar char="•"/>
              <a:defRPr/>
            </a:pPr>
            <a:r>
              <a:rPr lang="tr-TR" sz="1600" b="0" kern="0" dirty="0">
                <a:latin typeface="+mn-lt"/>
              </a:rPr>
              <a:t>Bacteriemia</a:t>
            </a:r>
          </a:p>
          <a:p>
            <a:pPr marL="342900" indent="-342900">
              <a:spcBef>
                <a:spcPct val="20000"/>
              </a:spcBef>
              <a:buClr>
                <a:schemeClr val="hlink"/>
              </a:buClr>
              <a:buSzPct val="82000"/>
              <a:buFontTx/>
              <a:buChar char="•"/>
              <a:defRPr/>
            </a:pPr>
            <a:r>
              <a:rPr lang="tr-TR" sz="1600" b="0" kern="0" dirty="0">
                <a:latin typeface="+mn-lt"/>
              </a:rPr>
              <a:t>Impaired gallbladder emptying</a:t>
            </a:r>
          </a:p>
          <a:p>
            <a:pPr marL="342900" indent="-342900">
              <a:spcBef>
                <a:spcPct val="20000"/>
              </a:spcBef>
              <a:buClr>
                <a:schemeClr val="hlink"/>
              </a:buClr>
              <a:buSzPct val="82000"/>
              <a:buFontTx/>
              <a:buChar char="•"/>
              <a:defRPr/>
            </a:pPr>
            <a:r>
              <a:rPr lang="tr-TR" sz="1600" b="0" kern="0" dirty="0">
                <a:latin typeface="+mn-lt"/>
              </a:rPr>
              <a:t>Hyperconcentration of bile in gallbladdder</a:t>
            </a:r>
          </a:p>
        </p:txBody>
      </p:sp>
      <p:sp>
        <p:nvSpPr>
          <p:cNvPr id="2" name="Slayt Numarası Yer Tutucusu 1"/>
          <p:cNvSpPr>
            <a:spLocks noGrp="1"/>
          </p:cNvSpPr>
          <p:nvPr>
            <p:ph type="sldNum" sz="quarter" idx="12"/>
          </p:nvPr>
        </p:nvSpPr>
        <p:spPr/>
        <p:txBody>
          <a:bodyPr/>
          <a:lstStyle/>
          <a:p>
            <a:pPr>
              <a:defRPr/>
            </a:pPr>
            <a:fld id="{F0B3AC44-B3AE-45AA-A9DC-A10D0C9D45C9}" type="slidenum">
              <a:rPr lang="tr-TR" smtClean="0"/>
              <a:pPr>
                <a:defRPr/>
              </a:pPr>
              <a:t>33</a:t>
            </a:fld>
            <a:endParaRPr lang="tr-TR"/>
          </a:p>
        </p:txBody>
      </p:sp>
      <p:sp>
        <p:nvSpPr>
          <p:cNvPr id="4" name="Metin kutusu 3"/>
          <p:cNvSpPr txBox="1"/>
          <p:nvPr/>
        </p:nvSpPr>
        <p:spPr>
          <a:xfrm>
            <a:off x="3206241" y="5249063"/>
            <a:ext cx="648072" cy="646331"/>
          </a:xfrm>
          <a:prstGeom prst="rect">
            <a:avLst/>
          </a:prstGeom>
          <a:noFill/>
        </p:spPr>
        <p:txBody>
          <a:bodyPr wrap="square" rtlCol="0">
            <a:spAutoFit/>
          </a:bodyPr>
          <a:lstStyle/>
          <a:p>
            <a:r>
              <a:rPr lang="tr-TR" sz="3600" b="0" dirty="0" smtClean="0">
                <a:solidFill>
                  <a:srgbClr val="FFFF00"/>
                </a:solidFill>
              </a:rPr>
              <a:t>?</a:t>
            </a:r>
            <a:endParaRPr lang="tr-TR" sz="3600" b="0" dirty="0">
              <a:solidFill>
                <a:srgbClr val="FFFF00"/>
              </a:solidFill>
            </a:endParaRPr>
          </a:p>
        </p:txBody>
      </p:sp>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Grp="1" noChangeArrowheads="1"/>
          </p:cNvSpPr>
          <p:nvPr>
            <p:ph type="body" idx="1"/>
          </p:nvPr>
        </p:nvSpPr>
        <p:spPr>
          <a:xfrm>
            <a:off x="468313" y="1268413"/>
            <a:ext cx="8229600" cy="4525962"/>
          </a:xfrm>
        </p:spPr>
        <p:txBody>
          <a:bodyPr/>
          <a:lstStyle/>
          <a:p>
            <a:pPr eaLnBrk="1" hangingPunct="1">
              <a:lnSpc>
                <a:spcPct val="90000"/>
              </a:lnSpc>
              <a:defRPr/>
            </a:pPr>
            <a:r>
              <a:rPr lang="tr-TR" sz="2400" dirty="0" smtClean="0"/>
              <a:t>Some complications  may develop in 10% of patients with gallstone disease; 	</a:t>
            </a:r>
          </a:p>
          <a:p>
            <a:pPr eaLnBrk="1" hangingPunct="1">
              <a:lnSpc>
                <a:spcPct val="90000"/>
              </a:lnSpc>
              <a:buFontTx/>
              <a:buNone/>
              <a:defRPr/>
            </a:pPr>
            <a:r>
              <a:rPr lang="tr-TR" sz="2800" dirty="0" smtClean="0"/>
              <a:t>		          </a:t>
            </a:r>
          </a:p>
          <a:p>
            <a:pPr eaLnBrk="1" hangingPunct="1">
              <a:lnSpc>
                <a:spcPct val="90000"/>
              </a:lnSpc>
              <a:buFontTx/>
              <a:buNone/>
              <a:defRPr/>
            </a:pPr>
            <a:r>
              <a:rPr lang="tr-TR" sz="2800" dirty="0" smtClean="0"/>
              <a:t>        -</a:t>
            </a:r>
            <a:r>
              <a:rPr lang="tr-TR" sz="2400" dirty="0" smtClean="0"/>
              <a:t>Pancreatitis</a:t>
            </a:r>
          </a:p>
          <a:p>
            <a:pPr eaLnBrk="1" hangingPunct="1">
              <a:lnSpc>
                <a:spcPct val="90000"/>
              </a:lnSpc>
              <a:buFontTx/>
              <a:buNone/>
              <a:defRPr/>
            </a:pPr>
            <a:r>
              <a:rPr lang="tr-TR" sz="2400" dirty="0" smtClean="0"/>
              <a:t>         - Perforation			            </a:t>
            </a:r>
          </a:p>
          <a:p>
            <a:pPr eaLnBrk="1" hangingPunct="1">
              <a:lnSpc>
                <a:spcPct val="90000"/>
              </a:lnSpc>
              <a:buFontTx/>
              <a:buNone/>
              <a:defRPr/>
            </a:pPr>
            <a:r>
              <a:rPr lang="tr-TR" sz="2400" dirty="0" smtClean="0"/>
              <a:t>         - Cholecystoenteric fistula	</a:t>
            </a:r>
            <a:r>
              <a:rPr lang="tr-TR" sz="2000" dirty="0" smtClean="0"/>
              <a:t>	</a:t>
            </a:r>
            <a:r>
              <a:rPr lang="tr-TR" sz="2400" dirty="0" smtClean="0"/>
              <a:t>	              </a:t>
            </a:r>
          </a:p>
          <a:p>
            <a:pPr eaLnBrk="1" hangingPunct="1">
              <a:lnSpc>
                <a:spcPct val="90000"/>
              </a:lnSpc>
              <a:buFontTx/>
              <a:buNone/>
              <a:defRPr/>
            </a:pPr>
            <a:r>
              <a:rPr lang="tr-TR" sz="2400" dirty="0" smtClean="0"/>
              <a:t>         - Bilestone ileus </a:t>
            </a:r>
            <a:endParaRPr lang="tr-TR" sz="2000" dirty="0" smtClean="0"/>
          </a:p>
          <a:p>
            <a:pPr eaLnBrk="1" hangingPunct="1">
              <a:lnSpc>
                <a:spcPct val="90000"/>
              </a:lnSpc>
              <a:buFontTx/>
              <a:buNone/>
              <a:defRPr/>
            </a:pPr>
            <a:r>
              <a:rPr lang="tr-TR" sz="2400" dirty="0" smtClean="0"/>
              <a:t>         - Emphysematous cholecystitis </a:t>
            </a:r>
          </a:p>
          <a:p>
            <a:pPr eaLnBrk="1" hangingPunct="1">
              <a:lnSpc>
                <a:spcPct val="90000"/>
              </a:lnSpc>
              <a:buFontTx/>
              <a:buNone/>
              <a:defRPr/>
            </a:pPr>
            <a:r>
              <a:rPr lang="tr-TR" sz="2400" dirty="0" smtClean="0"/>
              <a:t>         - </a:t>
            </a:r>
            <a:r>
              <a:rPr lang="tr-TR" sz="2400" dirty="0" err="1" smtClean="0"/>
              <a:t>Sepsis</a:t>
            </a:r>
            <a:r>
              <a:rPr lang="tr-TR" sz="2400" dirty="0" smtClean="0"/>
              <a:t>	</a:t>
            </a:r>
          </a:p>
          <a:p>
            <a:pPr eaLnBrk="1" hangingPunct="1">
              <a:lnSpc>
                <a:spcPct val="90000"/>
              </a:lnSpc>
              <a:buFontTx/>
              <a:buNone/>
              <a:defRPr/>
            </a:pPr>
            <a:r>
              <a:rPr lang="tr-TR" sz="2400" dirty="0" smtClean="0"/>
              <a:t>         - Mirizzi’s syndrome </a:t>
            </a:r>
          </a:p>
          <a:p>
            <a:pPr eaLnBrk="1" hangingPunct="1">
              <a:lnSpc>
                <a:spcPct val="90000"/>
              </a:lnSpc>
              <a:buFontTx/>
              <a:buNone/>
              <a:defRPr/>
            </a:pPr>
            <a:r>
              <a:rPr lang="tr-TR" sz="2400" dirty="0" smtClean="0"/>
              <a:t>         - Porcellain gallbladder</a:t>
            </a:r>
          </a:p>
          <a:p>
            <a:pPr eaLnBrk="1" hangingPunct="1">
              <a:lnSpc>
                <a:spcPct val="90000"/>
              </a:lnSpc>
              <a:defRPr/>
            </a:pPr>
            <a:endParaRPr lang="tr-TR" sz="2400" dirty="0" smtClean="0"/>
          </a:p>
        </p:txBody>
      </p:sp>
      <p:grpSp>
        <p:nvGrpSpPr>
          <p:cNvPr id="35843" name="Group 4"/>
          <p:cNvGrpSpPr>
            <a:grpSpLocks/>
          </p:cNvGrpSpPr>
          <p:nvPr/>
        </p:nvGrpSpPr>
        <p:grpSpPr bwMode="auto">
          <a:xfrm>
            <a:off x="58738" y="6440488"/>
            <a:ext cx="2667000" cy="365125"/>
            <a:chOff x="384" y="2976"/>
            <a:chExt cx="1680" cy="230"/>
          </a:xfrm>
        </p:grpSpPr>
        <p:pic>
          <p:nvPicPr>
            <p:cNvPr id="35858" name="Picture 5" descr="HM00260_"/>
            <p:cNvPicPr>
              <a:picLocks noChangeAspect="1" noChangeArrowheads="1"/>
            </p:cNvPicPr>
            <p:nvPr/>
          </p:nvPicPr>
          <p:blipFill>
            <a:blip r:embed="rId2" cstate="print"/>
            <a:srcRect/>
            <a:stretch>
              <a:fillRect/>
            </a:stretch>
          </p:blipFill>
          <p:spPr bwMode="auto">
            <a:xfrm>
              <a:off x="1351" y="3009"/>
              <a:ext cx="144" cy="183"/>
            </a:xfrm>
            <a:prstGeom prst="rect">
              <a:avLst/>
            </a:prstGeom>
            <a:noFill/>
            <a:ln w="9525">
              <a:noFill/>
              <a:miter lim="800000"/>
              <a:headEnd/>
              <a:tailEnd/>
            </a:ln>
          </p:spPr>
        </p:pic>
        <p:sp>
          <p:nvSpPr>
            <p:cNvPr id="35859"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
        <p:nvSpPr>
          <p:cNvPr id="35844" name="Line 7"/>
          <p:cNvSpPr>
            <a:spLocks noChangeShapeType="1"/>
          </p:cNvSpPr>
          <p:nvPr/>
        </p:nvSpPr>
        <p:spPr bwMode="auto">
          <a:xfrm>
            <a:off x="0" y="1196975"/>
            <a:ext cx="9144000" cy="0"/>
          </a:xfrm>
          <a:prstGeom prst="line">
            <a:avLst/>
          </a:prstGeom>
          <a:noFill/>
          <a:ln w="9525">
            <a:solidFill>
              <a:schemeClr val="hlink"/>
            </a:solidFill>
            <a:round/>
            <a:headEnd/>
            <a:tailEnd/>
          </a:ln>
        </p:spPr>
        <p:txBody>
          <a:bodyPr/>
          <a:lstStyle/>
          <a:p>
            <a:endParaRPr lang="tr-TR"/>
          </a:p>
        </p:txBody>
      </p:sp>
      <p:sp>
        <p:nvSpPr>
          <p:cNvPr id="88080" name="Rectangle 16"/>
          <p:cNvSpPr>
            <a:spLocks noGrp="1" noChangeArrowheads="1"/>
          </p:cNvSpPr>
          <p:nvPr>
            <p:ph type="title"/>
          </p:nvPr>
        </p:nvSpPr>
        <p:spPr>
          <a:xfrm>
            <a:off x="457200" y="292100"/>
            <a:ext cx="8229600" cy="801688"/>
          </a:xfrm>
        </p:spPr>
        <p:txBody>
          <a:bodyPr/>
          <a:lstStyle/>
          <a:p>
            <a:pPr algn="ctr" eaLnBrk="1" hangingPunct="1">
              <a:defRPr/>
            </a:pPr>
            <a:r>
              <a:rPr lang="tr-TR" sz="2800" dirty="0" err="1" smtClean="0">
                <a:solidFill>
                  <a:srgbClr val="FFFF00"/>
                </a:solidFill>
              </a:rPr>
              <a:t>Complications</a:t>
            </a:r>
            <a:r>
              <a:rPr lang="tr-TR" sz="2800" dirty="0" smtClean="0">
                <a:solidFill>
                  <a:srgbClr val="FFFF00"/>
                </a:solidFill>
              </a:rPr>
              <a:t> of gallstones</a:t>
            </a:r>
          </a:p>
        </p:txBody>
      </p:sp>
      <p:sp>
        <p:nvSpPr>
          <p:cNvPr id="2" name="Slayt Numarası Yer Tutucusu 1"/>
          <p:cNvSpPr>
            <a:spLocks noGrp="1"/>
          </p:cNvSpPr>
          <p:nvPr>
            <p:ph type="sldNum" sz="quarter" idx="12"/>
          </p:nvPr>
        </p:nvSpPr>
        <p:spPr/>
        <p:txBody>
          <a:bodyPr/>
          <a:lstStyle/>
          <a:p>
            <a:pPr>
              <a:defRPr/>
            </a:pPr>
            <a:fld id="{F0B3AC44-B3AE-45AA-A9DC-A10D0C9D45C9}" type="slidenum">
              <a:rPr lang="tr-TR" smtClean="0"/>
              <a:pPr>
                <a:defRPr/>
              </a:pPr>
              <a:t>34</a:t>
            </a:fld>
            <a:endParaRPr lang="tr-TR"/>
          </a:p>
        </p:txBody>
      </p:sp>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9 Metin kutusu"/>
          <p:cNvSpPr txBox="1">
            <a:spLocks noChangeArrowheads="1"/>
          </p:cNvSpPr>
          <p:nvPr/>
        </p:nvSpPr>
        <p:spPr bwMode="auto">
          <a:xfrm>
            <a:off x="3144308" y="248419"/>
            <a:ext cx="2914650" cy="461963"/>
          </a:xfrm>
          <a:prstGeom prst="rect">
            <a:avLst/>
          </a:prstGeom>
          <a:noFill/>
          <a:ln w="9525">
            <a:noFill/>
            <a:miter lim="800000"/>
            <a:headEnd/>
            <a:tailEnd/>
          </a:ln>
        </p:spPr>
        <p:txBody>
          <a:bodyPr>
            <a:spAutoFit/>
          </a:bodyPr>
          <a:lstStyle/>
          <a:p>
            <a:r>
              <a:rPr lang="tr-TR" sz="2400" b="0" dirty="0" err="1">
                <a:solidFill>
                  <a:srgbClr val="FFFF00"/>
                </a:solidFill>
              </a:rPr>
              <a:t>Biliary</a:t>
            </a:r>
            <a:r>
              <a:rPr lang="tr-TR" sz="2400" b="0" dirty="0">
                <a:solidFill>
                  <a:srgbClr val="FFFF00"/>
                </a:solidFill>
              </a:rPr>
              <a:t> </a:t>
            </a:r>
            <a:r>
              <a:rPr lang="tr-TR" sz="2400" b="0" dirty="0" err="1">
                <a:solidFill>
                  <a:srgbClr val="FFFF00"/>
                </a:solidFill>
              </a:rPr>
              <a:t>pancreatitis</a:t>
            </a:r>
            <a:endParaRPr lang="tr-TR" sz="2400" b="0" dirty="0">
              <a:solidFill>
                <a:srgbClr val="FFFF00"/>
              </a:solidFill>
            </a:endParaRPr>
          </a:p>
        </p:txBody>
      </p:sp>
      <p:grpSp>
        <p:nvGrpSpPr>
          <p:cNvPr id="36868" name="32 Grup"/>
          <p:cNvGrpSpPr>
            <a:grpSpLocks/>
          </p:cNvGrpSpPr>
          <p:nvPr/>
        </p:nvGrpSpPr>
        <p:grpSpPr bwMode="auto">
          <a:xfrm>
            <a:off x="467544" y="962654"/>
            <a:ext cx="8352606" cy="5820735"/>
            <a:chOff x="395536" y="899488"/>
            <a:chExt cx="8712968" cy="5841880"/>
          </a:xfrm>
        </p:grpSpPr>
        <p:pic>
          <p:nvPicPr>
            <p:cNvPr id="36872" name="Picture 2"/>
            <p:cNvPicPr>
              <a:picLocks noChangeAspect="1" noChangeArrowheads="1"/>
            </p:cNvPicPr>
            <p:nvPr/>
          </p:nvPicPr>
          <p:blipFill>
            <a:blip r:embed="rId2" cstate="print"/>
            <a:srcRect/>
            <a:stretch>
              <a:fillRect/>
            </a:stretch>
          </p:blipFill>
          <p:spPr bwMode="auto">
            <a:xfrm>
              <a:off x="1547664" y="899488"/>
              <a:ext cx="7560840" cy="5841880"/>
            </a:xfrm>
            <a:prstGeom prst="rect">
              <a:avLst/>
            </a:prstGeom>
            <a:noFill/>
            <a:ln w="9525">
              <a:noFill/>
              <a:miter lim="800000"/>
              <a:headEnd/>
              <a:tailEnd/>
            </a:ln>
          </p:spPr>
        </p:pic>
        <p:sp>
          <p:nvSpPr>
            <p:cNvPr id="36873" name="3 Metin kutusu"/>
            <p:cNvSpPr txBox="1">
              <a:spLocks noChangeArrowheads="1"/>
            </p:cNvSpPr>
            <p:nvPr/>
          </p:nvSpPr>
          <p:spPr bwMode="auto">
            <a:xfrm>
              <a:off x="4788024" y="2276872"/>
              <a:ext cx="2664296" cy="338554"/>
            </a:xfrm>
            <a:prstGeom prst="rect">
              <a:avLst/>
            </a:prstGeom>
            <a:noFill/>
            <a:ln w="9525">
              <a:noFill/>
              <a:miter lim="800000"/>
              <a:headEnd/>
              <a:tailEnd/>
            </a:ln>
          </p:spPr>
          <p:txBody>
            <a:bodyPr>
              <a:spAutoFit/>
            </a:bodyPr>
            <a:lstStyle/>
            <a:p>
              <a:r>
                <a:rPr lang="tr-TR" sz="1600" b="0"/>
                <a:t>Choledoc</a:t>
              </a:r>
            </a:p>
          </p:txBody>
        </p:sp>
        <p:sp>
          <p:nvSpPr>
            <p:cNvPr id="36874" name="4 Metin kutusu"/>
            <p:cNvSpPr txBox="1">
              <a:spLocks noChangeArrowheads="1"/>
            </p:cNvSpPr>
            <p:nvPr/>
          </p:nvSpPr>
          <p:spPr bwMode="auto">
            <a:xfrm>
              <a:off x="395536" y="5652537"/>
              <a:ext cx="2736304" cy="584775"/>
            </a:xfrm>
            <a:prstGeom prst="rect">
              <a:avLst/>
            </a:prstGeom>
            <a:noFill/>
            <a:ln w="9525">
              <a:noFill/>
              <a:miter lim="800000"/>
              <a:headEnd/>
              <a:tailEnd/>
            </a:ln>
          </p:spPr>
          <p:txBody>
            <a:bodyPr>
              <a:spAutoFit/>
            </a:bodyPr>
            <a:lstStyle/>
            <a:p>
              <a:pPr algn="ctr"/>
              <a:r>
                <a:rPr lang="tr-TR" sz="1600" b="0"/>
                <a:t>Impacted bile stones                in ampulla</a:t>
              </a:r>
            </a:p>
          </p:txBody>
        </p:sp>
        <p:sp>
          <p:nvSpPr>
            <p:cNvPr id="36875" name="5 Metin kutusu"/>
            <p:cNvSpPr txBox="1">
              <a:spLocks noChangeArrowheads="1"/>
            </p:cNvSpPr>
            <p:nvPr/>
          </p:nvSpPr>
          <p:spPr bwMode="auto">
            <a:xfrm>
              <a:off x="7199784" y="4365104"/>
              <a:ext cx="1872208" cy="338554"/>
            </a:xfrm>
            <a:prstGeom prst="rect">
              <a:avLst/>
            </a:prstGeom>
            <a:noFill/>
            <a:ln w="9525">
              <a:noFill/>
              <a:miter lim="800000"/>
              <a:headEnd/>
              <a:tailEnd/>
            </a:ln>
          </p:spPr>
          <p:txBody>
            <a:bodyPr>
              <a:spAutoFit/>
            </a:bodyPr>
            <a:lstStyle/>
            <a:p>
              <a:r>
                <a:rPr lang="tr-TR" sz="1600" b="0"/>
                <a:t>Duodenum</a:t>
              </a:r>
            </a:p>
          </p:txBody>
        </p:sp>
        <p:sp>
          <p:nvSpPr>
            <p:cNvPr id="36876" name="6 Metin kutusu"/>
            <p:cNvSpPr txBox="1">
              <a:spLocks noChangeArrowheads="1"/>
            </p:cNvSpPr>
            <p:nvPr/>
          </p:nvSpPr>
          <p:spPr bwMode="auto">
            <a:xfrm>
              <a:off x="4644008" y="1772816"/>
              <a:ext cx="1872208" cy="338554"/>
            </a:xfrm>
            <a:prstGeom prst="rect">
              <a:avLst/>
            </a:prstGeom>
            <a:noFill/>
            <a:ln w="9525">
              <a:noFill/>
              <a:miter lim="800000"/>
              <a:headEnd/>
              <a:tailEnd/>
            </a:ln>
          </p:spPr>
          <p:txBody>
            <a:bodyPr>
              <a:spAutoFit/>
            </a:bodyPr>
            <a:lstStyle/>
            <a:p>
              <a:pPr algn="r"/>
              <a:r>
                <a:rPr lang="tr-TR" sz="1600" b="0"/>
                <a:t>Main bile ducts</a:t>
              </a:r>
            </a:p>
          </p:txBody>
        </p:sp>
        <p:sp>
          <p:nvSpPr>
            <p:cNvPr id="36877" name="7 Metin kutusu"/>
            <p:cNvSpPr txBox="1">
              <a:spLocks noChangeArrowheads="1"/>
            </p:cNvSpPr>
            <p:nvPr/>
          </p:nvSpPr>
          <p:spPr bwMode="auto">
            <a:xfrm>
              <a:off x="4355976" y="1268760"/>
              <a:ext cx="1872208" cy="338554"/>
            </a:xfrm>
            <a:prstGeom prst="rect">
              <a:avLst/>
            </a:prstGeom>
            <a:noFill/>
            <a:ln w="9525">
              <a:noFill/>
              <a:miter lim="800000"/>
              <a:headEnd/>
              <a:tailEnd/>
            </a:ln>
          </p:spPr>
          <p:txBody>
            <a:bodyPr>
              <a:spAutoFit/>
            </a:bodyPr>
            <a:lstStyle/>
            <a:p>
              <a:r>
                <a:rPr lang="tr-TR" sz="1600" b="0"/>
                <a:t>Gallbladder</a:t>
              </a:r>
            </a:p>
          </p:txBody>
        </p:sp>
        <p:sp>
          <p:nvSpPr>
            <p:cNvPr id="36878" name="8 Metin kutusu"/>
            <p:cNvSpPr txBox="1">
              <a:spLocks noChangeArrowheads="1"/>
            </p:cNvSpPr>
            <p:nvPr/>
          </p:nvSpPr>
          <p:spPr bwMode="auto">
            <a:xfrm>
              <a:off x="6948264" y="2420888"/>
              <a:ext cx="1872208" cy="338554"/>
            </a:xfrm>
            <a:prstGeom prst="rect">
              <a:avLst/>
            </a:prstGeom>
            <a:noFill/>
            <a:ln w="9525">
              <a:noFill/>
              <a:miter lim="800000"/>
              <a:headEnd/>
              <a:tailEnd/>
            </a:ln>
          </p:spPr>
          <p:txBody>
            <a:bodyPr>
              <a:spAutoFit/>
            </a:bodyPr>
            <a:lstStyle/>
            <a:p>
              <a:r>
                <a:rPr lang="tr-TR" sz="1600" b="0"/>
                <a:t>Pancreas</a:t>
              </a:r>
            </a:p>
          </p:txBody>
        </p:sp>
        <p:sp>
          <p:nvSpPr>
            <p:cNvPr id="36879" name="18 Oval"/>
            <p:cNvSpPr>
              <a:spLocks noChangeArrowheads="1"/>
            </p:cNvSpPr>
            <p:nvPr/>
          </p:nvSpPr>
          <p:spPr bwMode="auto">
            <a:xfrm>
              <a:off x="2915816" y="2420888"/>
              <a:ext cx="149339" cy="109664"/>
            </a:xfrm>
            <a:prstGeom prst="ellipse">
              <a:avLst/>
            </a:prstGeom>
            <a:solidFill>
              <a:srgbClr val="FFC000"/>
            </a:solidFill>
            <a:ln w="9525" algn="ctr">
              <a:solidFill>
                <a:schemeClr val="tx1"/>
              </a:solidFill>
              <a:round/>
              <a:headEnd/>
              <a:tailEnd/>
            </a:ln>
          </p:spPr>
          <p:txBody>
            <a:bodyPr/>
            <a:lstStyle/>
            <a:p>
              <a:endParaRPr lang="tr-TR"/>
            </a:p>
          </p:txBody>
        </p:sp>
        <p:sp>
          <p:nvSpPr>
            <p:cNvPr id="36880" name="19 Oval"/>
            <p:cNvSpPr>
              <a:spLocks noChangeArrowheads="1"/>
            </p:cNvSpPr>
            <p:nvPr/>
          </p:nvSpPr>
          <p:spPr bwMode="auto">
            <a:xfrm>
              <a:off x="3059832" y="2276872"/>
              <a:ext cx="149339" cy="109664"/>
            </a:xfrm>
            <a:prstGeom prst="ellipse">
              <a:avLst/>
            </a:prstGeom>
            <a:solidFill>
              <a:srgbClr val="FFC000"/>
            </a:solidFill>
            <a:ln w="9525" algn="ctr">
              <a:solidFill>
                <a:schemeClr val="tx1"/>
              </a:solidFill>
              <a:round/>
              <a:headEnd/>
              <a:tailEnd/>
            </a:ln>
          </p:spPr>
          <p:txBody>
            <a:bodyPr/>
            <a:lstStyle/>
            <a:p>
              <a:endParaRPr lang="tr-TR"/>
            </a:p>
          </p:txBody>
        </p:sp>
        <p:sp>
          <p:nvSpPr>
            <p:cNvPr id="36881" name="21 Oval"/>
            <p:cNvSpPr>
              <a:spLocks noChangeArrowheads="1"/>
            </p:cNvSpPr>
            <p:nvPr/>
          </p:nvSpPr>
          <p:spPr bwMode="auto">
            <a:xfrm>
              <a:off x="3212232" y="2429272"/>
              <a:ext cx="149339" cy="109664"/>
            </a:xfrm>
            <a:prstGeom prst="ellipse">
              <a:avLst/>
            </a:prstGeom>
            <a:solidFill>
              <a:srgbClr val="FFC000"/>
            </a:solidFill>
            <a:ln w="9525" algn="ctr">
              <a:solidFill>
                <a:schemeClr val="tx1"/>
              </a:solidFill>
              <a:round/>
              <a:headEnd/>
              <a:tailEnd/>
            </a:ln>
          </p:spPr>
          <p:txBody>
            <a:bodyPr/>
            <a:lstStyle/>
            <a:p>
              <a:endParaRPr lang="tr-TR"/>
            </a:p>
          </p:txBody>
        </p:sp>
        <p:sp>
          <p:nvSpPr>
            <p:cNvPr id="36882" name="22 Oval"/>
            <p:cNvSpPr>
              <a:spLocks noChangeArrowheads="1"/>
            </p:cNvSpPr>
            <p:nvPr/>
          </p:nvSpPr>
          <p:spPr bwMode="auto">
            <a:xfrm>
              <a:off x="2915816" y="2564904"/>
              <a:ext cx="149339" cy="109664"/>
            </a:xfrm>
            <a:prstGeom prst="ellipse">
              <a:avLst/>
            </a:prstGeom>
            <a:solidFill>
              <a:srgbClr val="FFC000"/>
            </a:solidFill>
            <a:ln w="9525" algn="ctr">
              <a:solidFill>
                <a:schemeClr val="tx1"/>
              </a:solidFill>
              <a:round/>
              <a:headEnd/>
              <a:tailEnd/>
            </a:ln>
          </p:spPr>
          <p:txBody>
            <a:bodyPr/>
            <a:lstStyle/>
            <a:p>
              <a:endParaRPr lang="tr-TR"/>
            </a:p>
          </p:txBody>
        </p:sp>
        <p:sp>
          <p:nvSpPr>
            <p:cNvPr id="36883" name="23 Oval"/>
            <p:cNvSpPr>
              <a:spLocks noChangeArrowheads="1"/>
            </p:cNvSpPr>
            <p:nvPr/>
          </p:nvSpPr>
          <p:spPr bwMode="auto">
            <a:xfrm>
              <a:off x="2771800" y="2708920"/>
              <a:ext cx="149339" cy="109664"/>
            </a:xfrm>
            <a:prstGeom prst="ellipse">
              <a:avLst/>
            </a:prstGeom>
            <a:solidFill>
              <a:srgbClr val="FFC000"/>
            </a:solidFill>
            <a:ln w="9525" algn="ctr">
              <a:solidFill>
                <a:schemeClr val="tx1"/>
              </a:solidFill>
              <a:round/>
              <a:headEnd/>
              <a:tailEnd/>
            </a:ln>
          </p:spPr>
          <p:txBody>
            <a:bodyPr/>
            <a:lstStyle/>
            <a:p>
              <a:endParaRPr lang="tr-TR"/>
            </a:p>
          </p:txBody>
        </p:sp>
        <p:sp>
          <p:nvSpPr>
            <p:cNvPr id="36884" name="24 Oval"/>
            <p:cNvSpPr>
              <a:spLocks noChangeArrowheads="1"/>
            </p:cNvSpPr>
            <p:nvPr/>
          </p:nvSpPr>
          <p:spPr bwMode="auto">
            <a:xfrm>
              <a:off x="3131840" y="2564904"/>
              <a:ext cx="149339" cy="109664"/>
            </a:xfrm>
            <a:prstGeom prst="ellipse">
              <a:avLst/>
            </a:prstGeom>
            <a:solidFill>
              <a:srgbClr val="FFC000"/>
            </a:solidFill>
            <a:ln w="9525" algn="ctr">
              <a:solidFill>
                <a:schemeClr val="tx1"/>
              </a:solidFill>
              <a:round/>
              <a:headEnd/>
              <a:tailEnd/>
            </a:ln>
          </p:spPr>
          <p:txBody>
            <a:bodyPr/>
            <a:lstStyle/>
            <a:p>
              <a:endParaRPr lang="tr-TR"/>
            </a:p>
          </p:txBody>
        </p:sp>
        <p:sp>
          <p:nvSpPr>
            <p:cNvPr id="36885" name="25 Oval"/>
            <p:cNvSpPr>
              <a:spLocks noChangeArrowheads="1"/>
            </p:cNvSpPr>
            <p:nvPr/>
          </p:nvSpPr>
          <p:spPr bwMode="auto">
            <a:xfrm>
              <a:off x="2771800" y="2492896"/>
              <a:ext cx="149339" cy="109664"/>
            </a:xfrm>
            <a:prstGeom prst="ellipse">
              <a:avLst/>
            </a:prstGeom>
            <a:solidFill>
              <a:srgbClr val="FFC000"/>
            </a:solidFill>
            <a:ln w="9525" algn="ctr">
              <a:solidFill>
                <a:schemeClr val="tx1"/>
              </a:solidFill>
              <a:round/>
              <a:headEnd/>
              <a:tailEnd/>
            </a:ln>
          </p:spPr>
          <p:txBody>
            <a:bodyPr/>
            <a:lstStyle/>
            <a:p>
              <a:endParaRPr lang="tr-TR"/>
            </a:p>
          </p:txBody>
        </p:sp>
        <p:sp>
          <p:nvSpPr>
            <p:cNvPr id="36886" name="29 Serbest Form"/>
            <p:cNvSpPr>
              <a:spLocks/>
            </p:cNvSpPr>
            <p:nvPr/>
          </p:nvSpPr>
          <p:spPr bwMode="auto">
            <a:xfrm>
              <a:off x="3084394" y="1542197"/>
              <a:ext cx="477672" cy="573206"/>
            </a:xfrm>
            <a:custGeom>
              <a:avLst/>
              <a:gdLst>
                <a:gd name="T0" fmla="*/ 68239 w 477672"/>
                <a:gd name="T1" fmla="*/ 573206 h 573206"/>
                <a:gd name="T2" fmla="*/ 68239 w 477672"/>
                <a:gd name="T3" fmla="*/ 204716 h 573206"/>
                <a:gd name="T4" fmla="*/ 477672 w 477672"/>
                <a:gd name="T5" fmla="*/ 0 h 573206"/>
                <a:gd name="T6" fmla="*/ 0 60000 65536"/>
                <a:gd name="T7" fmla="*/ 0 60000 65536"/>
                <a:gd name="T8" fmla="*/ 0 60000 65536"/>
                <a:gd name="T9" fmla="*/ 0 w 477672"/>
                <a:gd name="T10" fmla="*/ 0 h 573206"/>
                <a:gd name="T11" fmla="*/ 477672 w 477672"/>
                <a:gd name="T12" fmla="*/ 573206 h 573206"/>
              </a:gdLst>
              <a:ahLst/>
              <a:cxnLst>
                <a:cxn ang="T6">
                  <a:pos x="T0" y="T1"/>
                </a:cxn>
                <a:cxn ang="T7">
                  <a:pos x="T2" y="T3"/>
                </a:cxn>
                <a:cxn ang="T8">
                  <a:pos x="T4" y="T5"/>
                </a:cxn>
              </a:cxnLst>
              <a:rect l="T9" t="T10" r="T11" b="T12"/>
              <a:pathLst>
                <a:path w="477672" h="573206">
                  <a:moveTo>
                    <a:pt x="68239" y="573206"/>
                  </a:moveTo>
                  <a:cubicBezTo>
                    <a:pt x="34119" y="436728"/>
                    <a:pt x="0" y="300250"/>
                    <a:pt x="68239" y="204716"/>
                  </a:cubicBezTo>
                  <a:cubicBezTo>
                    <a:pt x="136478" y="109182"/>
                    <a:pt x="307075" y="54591"/>
                    <a:pt x="477672" y="0"/>
                  </a:cubicBezTo>
                </a:path>
              </a:pathLst>
            </a:custGeom>
            <a:noFill/>
            <a:ln w="28575" cap="flat" cmpd="sng" algn="ctr">
              <a:solidFill>
                <a:srgbClr val="333333"/>
              </a:solidFill>
              <a:prstDash val="solid"/>
              <a:round/>
              <a:headEnd type="none" w="med" len="med"/>
              <a:tailEnd type="arrow" w="med" len="med"/>
            </a:ln>
          </p:spPr>
          <p:txBody>
            <a:bodyPr/>
            <a:lstStyle/>
            <a:p>
              <a:endParaRPr lang="tr-TR"/>
            </a:p>
          </p:txBody>
        </p:sp>
      </p:grpSp>
      <p:grpSp>
        <p:nvGrpSpPr>
          <p:cNvPr id="36869" name="Group 4"/>
          <p:cNvGrpSpPr>
            <a:grpSpLocks/>
          </p:cNvGrpSpPr>
          <p:nvPr/>
        </p:nvGrpSpPr>
        <p:grpSpPr bwMode="auto">
          <a:xfrm>
            <a:off x="58738" y="6440488"/>
            <a:ext cx="2667000" cy="365125"/>
            <a:chOff x="384" y="2976"/>
            <a:chExt cx="1680" cy="230"/>
          </a:xfrm>
        </p:grpSpPr>
        <p:pic>
          <p:nvPicPr>
            <p:cNvPr id="36870" name="Picture 5" descr="HM00260_"/>
            <p:cNvPicPr>
              <a:picLocks noChangeAspect="1" noChangeArrowheads="1"/>
            </p:cNvPicPr>
            <p:nvPr/>
          </p:nvPicPr>
          <p:blipFill>
            <a:blip r:embed="rId3" cstate="print"/>
            <a:srcRect/>
            <a:stretch>
              <a:fillRect/>
            </a:stretch>
          </p:blipFill>
          <p:spPr bwMode="auto">
            <a:xfrm>
              <a:off x="1351" y="3009"/>
              <a:ext cx="144" cy="183"/>
            </a:xfrm>
            <a:prstGeom prst="rect">
              <a:avLst/>
            </a:prstGeom>
            <a:noFill/>
            <a:ln w="9525">
              <a:noFill/>
              <a:miter lim="800000"/>
              <a:headEnd/>
              <a:tailEnd/>
            </a:ln>
          </p:spPr>
        </p:pic>
        <p:sp>
          <p:nvSpPr>
            <p:cNvPr id="36871"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
        <p:nvSpPr>
          <p:cNvPr id="23" name="1 Slayt Numarası Yer Tutucusu"/>
          <p:cNvSpPr>
            <a:spLocks noGrp="1"/>
          </p:cNvSpPr>
          <p:nvPr>
            <p:ph type="sldNum" sz="quarter" idx="12"/>
          </p:nvPr>
        </p:nvSpPr>
        <p:spPr>
          <a:xfrm>
            <a:off x="8244408" y="6307139"/>
            <a:ext cx="802432" cy="476250"/>
          </a:xfrm>
        </p:spPr>
        <p:txBody>
          <a:bodyPr/>
          <a:lstStyle/>
          <a:p>
            <a:pPr>
              <a:defRPr/>
            </a:pPr>
            <a:fld id="{E7D95DD6-40B4-4C87-8E46-79A5E6F7DD49}" type="slidenum">
              <a:rPr lang="tr-TR" smtClean="0"/>
              <a:pPr>
                <a:defRPr/>
              </a:pPr>
              <a:t>35</a:t>
            </a:fld>
            <a:endParaRPr lang="tr-TR" dirty="0"/>
          </a:p>
        </p:txBody>
      </p:sp>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9" name="17 Metin kutusu"/>
          <p:cNvSpPr txBox="1">
            <a:spLocks noChangeArrowheads="1"/>
          </p:cNvSpPr>
          <p:nvPr/>
        </p:nvSpPr>
        <p:spPr bwMode="auto">
          <a:xfrm>
            <a:off x="1708507" y="237708"/>
            <a:ext cx="5711112" cy="461665"/>
          </a:xfrm>
          <a:prstGeom prst="rect">
            <a:avLst/>
          </a:prstGeom>
          <a:solidFill>
            <a:srgbClr val="010173"/>
          </a:solidFill>
          <a:ln w="9525">
            <a:noFill/>
            <a:miter lim="800000"/>
            <a:headEnd/>
            <a:tailEnd/>
          </a:ln>
        </p:spPr>
        <p:txBody>
          <a:bodyPr wrap="square">
            <a:spAutoFit/>
          </a:bodyPr>
          <a:lstStyle/>
          <a:p>
            <a:pPr algn="ctr"/>
            <a:r>
              <a:rPr lang="tr-TR" sz="2400" b="0" dirty="0" err="1" smtClean="0">
                <a:solidFill>
                  <a:srgbClr val="FFFF00"/>
                </a:solidFill>
              </a:rPr>
              <a:t>Mirizzi’s</a:t>
            </a:r>
            <a:r>
              <a:rPr lang="tr-TR" sz="2400" b="0" dirty="0" smtClean="0">
                <a:solidFill>
                  <a:srgbClr val="FFFF00"/>
                </a:solidFill>
              </a:rPr>
              <a:t>  </a:t>
            </a:r>
            <a:r>
              <a:rPr lang="tr-TR" sz="2400" b="0" dirty="0" err="1">
                <a:solidFill>
                  <a:srgbClr val="FFFF00"/>
                </a:solidFill>
              </a:rPr>
              <a:t>syndrome</a:t>
            </a:r>
            <a:endParaRPr lang="tr-TR" sz="2400" b="0" dirty="0">
              <a:solidFill>
                <a:srgbClr val="FFFF00"/>
              </a:solidFill>
            </a:endParaRPr>
          </a:p>
        </p:txBody>
      </p:sp>
      <p:sp>
        <p:nvSpPr>
          <p:cNvPr id="2" name="Slayt Numarası Yer Tutucusu 1"/>
          <p:cNvSpPr>
            <a:spLocks noGrp="1"/>
          </p:cNvSpPr>
          <p:nvPr>
            <p:ph type="sldNum" sz="quarter" idx="12"/>
          </p:nvPr>
        </p:nvSpPr>
        <p:spPr>
          <a:xfrm>
            <a:off x="6566918" y="6217154"/>
            <a:ext cx="2133600" cy="476250"/>
          </a:xfrm>
        </p:spPr>
        <p:txBody>
          <a:bodyPr/>
          <a:lstStyle/>
          <a:p>
            <a:pPr>
              <a:defRPr/>
            </a:pPr>
            <a:fld id="{F0B3AC44-B3AE-45AA-A9DC-A10D0C9D45C9}" type="slidenum">
              <a:rPr lang="tr-TR" smtClean="0"/>
              <a:pPr>
                <a:defRPr/>
              </a:pPr>
              <a:t>36</a:t>
            </a:fld>
            <a:endParaRPr lang="tr-TR"/>
          </a:p>
        </p:txBody>
      </p:sp>
      <p:grpSp>
        <p:nvGrpSpPr>
          <p:cNvPr id="14" name="Grup 13"/>
          <p:cNvGrpSpPr/>
          <p:nvPr/>
        </p:nvGrpSpPr>
        <p:grpSpPr>
          <a:xfrm>
            <a:off x="827584" y="903117"/>
            <a:ext cx="7136344" cy="5333626"/>
            <a:chOff x="1424499" y="927192"/>
            <a:chExt cx="7136344" cy="5333626"/>
          </a:xfrm>
        </p:grpSpPr>
        <p:pic>
          <p:nvPicPr>
            <p:cNvPr id="6" name="Resim 5"/>
            <p:cNvPicPr>
              <a:picLocks noChangeAspect="1"/>
            </p:cNvPicPr>
            <p:nvPr/>
          </p:nvPicPr>
          <p:blipFill>
            <a:blip r:embed="rId2"/>
            <a:stretch>
              <a:fillRect/>
            </a:stretch>
          </p:blipFill>
          <p:spPr>
            <a:xfrm>
              <a:off x="1633393" y="927192"/>
              <a:ext cx="5551326" cy="5333626"/>
            </a:xfrm>
            <a:prstGeom prst="rect">
              <a:avLst/>
            </a:prstGeom>
          </p:spPr>
        </p:pic>
        <p:sp>
          <p:nvSpPr>
            <p:cNvPr id="24" name="19 Metin kutusu"/>
            <p:cNvSpPr txBox="1">
              <a:spLocks noChangeArrowheads="1"/>
            </p:cNvSpPr>
            <p:nvPr/>
          </p:nvSpPr>
          <p:spPr bwMode="auto">
            <a:xfrm>
              <a:off x="1424499" y="1574285"/>
              <a:ext cx="2516511" cy="338554"/>
            </a:xfrm>
            <a:prstGeom prst="rect">
              <a:avLst/>
            </a:prstGeom>
            <a:solidFill>
              <a:srgbClr val="010173"/>
            </a:solidFill>
            <a:ln w="9525">
              <a:noFill/>
              <a:miter lim="800000"/>
              <a:headEnd/>
              <a:tailEnd/>
            </a:ln>
          </p:spPr>
          <p:txBody>
            <a:bodyPr>
              <a:spAutoFit/>
            </a:bodyPr>
            <a:lstStyle/>
            <a:p>
              <a:pPr algn="r"/>
              <a:r>
                <a:rPr lang="tr-TR" sz="1600" b="0" dirty="0" err="1"/>
                <a:t>Dilated</a:t>
              </a:r>
              <a:r>
                <a:rPr lang="tr-TR" sz="1600" b="0" dirty="0"/>
                <a:t> </a:t>
              </a:r>
              <a:r>
                <a:rPr lang="tr-TR" sz="1600" b="0" dirty="0" err="1"/>
                <a:t>hepatic</a:t>
              </a:r>
              <a:r>
                <a:rPr lang="tr-TR" sz="1600" b="0" dirty="0"/>
                <a:t> </a:t>
              </a:r>
              <a:r>
                <a:rPr lang="tr-TR" sz="1600" b="0" dirty="0" err="1"/>
                <a:t>duct</a:t>
              </a:r>
              <a:endParaRPr lang="tr-TR" sz="1600" b="0" dirty="0"/>
            </a:p>
          </p:txBody>
        </p:sp>
        <p:sp>
          <p:nvSpPr>
            <p:cNvPr id="25" name="20 Metin kutusu"/>
            <p:cNvSpPr txBox="1">
              <a:spLocks noChangeArrowheads="1"/>
            </p:cNvSpPr>
            <p:nvPr/>
          </p:nvSpPr>
          <p:spPr bwMode="auto">
            <a:xfrm>
              <a:off x="4773349" y="3554285"/>
              <a:ext cx="1793569" cy="830997"/>
            </a:xfrm>
            <a:prstGeom prst="rect">
              <a:avLst/>
            </a:prstGeom>
            <a:solidFill>
              <a:srgbClr val="010173"/>
            </a:solidFill>
            <a:ln w="9525">
              <a:noFill/>
              <a:miter lim="800000"/>
              <a:headEnd/>
              <a:tailEnd/>
            </a:ln>
          </p:spPr>
          <p:txBody>
            <a:bodyPr>
              <a:spAutoFit/>
            </a:bodyPr>
            <a:lstStyle/>
            <a:p>
              <a:r>
                <a:rPr lang="tr-TR" sz="1600" b="0" dirty="0" err="1"/>
                <a:t>Impacted</a:t>
              </a:r>
              <a:r>
                <a:rPr lang="tr-TR" sz="1600" b="0" dirty="0"/>
                <a:t> </a:t>
              </a:r>
              <a:r>
                <a:rPr lang="tr-TR" sz="1600" b="0" dirty="0" err="1"/>
                <a:t>calculus</a:t>
              </a:r>
              <a:r>
                <a:rPr lang="tr-TR" sz="1600" b="0" dirty="0"/>
                <a:t> in </a:t>
              </a:r>
              <a:r>
                <a:rPr lang="tr-TR" sz="1600" b="0" dirty="0" err="1"/>
                <a:t>cystic</a:t>
              </a:r>
              <a:r>
                <a:rPr lang="tr-TR" sz="1600" b="0" dirty="0"/>
                <a:t> </a:t>
              </a:r>
              <a:r>
                <a:rPr lang="tr-TR" sz="1600" b="0" dirty="0" err="1"/>
                <a:t>duct</a:t>
              </a:r>
              <a:endParaRPr lang="tr-TR" sz="1600" b="0" dirty="0"/>
            </a:p>
          </p:txBody>
        </p:sp>
        <p:sp>
          <p:nvSpPr>
            <p:cNvPr id="26" name="21 Metin kutusu"/>
            <p:cNvSpPr txBox="1">
              <a:spLocks noChangeArrowheads="1"/>
            </p:cNvSpPr>
            <p:nvPr/>
          </p:nvSpPr>
          <p:spPr bwMode="auto">
            <a:xfrm>
              <a:off x="6767274" y="1631544"/>
              <a:ext cx="1793569" cy="830997"/>
            </a:xfrm>
            <a:prstGeom prst="rect">
              <a:avLst/>
            </a:prstGeom>
            <a:solidFill>
              <a:srgbClr val="010173"/>
            </a:solidFill>
            <a:ln w="9525">
              <a:noFill/>
              <a:miter lim="800000"/>
              <a:headEnd/>
              <a:tailEnd/>
            </a:ln>
          </p:spPr>
          <p:txBody>
            <a:bodyPr>
              <a:spAutoFit/>
            </a:bodyPr>
            <a:lstStyle/>
            <a:p>
              <a:r>
                <a:rPr lang="tr-TR" sz="1600" b="0" dirty="0" err="1"/>
                <a:t>Inflammation</a:t>
              </a:r>
              <a:r>
                <a:rPr lang="tr-TR" sz="1600" b="0" dirty="0"/>
                <a:t> </a:t>
              </a:r>
              <a:r>
                <a:rPr lang="tr-TR" sz="1600" b="0" dirty="0" err="1"/>
                <a:t>causes</a:t>
              </a:r>
              <a:r>
                <a:rPr lang="tr-TR" sz="1600" b="0" dirty="0"/>
                <a:t> </a:t>
              </a:r>
              <a:r>
                <a:rPr lang="tr-TR" sz="1600" b="0" dirty="0" err="1"/>
                <a:t>obstruction</a:t>
              </a:r>
              <a:endParaRPr lang="tr-TR" sz="1600" b="0" dirty="0"/>
            </a:p>
          </p:txBody>
        </p:sp>
        <p:sp>
          <p:nvSpPr>
            <p:cNvPr id="27" name="22 Metin kutusu"/>
            <p:cNvSpPr txBox="1">
              <a:spLocks noChangeArrowheads="1"/>
            </p:cNvSpPr>
            <p:nvPr/>
          </p:nvSpPr>
          <p:spPr bwMode="auto">
            <a:xfrm>
              <a:off x="4271267" y="5616367"/>
              <a:ext cx="1793569" cy="584775"/>
            </a:xfrm>
            <a:prstGeom prst="rect">
              <a:avLst/>
            </a:prstGeom>
            <a:solidFill>
              <a:srgbClr val="010173"/>
            </a:solidFill>
            <a:ln w="9525">
              <a:noFill/>
              <a:miter lim="800000"/>
              <a:headEnd/>
              <a:tailEnd/>
            </a:ln>
          </p:spPr>
          <p:txBody>
            <a:bodyPr>
              <a:spAutoFit/>
            </a:bodyPr>
            <a:lstStyle/>
            <a:p>
              <a:r>
                <a:rPr lang="tr-TR" sz="1600" b="0" dirty="0" err="1"/>
                <a:t>Hydropic</a:t>
              </a:r>
              <a:r>
                <a:rPr lang="tr-TR" sz="1600" b="0" dirty="0"/>
                <a:t> </a:t>
              </a:r>
              <a:r>
                <a:rPr lang="tr-TR" sz="1600" b="0" dirty="0" err="1"/>
                <a:t>gallbladder</a:t>
              </a:r>
              <a:endParaRPr lang="tr-TR" sz="1600" b="0" dirty="0"/>
            </a:p>
          </p:txBody>
        </p:sp>
        <p:cxnSp>
          <p:nvCxnSpPr>
            <p:cNvPr id="28" name="23 Düz Ok Bağlayıcısı"/>
            <p:cNvCxnSpPr>
              <a:cxnSpLocks noChangeShapeType="1"/>
            </p:cNvCxnSpPr>
            <p:nvPr/>
          </p:nvCxnSpPr>
          <p:spPr bwMode="auto">
            <a:xfrm flipV="1">
              <a:off x="3971772" y="1519527"/>
              <a:ext cx="1009641" cy="224035"/>
            </a:xfrm>
            <a:prstGeom prst="straightConnector1">
              <a:avLst/>
            </a:prstGeom>
            <a:solidFill>
              <a:srgbClr val="010173"/>
            </a:solidFill>
            <a:ln w="28575" algn="ctr">
              <a:solidFill>
                <a:schemeClr val="tx1"/>
              </a:solidFill>
              <a:round/>
              <a:headEnd/>
              <a:tailEnd type="arrow" w="med" len="med"/>
            </a:ln>
          </p:spPr>
        </p:cxnSp>
        <p:cxnSp>
          <p:nvCxnSpPr>
            <p:cNvPr id="29" name="24 Düz Ok Bağlayıcısı"/>
            <p:cNvCxnSpPr>
              <a:cxnSpLocks noChangeShapeType="1"/>
            </p:cNvCxnSpPr>
            <p:nvPr/>
          </p:nvCxnSpPr>
          <p:spPr bwMode="auto">
            <a:xfrm rot="10800000" flipV="1">
              <a:off x="6298425" y="1976047"/>
              <a:ext cx="448392" cy="285779"/>
            </a:xfrm>
            <a:prstGeom prst="straightConnector1">
              <a:avLst/>
            </a:prstGeom>
            <a:solidFill>
              <a:srgbClr val="010173"/>
            </a:solidFill>
            <a:ln w="28575" algn="ctr">
              <a:solidFill>
                <a:schemeClr val="tx1"/>
              </a:solidFill>
              <a:round/>
              <a:headEnd/>
              <a:tailEnd type="arrow" w="med" len="med"/>
            </a:ln>
          </p:spPr>
        </p:cxnSp>
        <p:cxnSp>
          <p:nvCxnSpPr>
            <p:cNvPr id="30" name="25 Düz Ok Bağlayıcısı"/>
            <p:cNvCxnSpPr>
              <a:cxnSpLocks noChangeShapeType="1"/>
            </p:cNvCxnSpPr>
            <p:nvPr/>
          </p:nvCxnSpPr>
          <p:spPr bwMode="auto">
            <a:xfrm flipH="1" flipV="1">
              <a:off x="5542713" y="2852164"/>
              <a:ext cx="1692" cy="626128"/>
            </a:xfrm>
            <a:prstGeom prst="straightConnector1">
              <a:avLst/>
            </a:prstGeom>
            <a:solidFill>
              <a:srgbClr val="010173"/>
            </a:solidFill>
            <a:ln w="28575" algn="ctr">
              <a:solidFill>
                <a:schemeClr val="tx1"/>
              </a:solidFill>
              <a:round/>
              <a:headEnd/>
              <a:tailEnd type="arrow" w="med" len="med"/>
            </a:ln>
          </p:spPr>
        </p:cxnSp>
        <p:cxnSp>
          <p:nvCxnSpPr>
            <p:cNvPr id="11" name="Düz Ok Bağlayıcısı 10"/>
            <p:cNvCxnSpPr/>
            <p:nvPr/>
          </p:nvCxnSpPr>
          <p:spPr bwMode="auto">
            <a:xfrm flipH="1" flipV="1">
              <a:off x="4271267" y="5293274"/>
              <a:ext cx="216024" cy="323093"/>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grpSp>
      <p:grpSp>
        <p:nvGrpSpPr>
          <p:cNvPr id="37" name="Group 4"/>
          <p:cNvGrpSpPr>
            <a:grpSpLocks/>
          </p:cNvGrpSpPr>
          <p:nvPr/>
        </p:nvGrpSpPr>
        <p:grpSpPr bwMode="auto">
          <a:xfrm>
            <a:off x="58738" y="6440488"/>
            <a:ext cx="2667000" cy="365125"/>
            <a:chOff x="384" y="2976"/>
            <a:chExt cx="1680" cy="230"/>
          </a:xfrm>
        </p:grpSpPr>
        <p:pic>
          <p:nvPicPr>
            <p:cNvPr id="38" name="Picture 5" descr="HM00260_"/>
            <p:cNvPicPr>
              <a:picLocks noChangeAspect="1" noChangeArrowheads="1"/>
            </p:cNvPicPr>
            <p:nvPr/>
          </p:nvPicPr>
          <p:blipFill>
            <a:blip r:embed="rId3" cstate="print"/>
            <a:srcRect/>
            <a:stretch>
              <a:fillRect/>
            </a:stretch>
          </p:blipFill>
          <p:spPr bwMode="auto">
            <a:xfrm>
              <a:off x="1351" y="3009"/>
              <a:ext cx="144" cy="183"/>
            </a:xfrm>
            <a:prstGeom prst="rect">
              <a:avLst/>
            </a:prstGeom>
            <a:noFill/>
            <a:ln w="9525">
              <a:noFill/>
              <a:miter lim="800000"/>
              <a:headEnd/>
              <a:tailEnd/>
            </a:ln>
          </p:spPr>
        </p:pic>
        <p:sp>
          <p:nvSpPr>
            <p:cNvPr id="39"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pic>
        <p:nvPicPr>
          <p:cNvPr id="13" name="Resim 12"/>
          <p:cNvPicPr>
            <a:picLocks noChangeAspect="1"/>
          </p:cNvPicPr>
          <p:nvPr/>
        </p:nvPicPr>
        <p:blipFill>
          <a:blip r:embed="rId4"/>
          <a:stretch>
            <a:fillRect/>
          </a:stretch>
        </p:blipFill>
        <p:spPr>
          <a:xfrm>
            <a:off x="7876891" y="55538"/>
            <a:ext cx="1202170" cy="1695158"/>
          </a:xfrm>
          <a:prstGeom prst="rect">
            <a:avLst/>
          </a:prstGeom>
        </p:spPr>
      </p:pic>
    </p:spTree>
    <p:extLst>
      <p:ext uri="{BB962C8B-B14F-4D97-AF65-F5344CB8AC3E}">
        <p14:creationId xmlns:p14="http://schemas.microsoft.com/office/powerpoint/2010/main" val="4243814592"/>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23838"/>
            <a:ext cx="8229600" cy="615950"/>
          </a:xfrm>
        </p:spPr>
        <p:txBody>
          <a:bodyPr/>
          <a:lstStyle/>
          <a:p>
            <a:pPr algn="ctr">
              <a:defRPr/>
            </a:pPr>
            <a:r>
              <a:rPr lang="tr-TR" sz="2400" dirty="0" smtClean="0">
                <a:solidFill>
                  <a:srgbClr val="FFFF00"/>
                </a:solidFill>
              </a:rPr>
              <a:t>Cholecystoenteric fistula and gallstone ileus</a:t>
            </a:r>
            <a:endParaRPr lang="tr-TR" sz="2400" dirty="0">
              <a:solidFill>
                <a:srgbClr val="FFFF00"/>
              </a:solidFill>
            </a:endParaRPr>
          </a:p>
        </p:txBody>
      </p:sp>
      <p:sp>
        <p:nvSpPr>
          <p:cNvPr id="3" name="2 İçerik Yer Tutucusu"/>
          <p:cNvSpPr>
            <a:spLocks noGrp="1"/>
          </p:cNvSpPr>
          <p:nvPr>
            <p:ph idx="1"/>
          </p:nvPr>
        </p:nvSpPr>
        <p:spPr>
          <a:xfrm>
            <a:off x="395288" y="1268413"/>
            <a:ext cx="8424862" cy="5400675"/>
          </a:xfrm>
        </p:spPr>
        <p:txBody>
          <a:bodyPr/>
          <a:lstStyle/>
          <a:p>
            <a:pPr>
              <a:defRPr/>
            </a:pPr>
            <a:r>
              <a:rPr lang="tr-TR" sz="2000" dirty="0" smtClean="0"/>
              <a:t>Cholecystoenteric fistulas  (CEF) are typically seen in persons 65-75 </a:t>
            </a:r>
            <a:r>
              <a:rPr lang="tr-TR" sz="2000" dirty="0" err="1" smtClean="0"/>
              <a:t>years</a:t>
            </a:r>
            <a:r>
              <a:rPr lang="tr-TR" sz="2000" dirty="0" smtClean="0"/>
              <a:t> of age.</a:t>
            </a:r>
          </a:p>
          <a:p>
            <a:pPr>
              <a:defRPr/>
            </a:pPr>
            <a:endParaRPr lang="tr-TR" sz="2000" dirty="0" smtClean="0"/>
          </a:p>
          <a:p>
            <a:pPr>
              <a:defRPr/>
            </a:pPr>
            <a:r>
              <a:rPr lang="tr-TR" sz="2000" dirty="0" smtClean="0"/>
              <a:t>The most common location of CEF is duodenum  (Bouveret’s syndrome) followed by the colon,stomach and jejunum.</a:t>
            </a:r>
          </a:p>
          <a:p>
            <a:pPr>
              <a:defRPr/>
            </a:pPr>
            <a:endParaRPr lang="tr-TR" sz="2000" dirty="0" smtClean="0"/>
          </a:p>
          <a:p>
            <a:pPr>
              <a:defRPr/>
            </a:pPr>
            <a:r>
              <a:rPr lang="tr-TR" sz="2000" dirty="0" smtClean="0"/>
              <a:t>The most common site of gallstone impaction is in the terminal ileum or ileocecal valve.</a:t>
            </a:r>
          </a:p>
          <a:p>
            <a:pPr>
              <a:defRPr/>
            </a:pPr>
            <a:endParaRPr lang="tr-TR" sz="2000" dirty="0" smtClean="0"/>
          </a:p>
          <a:p>
            <a:pPr>
              <a:defRPr/>
            </a:pPr>
            <a:r>
              <a:rPr lang="tr-TR" sz="2000" dirty="0" smtClean="0"/>
              <a:t>Many patients with gallstone ileus may have serious concomitant medical ilness. Delayed diagnosis leads to high mortality rate (50%).</a:t>
            </a:r>
          </a:p>
          <a:p>
            <a:pPr>
              <a:defRPr/>
            </a:pPr>
            <a:endParaRPr lang="tr-TR" sz="2000" dirty="0" smtClean="0"/>
          </a:p>
          <a:p>
            <a:pPr>
              <a:defRPr/>
            </a:pPr>
            <a:r>
              <a:rPr lang="tr-TR" sz="2000" dirty="0" smtClean="0"/>
              <a:t>Pneumobilia (air in the biliary tree) and dilated small bowel loops on direct abdominal  X-ray are suggestive for gallstone ileus.</a:t>
            </a:r>
            <a:endParaRPr lang="tr-TR" sz="2000" dirty="0"/>
          </a:p>
        </p:txBody>
      </p:sp>
      <p:grpSp>
        <p:nvGrpSpPr>
          <p:cNvPr id="37892" name="Group 4"/>
          <p:cNvGrpSpPr>
            <a:grpSpLocks/>
          </p:cNvGrpSpPr>
          <p:nvPr/>
        </p:nvGrpSpPr>
        <p:grpSpPr bwMode="auto">
          <a:xfrm>
            <a:off x="58738" y="6440488"/>
            <a:ext cx="2667000" cy="365125"/>
            <a:chOff x="384" y="2976"/>
            <a:chExt cx="1680" cy="230"/>
          </a:xfrm>
        </p:grpSpPr>
        <p:pic>
          <p:nvPicPr>
            <p:cNvPr id="37898" name="Picture 5" descr="HM00260_"/>
            <p:cNvPicPr>
              <a:picLocks noChangeAspect="1" noChangeArrowheads="1"/>
            </p:cNvPicPr>
            <p:nvPr/>
          </p:nvPicPr>
          <p:blipFill>
            <a:blip r:embed="rId2" cstate="print"/>
            <a:srcRect/>
            <a:stretch>
              <a:fillRect/>
            </a:stretch>
          </p:blipFill>
          <p:spPr bwMode="auto">
            <a:xfrm>
              <a:off x="1351" y="3009"/>
              <a:ext cx="144" cy="183"/>
            </a:xfrm>
            <a:prstGeom prst="rect">
              <a:avLst/>
            </a:prstGeom>
            <a:noFill/>
            <a:ln w="9525">
              <a:noFill/>
              <a:miter lim="800000"/>
              <a:headEnd/>
              <a:tailEnd/>
            </a:ln>
          </p:spPr>
        </p:pic>
        <p:sp>
          <p:nvSpPr>
            <p:cNvPr id="37899"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
        <p:nvSpPr>
          <p:cNvPr id="37894" name="Line 7"/>
          <p:cNvSpPr>
            <a:spLocks noChangeShapeType="1"/>
          </p:cNvSpPr>
          <p:nvPr/>
        </p:nvSpPr>
        <p:spPr bwMode="auto">
          <a:xfrm>
            <a:off x="0" y="849313"/>
            <a:ext cx="9144000" cy="0"/>
          </a:xfrm>
          <a:prstGeom prst="line">
            <a:avLst/>
          </a:prstGeom>
          <a:noFill/>
          <a:ln w="9525">
            <a:solidFill>
              <a:schemeClr val="hlink"/>
            </a:solidFill>
            <a:round/>
            <a:headEnd/>
            <a:tailEnd/>
          </a:ln>
        </p:spPr>
        <p:txBody>
          <a:bodyPr/>
          <a:lstStyle/>
          <a:p>
            <a:endParaRPr lang="tr-TR"/>
          </a:p>
        </p:txBody>
      </p:sp>
      <p:sp>
        <p:nvSpPr>
          <p:cNvPr id="4" name="Slayt Numarası Yer Tutucusu 3"/>
          <p:cNvSpPr>
            <a:spLocks noGrp="1"/>
          </p:cNvSpPr>
          <p:nvPr>
            <p:ph type="sldNum" sz="quarter" idx="12"/>
          </p:nvPr>
        </p:nvSpPr>
        <p:spPr/>
        <p:txBody>
          <a:bodyPr/>
          <a:lstStyle/>
          <a:p>
            <a:pPr>
              <a:defRPr/>
            </a:pPr>
            <a:fld id="{F0B3AC44-B3AE-45AA-A9DC-A10D0C9D45C9}" type="slidenum">
              <a:rPr lang="tr-TR" smtClean="0"/>
              <a:pPr>
                <a:defRPr/>
              </a:pPr>
              <a:t>37</a:t>
            </a:fld>
            <a:endParaRPr lang="tr-TR"/>
          </a:p>
        </p:txBody>
      </p:sp>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23838"/>
            <a:ext cx="8229600" cy="615950"/>
          </a:xfrm>
        </p:spPr>
        <p:txBody>
          <a:bodyPr/>
          <a:lstStyle/>
          <a:p>
            <a:pPr algn="ctr">
              <a:defRPr/>
            </a:pPr>
            <a:r>
              <a:rPr lang="tr-TR" sz="2400" dirty="0" smtClean="0">
                <a:solidFill>
                  <a:srgbClr val="FFFF00"/>
                </a:solidFill>
              </a:rPr>
              <a:t>Cholecystoenteric fistula and gallstone ileus</a:t>
            </a:r>
            <a:endParaRPr lang="tr-TR" sz="2400" dirty="0">
              <a:solidFill>
                <a:srgbClr val="FFFF00"/>
              </a:solidFill>
            </a:endParaRPr>
          </a:p>
        </p:txBody>
      </p:sp>
      <p:grpSp>
        <p:nvGrpSpPr>
          <p:cNvPr id="37892" name="Group 4"/>
          <p:cNvGrpSpPr>
            <a:grpSpLocks/>
          </p:cNvGrpSpPr>
          <p:nvPr/>
        </p:nvGrpSpPr>
        <p:grpSpPr bwMode="auto">
          <a:xfrm>
            <a:off x="58738" y="6440488"/>
            <a:ext cx="2667000" cy="365125"/>
            <a:chOff x="384" y="2976"/>
            <a:chExt cx="1680" cy="230"/>
          </a:xfrm>
        </p:grpSpPr>
        <p:pic>
          <p:nvPicPr>
            <p:cNvPr id="37898" name="Picture 5" descr="HM00260_"/>
            <p:cNvPicPr>
              <a:picLocks noChangeAspect="1" noChangeArrowheads="1"/>
            </p:cNvPicPr>
            <p:nvPr/>
          </p:nvPicPr>
          <p:blipFill>
            <a:blip r:embed="rId2" cstate="print"/>
            <a:srcRect/>
            <a:stretch>
              <a:fillRect/>
            </a:stretch>
          </p:blipFill>
          <p:spPr bwMode="auto">
            <a:xfrm>
              <a:off x="1351" y="3009"/>
              <a:ext cx="144" cy="183"/>
            </a:xfrm>
            <a:prstGeom prst="rect">
              <a:avLst/>
            </a:prstGeom>
            <a:noFill/>
            <a:ln w="9525">
              <a:noFill/>
              <a:miter lim="800000"/>
              <a:headEnd/>
              <a:tailEnd/>
            </a:ln>
          </p:spPr>
        </p:pic>
        <p:sp>
          <p:nvSpPr>
            <p:cNvPr id="37899"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
        <p:nvSpPr>
          <p:cNvPr id="37894" name="Line 7"/>
          <p:cNvSpPr>
            <a:spLocks noChangeShapeType="1"/>
          </p:cNvSpPr>
          <p:nvPr/>
        </p:nvSpPr>
        <p:spPr bwMode="auto">
          <a:xfrm>
            <a:off x="0" y="849313"/>
            <a:ext cx="9144000" cy="0"/>
          </a:xfrm>
          <a:prstGeom prst="line">
            <a:avLst/>
          </a:prstGeom>
          <a:noFill/>
          <a:ln w="9525">
            <a:solidFill>
              <a:schemeClr val="hlink"/>
            </a:solidFill>
            <a:round/>
            <a:headEnd/>
            <a:tailEnd/>
          </a:ln>
        </p:spPr>
        <p:txBody>
          <a:bodyPr/>
          <a:lstStyle/>
          <a:p>
            <a:endParaRPr lang="tr-TR"/>
          </a:p>
        </p:txBody>
      </p:sp>
      <p:pic>
        <p:nvPicPr>
          <p:cNvPr id="10" name="Picture 7"/>
          <p:cNvPicPr>
            <a:picLocks noChangeAspect="1" noChangeArrowheads="1"/>
          </p:cNvPicPr>
          <p:nvPr/>
        </p:nvPicPr>
        <p:blipFill>
          <a:blip r:embed="rId3" cstate="print"/>
          <a:srcRect/>
          <a:stretch>
            <a:fillRect/>
          </a:stretch>
        </p:blipFill>
        <p:spPr bwMode="auto">
          <a:xfrm>
            <a:off x="107504" y="1916833"/>
            <a:ext cx="4280917" cy="3727043"/>
          </a:xfrm>
          <a:prstGeom prst="rect">
            <a:avLst/>
          </a:prstGeom>
          <a:noFill/>
          <a:ln w="9525">
            <a:solidFill>
              <a:schemeClr val="tx1"/>
            </a:solidFill>
            <a:miter lim="800000"/>
            <a:headEnd/>
            <a:tailEnd/>
          </a:ln>
        </p:spPr>
      </p:pic>
      <p:pic>
        <p:nvPicPr>
          <p:cNvPr id="11" name="Picture 2" descr="http://ts2.mm.bing.net/th?id=H.4990671506244621&amp;pid=15.1"/>
          <p:cNvPicPr>
            <a:picLocks noChangeAspect="1" noChangeArrowheads="1"/>
          </p:cNvPicPr>
          <p:nvPr/>
        </p:nvPicPr>
        <p:blipFill>
          <a:blip r:embed="rId4" cstate="print"/>
          <a:srcRect/>
          <a:stretch>
            <a:fillRect/>
          </a:stretch>
        </p:blipFill>
        <p:spPr bwMode="auto">
          <a:xfrm>
            <a:off x="4572000" y="1916832"/>
            <a:ext cx="4436225" cy="3727043"/>
          </a:xfrm>
          <a:prstGeom prst="rect">
            <a:avLst/>
          </a:prstGeom>
          <a:noFill/>
          <a:ln w="3175">
            <a:solidFill>
              <a:schemeClr val="tx1"/>
            </a:solidFill>
            <a:miter lim="800000"/>
            <a:headEnd/>
            <a:tailEnd/>
          </a:ln>
        </p:spPr>
      </p:pic>
      <p:sp>
        <p:nvSpPr>
          <p:cNvPr id="4" name="Slayt Numarası Yer Tutucusu 3"/>
          <p:cNvSpPr>
            <a:spLocks noGrp="1"/>
          </p:cNvSpPr>
          <p:nvPr>
            <p:ph type="sldNum" sz="quarter" idx="12"/>
          </p:nvPr>
        </p:nvSpPr>
        <p:spPr/>
        <p:txBody>
          <a:bodyPr/>
          <a:lstStyle/>
          <a:p>
            <a:pPr>
              <a:defRPr/>
            </a:pPr>
            <a:fld id="{F0B3AC44-B3AE-45AA-A9DC-A10D0C9D45C9}" type="slidenum">
              <a:rPr lang="tr-TR" smtClean="0"/>
              <a:pPr>
                <a:defRPr/>
              </a:pPr>
              <a:t>38</a:t>
            </a:fld>
            <a:endParaRPr lang="tr-TR"/>
          </a:p>
        </p:txBody>
      </p:sp>
      <p:sp>
        <p:nvSpPr>
          <p:cNvPr id="6" name="Metin kutusu 5"/>
          <p:cNvSpPr txBox="1"/>
          <p:nvPr/>
        </p:nvSpPr>
        <p:spPr>
          <a:xfrm>
            <a:off x="1609449" y="5759884"/>
            <a:ext cx="7077351" cy="369332"/>
          </a:xfrm>
          <a:prstGeom prst="rect">
            <a:avLst/>
          </a:prstGeom>
          <a:noFill/>
        </p:spPr>
        <p:txBody>
          <a:bodyPr wrap="square" rtlCol="0">
            <a:spAutoFit/>
          </a:bodyPr>
          <a:lstStyle/>
          <a:p>
            <a:r>
              <a:rPr lang="tr-TR" b="0" dirty="0" err="1" smtClean="0"/>
              <a:t>Endoscopy</a:t>
            </a:r>
            <a:r>
              <a:rPr lang="tr-TR" b="0" dirty="0" smtClean="0"/>
              <a:t>                                                     CT</a:t>
            </a:r>
            <a:endParaRPr lang="tr-TR" b="0" dirty="0"/>
          </a:p>
        </p:txBody>
      </p:sp>
    </p:spTree>
    <p:extLst>
      <p:ext uri="{BB962C8B-B14F-4D97-AF65-F5344CB8AC3E}">
        <p14:creationId xmlns:p14="http://schemas.microsoft.com/office/powerpoint/2010/main" val="10332964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3995936" y="162944"/>
            <a:ext cx="1828386" cy="461665"/>
          </a:xfrm>
          <a:prstGeom prst="rect">
            <a:avLst/>
          </a:prstGeom>
          <a:noFill/>
        </p:spPr>
        <p:txBody>
          <a:bodyPr wrap="none">
            <a:spAutoFit/>
          </a:bodyPr>
          <a:lstStyle/>
          <a:p>
            <a:r>
              <a:rPr lang="tr-TR" sz="2400" b="0" dirty="0" err="1" smtClean="0">
                <a:solidFill>
                  <a:srgbClr val="FFFF00"/>
                </a:solidFill>
              </a:rPr>
              <a:t>Pneumobilia</a:t>
            </a:r>
            <a:endParaRPr lang="tr-TR" sz="2400" b="0" dirty="0">
              <a:solidFill>
                <a:srgbClr val="FFFF00"/>
              </a:solidFill>
            </a:endParaRPr>
          </a:p>
        </p:txBody>
      </p:sp>
      <p:grpSp>
        <p:nvGrpSpPr>
          <p:cNvPr id="4" name="Grup 3"/>
          <p:cNvGrpSpPr/>
          <p:nvPr/>
        </p:nvGrpSpPr>
        <p:grpSpPr>
          <a:xfrm>
            <a:off x="471867" y="870027"/>
            <a:ext cx="8406835" cy="5448038"/>
            <a:chOff x="438230" y="1052736"/>
            <a:chExt cx="8406835" cy="5448038"/>
          </a:xfrm>
        </p:grpSpPr>
        <p:pic>
          <p:nvPicPr>
            <p:cNvPr id="3" name="Picture 2" descr="C:\Users\Ahmet\Desktop\Basılacak resimler\IMG_3617.JPG"/>
            <p:cNvPicPr>
              <a:picLocks noChangeAspect="1" noChangeArrowheads="1"/>
            </p:cNvPicPr>
            <p:nvPr/>
          </p:nvPicPr>
          <p:blipFill>
            <a:blip r:embed="rId2" cstate="print">
              <a:lum contrast="10000"/>
              <a:extLst>
                <a:ext uri="{28A0092B-C50C-407E-A947-70E740481C1C}">
                  <a14:useLocalDpi xmlns:a14="http://schemas.microsoft.com/office/drawing/2010/main" val="0"/>
                </a:ext>
              </a:extLst>
            </a:blip>
            <a:srcRect/>
            <a:stretch>
              <a:fillRect/>
            </a:stretch>
          </p:blipFill>
          <p:spPr bwMode="auto">
            <a:xfrm>
              <a:off x="438230" y="1052736"/>
              <a:ext cx="4086355" cy="5448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2" descr="C:\Users\Ahmet\Desktop\Basılacak resimler\IMG_3617.JPG"/>
            <p:cNvPicPr>
              <a:picLocks noChangeAspect="1" noChangeArrowheads="1"/>
            </p:cNvPicPr>
            <p:nvPr/>
          </p:nvPicPr>
          <p:blipFill>
            <a:blip r:embed="rId2" cstate="print">
              <a:lum contrast="10000"/>
              <a:extLst>
                <a:ext uri="{28A0092B-C50C-407E-A947-70E740481C1C}">
                  <a14:useLocalDpi xmlns:a14="http://schemas.microsoft.com/office/drawing/2010/main" val="0"/>
                </a:ext>
              </a:extLst>
            </a:blip>
            <a:srcRect/>
            <a:stretch>
              <a:fillRect/>
            </a:stretch>
          </p:blipFill>
          <p:spPr bwMode="auto">
            <a:xfrm>
              <a:off x="4758710" y="1052736"/>
              <a:ext cx="4086355" cy="5448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6" name="Grup 15"/>
            <p:cNvGrpSpPr/>
            <p:nvPr/>
          </p:nvGrpSpPr>
          <p:grpSpPr>
            <a:xfrm>
              <a:off x="6065696" y="2232572"/>
              <a:ext cx="1215409" cy="1171694"/>
              <a:chOff x="3900668" y="1724628"/>
              <a:chExt cx="1215409" cy="1171694"/>
            </a:xfrm>
          </p:grpSpPr>
          <p:grpSp>
            <p:nvGrpSpPr>
              <p:cNvPr id="17" name="Grup 16"/>
              <p:cNvGrpSpPr/>
              <p:nvPr/>
            </p:nvGrpSpPr>
            <p:grpSpPr>
              <a:xfrm>
                <a:off x="3900668" y="1724628"/>
                <a:ext cx="1215409" cy="1171694"/>
                <a:chOff x="3900668" y="1724628"/>
                <a:chExt cx="1215409" cy="1171694"/>
              </a:xfrm>
            </p:grpSpPr>
            <p:grpSp>
              <p:nvGrpSpPr>
                <p:cNvPr id="19" name="Grup 18"/>
                <p:cNvGrpSpPr/>
                <p:nvPr/>
              </p:nvGrpSpPr>
              <p:grpSpPr>
                <a:xfrm>
                  <a:off x="3900668" y="1724628"/>
                  <a:ext cx="1215409" cy="1171694"/>
                  <a:chOff x="3900668" y="1724628"/>
                  <a:chExt cx="1215409" cy="1171694"/>
                </a:xfrm>
              </p:grpSpPr>
              <p:sp>
                <p:nvSpPr>
                  <p:cNvPr id="21" name="Serbest Form 20"/>
                  <p:cNvSpPr/>
                  <p:nvPr/>
                </p:nvSpPr>
                <p:spPr bwMode="auto">
                  <a:xfrm>
                    <a:off x="3900668" y="1724628"/>
                    <a:ext cx="1215409" cy="1171694"/>
                  </a:xfrm>
                  <a:custGeom>
                    <a:avLst/>
                    <a:gdLst>
                      <a:gd name="connsiteX0" fmla="*/ 0 w 1215409"/>
                      <a:gd name="connsiteY0" fmla="*/ 0 h 1171694"/>
                      <a:gd name="connsiteX1" fmla="*/ 92598 w 1215409"/>
                      <a:gd name="connsiteY1" fmla="*/ 104172 h 1171694"/>
                      <a:gd name="connsiteX2" fmla="*/ 127322 w 1215409"/>
                      <a:gd name="connsiteY2" fmla="*/ 127321 h 1171694"/>
                      <a:gd name="connsiteX3" fmla="*/ 173621 w 1215409"/>
                      <a:gd name="connsiteY3" fmla="*/ 173620 h 1171694"/>
                      <a:gd name="connsiteX4" fmla="*/ 243069 w 1215409"/>
                      <a:gd name="connsiteY4" fmla="*/ 266218 h 1171694"/>
                      <a:gd name="connsiteX5" fmla="*/ 300942 w 1215409"/>
                      <a:gd name="connsiteY5" fmla="*/ 335666 h 1171694"/>
                      <a:gd name="connsiteX6" fmla="*/ 335666 w 1215409"/>
                      <a:gd name="connsiteY6" fmla="*/ 358815 h 1171694"/>
                      <a:gd name="connsiteX7" fmla="*/ 381965 w 1215409"/>
                      <a:gd name="connsiteY7" fmla="*/ 405114 h 1171694"/>
                      <a:gd name="connsiteX8" fmla="*/ 416689 w 1215409"/>
                      <a:gd name="connsiteY8" fmla="*/ 439838 h 1171694"/>
                      <a:gd name="connsiteX9" fmla="*/ 451413 w 1215409"/>
                      <a:gd name="connsiteY9" fmla="*/ 462987 h 1171694"/>
                      <a:gd name="connsiteX10" fmla="*/ 497712 w 1215409"/>
                      <a:gd name="connsiteY10" fmla="*/ 509286 h 1171694"/>
                      <a:gd name="connsiteX11" fmla="*/ 532436 w 1215409"/>
                      <a:gd name="connsiteY11" fmla="*/ 532435 h 1171694"/>
                      <a:gd name="connsiteX12" fmla="*/ 578735 w 1215409"/>
                      <a:gd name="connsiteY12" fmla="*/ 578734 h 1171694"/>
                      <a:gd name="connsiteX13" fmla="*/ 625033 w 1215409"/>
                      <a:gd name="connsiteY13" fmla="*/ 625033 h 1171694"/>
                      <a:gd name="connsiteX14" fmla="*/ 648183 w 1215409"/>
                      <a:gd name="connsiteY14" fmla="*/ 648182 h 1171694"/>
                      <a:gd name="connsiteX15" fmla="*/ 682907 w 1215409"/>
                      <a:gd name="connsiteY15" fmla="*/ 671331 h 1171694"/>
                      <a:gd name="connsiteX16" fmla="*/ 706056 w 1215409"/>
                      <a:gd name="connsiteY16" fmla="*/ 694481 h 1171694"/>
                      <a:gd name="connsiteX17" fmla="*/ 740780 w 1215409"/>
                      <a:gd name="connsiteY17" fmla="*/ 717630 h 1171694"/>
                      <a:gd name="connsiteX18" fmla="*/ 787079 w 1215409"/>
                      <a:gd name="connsiteY18" fmla="*/ 763929 h 1171694"/>
                      <a:gd name="connsiteX19" fmla="*/ 868102 w 1215409"/>
                      <a:gd name="connsiteY19" fmla="*/ 833377 h 1171694"/>
                      <a:gd name="connsiteX20" fmla="*/ 891251 w 1215409"/>
                      <a:gd name="connsiteY20" fmla="*/ 868101 h 1171694"/>
                      <a:gd name="connsiteX21" fmla="*/ 949124 w 1215409"/>
                      <a:gd name="connsiteY21" fmla="*/ 925975 h 1171694"/>
                      <a:gd name="connsiteX22" fmla="*/ 972274 w 1215409"/>
                      <a:gd name="connsiteY22" fmla="*/ 960699 h 1171694"/>
                      <a:gd name="connsiteX23" fmla="*/ 1076446 w 1215409"/>
                      <a:gd name="connsiteY23" fmla="*/ 1053296 h 1171694"/>
                      <a:gd name="connsiteX24" fmla="*/ 1134319 w 1215409"/>
                      <a:gd name="connsiteY24" fmla="*/ 1099595 h 1171694"/>
                      <a:gd name="connsiteX25" fmla="*/ 1180618 w 1215409"/>
                      <a:gd name="connsiteY25" fmla="*/ 1145894 h 1171694"/>
                      <a:gd name="connsiteX26" fmla="*/ 1215342 w 1215409"/>
                      <a:gd name="connsiteY26" fmla="*/ 1157468 h 117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5409" h="1171694">
                        <a:moveTo>
                          <a:pt x="0" y="0"/>
                        </a:moveTo>
                        <a:cubicBezTo>
                          <a:pt x="18686" y="23357"/>
                          <a:pt x="65270" y="85954"/>
                          <a:pt x="92598" y="104172"/>
                        </a:cubicBezTo>
                        <a:cubicBezTo>
                          <a:pt x="104173" y="111888"/>
                          <a:pt x="116760" y="118268"/>
                          <a:pt x="127322" y="127321"/>
                        </a:cubicBezTo>
                        <a:cubicBezTo>
                          <a:pt x="143893" y="141525"/>
                          <a:pt x="173621" y="173620"/>
                          <a:pt x="173621" y="173620"/>
                        </a:cubicBezTo>
                        <a:cubicBezTo>
                          <a:pt x="203735" y="263966"/>
                          <a:pt x="154402" y="133216"/>
                          <a:pt x="243069" y="266218"/>
                        </a:cubicBezTo>
                        <a:cubicBezTo>
                          <a:pt x="265831" y="300361"/>
                          <a:pt x="267521" y="307816"/>
                          <a:pt x="300942" y="335666"/>
                        </a:cubicBezTo>
                        <a:cubicBezTo>
                          <a:pt x="311629" y="344572"/>
                          <a:pt x="325104" y="349762"/>
                          <a:pt x="335666" y="358815"/>
                        </a:cubicBezTo>
                        <a:cubicBezTo>
                          <a:pt x="352237" y="373019"/>
                          <a:pt x="366532" y="389681"/>
                          <a:pt x="381965" y="405114"/>
                        </a:cubicBezTo>
                        <a:cubicBezTo>
                          <a:pt x="393540" y="416689"/>
                          <a:pt x="403069" y="430758"/>
                          <a:pt x="416689" y="439838"/>
                        </a:cubicBezTo>
                        <a:cubicBezTo>
                          <a:pt x="428264" y="447554"/>
                          <a:pt x="440851" y="453934"/>
                          <a:pt x="451413" y="462987"/>
                        </a:cubicBezTo>
                        <a:cubicBezTo>
                          <a:pt x="467984" y="477191"/>
                          <a:pt x="479552" y="497179"/>
                          <a:pt x="497712" y="509286"/>
                        </a:cubicBezTo>
                        <a:cubicBezTo>
                          <a:pt x="509287" y="517002"/>
                          <a:pt x="521874" y="523382"/>
                          <a:pt x="532436" y="532435"/>
                        </a:cubicBezTo>
                        <a:cubicBezTo>
                          <a:pt x="549007" y="546639"/>
                          <a:pt x="578735" y="578734"/>
                          <a:pt x="578735" y="578734"/>
                        </a:cubicBezTo>
                        <a:cubicBezTo>
                          <a:pt x="599311" y="640464"/>
                          <a:pt x="573591" y="594168"/>
                          <a:pt x="625033" y="625033"/>
                        </a:cubicBezTo>
                        <a:cubicBezTo>
                          <a:pt x="634391" y="630648"/>
                          <a:pt x="639661" y="641365"/>
                          <a:pt x="648183" y="648182"/>
                        </a:cubicBezTo>
                        <a:cubicBezTo>
                          <a:pt x="659046" y="656872"/>
                          <a:pt x="672044" y="662641"/>
                          <a:pt x="682907" y="671331"/>
                        </a:cubicBezTo>
                        <a:cubicBezTo>
                          <a:pt x="691428" y="678148"/>
                          <a:pt x="697535" y="687664"/>
                          <a:pt x="706056" y="694481"/>
                        </a:cubicBezTo>
                        <a:cubicBezTo>
                          <a:pt x="716919" y="703171"/>
                          <a:pt x="730218" y="708577"/>
                          <a:pt x="740780" y="717630"/>
                        </a:cubicBezTo>
                        <a:cubicBezTo>
                          <a:pt x="757351" y="731834"/>
                          <a:pt x="768919" y="751822"/>
                          <a:pt x="787079" y="763929"/>
                        </a:cubicBezTo>
                        <a:cubicBezTo>
                          <a:pt x="818495" y="784873"/>
                          <a:pt x="845648" y="799695"/>
                          <a:pt x="868102" y="833377"/>
                        </a:cubicBezTo>
                        <a:cubicBezTo>
                          <a:pt x="875818" y="844952"/>
                          <a:pt x="882091" y="857632"/>
                          <a:pt x="891251" y="868101"/>
                        </a:cubicBezTo>
                        <a:cubicBezTo>
                          <a:pt x="909216" y="888633"/>
                          <a:pt x="933990" y="903275"/>
                          <a:pt x="949124" y="925975"/>
                        </a:cubicBezTo>
                        <a:cubicBezTo>
                          <a:pt x="956841" y="937550"/>
                          <a:pt x="963032" y="950302"/>
                          <a:pt x="972274" y="960699"/>
                        </a:cubicBezTo>
                        <a:cubicBezTo>
                          <a:pt x="1029937" y="1025569"/>
                          <a:pt x="1023669" y="1018112"/>
                          <a:pt x="1076446" y="1053296"/>
                        </a:cubicBezTo>
                        <a:cubicBezTo>
                          <a:pt x="1132853" y="1137908"/>
                          <a:pt x="1063164" y="1048770"/>
                          <a:pt x="1134319" y="1099595"/>
                        </a:cubicBezTo>
                        <a:cubicBezTo>
                          <a:pt x="1152079" y="1112281"/>
                          <a:pt x="1162458" y="1133787"/>
                          <a:pt x="1180618" y="1145894"/>
                        </a:cubicBezTo>
                        <a:cubicBezTo>
                          <a:pt x="1218552" y="1171183"/>
                          <a:pt x="1215342" y="1182954"/>
                          <a:pt x="1215342" y="1157468"/>
                        </a:cubicBezTo>
                      </a:path>
                    </a:pathLst>
                  </a:cu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Tahoma" pitchFamily="34" charset="0"/>
                    </a:endParaRPr>
                  </a:p>
                </p:txBody>
              </p:sp>
              <p:sp>
                <p:nvSpPr>
                  <p:cNvPr id="22" name="Serbest Form 21"/>
                  <p:cNvSpPr/>
                  <p:nvPr/>
                </p:nvSpPr>
                <p:spPr bwMode="auto">
                  <a:xfrm>
                    <a:off x="4641448" y="1794076"/>
                    <a:ext cx="92598" cy="636608"/>
                  </a:xfrm>
                  <a:custGeom>
                    <a:avLst/>
                    <a:gdLst>
                      <a:gd name="connsiteX0" fmla="*/ 92598 w 92598"/>
                      <a:gd name="connsiteY0" fmla="*/ 0 h 636608"/>
                      <a:gd name="connsiteX1" fmla="*/ 46299 w 92598"/>
                      <a:gd name="connsiteY1" fmla="*/ 138896 h 636608"/>
                      <a:gd name="connsiteX2" fmla="*/ 34724 w 92598"/>
                      <a:gd name="connsiteY2" fmla="*/ 173620 h 636608"/>
                      <a:gd name="connsiteX3" fmla="*/ 23149 w 92598"/>
                      <a:gd name="connsiteY3" fmla="*/ 208344 h 636608"/>
                      <a:gd name="connsiteX4" fmla="*/ 0 w 92598"/>
                      <a:gd name="connsiteY4" fmla="*/ 231494 h 636608"/>
                      <a:gd name="connsiteX5" fmla="*/ 23149 w 92598"/>
                      <a:gd name="connsiteY5" fmla="*/ 370390 h 636608"/>
                      <a:gd name="connsiteX6" fmla="*/ 34724 w 92598"/>
                      <a:gd name="connsiteY6" fmla="*/ 405114 h 636608"/>
                      <a:gd name="connsiteX7" fmla="*/ 23149 w 92598"/>
                      <a:gd name="connsiteY7" fmla="*/ 486137 h 636608"/>
                      <a:gd name="connsiteX8" fmla="*/ 11575 w 92598"/>
                      <a:gd name="connsiteY8" fmla="*/ 532435 h 636608"/>
                      <a:gd name="connsiteX9" fmla="*/ 11575 w 92598"/>
                      <a:gd name="connsiteY9" fmla="*/ 636608 h 63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598" h="636608">
                        <a:moveTo>
                          <a:pt x="92598" y="0"/>
                        </a:moveTo>
                        <a:lnTo>
                          <a:pt x="46299" y="138896"/>
                        </a:lnTo>
                        <a:lnTo>
                          <a:pt x="34724" y="173620"/>
                        </a:lnTo>
                        <a:cubicBezTo>
                          <a:pt x="30866" y="185195"/>
                          <a:pt x="31776" y="199717"/>
                          <a:pt x="23149" y="208344"/>
                        </a:cubicBezTo>
                        <a:lnTo>
                          <a:pt x="0" y="231494"/>
                        </a:lnTo>
                        <a:cubicBezTo>
                          <a:pt x="6531" y="277212"/>
                          <a:pt x="11868" y="325267"/>
                          <a:pt x="23149" y="370390"/>
                        </a:cubicBezTo>
                        <a:cubicBezTo>
                          <a:pt x="26108" y="382227"/>
                          <a:pt x="30866" y="393539"/>
                          <a:pt x="34724" y="405114"/>
                        </a:cubicBezTo>
                        <a:cubicBezTo>
                          <a:pt x="30866" y="432122"/>
                          <a:pt x="28029" y="459295"/>
                          <a:pt x="23149" y="486137"/>
                        </a:cubicBezTo>
                        <a:cubicBezTo>
                          <a:pt x="20303" y="501788"/>
                          <a:pt x="12795" y="516574"/>
                          <a:pt x="11575" y="532435"/>
                        </a:cubicBezTo>
                        <a:cubicBezTo>
                          <a:pt x="8912" y="567057"/>
                          <a:pt x="11575" y="601884"/>
                          <a:pt x="11575" y="636608"/>
                        </a:cubicBezTo>
                      </a:path>
                    </a:pathLst>
                  </a:cu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Tahoma" pitchFamily="34" charset="0"/>
                    </a:endParaRPr>
                  </a:p>
                </p:txBody>
              </p:sp>
            </p:grpSp>
            <p:sp>
              <p:nvSpPr>
                <p:cNvPr id="20" name="Serbest Form 19"/>
                <p:cNvSpPr/>
                <p:nvPr/>
              </p:nvSpPr>
              <p:spPr bwMode="auto">
                <a:xfrm>
                  <a:off x="4143737" y="2685327"/>
                  <a:ext cx="856526" cy="138896"/>
                </a:xfrm>
                <a:custGeom>
                  <a:avLst/>
                  <a:gdLst>
                    <a:gd name="connsiteX0" fmla="*/ 856526 w 856526"/>
                    <a:gd name="connsiteY0" fmla="*/ 138896 h 138896"/>
                    <a:gd name="connsiteX1" fmla="*/ 763929 w 856526"/>
                    <a:gd name="connsiteY1" fmla="*/ 104172 h 138896"/>
                    <a:gd name="connsiteX2" fmla="*/ 694481 w 856526"/>
                    <a:gd name="connsiteY2" fmla="*/ 92597 h 138896"/>
                    <a:gd name="connsiteX3" fmla="*/ 648182 w 856526"/>
                    <a:gd name="connsiteY3" fmla="*/ 81022 h 138896"/>
                    <a:gd name="connsiteX4" fmla="*/ 578734 w 856526"/>
                    <a:gd name="connsiteY4" fmla="*/ 69448 h 138896"/>
                    <a:gd name="connsiteX5" fmla="*/ 474562 w 856526"/>
                    <a:gd name="connsiteY5" fmla="*/ 34724 h 138896"/>
                    <a:gd name="connsiteX6" fmla="*/ 439838 w 856526"/>
                    <a:gd name="connsiteY6" fmla="*/ 23149 h 138896"/>
                    <a:gd name="connsiteX7" fmla="*/ 405114 w 856526"/>
                    <a:gd name="connsiteY7" fmla="*/ 11574 h 138896"/>
                    <a:gd name="connsiteX8" fmla="*/ 347240 w 856526"/>
                    <a:gd name="connsiteY8" fmla="*/ 0 h 138896"/>
                    <a:gd name="connsiteX9" fmla="*/ 208344 w 856526"/>
                    <a:gd name="connsiteY9" fmla="*/ 23149 h 138896"/>
                    <a:gd name="connsiteX10" fmla="*/ 173620 w 856526"/>
                    <a:gd name="connsiteY10" fmla="*/ 46298 h 138896"/>
                    <a:gd name="connsiteX11" fmla="*/ 138896 w 856526"/>
                    <a:gd name="connsiteY11" fmla="*/ 57873 h 138896"/>
                    <a:gd name="connsiteX12" fmla="*/ 104172 w 856526"/>
                    <a:gd name="connsiteY12" fmla="*/ 81022 h 138896"/>
                    <a:gd name="connsiteX13" fmla="*/ 0 w 856526"/>
                    <a:gd name="connsiteY13" fmla="*/ 81022 h 13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6526" h="138896">
                      <a:moveTo>
                        <a:pt x="856526" y="138896"/>
                      </a:moveTo>
                      <a:cubicBezTo>
                        <a:pt x="845249" y="134385"/>
                        <a:pt x="784350" y="108710"/>
                        <a:pt x="763929" y="104172"/>
                      </a:cubicBezTo>
                      <a:cubicBezTo>
                        <a:pt x="741019" y="99081"/>
                        <a:pt x="717494" y="97200"/>
                        <a:pt x="694481" y="92597"/>
                      </a:cubicBezTo>
                      <a:cubicBezTo>
                        <a:pt x="678882" y="89477"/>
                        <a:pt x="663781" y="84142"/>
                        <a:pt x="648182" y="81022"/>
                      </a:cubicBezTo>
                      <a:cubicBezTo>
                        <a:pt x="625169" y="76420"/>
                        <a:pt x="601883" y="73306"/>
                        <a:pt x="578734" y="69448"/>
                      </a:cubicBezTo>
                      <a:lnTo>
                        <a:pt x="474562" y="34724"/>
                      </a:lnTo>
                      <a:lnTo>
                        <a:pt x="439838" y="23149"/>
                      </a:lnTo>
                      <a:cubicBezTo>
                        <a:pt x="428263" y="19291"/>
                        <a:pt x="417078" y="13967"/>
                        <a:pt x="405114" y="11574"/>
                      </a:cubicBezTo>
                      <a:lnTo>
                        <a:pt x="347240" y="0"/>
                      </a:lnTo>
                      <a:cubicBezTo>
                        <a:pt x="314227" y="3668"/>
                        <a:pt x="247128" y="3757"/>
                        <a:pt x="208344" y="23149"/>
                      </a:cubicBezTo>
                      <a:cubicBezTo>
                        <a:pt x="195902" y="29370"/>
                        <a:pt x="186062" y="40077"/>
                        <a:pt x="173620" y="46298"/>
                      </a:cubicBezTo>
                      <a:cubicBezTo>
                        <a:pt x="162707" y="51754"/>
                        <a:pt x="149809" y="52417"/>
                        <a:pt x="138896" y="57873"/>
                      </a:cubicBezTo>
                      <a:cubicBezTo>
                        <a:pt x="126454" y="64094"/>
                        <a:pt x="117894" y="78735"/>
                        <a:pt x="104172" y="81022"/>
                      </a:cubicBezTo>
                      <a:cubicBezTo>
                        <a:pt x="69920" y="86731"/>
                        <a:pt x="34724" y="81022"/>
                        <a:pt x="0" y="81022"/>
                      </a:cubicBezTo>
                    </a:path>
                  </a:pathLst>
                </a:cu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Tahoma" pitchFamily="34" charset="0"/>
                  </a:endParaRPr>
                </a:p>
              </p:txBody>
            </p:sp>
          </p:grpSp>
          <p:sp>
            <p:nvSpPr>
              <p:cNvPr id="18" name="Serbest Form 17"/>
              <p:cNvSpPr/>
              <p:nvPr/>
            </p:nvSpPr>
            <p:spPr bwMode="auto">
              <a:xfrm>
                <a:off x="4109013" y="2395959"/>
                <a:ext cx="497711" cy="81023"/>
              </a:xfrm>
              <a:custGeom>
                <a:avLst/>
                <a:gdLst>
                  <a:gd name="connsiteX0" fmla="*/ 497711 w 497711"/>
                  <a:gd name="connsiteY0" fmla="*/ 81023 h 81023"/>
                  <a:gd name="connsiteX1" fmla="*/ 439838 w 497711"/>
                  <a:gd name="connsiteY1" fmla="*/ 46299 h 81023"/>
                  <a:gd name="connsiteX2" fmla="*/ 405114 w 497711"/>
                  <a:gd name="connsiteY2" fmla="*/ 23150 h 81023"/>
                  <a:gd name="connsiteX3" fmla="*/ 289367 w 497711"/>
                  <a:gd name="connsiteY3" fmla="*/ 11575 h 81023"/>
                  <a:gd name="connsiteX4" fmla="*/ 231493 w 497711"/>
                  <a:gd name="connsiteY4" fmla="*/ 0 h 81023"/>
                  <a:gd name="connsiteX5" fmla="*/ 23149 w 497711"/>
                  <a:gd name="connsiteY5" fmla="*/ 11575 h 81023"/>
                  <a:gd name="connsiteX6" fmla="*/ 0 w 497711"/>
                  <a:gd name="connsiteY6" fmla="*/ 34725 h 8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711" h="81023">
                    <a:moveTo>
                      <a:pt x="497711" y="81023"/>
                    </a:moveTo>
                    <a:cubicBezTo>
                      <a:pt x="478420" y="69448"/>
                      <a:pt x="458915" y="58222"/>
                      <a:pt x="439838" y="46299"/>
                    </a:cubicBezTo>
                    <a:cubicBezTo>
                      <a:pt x="428042" y="38926"/>
                      <a:pt x="418669" y="26278"/>
                      <a:pt x="405114" y="23150"/>
                    </a:cubicBezTo>
                    <a:cubicBezTo>
                      <a:pt x="367332" y="14431"/>
                      <a:pt x="327802" y="16700"/>
                      <a:pt x="289367" y="11575"/>
                    </a:cubicBezTo>
                    <a:cubicBezTo>
                      <a:pt x="269866" y="8975"/>
                      <a:pt x="250784" y="3858"/>
                      <a:pt x="231493" y="0"/>
                    </a:cubicBezTo>
                    <a:cubicBezTo>
                      <a:pt x="162045" y="3858"/>
                      <a:pt x="91935" y="1257"/>
                      <a:pt x="23149" y="11575"/>
                    </a:cubicBezTo>
                    <a:cubicBezTo>
                      <a:pt x="12357" y="13194"/>
                      <a:pt x="0" y="34725"/>
                      <a:pt x="0" y="34725"/>
                    </a:cubicBezTo>
                  </a:path>
                </a:pathLst>
              </a:cu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Tahoma" pitchFamily="34" charset="0"/>
                </a:endParaRPr>
              </a:p>
            </p:txBody>
          </p:sp>
        </p:grpSp>
      </p:grpSp>
      <p:sp>
        <p:nvSpPr>
          <p:cNvPr id="23" name="Slayt Numarası Yer Tutucusu 1"/>
          <p:cNvSpPr>
            <a:spLocks noGrp="1"/>
          </p:cNvSpPr>
          <p:nvPr>
            <p:ph type="sldNum" sz="quarter" idx="12"/>
          </p:nvPr>
        </p:nvSpPr>
        <p:spPr>
          <a:xfrm>
            <a:off x="7898617" y="6318065"/>
            <a:ext cx="946448" cy="476250"/>
          </a:xfrm>
        </p:spPr>
        <p:txBody>
          <a:bodyPr/>
          <a:lstStyle/>
          <a:p>
            <a:pPr>
              <a:defRPr/>
            </a:pPr>
            <a:fld id="{18A7C158-08FE-4036-8D5A-254103DC9D54}" type="slidenum">
              <a:rPr lang="tr-TR" smtClean="0"/>
              <a:pPr>
                <a:defRPr/>
              </a:pPr>
              <a:t>39</a:t>
            </a:fld>
            <a:endParaRPr lang="tr-TR" dirty="0"/>
          </a:p>
        </p:txBody>
      </p:sp>
      <p:grpSp>
        <p:nvGrpSpPr>
          <p:cNvPr id="24" name="Group 4"/>
          <p:cNvGrpSpPr>
            <a:grpSpLocks/>
          </p:cNvGrpSpPr>
          <p:nvPr/>
        </p:nvGrpSpPr>
        <p:grpSpPr bwMode="auto">
          <a:xfrm>
            <a:off x="58738" y="6440488"/>
            <a:ext cx="2667000" cy="365125"/>
            <a:chOff x="384" y="2976"/>
            <a:chExt cx="1680" cy="230"/>
          </a:xfrm>
        </p:grpSpPr>
        <p:pic>
          <p:nvPicPr>
            <p:cNvPr id="25" name="Picture 5" descr="HM00260_"/>
            <p:cNvPicPr>
              <a:picLocks noChangeAspect="1" noChangeArrowheads="1"/>
            </p:cNvPicPr>
            <p:nvPr/>
          </p:nvPicPr>
          <p:blipFill>
            <a:blip r:embed="rId3" cstate="print"/>
            <a:srcRect/>
            <a:stretch>
              <a:fillRect/>
            </a:stretch>
          </p:blipFill>
          <p:spPr bwMode="auto">
            <a:xfrm>
              <a:off x="1351" y="3009"/>
              <a:ext cx="144" cy="183"/>
            </a:xfrm>
            <a:prstGeom prst="rect">
              <a:avLst/>
            </a:prstGeom>
            <a:noFill/>
            <a:ln w="9525">
              <a:noFill/>
              <a:miter lim="800000"/>
              <a:headEnd/>
              <a:tailEnd/>
            </a:ln>
          </p:spPr>
        </p:pic>
        <p:sp>
          <p:nvSpPr>
            <p:cNvPr id="26"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Tree>
    <p:extLst>
      <p:ext uri="{BB962C8B-B14F-4D97-AF65-F5344CB8AC3E}">
        <p14:creationId xmlns:p14="http://schemas.microsoft.com/office/powerpoint/2010/main" val="1179465139"/>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2" name="Rectangle 4"/>
          <p:cNvSpPr>
            <a:spLocks noChangeArrowheads="1"/>
          </p:cNvSpPr>
          <p:nvPr/>
        </p:nvSpPr>
        <p:spPr bwMode="auto">
          <a:xfrm>
            <a:off x="1331913" y="219075"/>
            <a:ext cx="6635750" cy="833438"/>
          </a:xfrm>
          <a:prstGeom prst="rect">
            <a:avLst/>
          </a:prstGeom>
          <a:noFill/>
          <a:ln w="9525">
            <a:noFill/>
            <a:miter lim="800000"/>
            <a:headEnd/>
            <a:tailEnd/>
          </a:ln>
          <a:effectLst/>
        </p:spPr>
        <p:txBody>
          <a:bodyPr anchor="ctr"/>
          <a:lstStyle/>
          <a:p>
            <a:pPr algn="ctr" eaLnBrk="1" hangingPunct="1">
              <a:defRPr/>
            </a:pPr>
            <a:r>
              <a:rPr lang="tr-TR" sz="3200" b="0" dirty="0">
                <a:solidFill>
                  <a:srgbClr val="FFFF00"/>
                </a:solidFill>
                <a:effectLst>
                  <a:outerShdw blurRad="38100" dist="38100" dir="2700000" algn="tl">
                    <a:srgbClr val="000000"/>
                  </a:outerShdw>
                </a:effectLst>
              </a:rPr>
              <a:t>Composition of bile</a:t>
            </a:r>
          </a:p>
        </p:txBody>
      </p:sp>
      <p:sp>
        <p:nvSpPr>
          <p:cNvPr id="7171" name="Line 5"/>
          <p:cNvSpPr>
            <a:spLocks noChangeShapeType="1"/>
          </p:cNvSpPr>
          <p:nvPr/>
        </p:nvSpPr>
        <p:spPr bwMode="auto">
          <a:xfrm>
            <a:off x="0" y="1196975"/>
            <a:ext cx="9144000"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268294" name="Oval 6"/>
          <p:cNvSpPr>
            <a:spLocks noChangeArrowheads="1"/>
          </p:cNvSpPr>
          <p:nvPr/>
        </p:nvSpPr>
        <p:spPr bwMode="auto">
          <a:xfrm>
            <a:off x="179388" y="1484313"/>
            <a:ext cx="8640762" cy="5184775"/>
          </a:xfrm>
          <a:prstGeom prst="ellipse">
            <a:avLst/>
          </a:prstGeom>
          <a:solidFill>
            <a:srgbClr val="EEC100"/>
          </a:solidFill>
          <a:ln w="9525">
            <a:solidFill>
              <a:schemeClr val="tx1"/>
            </a:solidFill>
            <a:round/>
            <a:headEnd/>
            <a:tailEnd/>
          </a:ln>
          <a:effectLst>
            <a:outerShdw dist="107763" dir="8100000" algn="ctr" rotWithShape="0">
              <a:schemeClr val="bg2">
                <a:alpha val="50000"/>
              </a:schemeClr>
            </a:outerShdw>
          </a:effectLst>
        </p:spPr>
        <p:txBody>
          <a:bodyPr wrap="none" anchor="ctr"/>
          <a:lstStyle/>
          <a:p>
            <a:pPr algn="ctr" eaLnBrk="1" hangingPunct="1">
              <a:lnSpc>
                <a:spcPct val="90000"/>
              </a:lnSpc>
              <a:spcBef>
                <a:spcPct val="20000"/>
              </a:spcBef>
              <a:buClr>
                <a:schemeClr val="hlink"/>
              </a:buClr>
              <a:buSzPct val="120000"/>
              <a:defRPr/>
            </a:pPr>
            <a:endParaRPr lang="tr-TR" b="0">
              <a:solidFill>
                <a:srgbClr val="FFFF00"/>
              </a:solidFill>
              <a:effectLst>
                <a:outerShdw blurRad="38100" dist="38100" dir="2700000" algn="tl">
                  <a:srgbClr val="000000"/>
                </a:outerShdw>
              </a:effectLst>
            </a:endParaRPr>
          </a:p>
          <a:p>
            <a:pPr algn="ctr" eaLnBrk="1" hangingPunct="1">
              <a:defRPr/>
            </a:pPr>
            <a:endParaRPr lang="tr-TR"/>
          </a:p>
        </p:txBody>
      </p:sp>
      <p:sp>
        <p:nvSpPr>
          <p:cNvPr id="7173" name="Oval 7"/>
          <p:cNvSpPr>
            <a:spLocks noChangeArrowheads="1"/>
          </p:cNvSpPr>
          <p:nvPr/>
        </p:nvSpPr>
        <p:spPr bwMode="auto">
          <a:xfrm>
            <a:off x="593725" y="3946525"/>
            <a:ext cx="4295775" cy="1944688"/>
          </a:xfrm>
          <a:prstGeom prst="ellipse">
            <a:avLst/>
          </a:prstGeom>
          <a:solidFill>
            <a:srgbClr val="FF7C80"/>
          </a:solidFill>
          <a:ln w="9525">
            <a:solidFill>
              <a:schemeClr val="tx1"/>
            </a:solidFill>
            <a:round/>
            <a:headEnd/>
            <a:tailEnd/>
          </a:ln>
          <a:effectLst>
            <a:outerShdw dist="107763" dir="8100000" algn="ctr" rotWithShape="0">
              <a:schemeClr val="bg2">
                <a:alpha val="50000"/>
              </a:schemeClr>
            </a:outerShdw>
          </a:effectLst>
        </p:spPr>
        <p:txBody>
          <a:bodyPr anchorCtr="1"/>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lnSpc>
                <a:spcPct val="90000"/>
              </a:lnSpc>
              <a:buFontTx/>
              <a:buNone/>
            </a:pPr>
            <a:r>
              <a:rPr lang="tr-TR" altLang="tr-TR" sz="2000" b="0" u="sng">
                <a:solidFill>
                  <a:srgbClr val="000000"/>
                </a:solidFill>
              </a:rPr>
              <a:t>Organic compounds</a:t>
            </a:r>
            <a:r>
              <a:rPr lang="tr-TR" altLang="tr-TR" sz="1600" b="0">
                <a:solidFill>
                  <a:srgbClr val="000000"/>
                </a:solidFill>
              </a:rPr>
              <a:t> Proteins                        </a:t>
            </a:r>
          </a:p>
          <a:p>
            <a:pPr algn="ctr" eaLnBrk="1" hangingPunct="1">
              <a:lnSpc>
                <a:spcPct val="90000"/>
              </a:lnSpc>
              <a:buFontTx/>
              <a:buNone/>
            </a:pPr>
            <a:r>
              <a:rPr lang="tr-TR" altLang="tr-TR" sz="1600" b="0">
                <a:solidFill>
                  <a:srgbClr val="000000"/>
                </a:solidFill>
              </a:rPr>
              <a:t>Bilirubin      </a:t>
            </a:r>
          </a:p>
          <a:p>
            <a:pPr algn="ctr" eaLnBrk="1" hangingPunct="1">
              <a:lnSpc>
                <a:spcPct val="90000"/>
              </a:lnSpc>
              <a:buFontTx/>
              <a:buNone/>
            </a:pPr>
            <a:r>
              <a:rPr lang="tr-TR" altLang="tr-TR" sz="1600" b="0">
                <a:solidFill>
                  <a:srgbClr val="000000"/>
                </a:solidFill>
              </a:rPr>
              <a:t>       Cholesterol	       Phospholipids (Lecithin 85%)      Bile acids</a:t>
            </a:r>
          </a:p>
          <a:p>
            <a:pPr algn="ctr" eaLnBrk="1" hangingPunct="1">
              <a:spcBef>
                <a:spcPct val="0"/>
              </a:spcBef>
              <a:buClrTx/>
              <a:buSzTx/>
              <a:buFontTx/>
              <a:buNone/>
            </a:pPr>
            <a:endParaRPr lang="tr-TR" altLang="tr-TR" sz="1600" b="0">
              <a:solidFill>
                <a:srgbClr val="000000"/>
              </a:solidFill>
            </a:endParaRPr>
          </a:p>
        </p:txBody>
      </p:sp>
      <p:sp>
        <p:nvSpPr>
          <p:cNvPr id="7174" name="Text Box 8"/>
          <p:cNvSpPr txBox="1">
            <a:spLocks noChangeArrowheads="1"/>
          </p:cNvSpPr>
          <p:nvPr/>
        </p:nvSpPr>
        <p:spPr bwMode="auto">
          <a:xfrm>
            <a:off x="1908175" y="2420938"/>
            <a:ext cx="28082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50000"/>
              </a:spcBef>
              <a:buClrTx/>
              <a:buSzTx/>
              <a:buFontTx/>
              <a:buNone/>
            </a:pPr>
            <a:r>
              <a:rPr lang="tr-TR" altLang="tr-TR" sz="2400" b="0">
                <a:solidFill>
                  <a:srgbClr val="000000"/>
                </a:solidFill>
              </a:rPr>
              <a:t>Water (%85-95)</a:t>
            </a:r>
          </a:p>
        </p:txBody>
      </p:sp>
      <p:sp>
        <p:nvSpPr>
          <p:cNvPr id="7175" name="Oval 9"/>
          <p:cNvSpPr>
            <a:spLocks noChangeArrowheads="1"/>
          </p:cNvSpPr>
          <p:nvPr/>
        </p:nvSpPr>
        <p:spPr bwMode="auto">
          <a:xfrm>
            <a:off x="3746500" y="5364163"/>
            <a:ext cx="3417888" cy="1017587"/>
          </a:xfrm>
          <a:prstGeom prst="ellipse">
            <a:avLst/>
          </a:prstGeom>
          <a:solidFill>
            <a:schemeClr val="accent1"/>
          </a:solidFill>
          <a:ln w="9525">
            <a:solidFill>
              <a:schemeClr val="tx1"/>
            </a:solidFill>
            <a:round/>
            <a:headEnd/>
            <a:tailEnd/>
          </a:ln>
          <a:effectLst>
            <a:outerShdw dist="107763" dir="8100000" algn="ctr" rotWithShape="0">
              <a:schemeClr val="bg2">
                <a:alpha val="50000"/>
              </a:schemeClr>
            </a:outerShdw>
          </a:effectLst>
        </p:spPr>
        <p:txBody>
          <a:bodyPr anchor="ctr" anchorCtr="1"/>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pPr>
            <a:r>
              <a:rPr lang="tr-TR" altLang="tr-TR" sz="1800" b="0" u="sng">
                <a:solidFill>
                  <a:srgbClr val="000000"/>
                </a:solidFill>
              </a:rPr>
              <a:t>Inorganic compounds</a:t>
            </a:r>
          </a:p>
          <a:p>
            <a:pPr algn="ctr" eaLnBrk="1" hangingPunct="1">
              <a:spcBef>
                <a:spcPct val="0"/>
              </a:spcBef>
              <a:buClrTx/>
              <a:buSzTx/>
              <a:buFontTx/>
              <a:buNone/>
            </a:pPr>
            <a:r>
              <a:rPr lang="tr-TR" altLang="tr-TR" sz="1600" b="0">
                <a:solidFill>
                  <a:srgbClr val="000000"/>
                </a:solidFill>
              </a:rPr>
              <a:t>Electrolytes</a:t>
            </a:r>
          </a:p>
        </p:txBody>
      </p:sp>
      <p:sp>
        <p:nvSpPr>
          <p:cNvPr id="2" name="Slayt Numarası Yer Tutucusu 1"/>
          <p:cNvSpPr>
            <a:spLocks noGrp="1"/>
          </p:cNvSpPr>
          <p:nvPr>
            <p:ph type="sldNum" sz="quarter" idx="12"/>
          </p:nvPr>
        </p:nvSpPr>
        <p:spPr/>
        <p:txBody>
          <a:bodyPr/>
          <a:lstStyle/>
          <a:p>
            <a:pPr>
              <a:defRPr/>
            </a:pPr>
            <a:fld id="{322079B2-052A-4B5D-9458-4100577574D9}" type="slidenum">
              <a:rPr lang="tr-TR" altLang="tr-TR"/>
              <a:pPr>
                <a:defRPr/>
              </a:pPr>
              <a:t>4</a:t>
            </a:fld>
            <a:endParaRPr lang="tr-TR" altLang="tr-TR"/>
          </a:p>
        </p:txBody>
      </p:sp>
      <p:pic>
        <p:nvPicPr>
          <p:cNvPr id="7177" name="Resim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75" y="6321425"/>
            <a:ext cx="449263"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4119739"/>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92100"/>
            <a:ext cx="8229600" cy="473075"/>
          </a:xfrm>
        </p:spPr>
        <p:txBody>
          <a:bodyPr/>
          <a:lstStyle/>
          <a:p>
            <a:pPr algn="ctr">
              <a:defRPr/>
            </a:pPr>
            <a:r>
              <a:rPr lang="tr-TR" sz="2400" dirty="0" smtClean="0">
                <a:solidFill>
                  <a:srgbClr val="FFFF00"/>
                </a:solidFill>
              </a:rPr>
              <a:t>Porcellain gallbladder (PG)</a:t>
            </a:r>
            <a:endParaRPr lang="tr-TR" sz="2400" dirty="0">
              <a:solidFill>
                <a:srgbClr val="FFFF00"/>
              </a:solidFill>
            </a:endParaRPr>
          </a:p>
        </p:txBody>
      </p:sp>
      <p:sp>
        <p:nvSpPr>
          <p:cNvPr id="3" name="2 İçerik Yer Tutucusu"/>
          <p:cNvSpPr>
            <a:spLocks noGrp="1"/>
          </p:cNvSpPr>
          <p:nvPr>
            <p:ph idx="1"/>
          </p:nvPr>
        </p:nvSpPr>
        <p:spPr>
          <a:xfrm>
            <a:off x="446088" y="1282700"/>
            <a:ext cx="8229600" cy="4968875"/>
          </a:xfrm>
        </p:spPr>
        <p:txBody>
          <a:bodyPr/>
          <a:lstStyle/>
          <a:p>
            <a:pPr>
              <a:defRPr/>
            </a:pPr>
            <a:r>
              <a:rPr lang="tr-TR" sz="2000" dirty="0" smtClean="0"/>
              <a:t>PG is defined as intramural calcification of the gallbladdder. It is not a complication of gallstones.</a:t>
            </a:r>
          </a:p>
          <a:p>
            <a:pPr>
              <a:defRPr/>
            </a:pPr>
            <a:endParaRPr lang="tr-TR" sz="2000" dirty="0" smtClean="0"/>
          </a:p>
          <a:p>
            <a:pPr>
              <a:defRPr/>
            </a:pPr>
            <a:r>
              <a:rPr lang="tr-TR" sz="2000" dirty="0" smtClean="0"/>
              <a:t>It is associated with an increased risk of gallbladder carcinoma which can occur in 20% of patients. </a:t>
            </a:r>
          </a:p>
          <a:p>
            <a:pPr>
              <a:defRPr/>
            </a:pPr>
            <a:endParaRPr lang="tr-TR" sz="2000" dirty="0" smtClean="0"/>
          </a:p>
          <a:p>
            <a:pPr>
              <a:defRPr/>
            </a:pPr>
            <a:r>
              <a:rPr lang="tr-TR" sz="2000" dirty="0" smtClean="0"/>
              <a:t>Development of cancer depends on the pattern of gallbladder wall calcification. Selective mucosal calcification causes significant cancer risk. </a:t>
            </a:r>
          </a:p>
          <a:p>
            <a:pPr>
              <a:defRPr/>
            </a:pPr>
            <a:endParaRPr lang="tr-TR" sz="2000" dirty="0" smtClean="0"/>
          </a:p>
          <a:p>
            <a:pPr>
              <a:defRPr/>
            </a:pPr>
            <a:r>
              <a:rPr lang="tr-TR" sz="2000" dirty="0" smtClean="0"/>
              <a:t>Patients are usually asymptomatic and laboratory test are normal. </a:t>
            </a:r>
          </a:p>
          <a:p>
            <a:pPr>
              <a:defRPr/>
            </a:pPr>
            <a:endParaRPr lang="tr-TR" sz="2000" dirty="0" smtClean="0"/>
          </a:p>
          <a:p>
            <a:pPr>
              <a:defRPr/>
            </a:pPr>
            <a:r>
              <a:rPr lang="tr-TR" sz="2000" dirty="0" smtClean="0"/>
              <a:t>Prophylactic cholecytectomy is indicated to prevent gallbladder carcinoma</a:t>
            </a:r>
            <a:endParaRPr lang="tr-TR" sz="2000" dirty="0"/>
          </a:p>
        </p:txBody>
      </p:sp>
      <p:sp>
        <p:nvSpPr>
          <p:cNvPr id="38917" name="Line 7"/>
          <p:cNvSpPr>
            <a:spLocks noChangeShapeType="1"/>
          </p:cNvSpPr>
          <p:nvPr/>
        </p:nvSpPr>
        <p:spPr bwMode="auto">
          <a:xfrm>
            <a:off x="0" y="849313"/>
            <a:ext cx="9144000" cy="0"/>
          </a:xfrm>
          <a:prstGeom prst="line">
            <a:avLst/>
          </a:prstGeom>
          <a:noFill/>
          <a:ln w="9525">
            <a:solidFill>
              <a:schemeClr val="hlink"/>
            </a:solidFill>
            <a:round/>
            <a:headEnd/>
            <a:tailEnd/>
          </a:ln>
        </p:spPr>
        <p:txBody>
          <a:bodyPr/>
          <a:lstStyle/>
          <a:p>
            <a:endParaRPr lang="tr-TR"/>
          </a:p>
        </p:txBody>
      </p:sp>
      <p:grpSp>
        <p:nvGrpSpPr>
          <p:cNvPr id="38918" name="Group 4"/>
          <p:cNvGrpSpPr>
            <a:grpSpLocks/>
          </p:cNvGrpSpPr>
          <p:nvPr/>
        </p:nvGrpSpPr>
        <p:grpSpPr bwMode="auto">
          <a:xfrm>
            <a:off x="107504" y="6396038"/>
            <a:ext cx="2667000" cy="365125"/>
            <a:chOff x="384" y="2976"/>
            <a:chExt cx="1680" cy="230"/>
          </a:xfrm>
        </p:grpSpPr>
        <p:pic>
          <p:nvPicPr>
            <p:cNvPr id="38919" name="Picture 5" descr="HM00260_"/>
            <p:cNvPicPr>
              <a:picLocks noChangeAspect="1" noChangeArrowheads="1"/>
            </p:cNvPicPr>
            <p:nvPr/>
          </p:nvPicPr>
          <p:blipFill>
            <a:blip r:embed="rId2" cstate="print"/>
            <a:srcRect/>
            <a:stretch>
              <a:fillRect/>
            </a:stretch>
          </p:blipFill>
          <p:spPr bwMode="auto">
            <a:xfrm>
              <a:off x="1351" y="3009"/>
              <a:ext cx="144" cy="183"/>
            </a:xfrm>
            <a:prstGeom prst="rect">
              <a:avLst/>
            </a:prstGeom>
            <a:noFill/>
            <a:ln w="9525">
              <a:noFill/>
              <a:miter lim="800000"/>
              <a:headEnd/>
              <a:tailEnd/>
            </a:ln>
          </p:spPr>
        </p:pic>
        <p:sp>
          <p:nvSpPr>
            <p:cNvPr id="38920"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
        <p:nvSpPr>
          <p:cNvPr id="4" name="Slayt Numarası Yer Tutucusu 3"/>
          <p:cNvSpPr>
            <a:spLocks noGrp="1"/>
          </p:cNvSpPr>
          <p:nvPr>
            <p:ph type="sldNum" sz="quarter" idx="12"/>
          </p:nvPr>
        </p:nvSpPr>
        <p:spPr/>
        <p:txBody>
          <a:bodyPr/>
          <a:lstStyle/>
          <a:p>
            <a:pPr>
              <a:defRPr/>
            </a:pPr>
            <a:fld id="{F0B3AC44-B3AE-45AA-A9DC-A10D0C9D45C9}" type="slidenum">
              <a:rPr lang="tr-TR" smtClean="0"/>
              <a:pPr>
                <a:defRPr/>
              </a:pPr>
              <a:t>40</a:t>
            </a:fld>
            <a:endParaRPr lang="tr-TR"/>
          </a:p>
        </p:txBody>
      </p:sp>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  Fig. 9A ">
            <a:hlinkClick r:id="rId2"/>
          </p:cNvPr>
          <p:cNvPicPr>
            <a:picLocks noChangeAspect="1" noChangeArrowheads="1"/>
          </p:cNvPicPr>
          <p:nvPr/>
        </p:nvPicPr>
        <p:blipFill>
          <a:blip r:embed="rId3" cstate="print">
            <a:lum contrast="20000"/>
          </a:blip>
          <a:srcRect/>
          <a:stretch>
            <a:fillRect/>
          </a:stretch>
        </p:blipFill>
        <p:spPr bwMode="auto">
          <a:xfrm>
            <a:off x="251520" y="1262549"/>
            <a:ext cx="4068225" cy="4531737"/>
          </a:xfrm>
          <a:prstGeom prst="rect">
            <a:avLst/>
          </a:prstGeom>
          <a:noFill/>
          <a:ln w="6350">
            <a:solidFill>
              <a:schemeClr val="tx1"/>
            </a:solidFill>
            <a:miter lim="800000"/>
            <a:headEnd/>
            <a:tailEnd/>
          </a:ln>
        </p:spPr>
      </p:pic>
      <p:grpSp>
        <p:nvGrpSpPr>
          <p:cNvPr id="2" name="2 Grup"/>
          <p:cNvGrpSpPr>
            <a:grpSpLocks/>
          </p:cNvGrpSpPr>
          <p:nvPr/>
        </p:nvGrpSpPr>
        <p:grpSpPr bwMode="auto">
          <a:xfrm>
            <a:off x="4499992" y="1844824"/>
            <a:ext cx="4376415" cy="3737918"/>
            <a:chOff x="544750" y="504968"/>
            <a:chExt cx="8044318" cy="5941460"/>
          </a:xfrm>
        </p:grpSpPr>
        <p:pic>
          <p:nvPicPr>
            <p:cNvPr id="39940" name="Picture 2" descr="Kidney Cyst With Gallstones, CT Scan"/>
            <p:cNvPicPr>
              <a:picLocks noChangeAspect="1" noChangeArrowheads="1"/>
            </p:cNvPicPr>
            <p:nvPr/>
          </p:nvPicPr>
          <p:blipFill>
            <a:blip r:embed="rId4" cstate="print"/>
            <a:srcRect/>
            <a:stretch>
              <a:fillRect/>
            </a:stretch>
          </p:blipFill>
          <p:spPr bwMode="auto">
            <a:xfrm>
              <a:off x="544750" y="504968"/>
              <a:ext cx="8044318" cy="5941460"/>
            </a:xfrm>
            <a:prstGeom prst="rect">
              <a:avLst/>
            </a:prstGeom>
            <a:noFill/>
            <a:ln w="6350">
              <a:solidFill>
                <a:schemeClr val="tx1"/>
              </a:solidFill>
              <a:miter lim="800000"/>
              <a:headEnd/>
              <a:tailEnd/>
            </a:ln>
          </p:spPr>
        </p:pic>
        <p:cxnSp>
          <p:nvCxnSpPr>
            <p:cNvPr id="5" name="4 Düz Ok Bağlayıcısı"/>
            <p:cNvCxnSpPr/>
            <p:nvPr/>
          </p:nvCxnSpPr>
          <p:spPr bwMode="auto">
            <a:xfrm>
              <a:off x="1979931" y="1412933"/>
              <a:ext cx="144470" cy="647640"/>
            </a:xfrm>
            <a:prstGeom prst="straightConnector1">
              <a:avLst/>
            </a:prstGeom>
            <a:solidFill>
              <a:schemeClr val="accent1"/>
            </a:solidFill>
            <a:ln w="6350" cap="flat" cmpd="sng" algn="ctr">
              <a:solidFill>
                <a:schemeClr val="tx1"/>
              </a:solidFill>
              <a:prstDash val="solid"/>
              <a:round/>
              <a:headEnd type="none" w="med" len="med"/>
              <a:tailEnd type="arrow"/>
            </a:ln>
            <a:effectLst/>
          </p:spPr>
        </p:cxnSp>
      </p:grpSp>
      <p:sp>
        <p:nvSpPr>
          <p:cNvPr id="3" name="Slayt Numarası Yer Tutucusu 2"/>
          <p:cNvSpPr>
            <a:spLocks noGrp="1"/>
          </p:cNvSpPr>
          <p:nvPr>
            <p:ph type="sldNum" sz="quarter" idx="12"/>
          </p:nvPr>
        </p:nvSpPr>
        <p:spPr>
          <a:xfrm>
            <a:off x="8316416" y="6284913"/>
            <a:ext cx="765448" cy="476250"/>
          </a:xfrm>
        </p:spPr>
        <p:txBody>
          <a:bodyPr/>
          <a:lstStyle/>
          <a:p>
            <a:pPr>
              <a:defRPr/>
            </a:pPr>
            <a:fld id="{CA48B754-D8E6-460C-8CA2-0447D872C702}" type="slidenum">
              <a:rPr lang="tr-TR" smtClean="0"/>
              <a:pPr>
                <a:defRPr/>
              </a:pPr>
              <a:t>41</a:t>
            </a:fld>
            <a:endParaRPr lang="tr-TR" dirty="0"/>
          </a:p>
        </p:txBody>
      </p:sp>
      <p:grpSp>
        <p:nvGrpSpPr>
          <p:cNvPr id="7" name="Group 4"/>
          <p:cNvGrpSpPr>
            <a:grpSpLocks/>
          </p:cNvGrpSpPr>
          <p:nvPr/>
        </p:nvGrpSpPr>
        <p:grpSpPr bwMode="auto">
          <a:xfrm>
            <a:off x="107504" y="6396038"/>
            <a:ext cx="2667000" cy="365125"/>
            <a:chOff x="384" y="2976"/>
            <a:chExt cx="1680" cy="230"/>
          </a:xfrm>
        </p:grpSpPr>
        <p:pic>
          <p:nvPicPr>
            <p:cNvPr id="8" name="Picture 5" descr="HM00260_"/>
            <p:cNvPicPr>
              <a:picLocks noChangeAspect="1" noChangeArrowheads="1"/>
            </p:cNvPicPr>
            <p:nvPr/>
          </p:nvPicPr>
          <p:blipFill>
            <a:blip r:embed="rId5" cstate="print"/>
            <a:srcRect/>
            <a:stretch>
              <a:fillRect/>
            </a:stretch>
          </p:blipFill>
          <p:spPr bwMode="auto">
            <a:xfrm>
              <a:off x="1351" y="3009"/>
              <a:ext cx="144" cy="183"/>
            </a:xfrm>
            <a:prstGeom prst="rect">
              <a:avLst/>
            </a:prstGeom>
            <a:noFill/>
            <a:ln w="9525">
              <a:noFill/>
              <a:miter lim="800000"/>
              <a:headEnd/>
              <a:tailEnd/>
            </a:ln>
          </p:spPr>
        </p:pic>
        <p:sp>
          <p:nvSpPr>
            <p:cNvPr id="9"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
        <p:nvSpPr>
          <p:cNvPr id="10" name="1 Başlık"/>
          <p:cNvSpPr txBox="1">
            <a:spLocks/>
          </p:cNvSpPr>
          <p:nvPr/>
        </p:nvSpPr>
        <p:spPr>
          <a:xfrm>
            <a:off x="646807" y="298463"/>
            <a:ext cx="8229600" cy="473075"/>
          </a:xfrm>
          <a:prstGeom prst="rect">
            <a:avLst/>
          </a:prstGeom>
        </p:spPr>
        <p:txBody>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ctr">
              <a:defRPr/>
            </a:pPr>
            <a:r>
              <a:rPr lang="tr-TR" sz="2400" b="0" kern="0" dirty="0" err="1" smtClean="0">
                <a:solidFill>
                  <a:srgbClr val="FFFF00"/>
                </a:solidFill>
              </a:rPr>
              <a:t>Porcellain</a:t>
            </a:r>
            <a:r>
              <a:rPr lang="tr-TR" sz="2400" b="0" kern="0" dirty="0" smtClean="0">
                <a:solidFill>
                  <a:srgbClr val="FFFF00"/>
                </a:solidFill>
              </a:rPr>
              <a:t> </a:t>
            </a:r>
            <a:r>
              <a:rPr lang="tr-TR" sz="2400" b="0" kern="0" dirty="0" err="1" smtClean="0">
                <a:solidFill>
                  <a:srgbClr val="FFFF00"/>
                </a:solidFill>
              </a:rPr>
              <a:t>gallbladder</a:t>
            </a:r>
            <a:r>
              <a:rPr lang="tr-TR" sz="2400" b="0" kern="0" dirty="0" smtClean="0">
                <a:solidFill>
                  <a:srgbClr val="FFFF00"/>
                </a:solidFill>
              </a:rPr>
              <a:t> (PG)</a:t>
            </a:r>
            <a:endParaRPr lang="tr-TR" sz="2400" b="0" kern="0" dirty="0">
              <a:solidFill>
                <a:srgbClr val="FFFF00"/>
              </a:solidFill>
            </a:endParaRPr>
          </a:p>
        </p:txBody>
      </p:sp>
      <p:sp>
        <p:nvSpPr>
          <p:cNvPr id="4" name="Metin kutusu 3"/>
          <p:cNvSpPr txBox="1"/>
          <p:nvPr/>
        </p:nvSpPr>
        <p:spPr>
          <a:xfrm>
            <a:off x="1452836" y="5844367"/>
            <a:ext cx="1750968" cy="369332"/>
          </a:xfrm>
          <a:prstGeom prst="rect">
            <a:avLst/>
          </a:prstGeom>
          <a:noFill/>
        </p:spPr>
        <p:txBody>
          <a:bodyPr wrap="square" rtlCol="0">
            <a:spAutoFit/>
          </a:bodyPr>
          <a:lstStyle/>
          <a:p>
            <a:r>
              <a:rPr lang="tr-TR" b="0" dirty="0" smtClean="0"/>
              <a:t>Direct  X ray</a:t>
            </a:r>
            <a:endParaRPr lang="tr-TR" b="0" dirty="0"/>
          </a:p>
        </p:txBody>
      </p:sp>
      <p:sp>
        <p:nvSpPr>
          <p:cNvPr id="12" name="Metin kutusu 11"/>
          <p:cNvSpPr txBox="1"/>
          <p:nvPr/>
        </p:nvSpPr>
        <p:spPr>
          <a:xfrm>
            <a:off x="6588224" y="5630440"/>
            <a:ext cx="648072" cy="369332"/>
          </a:xfrm>
          <a:prstGeom prst="rect">
            <a:avLst/>
          </a:prstGeom>
          <a:noFill/>
        </p:spPr>
        <p:txBody>
          <a:bodyPr wrap="square" rtlCol="0">
            <a:spAutoFit/>
          </a:bodyPr>
          <a:lstStyle/>
          <a:p>
            <a:pPr algn="ctr"/>
            <a:r>
              <a:rPr lang="tr-TR" b="0" dirty="0" smtClean="0"/>
              <a:t>CT</a:t>
            </a:r>
            <a:endParaRPr lang="tr-TR" b="0" dirty="0"/>
          </a:p>
        </p:txBody>
      </p:sp>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292100"/>
            <a:ext cx="8229600" cy="833438"/>
          </a:xfrm>
        </p:spPr>
        <p:txBody>
          <a:bodyPr/>
          <a:lstStyle/>
          <a:p>
            <a:pPr algn="ctr" eaLnBrk="1" hangingPunct="1"/>
            <a:r>
              <a:rPr lang="tr-TR" sz="2800" smtClean="0">
                <a:solidFill>
                  <a:srgbClr val="FFFF00"/>
                </a:solidFill>
                <a:effectLst/>
              </a:rPr>
              <a:t>Bile duct stones  </a:t>
            </a:r>
            <a:r>
              <a:rPr lang="tr-TR" sz="2400" smtClean="0">
                <a:solidFill>
                  <a:srgbClr val="FFFF00"/>
                </a:solidFill>
                <a:effectLst/>
              </a:rPr>
              <a:t>(Choledocholithiasis)</a:t>
            </a:r>
          </a:p>
        </p:txBody>
      </p:sp>
      <p:grpSp>
        <p:nvGrpSpPr>
          <p:cNvPr id="40963" name="Group 9"/>
          <p:cNvGrpSpPr>
            <a:grpSpLocks/>
          </p:cNvGrpSpPr>
          <p:nvPr/>
        </p:nvGrpSpPr>
        <p:grpSpPr bwMode="auto">
          <a:xfrm>
            <a:off x="58738" y="6440488"/>
            <a:ext cx="2667000" cy="365125"/>
            <a:chOff x="384" y="2976"/>
            <a:chExt cx="1680" cy="230"/>
          </a:xfrm>
        </p:grpSpPr>
        <p:pic>
          <p:nvPicPr>
            <p:cNvPr id="40970" name="Picture 10" descr="HM00260_"/>
            <p:cNvPicPr>
              <a:picLocks noChangeAspect="1" noChangeArrowheads="1"/>
            </p:cNvPicPr>
            <p:nvPr/>
          </p:nvPicPr>
          <p:blipFill>
            <a:blip r:embed="rId2" cstate="print"/>
            <a:srcRect/>
            <a:stretch>
              <a:fillRect/>
            </a:stretch>
          </p:blipFill>
          <p:spPr bwMode="auto">
            <a:xfrm>
              <a:off x="1351" y="3009"/>
              <a:ext cx="144" cy="183"/>
            </a:xfrm>
            <a:prstGeom prst="rect">
              <a:avLst/>
            </a:prstGeom>
            <a:noFill/>
            <a:ln w="9525">
              <a:noFill/>
              <a:miter lim="800000"/>
              <a:headEnd/>
              <a:tailEnd/>
            </a:ln>
          </p:spPr>
        </p:pic>
        <p:sp>
          <p:nvSpPr>
            <p:cNvPr id="40971" name="Text Box 11"/>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dirty="0" err="1"/>
                <a:t>İÜ.Cerrahpaşa</a:t>
              </a:r>
              <a:r>
                <a:rPr lang="tr-TR" sz="900" b="0" dirty="0"/>
                <a:t> Tıp Fakültesi</a:t>
              </a:r>
            </a:p>
            <a:p>
              <a:r>
                <a:rPr lang="tr-TR" sz="900" b="0" dirty="0"/>
                <a:t>Gastroenteroloji Bilim Dalı</a:t>
              </a:r>
            </a:p>
          </p:txBody>
        </p:sp>
      </p:grpSp>
      <p:sp>
        <p:nvSpPr>
          <p:cNvPr id="40964" name="Line 12"/>
          <p:cNvSpPr>
            <a:spLocks noChangeShapeType="1"/>
          </p:cNvSpPr>
          <p:nvPr/>
        </p:nvSpPr>
        <p:spPr bwMode="auto">
          <a:xfrm>
            <a:off x="0" y="1196975"/>
            <a:ext cx="9144000" cy="0"/>
          </a:xfrm>
          <a:prstGeom prst="line">
            <a:avLst/>
          </a:prstGeom>
          <a:noFill/>
          <a:ln w="9525">
            <a:solidFill>
              <a:schemeClr val="hlink"/>
            </a:solidFill>
            <a:round/>
            <a:headEnd/>
            <a:tailEnd/>
          </a:ln>
        </p:spPr>
        <p:txBody>
          <a:bodyPr/>
          <a:lstStyle/>
          <a:p>
            <a:endParaRPr lang="tr-TR"/>
          </a:p>
        </p:txBody>
      </p:sp>
      <p:pic>
        <p:nvPicPr>
          <p:cNvPr id="40965" name="Picture 11"/>
          <p:cNvPicPr>
            <a:picLocks noChangeAspect="1" noChangeArrowheads="1"/>
          </p:cNvPicPr>
          <p:nvPr/>
        </p:nvPicPr>
        <p:blipFill>
          <a:blip r:embed="rId3" cstate="print"/>
          <a:srcRect/>
          <a:stretch>
            <a:fillRect/>
          </a:stretch>
        </p:blipFill>
        <p:spPr bwMode="auto">
          <a:xfrm>
            <a:off x="6421438" y="1282700"/>
            <a:ext cx="2600325" cy="3981450"/>
          </a:xfrm>
          <a:prstGeom prst="rect">
            <a:avLst/>
          </a:prstGeom>
          <a:noFill/>
          <a:ln w="9525">
            <a:noFill/>
            <a:miter lim="800000"/>
            <a:headEnd/>
            <a:tailEnd/>
          </a:ln>
        </p:spPr>
      </p:pic>
      <p:sp>
        <p:nvSpPr>
          <p:cNvPr id="40966" name="Arc 7"/>
          <p:cNvSpPr>
            <a:spLocks/>
          </p:cNvSpPr>
          <p:nvPr/>
        </p:nvSpPr>
        <p:spPr bwMode="auto">
          <a:xfrm rot="-992534">
            <a:off x="7789863" y="2749550"/>
            <a:ext cx="344487" cy="40005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type="triangle" w="med" len="med"/>
          </a:ln>
        </p:spPr>
        <p:txBody>
          <a:bodyPr wrap="none" anchor="ctr"/>
          <a:lstStyle/>
          <a:p>
            <a:endParaRPr lang="tr-TR"/>
          </a:p>
        </p:txBody>
      </p:sp>
      <p:sp>
        <p:nvSpPr>
          <p:cNvPr id="13" name="Rectangle 3"/>
          <p:cNvSpPr txBox="1">
            <a:spLocks noChangeArrowheads="1"/>
          </p:cNvSpPr>
          <p:nvPr/>
        </p:nvSpPr>
        <p:spPr bwMode="auto">
          <a:xfrm>
            <a:off x="323850" y="1711325"/>
            <a:ext cx="7208838" cy="4525963"/>
          </a:xfrm>
          <a:prstGeom prst="rect">
            <a:avLst/>
          </a:prstGeom>
          <a:noFill/>
          <a:ln w="9525">
            <a:noFill/>
            <a:miter lim="800000"/>
            <a:headEnd/>
            <a:tailEnd/>
          </a:ln>
          <a:effectLst/>
        </p:spPr>
        <p:txBody>
          <a:bodyPr/>
          <a:lstStyle/>
          <a:p>
            <a:pPr marL="342900" indent="-342900">
              <a:spcBef>
                <a:spcPct val="20000"/>
              </a:spcBef>
              <a:buClr>
                <a:schemeClr val="hlink"/>
              </a:buClr>
              <a:buSzPct val="120000"/>
              <a:buFontTx/>
              <a:buChar char="•"/>
              <a:defRPr/>
            </a:pPr>
            <a:r>
              <a:rPr lang="tr-TR" sz="2400" b="0" kern="0" dirty="0">
                <a:solidFill>
                  <a:srgbClr val="FFFF00"/>
                </a:solidFill>
                <a:latin typeface="+mn-lt"/>
              </a:rPr>
              <a:t>Primary bile duct stones 				</a:t>
            </a:r>
            <a:r>
              <a:rPr lang="tr-TR" sz="2000" b="0" kern="0" dirty="0">
                <a:latin typeface="+mn-lt"/>
              </a:rPr>
              <a:t>- Orginate in ducts					- Usually brown pigment                            	             </a:t>
            </a:r>
          </a:p>
          <a:p>
            <a:pPr marL="342900" indent="-342900">
              <a:spcBef>
                <a:spcPct val="20000"/>
              </a:spcBef>
              <a:buClr>
                <a:schemeClr val="hlink"/>
              </a:buClr>
              <a:buSzPct val="120000"/>
              <a:defRPr/>
            </a:pPr>
            <a:r>
              <a:rPr lang="tr-TR" sz="2000" b="0" kern="0" dirty="0">
                <a:latin typeface="+mn-lt"/>
              </a:rPr>
              <a:t>            - Associated with strictures, </a:t>
            </a:r>
            <a:r>
              <a:rPr lang="tr-TR" sz="2000" b="0" kern="0" dirty="0" err="1" smtClean="0">
                <a:latin typeface="+mn-lt"/>
              </a:rPr>
              <a:t>infection</a:t>
            </a:r>
            <a:r>
              <a:rPr lang="tr-TR" sz="2000" b="0" kern="0" dirty="0" smtClean="0">
                <a:latin typeface="+mn-lt"/>
              </a:rPr>
              <a:t>,</a:t>
            </a:r>
            <a:r>
              <a:rPr lang="tr-TR" sz="2000" b="0" kern="0" dirty="0" err="1" smtClean="0">
                <a:latin typeface="+mn-lt"/>
              </a:rPr>
              <a:t>stasis</a:t>
            </a:r>
            <a:r>
              <a:rPr lang="tr-TR" sz="2000" b="0" kern="0" dirty="0" smtClean="0">
                <a:latin typeface="+mn-lt"/>
              </a:rPr>
              <a:t> </a:t>
            </a:r>
            <a:r>
              <a:rPr lang="tr-TR" sz="2000" b="0" kern="0" dirty="0">
                <a:latin typeface="+mn-lt"/>
              </a:rPr>
              <a:t>and   </a:t>
            </a:r>
          </a:p>
          <a:p>
            <a:pPr marL="342900" indent="-342900">
              <a:spcBef>
                <a:spcPct val="20000"/>
              </a:spcBef>
              <a:buClr>
                <a:schemeClr val="hlink"/>
              </a:buClr>
              <a:buSzPct val="120000"/>
              <a:defRPr/>
            </a:pPr>
            <a:r>
              <a:rPr lang="tr-TR" sz="2000" b="0" kern="0" dirty="0">
                <a:latin typeface="+mn-lt"/>
              </a:rPr>
              <a:t>              chronic biliary obstruction</a:t>
            </a:r>
          </a:p>
          <a:p>
            <a:pPr marL="342900" indent="-342900">
              <a:spcBef>
                <a:spcPct val="20000"/>
              </a:spcBef>
              <a:buClr>
                <a:schemeClr val="hlink"/>
              </a:buClr>
              <a:buSzPct val="120000"/>
              <a:buFontTx/>
              <a:buChar char="•"/>
              <a:defRPr/>
            </a:pPr>
            <a:r>
              <a:rPr lang="tr-TR" sz="2400" b="0" kern="0" dirty="0">
                <a:solidFill>
                  <a:srgbClr val="FFFF00"/>
                </a:solidFill>
                <a:latin typeface="+mn-lt"/>
              </a:rPr>
              <a:t>Secondary bile duct stones				</a:t>
            </a:r>
            <a:r>
              <a:rPr lang="tr-TR" sz="2000" b="0" kern="0" dirty="0">
                <a:latin typeface="+mn-lt"/>
              </a:rPr>
              <a:t>- Orginate in gallbaldder          			           </a:t>
            </a:r>
          </a:p>
          <a:p>
            <a:pPr marL="342900" indent="-342900">
              <a:spcBef>
                <a:spcPct val="20000"/>
              </a:spcBef>
              <a:buClr>
                <a:schemeClr val="hlink"/>
              </a:buClr>
              <a:buSzPct val="120000"/>
              <a:defRPr/>
            </a:pPr>
            <a:r>
              <a:rPr lang="tr-TR" sz="2000" b="0" kern="0" dirty="0">
                <a:latin typeface="+mn-lt"/>
              </a:rPr>
              <a:t>            - Cholesterol or black pigment </a:t>
            </a:r>
            <a:r>
              <a:rPr lang="tr-TR" sz="2000" b="0" kern="0" dirty="0" err="1" smtClean="0">
                <a:latin typeface="+mn-lt"/>
              </a:rPr>
              <a:t>composition</a:t>
            </a:r>
            <a:r>
              <a:rPr lang="tr-TR" sz="2000" b="0" kern="0" dirty="0" smtClean="0">
                <a:latin typeface="+mn-lt"/>
              </a:rPr>
              <a:t> </a:t>
            </a:r>
            <a:r>
              <a:rPr lang="tr-TR" sz="2000" b="0" kern="0" dirty="0">
                <a:latin typeface="+mn-lt"/>
              </a:rPr>
              <a:t>same as    </a:t>
            </a:r>
          </a:p>
          <a:p>
            <a:pPr marL="342900" indent="-342900">
              <a:spcBef>
                <a:spcPct val="20000"/>
              </a:spcBef>
              <a:buClr>
                <a:schemeClr val="hlink"/>
              </a:buClr>
              <a:buSzPct val="120000"/>
              <a:defRPr/>
            </a:pPr>
            <a:r>
              <a:rPr lang="tr-TR" sz="2000" b="0" kern="0" dirty="0">
                <a:latin typeface="+mn-lt"/>
              </a:rPr>
              <a:t>              concurrent or prior gallbladder stones</a:t>
            </a:r>
            <a:endParaRPr lang="tr-TR" sz="2400" b="0" kern="0" dirty="0">
              <a:solidFill>
                <a:srgbClr val="FFFF00"/>
              </a:solidFill>
              <a:latin typeface="+mn-lt"/>
            </a:endParaRPr>
          </a:p>
          <a:p>
            <a:pPr marL="342900" indent="-342900">
              <a:spcBef>
                <a:spcPct val="20000"/>
              </a:spcBef>
              <a:buClr>
                <a:schemeClr val="hlink"/>
              </a:buClr>
              <a:buSzPct val="120000"/>
              <a:defRPr/>
            </a:pPr>
            <a:r>
              <a:rPr lang="tr-TR" sz="2000" b="0" kern="0" dirty="0">
                <a:latin typeface="+mn-lt"/>
              </a:rPr>
              <a:t>    </a:t>
            </a:r>
          </a:p>
          <a:p>
            <a:pPr marL="342900" indent="-342900">
              <a:spcBef>
                <a:spcPct val="20000"/>
              </a:spcBef>
              <a:buClr>
                <a:schemeClr val="hlink"/>
              </a:buClr>
              <a:buSzPct val="120000"/>
              <a:defRPr/>
            </a:pPr>
            <a:r>
              <a:rPr lang="tr-TR" sz="2000" b="0" kern="0" dirty="0">
                <a:latin typeface="+mn-lt"/>
              </a:rPr>
              <a:t>    10-15%  of patients undergoing cholecystectomy  for gallbladder stones  have  concurrent  duct stones.</a:t>
            </a:r>
            <a:endParaRPr lang="tr-TR" sz="2000" b="0" kern="0" dirty="0">
              <a:solidFill>
                <a:srgbClr val="FFFF00"/>
              </a:solidFill>
              <a:latin typeface="+mn-lt"/>
            </a:endParaRPr>
          </a:p>
        </p:txBody>
      </p:sp>
      <p:sp>
        <p:nvSpPr>
          <p:cNvPr id="14" name="13 Dikdörtgen"/>
          <p:cNvSpPr/>
          <p:nvPr/>
        </p:nvSpPr>
        <p:spPr bwMode="auto">
          <a:xfrm>
            <a:off x="539750" y="5300663"/>
            <a:ext cx="6854825" cy="939800"/>
          </a:xfrm>
          <a:prstGeom prst="rect">
            <a:avLst/>
          </a:prstGeom>
          <a:noFill/>
          <a:ln w="28575" cap="flat" cmpd="sng" algn="ctr">
            <a:solidFill>
              <a:schemeClr val="accent2">
                <a:lumMod val="60000"/>
                <a:lumOff val="40000"/>
              </a:schemeClr>
            </a:solidFill>
            <a:prstDash val="sysDot"/>
            <a:round/>
            <a:headEnd type="none" w="med" len="med"/>
            <a:tailEnd type="none" w="med" len="med"/>
          </a:ln>
          <a:effectLst/>
        </p:spPr>
        <p:txBody>
          <a:bodyPr/>
          <a:lstStyle/>
          <a:p>
            <a:pPr>
              <a:defRPr/>
            </a:pPr>
            <a:endParaRPr lang="tr-TR"/>
          </a:p>
        </p:txBody>
      </p:sp>
      <p:sp>
        <p:nvSpPr>
          <p:cNvPr id="2" name="Slayt Numarası Yer Tutucusu 1"/>
          <p:cNvSpPr>
            <a:spLocks noGrp="1"/>
          </p:cNvSpPr>
          <p:nvPr>
            <p:ph type="sldNum" sz="quarter" idx="12"/>
          </p:nvPr>
        </p:nvSpPr>
        <p:spPr/>
        <p:txBody>
          <a:bodyPr/>
          <a:lstStyle/>
          <a:p>
            <a:pPr>
              <a:defRPr/>
            </a:pPr>
            <a:fld id="{F0B3AC44-B3AE-45AA-A9DC-A10D0C9D45C9}" type="slidenum">
              <a:rPr lang="tr-TR" smtClean="0"/>
              <a:pPr>
                <a:defRPr/>
              </a:pPr>
              <a:t>42</a:t>
            </a:fld>
            <a:endParaRPr lang="tr-TR"/>
          </a:p>
        </p:txBody>
      </p:sp>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92100"/>
            <a:ext cx="8229600" cy="904875"/>
          </a:xfrm>
        </p:spPr>
        <p:txBody>
          <a:bodyPr/>
          <a:lstStyle/>
          <a:p>
            <a:pPr algn="ctr" eaLnBrk="1" hangingPunct="1"/>
            <a:r>
              <a:rPr lang="tr-TR" sz="2800" smtClean="0">
                <a:solidFill>
                  <a:srgbClr val="FFFF00"/>
                </a:solidFill>
                <a:effectLst/>
              </a:rPr>
              <a:t>Clinical  presentation</a:t>
            </a:r>
          </a:p>
        </p:txBody>
      </p:sp>
      <p:sp>
        <p:nvSpPr>
          <p:cNvPr id="102403" name="Rectangle 3"/>
          <p:cNvSpPr>
            <a:spLocks noGrp="1" noChangeArrowheads="1"/>
          </p:cNvSpPr>
          <p:nvPr>
            <p:ph type="body" idx="1"/>
          </p:nvPr>
        </p:nvSpPr>
        <p:spPr>
          <a:xfrm>
            <a:off x="468313" y="1835150"/>
            <a:ext cx="8229600" cy="4330700"/>
          </a:xfrm>
        </p:spPr>
        <p:txBody>
          <a:bodyPr/>
          <a:lstStyle/>
          <a:p>
            <a:pPr eaLnBrk="1" hangingPunct="1">
              <a:lnSpc>
                <a:spcPct val="90000"/>
              </a:lnSpc>
              <a:defRPr/>
            </a:pPr>
            <a:r>
              <a:rPr lang="tr-TR" sz="2400" dirty="0" smtClean="0"/>
              <a:t>Symptoms vary from chronic asymptomatic to recurrent biliary colic, jaundice  or cholangitis. An </a:t>
            </a:r>
            <a:r>
              <a:rPr lang="tr-TR" sz="2400" dirty="0" err="1" smtClean="0"/>
              <a:t>acute</a:t>
            </a:r>
            <a:r>
              <a:rPr lang="tr-TR" sz="2400" dirty="0" smtClean="0"/>
              <a:t> </a:t>
            </a:r>
            <a:r>
              <a:rPr lang="tr-TR" sz="2400" dirty="0" err="1" smtClean="0"/>
              <a:t>biliary</a:t>
            </a:r>
            <a:r>
              <a:rPr lang="tr-TR" sz="2400" dirty="0" smtClean="0"/>
              <a:t> </a:t>
            </a:r>
            <a:r>
              <a:rPr lang="tr-TR" sz="2400" dirty="0" err="1" smtClean="0"/>
              <a:t>pancreatitis</a:t>
            </a:r>
            <a:r>
              <a:rPr lang="tr-TR" sz="2400" dirty="0" smtClean="0"/>
              <a:t>  may be a first symtom of  formerly asymptomatic duct stone or sludge. </a:t>
            </a:r>
          </a:p>
          <a:p>
            <a:pPr eaLnBrk="1" hangingPunct="1">
              <a:lnSpc>
                <a:spcPct val="90000"/>
              </a:lnSpc>
              <a:defRPr/>
            </a:pPr>
            <a:endParaRPr lang="tr-TR" sz="2400" dirty="0" smtClean="0"/>
          </a:p>
          <a:p>
            <a:pPr eaLnBrk="1" hangingPunct="1">
              <a:lnSpc>
                <a:spcPct val="90000"/>
              </a:lnSpc>
              <a:defRPr/>
            </a:pPr>
            <a:endParaRPr lang="tr-TR" sz="2400" dirty="0" smtClean="0"/>
          </a:p>
          <a:p>
            <a:pPr eaLnBrk="1" hangingPunct="1">
              <a:lnSpc>
                <a:spcPct val="90000"/>
              </a:lnSpc>
              <a:buFontTx/>
              <a:buNone/>
              <a:defRPr/>
            </a:pPr>
            <a:r>
              <a:rPr lang="tr-TR" sz="2400" dirty="0" smtClean="0"/>
              <a:t>          Right upper quadrant pain + fever + Jaundice  </a:t>
            </a:r>
          </a:p>
          <a:p>
            <a:pPr eaLnBrk="1" hangingPunct="1">
              <a:lnSpc>
                <a:spcPct val="90000"/>
              </a:lnSpc>
              <a:buFontTx/>
              <a:buNone/>
              <a:defRPr/>
            </a:pPr>
            <a:r>
              <a:rPr lang="tr-TR" sz="2400" dirty="0" smtClean="0"/>
              <a:t>                        </a:t>
            </a:r>
          </a:p>
          <a:p>
            <a:pPr eaLnBrk="1" hangingPunct="1">
              <a:lnSpc>
                <a:spcPct val="90000"/>
              </a:lnSpc>
              <a:buFontTx/>
              <a:buNone/>
              <a:defRPr/>
            </a:pPr>
            <a:r>
              <a:rPr lang="tr-TR" sz="2400" dirty="0" smtClean="0">
                <a:solidFill>
                  <a:srgbClr val="FFFF00"/>
                </a:solidFill>
                <a:effectLst/>
              </a:rPr>
              <a:t>                               Charco‘ s  triad.  </a:t>
            </a:r>
          </a:p>
          <a:p>
            <a:pPr eaLnBrk="1" hangingPunct="1">
              <a:lnSpc>
                <a:spcPct val="90000"/>
              </a:lnSpc>
              <a:buFontTx/>
              <a:buNone/>
              <a:defRPr/>
            </a:pPr>
            <a:r>
              <a:rPr lang="tr-TR" sz="2400" dirty="0" smtClean="0">
                <a:effectLst/>
              </a:rPr>
              <a:t>    </a:t>
            </a:r>
          </a:p>
          <a:p>
            <a:pPr eaLnBrk="1" hangingPunct="1">
              <a:lnSpc>
                <a:spcPct val="90000"/>
              </a:lnSpc>
              <a:buFontTx/>
              <a:buNone/>
              <a:defRPr/>
            </a:pPr>
            <a:r>
              <a:rPr lang="tr-TR" sz="2400" dirty="0" smtClean="0">
                <a:effectLst/>
              </a:rPr>
              <a:t>                 It is a typical finding for cholangitis</a:t>
            </a:r>
            <a:endParaRPr lang="tr-TR" sz="2400" dirty="0" smtClean="0"/>
          </a:p>
        </p:txBody>
      </p:sp>
      <p:grpSp>
        <p:nvGrpSpPr>
          <p:cNvPr id="41988" name="Group 4"/>
          <p:cNvGrpSpPr>
            <a:grpSpLocks/>
          </p:cNvGrpSpPr>
          <p:nvPr/>
        </p:nvGrpSpPr>
        <p:grpSpPr bwMode="auto">
          <a:xfrm>
            <a:off x="58738" y="6440488"/>
            <a:ext cx="2667000" cy="365125"/>
            <a:chOff x="384" y="2976"/>
            <a:chExt cx="1680" cy="230"/>
          </a:xfrm>
        </p:grpSpPr>
        <p:pic>
          <p:nvPicPr>
            <p:cNvPr id="41992" name="Picture 5" descr="HM00260_"/>
            <p:cNvPicPr>
              <a:picLocks noChangeAspect="1" noChangeArrowheads="1"/>
            </p:cNvPicPr>
            <p:nvPr/>
          </p:nvPicPr>
          <p:blipFill>
            <a:blip r:embed="rId2" cstate="print"/>
            <a:srcRect/>
            <a:stretch>
              <a:fillRect/>
            </a:stretch>
          </p:blipFill>
          <p:spPr bwMode="auto">
            <a:xfrm>
              <a:off x="1351" y="3009"/>
              <a:ext cx="144" cy="183"/>
            </a:xfrm>
            <a:prstGeom prst="rect">
              <a:avLst/>
            </a:prstGeom>
            <a:noFill/>
            <a:ln w="9525">
              <a:noFill/>
              <a:miter lim="800000"/>
              <a:headEnd/>
              <a:tailEnd/>
            </a:ln>
          </p:spPr>
        </p:pic>
        <p:sp>
          <p:nvSpPr>
            <p:cNvPr id="41993"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
        <p:nvSpPr>
          <p:cNvPr id="41989" name="Line 7"/>
          <p:cNvSpPr>
            <a:spLocks noChangeShapeType="1"/>
          </p:cNvSpPr>
          <p:nvPr/>
        </p:nvSpPr>
        <p:spPr bwMode="auto">
          <a:xfrm>
            <a:off x="0" y="1196975"/>
            <a:ext cx="9144000" cy="0"/>
          </a:xfrm>
          <a:prstGeom prst="line">
            <a:avLst/>
          </a:prstGeom>
          <a:noFill/>
          <a:ln w="9525">
            <a:solidFill>
              <a:schemeClr val="hlink"/>
            </a:solidFill>
            <a:round/>
            <a:headEnd/>
            <a:tailEnd/>
          </a:ln>
        </p:spPr>
        <p:txBody>
          <a:bodyPr/>
          <a:lstStyle/>
          <a:p>
            <a:endParaRPr lang="tr-TR"/>
          </a:p>
        </p:txBody>
      </p:sp>
      <p:sp>
        <p:nvSpPr>
          <p:cNvPr id="41991" name="8 Sağ Ayraç"/>
          <p:cNvSpPr>
            <a:spLocks/>
          </p:cNvSpPr>
          <p:nvPr/>
        </p:nvSpPr>
        <p:spPr bwMode="auto">
          <a:xfrm rot="5400000">
            <a:off x="4391819" y="1321594"/>
            <a:ext cx="431800" cy="6408738"/>
          </a:xfrm>
          <a:prstGeom prst="rightBrace">
            <a:avLst>
              <a:gd name="adj1" fmla="val 8314"/>
              <a:gd name="adj2" fmla="val 50000"/>
            </a:avLst>
          </a:prstGeom>
          <a:noFill/>
          <a:ln w="9525" algn="ctr">
            <a:solidFill>
              <a:schemeClr val="tx1"/>
            </a:solidFill>
            <a:round/>
            <a:headEnd/>
            <a:tailEnd/>
          </a:ln>
        </p:spPr>
        <p:txBody>
          <a:bodyPr/>
          <a:lstStyle/>
          <a:p>
            <a:endParaRPr lang="tr-TR"/>
          </a:p>
        </p:txBody>
      </p:sp>
      <p:sp>
        <p:nvSpPr>
          <p:cNvPr id="2" name="Slayt Numarası Yer Tutucusu 1"/>
          <p:cNvSpPr>
            <a:spLocks noGrp="1"/>
          </p:cNvSpPr>
          <p:nvPr>
            <p:ph type="sldNum" sz="quarter" idx="12"/>
          </p:nvPr>
        </p:nvSpPr>
        <p:spPr/>
        <p:txBody>
          <a:bodyPr/>
          <a:lstStyle/>
          <a:p>
            <a:pPr>
              <a:defRPr/>
            </a:pPr>
            <a:fld id="{F0B3AC44-B3AE-45AA-A9DC-A10D0C9D45C9}" type="slidenum">
              <a:rPr lang="tr-TR" smtClean="0"/>
              <a:pPr>
                <a:defRPr/>
              </a:pPr>
              <a:t>43</a:t>
            </a:fld>
            <a:endParaRPr lang="tr-TR"/>
          </a:p>
        </p:txBody>
      </p:sp>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body" idx="1"/>
          </p:nvPr>
        </p:nvSpPr>
        <p:spPr>
          <a:xfrm>
            <a:off x="261938" y="926047"/>
            <a:ext cx="8424862" cy="5689600"/>
          </a:xfrm>
        </p:spPr>
        <p:txBody>
          <a:bodyPr/>
          <a:lstStyle/>
          <a:p>
            <a:pPr eaLnBrk="1" hangingPunct="1"/>
            <a:r>
              <a:rPr lang="tr-TR" sz="2000" dirty="0" err="1" smtClean="0">
                <a:effectLst/>
              </a:rPr>
              <a:t>Associated</a:t>
            </a:r>
            <a:r>
              <a:rPr lang="tr-TR" sz="2000" dirty="0" smtClean="0">
                <a:effectLst/>
              </a:rPr>
              <a:t>  </a:t>
            </a:r>
            <a:r>
              <a:rPr lang="tr-TR" sz="2000" dirty="0" err="1" smtClean="0">
                <a:effectLst/>
              </a:rPr>
              <a:t>jaundice</a:t>
            </a:r>
            <a:r>
              <a:rPr lang="tr-TR" sz="2000" dirty="0" smtClean="0">
                <a:effectLst/>
              </a:rPr>
              <a:t> </a:t>
            </a:r>
            <a:r>
              <a:rPr lang="tr-TR" sz="2000" dirty="0" err="1" smtClean="0">
                <a:effectLst/>
              </a:rPr>
              <a:t>and</a:t>
            </a:r>
            <a:r>
              <a:rPr lang="tr-TR" sz="2000" dirty="0" smtClean="0">
                <a:effectLst/>
              </a:rPr>
              <a:t> </a:t>
            </a:r>
            <a:r>
              <a:rPr lang="tr-TR" sz="2000" dirty="0" err="1" smtClean="0">
                <a:effectLst/>
              </a:rPr>
              <a:t>laboratory</a:t>
            </a:r>
            <a:r>
              <a:rPr lang="tr-TR" sz="2000" dirty="0" smtClean="0">
                <a:effectLst/>
              </a:rPr>
              <a:t>  </a:t>
            </a:r>
            <a:r>
              <a:rPr lang="tr-TR" sz="2000" dirty="0" err="1" smtClean="0">
                <a:effectLst/>
              </a:rPr>
              <a:t>abnormalities</a:t>
            </a:r>
            <a:r>
              <a:rPr lang="tr-TR" sz="2000" dirty="0" smtClean="0">
                <a:effectLst/>
              </a:rPr>
              <a:t> </a:t>
            </a:r>
            <a:r>
              <a:rPr lang="tr-TR" sz="2000" dirty="0" err="1" smtClean="0">
                <a:effectLst/>
              </a:rPr>
              <a:t>may</a:t>
            </a:r>
            <a:r>
              <a:rPr lang="tr-TR" sz="2000" dirty="0" smtClean="0">
                <a:effectLst/>
              </a:rPr>
              <a:t> </a:t>
            </a:r>
            <a:r>
              <a:rPr lang="tr-TR" sz="2000" dirty="0" err="1" smtClean="0">
                <a:effectLst/>
              </a:rPr>
              <a:t>follow</a:t>
            </a:r>
            <a:r>
              <a:rPr lang="tr-TR" sz="2000" dirty="0" smtClean="0">
                <a:effectLst/>
              </a:rPr>
              <a:t> a </a:t>
            </a:r>
            <a:r>
              <a:rPr lang="tr-TR" sz="2000" dirty="0" err="1" smtClean="0">
                <a:solidFill>
                  <a:srgbClr val="FFFF00"/>
                </a:solidFill>
                <a:effectLst/>
              </a:rPr>
              <a:t>fluctuating</a:t>
            </a:r>
            <a:r>
              <a:rPr lang="tr-TR" sz="2000" dirty="0" smtClean="0">
                <a:solidFill>
                  <a:srgbClr val="FFFF00"/>
                </a:solidFill>
                <a:effectLst/>
              </a:rPr>
              <a:t> </a:t>
            </a:r>
            <a:r>
              <a:rPr lang="tr-TR" sz="2000" dirty="0" err="1" smtClean="0">
                <a:solidFill>
                  <a:srgbClr val="FFFF00"/>
                </a:solidFill>
                <a:effectLst/>
              </a:rPr>
              <a:t>course</a:t>
            </a:r>
            <a:r>
              <a:rPr lang="tr-TR" sz="2000" dirty="0" smtClean="0">
                <a:effectLst/>
              </a:rPr>
              <a:t>. Serum </a:t>
            </a:r>
            <a:r>
              <a:rPr lang="tr-TR" sz="2000" dirty="0" err="1" smtClean="0">
                <a:effectLst/>
              </a:rPr>
              <a:t>bilirubin</a:t>
            </a:r>
            <a:r>
              <a:rPr lang="tr-TR" sz="2000" dirty="0" smtClean="0">
                <a:effectLst/>
              </a:rPr>
              <a:t>, alkaline </a:t>
            </a:r>
            <a:r>
              <a:rPr lang="tr-TR" sz="2000" dirty="0" err="1" smtClean="0">
                <a:effectLst/>
              </a:rPr>
              <a:t>phosphatase</a:t>
            </a:r>
            <a:r>
              <a:rPr lang="tr-TR" sz="2000" dirty="0" smtClean="0">
                <a:effectLst/>
              </a:rPr>
              <a:t> </a:t>
            </a:r>
            <a:r>
              <a:rPr lang="tr-TR" sz="2000" dirty="0" err="1" smtClean="0">
                <a:effectLst/>
              </a:rPr>
              <a:t>are</a:t>
            </a:r>
            <a:r>
              <a:rPr lang="tr-TR" sz="2000" dirty="0" smtClean="0">
                <a:effectLst/>
              </a:rPr>
              <a:t> </a:t>
            </a:r>
            <a:r>
              <a:rPr lang="tr-TR" sz="2000" dirty="0" err="1" smtClean="0">
                <a:effectLst/>
              </a:rPr>
              <a:t>less</a:t>
            </a:r>
            <a:r>
              <a:rPr lang="tr-TR" sz="2000" dirty="0" smtClean="0">
                <a:effectLst/>
              </a:rPr>
              <a:t> </a:t>
            </a:r>
            <a:r>
              <a:rPr lang="tr-TR" sz="2000" dirty="0" err="1" smtClean="0">
                <a:effectLst/>
              </a:rPr>
              <a:t>marked</a:t>
            </a:r>
            <a:r>
              <a:rPr lang="tr-TR" sz="2000" dirty="0" smtClean="0">
                <a:effectLst/>
              </a:rPr>
              <a:t> </a:t>
            </a:r>
            <a:r>
              <a:rPr lang="tr-TR" sz="2000" dirty="0" err="1" smtClean="0">
                <a:effectLst/>
              </a:rPr>
              <a:t>than</a:t>
            </a:r>
            <a:r>
              <a:rPr lang="tr-TR" sz="2000" dirty="0" smtClean="0">
                <a:effectLst/>
              </a:rPr>
              <a:t> </a:t>
            </a:r>
            <a:r>
              <a:rPr lang="tr-TR" sz="2000" dirty="0" err="1" smtClean="0">
                <a:effectLst/>
              </a:rPr>
              <a:t>fixed</a:t>
            </a:r>
            <a:r>
              <a:rPr lang="tr-TR" sz="2000" dirty="0" smtClean="0">
                <a:effectLst/>
              </a:rPr>
              <a:t>  </a:t>
            </a:r>
            <a:r>
              <a:rPr lang="tr-TR" sz="2000" dirty="0" err="1" smtClean="0">
                <a:effectLst/>
              </a:rPr>
              <a:t>malignant</a:t>
            </a:r>
            <a:r>
              <a:rPr lang="tr-TR" sz="2000" dirty="0" smtClean="0">
                <a:effectLst/>
              </a:rPr>
              <a:t> </a:t>
            </a:r>
            <a:r>
              <a:rPr lang="tr-TR" sz="2000" dirty="0" err="1" smtClean="0">
                <a:effectLst/>
              </a:rPr>
              <a:t>obstruction</a:t>
            </a:r>
            <a:r>
              <a:rPr lang="tr-TR" sz="2000" dirty="0" smtClean="0">
                <a:effectLst/>
              </a:rPr>
              <a:t>. </a:t>
            </a:r>
            <a:r>
              <a:rPr lang="tr-TR" sz="2000" dirty="0" err="1" smtClean="0">
                <a:effectLst/>
              </a:rPr>
              <a:t>In</a:t>
            </a:r>
            <a:r>
              <a:rPr lang="tr-TR" sz="2000" dirty="0" smtClean="0">
                <a:effectLst/>
              </a:rPr>
              <a:t> </a:t>
            </a:r>
            <a:r>
              <a:rPr lang="tr-TR" sz="2000" dirty="0" err="1" smtClean="0">
                <a:effectLst/>
              </a:rPr>
              <a:t>chronic</a:t>
            </a:r>
            <a:r>
              <a:rPr lang="tr-TR" sz="2000" dirty="0" smtClean="0">
                <a:effectLst/>
              </a:rPr>
              <a:t> </a:t>
            </a:r>
            <a:r>
              <a:rPr lang="tr-TR" sz="2000" dirty="0" err="1" smtClean="0">
                <a:effectLst/>
              </a:rPr>
              <a:t>cases</a:t>
            </a:r>
            <a:r>
              <a:rPr lang="tr-TR" sz="2000" dirty="0" smtClean="0">
                <a:effectLst/>
              </a:rPr>
              <a:t>, an </a:t>
            </a:r>
            <a:r>
              <a:rPr lang="tr-TR" sz="2000" dirty="0" err="1" smtClean="0">
                <a:effectLst/>
              </a:rPr>
              <a:t>elevated</a:t>
            </a:r>
            <a:r>
              <a:rPr lang="tr-TR" sz="2000" dirty="0" smtClean="0">
                <a:effectLst/>
              </a:rPr>
              <a:t> alkaline </a:t>
            </a:r>
            <a:r>
              <a:rPr lang="tr-TR" sz="2000" dirty="0" err="1" smtClean="0">
                <a:effectLst/>
              </a:rPr>
              <a:t>phosphatase</a:t>
            </a:r>
            <a:r>
              <a:rPr lang="tr-TR" sz="2000" dirty="0" smtClean="0">
                <a:effectLst/>
              </a:rPr>
              <a:t> </a:t>
            </a:r>
            <a:r>
              <a:rPr lang="tr-TR" sz="2000" dirty="0" err="1" smtClean="0">
                <a:effectLst/>
              </a:rPr>
              <a:t>may</a:t>
            </a:r>
            <a:r>
              <a:rPr lang="tr-TR" sz="2000" dirty="0" smtClean="0">
                <a:effectLst/>
              </a:rPr>
              <a:t> be </a:t>
            </a:r>
            <a:r>
              <a:rPr lang="tr-TR" sz="2000" dirty="0" err="1" smtClean="0">
                <a:effectLst/>
              </a:rPr>
              <a:t>the</a:t>
            </a:r>
            <a:r>
              <a:rPr lang="tr-TR" sz="2000" dirty="0" smtClean="0">
                <a:effectLst/>
              </a:rPr>
              <a:t> </a:t>
            </a:r>
            <a:r>
              <a:rPr lang="tr-TR" sz="2000" dirty="0" err="1" smtClean="0">
                <a:effectLst/>
              </a:rPr>
              <a:t>only</a:t>
            </a:r>
            <a:r>
              <a:rPr lang="tr-TR" sz="2000" dirty="0" smtClean="0">
                <a:effectLst/>
              </a:rPr>
              <a:t> </a:t>
            </a:r>
            <a:r>
              <a:rPr lang="tr-TR" sz="2000" dirty="0" err="1" smtClean="0">
                <a:effectLst/>
              </a:rPr>
              <a:t>indicator</a:t>
            </a:r>
            <a:r>
              <a:rPr lang="tr-TR" sz="2000" dirty="0" smtClean="0">
                <a:effectLst/>
              </a:rPr>
              <a:t> of </a:t>
            </a:r>
            <a:r>
              <a:rPr lang="tr-TR" sz="2000" dirty="0" err="1" smtClean="0">
                <a:effectLst/>
              </a:rPr>
              <a:t>biliary</a:t>
            </a:r>
            <a:r>
              <a:rPr lang="tr-TR" sz="2000" dirty="0" smtClean="0">
                <a:effectLst/>
              </a:rPr>
              <a:t> </a:t>
            </a:r>
            <a:r>
              <a:rPr lang="tr-TR" sz="2000" dirty="0" err="1" smtClean="0">
                <a:effectLst/>
              </a:rPr>
              <a:t>obstruction</a:t>
            </a:r>
            <a:r>
              <a:rPr lang="tr-TR" sz="2000" dirty="0" smtClean="0">
                <a:effectLst/>
              </a:rPr>
              <a:t>.</a:t>
            </a:r>
          </a:p>
          <a:p>
            <a:pPr eaLnBrk="1" hangingPunct="1"/>
            <a:endParaRPr lang="tr-TR" sz="2000" dirty="0" smtClean="0">
              <a:effectLst/>
            </a:endParaRPr>
          </a:p>
          <a:p>
            <a:pPr eaLnBrk="1" hangingPunct="1"/>
            <a:r>
              <a:rPr lang="tr-TR" sz="2000" dirty="0" err="1" smtClean="0">
                <a:effectLst/>
              </a:rPr>
              <a:t>In</a:t>
            </a:r>
            <a:r>
              <a:rPr lang="tr-TR" sz="2000" dirty="0" smtClean="0">
                <a:effectLst/>
              </a:rPr>
              <a:t> </a:t>
            </a:r>
            <a:r>
              <a:rPr lang="tr-TR" sz="2000" dirty="0" err="1" smtClean="0">
                <a:effectLst/>
              </a:rPr>
              <a:t>the</a:t>
            </a:r>
            <a:r>
              <a:rPr lang="tr-TR" sz="2000" dirty="0" smtClean="0">
                <a:effectLst/>
              </a:rPr>
              <a:t> </a:t>
            </a:r>
            <a:r>
              <a:rPr lang="tr-TR" sz="2000" dirty="0" err="1" smtClean="0">
                <a:effectLst/>
              </a:rPr>
              <a:t>case</a:t>
            </a:r>
            <a:r>
              <a:rPr lang="tr-TR" sz="2000" dirty="0" smtClean="0">
                <a:effectLst/>
              </a:rPr>
              <a:t> of  an </a:t>
            </a:r>
            <a:r>
              <a:rPr lang="tr-TR" sz="2000" dirty="0" err="1" smtClean="0">
                <a:effectLst/>
              </a:rPr>
              <a:t>acute</a:t>
            </a:r>
            <a:r>
              <a:rPr lang="tr-TR" sz="2000" dirty="0" smtClean="0">
                <a:effectLst/>
              </a:rPr>
              <a:t> </a:t>
            </a:r>
            <a:r>
              <a:rPr lang="tr-TR" sz="2000" dirty="0" err="1" smtClean="0">
                <a:effectLst/>
              </a:rPr>
              <a:t>cholangitis</a:t>
            </a:r>
            <a:r>
              <a:rPr lang="tr-TR" sz="2000" dirty="0" smtClean="0">
                <a:effectLst/>
              </a:rPr>
              <a:t>, </a:t>
            </a:r>
            <a:r>
              <a:rPr lang="tr-TR" sz="2000" dirty="0" err="1" smtClean="0">
                <a:effectLst/>
              </a:rPr>
              <a:t>transaminases</a:t>
            </a:r>
            <a:r>
              <a:rPr lang="tr-TR" sz="2000" dirty="0" smtClean="0">
                <a:effectLst/>
              </a:rPr>
              <a:t> </a:t>
            </a:r>
            <a:r>
              <a:rPr lang="tr-TR" sz="2000" dirty="0" err="1" smtClean="0">
                <a:effectLst/>
              </a:rPr>
              <a:t>may</a:t>
            </a:r>
            <a:r>
              <a:rPr lang="tr-TR" sz="2000" dirty="0" smtClean="0">
                <a:effectLst/>
              </a:rPr>
              <a:t> </a:t>
            </a:r>
            <a:r>
              <a:rPr lang="tr-TR" sz="2000" dirty="0" err="1" smtClean="0">
                <a:effectLst/>
              </a:rPr>
              <a:t>reach</a:t>
            </a:r>
            <a:r>
              <a:rPr lang="tr-TR" sz="2000" dirty="0" smtClean="0">
                <a:effectLst/>
              </a:rPr>
              <a:t> </a:t>
            </a:r>
            <a:r>
              <a:rPr lang="tr-TR" sz="2000" dirty="0" err="1" smtClean="0">
                <a:effectLst/>
              </a:rPr>
              <a:t>marked</a:t>
            </a:r>
            <a:r>
              <a:rPr lang="tr-TR" sz="2000" dirty="0" smtClean="0">
                <a:effectLst/>
              </a:rPr>
              <a:t> </a:t>
            </a:r>
            <a:r>
              <a:rPr lang="tr-TR" sz="2000" dirty="0" err="1" smtClean="0">
                <a:effectLst/>
              </a:rPr>
              <a:t>elevations</a:t>
            </a:r>
            <a:r>
              <a:rPr lang="tr-TR" sz="2000" dirty="0" smtClean="0">
                <a:effectLst/>
              </a:rPr>
              <a:t> of  500 U/ml </a:t>
            </a:r>
            <a:r>
              <a:rPr lang="tr-TR" sz="2000" dirty="0" err="1" smtClean="0">
                <a:effectLst/>
              </a:rPr>
              <a:t>or</a:t>
            </a:r>
            <a:r>
              <a:rPr lang="tr-TR" sz="2000" dirty="0" smtClean="0">
                <a:effectLst/>
              </a:rPr>
              <a:t> </a:t>
            </a:r>
            <a:r>
              <a:rPr lang="tr-TR" sz="2000" dirty="0" err="1" smtClean="0">
                <a:effectLst/>
              </a:rPr>
              <a:t>more</a:t>
            </a:r>
            <a:r>
              <a:rPr lang="tr-TR" sz="2000" dirty="0" smtClean="0">
                <a:effectLst/>
              </a:rPr>
              <a:t> </a:t>
            </a:r>
            <a:r>
              <a:rPr lang="tr-TR" sz="2000" dirty="0" err="1" smtClean="0">
                <a:effectLst/>
              </a:rPr>
              <a:t>with</a:t>
            </a:r>
            <a:r>
              <a:rPr lang="tr-TR" sz="2000" dirty="0" smtClean="0">
                <a:effectLst/>
              </a:rPr>
              <a:t> a </a:t>
            </a:r>
            <a:r>
              <a:rPr lang="tr-TR" sz="2000" dirty="0" err="1" smtClean="0">
                <a:effectLst/>
              </a:rPr>
              <a:t>rapid</a:t>
            </a:r>
            <a:r>
              <a:rPr lang="tr-TR" sz="2000" dirty="0" smtClean="0">
                <a:effectLst/>
              </a:rPr>
              <a:t> </a:t>
            </a:r>
            <a:r>
              <a:rPr lang="tr-TR" sz="2000" dirty="0" err="1" smtClean="0">
                <a:effectLst/>
              </a:rPr>
              <a:t>decline</a:t>
            </a:r>
            <a:r>
              <a:rPr lang="tr-TR" sz="2000" dirty="0" smtClean="0">
                <a:effectLst/>
              </a:rPr>
              <a:t> </a:t>
            </a:r>
            <a:r>
              <a:rPr lang="tr-TR" sz="2000" dirty="0" err="1" smtClean="0">
                <a:effectLst/>
              </a:rPr>
              <a:t>over</a:t>
            </a:r>
            <a:r>
              <a:rPr lang="tr-TR" sz="2000" dirty="0" smtClean="0">
                <a:effectLst/>
              </a:rPr>
              <a:t> 2-3 </a:t>
            </a:r>
            <a:r>
              <a:rPr lang="tr-TR" sz="2000" dirty="0" err="1" smtClean="0">
                <a:effectLst/>
              </a:rPr>
              <a:t>days</a:t>
            </a:r>
            <a:r>
              <a:rPr lang="tr-TR" sz="2000" dirty="0" smtClean="0">
                <a:effectLst/>
              </a:rPr>
              <a:t> </a:t>
            </a:r>
            <a:r>
              <a:rPr lang="tr-TR" sz="2000" dirty="0" err="1" smtClean="0">
                <a:effectLst/>
              </a:rPr>
              <a:t>after</a:t>
            </a:r>
            <a:r>
              <a:rPr lang="tr-TR" sz="2000" dirty="0" smtClean="0">
                <a:effectLst/>
              </a:rPr>
              <a:t> </a:t>
            </a:r>
            <a:r>
              <a:rPr lang="tr-TR" sz="2000" dirty="0" err="1" smtClean="0">
                <a:effectLst/>
              </a:rPr>
              <a:t>therapy</a:t>
            </a:r>
            <a:r>
              <a:rPr lang="tr-TR" sz="2000" dirty="0" smtClean="0">
                <a:effectLst/>
              </a:rPr>
              <a:t>.</a:t>
            </a:r>
          </a:p>
          <a:p>
            <a:pPr eaLnBrk="1" hangingPunct="1"/>
            <a:endParaRPr lang="tr-TR" sz="2000" dirty="0" smtClean="0">
              <a:effectLst/>
            </a:endParaRPr>
          </a:p>
          <a:p>
            <a:pPr eaLnBrk="1" hangingPunct="1"/>
            <a:r>
              <a:rPr lang="tr-TR" sz="2000" dirty="0" err="1" smtClean="0">
                <a:effectLst/>
              </a:rPr>
              <a:t>Causative</a:t>
            </a:r>
            <a:r>
              <a:rPr lang="tr-TR" sz="2000" dirty="0" smtClean="0">
                <a:effectLst/>
              </a:rPr>
              <a:t> </a:t>
            </a:r>
            <a:r>
              <a:rPr lang="tr-TR" sz="2000" dirty="0" err="1" smtClean="0">
                <a:effectLst/>
              </a:rPr>
              <a:t>organisms</a:t>
            </a:r>
            <a:r>
              <a:rPr lang="tr-TR" sz="2000" dirty="0" smtClean="0">
                <a:effectLst/>
              </a:rPr>
              <a:t> </a:t>
            </a:r>
            <a:r>
              <a:rPr lang="tr-TR" sz="2000" dirty="0" err="1" smtClean="0">
                <a:effectLst/>
              </a:rPr>
              <a:t>are</a:t>
            </a:r>
            <a:r>
              <a:rPr lang="tr-TR" sz="2000" dirty="0" smtClean="0">
                <a:effectLst/>
              </a:rPr>
              <a:t> </a:t>
            </a:r>
            <a:r>
              <a:rPr lang="tr-TR" sz="2000" dirty="0" err="1" smtClean="0">
                <a:effectLst/>
              </a:rPr>
              <a:t>most</a:t>
            </a:r>
            <a:r>
              <a:rPr lang="tr-TR" sz="2000" dirty="0" smtClean="0">
                <a:effectLst/>
              </a:rPr>
              <a:t> </a:t>
            </a:r>
            <a:r>
              <a:rPr lang="tr-TR" sz="2000" dirty="0" err="1" smtClean="0">
                <a:effectLst/>
              </a:rPr>
              <a:t>commonly</a:t>
            </a:r>
            <a:r>
              <a:rPr lang="tr-TR" sz="2000" dirty="0" smtClean="0">
                <a:effectLst/>
              </a:rPr>
              <a:t>  </a:t>
            </a:r>
            <a:r>
              <a:rPr lang="tr-TR" sz="2000" dirty="0" err="1" smtClean="0">
                <a:effectLst/>
              </a:rPr>
              <a:t>enterobacteriacea</a:t>
            </a:r>
            <a:r>
              <a:rPr lang="tr-TR" sz="2000" dirty="0" smtClean="0">
                <a:effectLst/>
              </a:rPr>
              <a:t> (E.</a:t>
            </a:r>
            <a:r>
              <a:rPr lang="tr-TR" sz="2000" dirty="0" err="1" smtClean="0">
                <a:effectLst/>
              </a:rPr>
              <a:t>Coli</a:t>
            </a:r>
            <a:r>
              <a:rPr lang="tr-TR" sz="2000" dirty="0" smtClean="0">
                <a:effectLst/>
              </a:rPr>
              <a:t>, </a:t>
            </a:r>
            <a:r>
              <a:rPr lang="tr-TR" sz="2000" dirty="0" err="1" smtClean="0">
                <a:effectLst/>
              </a:rPr>
              <a:t>Klesbsiella</a:t>
            </a:r>
            <a:r>
              <a:rPr lang="tr-TR" sz="2000" dirty="0" smtClean="0">
                <a:effectLst/>
              </a:rPr>
              <a:t> </a:t>
            </a:r>
            <a:r>
              <a:rPr lang="tr-TR" sz="2000" dirty="0" err="1" smtClean="0">
                <a:effectLst/>
              </a:rPr>
              <a:t>spp</a:t>
            </a:r>
            <a:r>
              <a:rPr lang="tr-TR" sz="2000" dirty="0" smtClean="0">
                <a:effectLst/>
              </a:rPr>
              <a:t>.), </a:t>
            </a:r>
            <a:r>
              <a:rPr lang="tr-TR" sz="2000" dirty="0" err="1" smtClean="0">
                <a:effectLst/>
              </a:rPr>
              <a:t>streptococcus</a:t>
            </a:r>
            <a:r>
              <a:rPr lang="tr-TR" sz="2000" dirty="0" smtClean="0">
                <a:effectLst/>
              </a:rPr>
              <a:t> </a:t>
            </a:r>
            <a:r>
              <a:rPr lang="tr-TR" sz="2000" dirty="0" err="1" smtClean="0">
                <a:effectLst/>
              </a:rPr>
              <a:t>or</a:t>
            </a:r>
            <a:r>
              <a:rPr lang="tr-TR" sz="2000" dirty="0" smtClean="0">
                <a:effectLst/>
              </a:rPr>
              <a:t> </a:t>
            </a:r>
            <a:r>
              <a:rPr lang="tr-TR" sz="2000" dirty="0" err="1" smtClean="0">
                <a:effectLst/>
              </a:rPr>
              <a:t>anaerobic</a:t>
            </a:r>
            <a:r>
              <a:rPr lang="tr-TR" sz="2000" dirty="0" smtClean="0">
                <a:effectLst/>
              </a:rPr>
              <a:t> </a:t>
            </a:r>
            <a:r>
              <a:rPr lang="tr-TR" sz="2000" dirty="0" err="1" smtClean="0">
                <a:effectLst/>
              </a:rPr>
              <a:t>organisms</a:t>
            </a:r>
            <a:r>
              <a:rPr lang="tr-TR" sz="2000" dirty="0" smtClean="0">
                <a:effectLst/>
              </a:rPr>
              <a:t>. </a:t>
            </a:r>
          </a:p>
          <a:p>
            <a:pPr eaLnBrk="1" hangingPunct="1"/>
            <a:endParaRPr lang="tr-TR" sz="2000" dirty="0" smtClean="0">
              <a:effectLst/>
            </a:endParaRPr>
          </a:p>
          <a:p>
            <a:pPr eaLnBrk="1" hangingPunct="1"/>
            <a:r>
              <a:rPr lang="tr-TR" sz="2000" dirty="0" err="1" smtClean="0">
                <a:effectLst/>
              </a:rPr>
              <a:t>Physical</a:t>
            </a:r>
            <a:r>
              <a:rPr lang="tr-TR" sz="2000" dirty="0" smtClean="0">
                <a:effectLst/>
              </a:rPr>
              <a:t> </a:t>
            </a:r>
            <a:r>
              <a:rPr lang="tr-TR" sz="2000" dirty="0" err="1" smtClean="0">
                <a:effectLst/>
              </a:rPr>
              <a:t>examination</a:t>
            </a:r>
            <a:r>
              <a:rPr lang="tr-TR" sz="2000" dirty="0" smtClean="0">
                <a:effectLst/>
              </a:rPr>
              <a:t> </a:t>
            </a:r>
            <a:r>
              <a:rPr lang="tr-TR" sz="2000" dirty="0" err="1" smtClean="0">
                <a:effectLst/>
              </a:rPr>
              <a:t>may</a:t>
            </a:r>
            <a:r>
              <a:rPr lang="tr-TR" sz="2000" dirty="0" smtClean="0">
                <a:effectLst/>
              </a:rPr>
              <a:t> </a:t>
            </a:r>
            <a:r>
              <a:rPr lang="tr-TR" sz="2000" dirty="0" err="1" smtClean="0">
                <a:effectLst/>
              </a:rPr>
              <a:t>show</a:t>
            </a:r>
            <a:r>
              <a:rPr lang="tr-TR" sz="2000" dirty="0" smtClean="0">
                <a:effectLst/>
              </a:rPr>
              <a:t> </a:t>
            </a:r>
            <a:r>
              <a:rPr lang="tr-TR" sz="2000" dirty="0" err="1" smtClean="0">
                <a:effectLst/>
              </a:rPr>
              <a:t>right</a:t>
            </a:r>
            <a:r>
              <a:rPr lang="tr-TR" sz="2000" dirty="0" smtClean="0">
                <a:effectLst/>
              </a:rPr>
              <a:t> </a:t>
            </a:r>
            <a:r>
              <a:rPr lang="tr-TR" sz="2000" dirty="0" err="1" smtClean="0">
                <a:effectLst/>
              </a:rPr>
              <a:t>upper</a:t>
            </a:r>
            <a:r>
              <a:rPr lang="tr-TR" sz="2000" dirty="0" smtClean="0">
                <a:effectLst/>
              </a:rPr>
              <a:t> </a:t>
            </a:r>
            <a:r>
              <a:rPr lang="tr-TR" sz="2000" dirty="0" err="1" smtClean="0">
                <a:effectLst/>
              </a:rPr>
              <a:t>quadrant</a:t>
            </a:r>
            <a:r>
              <a:rPr lang="tr-TR" sz="2000" dirty="0" smtClean="0">
                <a:effectLst/>
              </a:rPr>
              <a:t>  </a:t>
            </a:r>
            <a:r>
              <a:rPr lang="tr-TR" sz="2000" dirty="0" err="1" smtClean="0">
                <a:effectLst/>
              </a:rPr>
              <a:t>tenderness</a:t>
            </a:r>
            <a:r>
              <a:rPr lang="tr-TR" sz="2000" dirty="0" smtClean="0">
                <a:effectLst/>
              </a:rPr>
              <a:t>  </a:t>
            </a:r>
            <a:r>
              <a:rPr lang="tr-TR" sz="2000" dirty="0" err="1" smtClean="0">
                <a:effectLst/>
              </a:rPr>
              <a:t>and</a:t>
            </a:r>
            <a:r>
              <a:rPr lang="tr-TR" sz="2000" dirty="0" smtClean="0">
                <a:effectLst/>
              </a:rPr>
              <a:t>  </a:t>
            </a:r>
            <a:r>
              <a:rPr lang="tr-TR" sz="2000" dirty="0" err="1" smtClean="0">
                <a:effectLst/>
              </a:rPr>
              <a:t>gallbladder</a:t>
            </a:r>
            <a:r>
              <a:rPr lang="tr-TR" sz="2000" dirty="0" smtClean="0">
                <a:effectLst/>
              </a:rPr>
              <a:t> </a:t>
            </a:r>
            <a:r>
              <a:rPr lang="tr-TR" sz="2000" dirty="0" err="1" smtClean="0">
                <a:effectLst/>
              </a:rPr>
              <a:t>may</a:t>
            </a:r>
            <a:r>
              <a:rPr lang="tr-TR" sz="2000" dirty="0" smtClean="0">
                <a:effectLst/>
              </a:rPr>
              <a:t> be </a:t>
            </a:r>
            <a:r>
              <a:rPr lang="tr-TR" sz="2000" dirty="0" err="1" smtClean="0">
                <a:effectLst/>
              </a:rPr>
              <a:t>palpabl</a:t>
            </a:r>
            <a:r>
              <a:rPr lang="tr-TR" sz="2000" dirty="0" smtClean="0">
                <a:effectLst/>
              </a:rPr>
              <a:t> (</a:t>
            </a:r>
            <a:r>
              <a:rPr lang="tr-TR" sz="2000" dirty="0" err="1" smtClean="0">
                <a:effectLst/>
              </a:rPr>
              <a:t>hydropic</a:t>
            </a:r>
            <a:r>
              <a:rPr lang="tr-TR" sz="2000" dirty="0" smtClean="0">
                <a:effectLst/>
              </a:rPr>
              <a:t>).  </a:t>
            </a:r>
            <a:r>
              <a:rPr lang="tr-TR" sz="2000" dirty="0" err="1" smtClean="0">
                <a:effectLst/>
              </a:rPr>
              <a:t>Rough</a:t>
            </a:r>
            <a:r>
              <a:rPr lang="tr-TR" sz="2000" dirty="0" smtClean="0">
                <a:effectLst/>
              </a:rPr>
              <a:t>  </a:t>
            </a:r>
            <a:r>
              <a:rPr lang="tr-TR" sz="2000" dirty="0" err="1" smtClean="0">
                <a:effectLst/>
              </a:rPr>
              <a:t>percussion</a:t>
            </a:r>
            <a:r>
              <a:rPr lang="tr-TR" sz="2000" dirty="0" smtClean="0">
                <a:effectLst/>
              </a:rPr>
              <a:t> of  </a:t>
            </a:r>
            <a:r>
              <a:rPr lang="tr-TR" sz="2000" dirty="0" err="1" smtClean="0">
                <a:effectLst/>
              </a:rPr>
              <a:t>right</a:t>
            </a:r>
            <a:r>
              <a:rPr lang="tr-TR" sz="2000" dirty="0" smtClean="0">
                <a:effectLst/>
              </a:rPr>
              <a:t>  </a:t>
            </a:r>
            <a:r>
              <a:rPr lang="tr-TR" sz="2000" dirty="0" err="1" smtClean="0">
                <a:effectLst/>
              </a:rPr>
              <a:t>hypochondrium</a:t>
            </a:r>
            <a:r>
              <a:rPr lang="tr-TR" sz="2000" dirty="0" smtClean="0">
                <a:effectLst/>
              </a:rPr>
              <a:t> is </a:t>
            </a:r>
            <a:r>
              <a:rPr lang="tr-TR" sz="2000" dirty="0" err="1" smtClean="0">
                <a:effectLst/>
              </a:rPr>
              <a:t>allways</a:t>
            </a:r>
            <a:r>
              <a:rPr lang="tr-TR" sz="2000" dirty="0" smtClean="0">
                <a:effectLst/>
              </a:rPr>
              <a:t> </a:t>
            </a:r>
            <a:r>
              <a:rPr lang="tr-TR" sz="2000" dirty="0" err="1" smtClean="0">
                <a:effectLst/>
              </a:rPr>
              <a:t>positive</a:t>
            </a:r>
            <a:r>
              <a:rPr lang="tr-TR" sz="2000" dirty="0" smtClean="0">
                <a:effectLst/>
              </a:rPr>
              <a:t>.</a:t>
            </a:r>
          </a:p>
        </p:txBody>
      </p:sp>
      <p:grpSp>
        <p:nvGrpSpPr>
          <p:cNvPr id="43011" name="Group 4"/>
          <p:cNvGrpSpPr>
            <a:grpSpLocks/>
          </p:cNvGrpSpPr>
          <p:nvPr/>
        </p:nvGrpSpPr>
        <p:grpSpPr bwMode="auto">
          <a:xfrm>
            <a:off x="58738" y="6440488"/>
            <a:ext cx="2667000" cy="365125"/>
            <a:chOff x="384" y="2976"/>
            <a:chExt cx="1680" cy="230"/>
          </a:xfrm>
        </p:grpSpPr>
        <p:pic>
          <p:nvPicPr>
            <p:cNvPr id="43014" name="Picture 5" descr="HM00260_"/>
            <p:cNvPicPr>
              <a:picLocks noChangeAspect="1" noChangeArrowheads="1"/>
            </p:cNvPicPr>
            <p:nvPr/>
          </p:nvPicPr>
          <p:blipFill>
            <a:blip r:embed="rId2" cstate="print"/>
            <a:srcRect/>
            <a:stretch>
              <a:fillRect/>
            </a:stretch>
          </p:blipFill>
          <p:spPr bwMode="auto">
            <a:xfrm>
              <a:off x="1351" y="3009"/>
              <a:ext cx="144" cy="183"/>
            </a:xfrm>
            <a:prstGeom prst="rect">
              <a:avLst/>
            </a:prstGeom>
            <a:noFill/>
            <a:ln w="9525">
              <a:noFill/>
              <a:miter lim="800000"/>
              <a:headEnd/>
              <a:tailEnd/>
            </a:ln>
          </p:spPr>
        </p:pic>
        <p:sp>
          <p:nvSpPr>
            <p:cNvPr id="43015"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dirty="0" err="1"/>
                <a:t>İÜ.Cerrahpaşa</a:t>
              </a:r>
              <a:r>
                <a:rPr lang="tr-TR" sz="900" b="0" dirty="0"/>
                <a:t> Tıp Fakültesi</a:t>
              </a:r>
            </a:p>
            <a:p>
              <a:r>
                <a:rPr lang="tr-TR" sz="900" b="0" dirty="0"/>
                <a:t>Gastroenteroloji Bilim Dalı</a:t>
              </a:r>
            </a:p>
          </p:txBody>
        </p:sp>
      </p:grpSp>
      <p:sp>
        <p:nvSpPr>
          <p:cNvPr id="43012" name="Line 7"/>
          <p:cNvSpPr>
            <a:spLocks noChangeShapeType="1"/>
          </p:cNvSpPr>
          <p:nvPr/>
        </p:nvSpPr>
        <p:spPr bwMode="auto">
          <a:xfrm>
            <a:off x="14288" y="620713"/>
            <a:ext cx="9144000" cy="0"/>
          </a:xfrm>
          <a:prstGeom prst="line">
            <a:avLst/>
          </a:prstGeom>
          <a:noFill/>
          <a:ln w="9525">
            <a:solidFill>
              <a:schemeClr val="hlink"/>
            </a:solidFill>
            <a:round/>
            <a:headEnd/>
            <a:tailEnd/>
          </a:ln>
        </p:spPr>
        <p:txBody>
          <a:bodyPr/>
          <a:lstStyle/>
          <a:p>
            <a:endParaRPr lang="tr-TR"/>
          </a:p>
        </p:txBody>
      </p:sp>
      <p:sp>
        <p:nvSpPr>
          <p:cNvPr id="2" name="Slayt Numarası Yer Tutucusu 1"/>
          <p:cNvSpPr>
            <a:spLocks noGrp="1"/>
          </p:cNvSpPr>
          <p:nvPr>
            <p:ph type="sldNum" sz="quarter" idx="12"/>
          </p:nvPr>
        </p:nvSpPr>
        <p:spPr/>
        <p:txBody>
          <a:bodyPr/>
          <a:lstStyle/>
          <a:p>
            <a:pPr>
              <a:defRPr/>
            </a:pPr>
            <a:fld id="{F0B3AC44-B3AE-45AA-A9DC-A10D0C9D45C9}" type="slidenum">
              <a:rPr lang="tr-TR" smtClean="0"/>
              <a:pPr>
                <a:defRPr/>
              </a:pPr>
              <a:t>44</a:t>
            </a:fld>
            <a:endParaRPr lang="tr-TR"/>
          </a:p>
        </p:txBody>
      </p:sp>
      <p:pic>
        <p:nvPicPr>
          <p:cNvPr id="3" name="Resim 2"/>
          <p:cNvPicPr>
            <a:picLocks noChangeAspect="1"/>
          </p:cNvPicPr>
          <p:nvPr/>
        </p:nvPicPr>
        <p:blipFill>
          <a:blip r:embed="rId3"/>
          <a:stretch>
            <a:fillRect/>
          </a:stretch>
        </p:blipFill>
        <p:spPr>
          <a:xfrm>
            <a:off x="8072684" y="70190"/>
            <a:ext cx="999223" cy="863179"/>
          </a:xfrm>
          <a:prstGeom prst="rect">
            <a:avLst/>
          </a:prstGeom>
        </p:spPr>
      </p:pic>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926550" y="264226"/>
            <a:ext cx="3460178" cy="400110"/>
          </a:xfrm>
          <a:prstGeom prst="rect">
            <a:avLst/>
          </a:prstGeom>
        </p:spPr>
        <p:txBody>
          <a:bodyPr wrap="none">
            <a:spAutoFit/>
          </a:bodyPr>
          <a:lstStyle/>
          <a:p>
            <a:r>
              <a:rPr lang="tr-TR" sz="2000" b="0" dirty="0" err="1">
                <a:solidFill>
                  <a:srgbClr val="FFFF00"/>
                </a:solidFill>
                <a:ea typeface="Tahoma" panose="020B0604030504040204" pitchFamily="34" charset="0"/>
                <a:cs typeface="Tahoma" panose="020B0604030504040204" pitchFamily="34" charset="0"/>
              </a:rPr>
              <a:t>Predictors</a:t>
            </a:r>
            <a:r>
              <a:rPr lang="tr-TR" sz="2000" b="0" dirty="0">
                <a:solidFill>
                  <a:srgbClr val="FFFF00"/>
                </a:solidFill>
                <a:ea typeface="Tahoma" panose="020B0604030504040204" pitchFamily="34" charset="0"/>
                <a:cs typeface="Tahoma" panose="020B0604030504040204" pitchFamily="34" charset="0"/>
              </a:rPr>
              <a:t> of bile </a:t>
            </a:r>
            <a:r>
              <a:rPr lang="tr-TR" sz="2000" b="0" dirty="0" err="1">
                <a:solidFill>
                  <a:srgbClr val="FFFF00"/>
                </a:solidFill>
                <a:ea typeface="Tahoma" panose="020B0604030504040204" pitchFamily="34" charset="0"/>
                <a:cs typeface="Tahoma" panose="020B0604030504040204" pitchFamily="34" charset="0"/>
              </a:rPr>
              <a:t>duct</a:t>
            </a:r>
            <a:r>
              <a:rPr lang="tr-TR" sz="2000" b="0" dirty="0">
                <a:solidFill>
                  <a:srgbClr val="FFFF00"/>
                </a:solidFill>
                <a:ea typeface="Tahoma" panose="020B0604030504040204" pitchFamily="34" charset="0"/>
                <a:cs typeface="Tahoma" panose="020B0604030504040204" pitchFamily="34" charset="0"/>
              </a:rPr>
              <a:t> </a:t>
            </a:r>
            <a:r>
              <a:rPr lang="tr-TR" sz="2000" b="0" dirty="0" err="1">
                <a:solidFill>
                  <a:srgbClr val="FFFF00"/>
                </a:solidFill>
                <a:ea typeface="Tahoma" panose="020B0604030504040204" pitchFamily="34" charset="0"/>
                <a:cs typeface="Tahoma" panose="020B0604030504040204" pitchFamily="34" charset="0"/>
              </a:rPr>
              <a:t>stones</a:t>
            </a:r>
            <a:endParaRPr lang="tr-TR" sz="2000" b="0" dirty="0">
              <a:solidFill>
                <a:srgbClr val="FFFF00"/>
              </a:solidFill>
              <a:ea typeface="Tahoma" panose="020B0604030504040204" pitchFamily="34" charset="0"/>
              <a:cs typeface="Tahoma" panose="020B0604030504040204" pitchFamily="34" charset="0"/>
            </a:endParaRPr>
          </a:p>
        </p:txBody>
      </p:sp>
      <p:grpSp>
        <p:nvGrpSpPr>
          <p:cNvPr id="5" name="Group 4"/>
          <p:cNvGrpSpPr>
            <a:grpSpLocks/>
          </p:cNvGrpSpPr>
          <p:nvPr/>
        </p:nvGrpSpPr>
        <p:grpSpPr bwMode="auto">
          <a:xfrm>
            <a:off x="7274965" y="6381328"/>
            <a:ext cx="2667000" cy="365125"/>
            <a:chOff x="384" y="2976"/>
            <a:chExt cx="1680" cy="230"/>
          </a:xfrm>
        </p:grpSpPr>
        <p:pic>
          <p:nvPicPr>
            <p:cNvPr id="6" name="Picture 5" descr="HM00260_"/>
            <p:cNvPicPr>
              <a:picLocks noChangeAspect="1" noChangeArrowheads="1"/>
            </p:cNvPicPr>
            <p:nvPr/>
          </p:nvPicPr>
          <p:blipFill>
            <a:blip r:embed="rId3" cstate="print"/>
            <a:srcRect/>
            <a:stretch>
              <a:fillRect/>
            </a:stretch>
          </p:blipFill>
          <p:spPr bwMode="auto">
            <a:xfrm>
              <a:off x="1351" y="3009"/>
              <a:ext cx="144" cy="183"/>
            </a:xfrm>
            <a:prstGeom prst="rect">
              <a:avLst/>
            </a:prstGeom>
            <a:noFill/>
            <a:ln w="9525">
              <a:noFill/>
              <a:miter lim="800000"/>
              <a:headEnd/>
              <a:tailEnd/>
            </a:ln>
          </p:spPr>
        </p:pic>
        <p:sp>
          <p:nvSpPr>
            <p:cNvPr id="7"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dirty="0" err="1"/>
                <a:t>İÜ.Cerrahpaşa</a:t>
              </a:r>
              <a:r>
                <a:rPr lang="tr-TR" sz="900" b="0" dirty="0"/>
                <a:t> Tıp Fakültesi</a:t>
              </a:r>
            </a:p>
            <a:p>
              <a:r>
                <a:rPr lang="tr-TR" sz="900" b="0" dirty="0"/>
                <a:t>Gastroenteroloji Bilim Dalı</a:t>
              </a:r>
            </a:p>
          </p:txBody>
        </p:sp>
      </p:grpSp>
      <p:sp>
        <p:nvSpPr>
          <p:cNvPr id="8" name="Metin kutusu 7">
            <a:extLst>
              <a:ext uri="{FF2B5EF4-FFF2-40B4-BE49-F238E27FC236}">
                <a16:creationId xmlns:a16="http://schemas.microsoft.com/office/drawing/2014/main" id="{FD98DDE0-C5FC-4932-91B2-43E378B46306}"/>
              </a:ext>
            </a:extLst>
          </p:cNvPr>
          <p:cNvSpPr txBox="1"/>
          <p:nvPr/>
        </p:nvSpPr>
        <p:spPr>
          <a:xfrm>
            <a:off x="478534" y="1052736"/>
            <a:ext cx="4178105" cy="5909310"/>
          </a:xfrm>
          <a:prstGeom prst="rect">
            <a:avLst/>
          </a:prstGeom>
          <a:noFill/>
        </p:spPr>
        <p:txBody>
          <a:bodyPr wrap="square" rtlCol="0">
            <a:spAutoFit/>
          </a:bodyPr>
          <a:lstStyle/>
          <a:p>
            <a:endParaRPr lang="tr-TR" b="0" dirty="0">
              <a:ea typeface="Tahoma" panose="020B0604030504040204" pitchFamily="34" charset="0"/>
              <a:cs typeface="Tahoma" panose="020B0604030504040204" pitchFamily="34" charset="0"/>
            </a:endParaRPr>
          </a:p>
          <a:p>
            <a:r>
              <a:rPr lang="tr-TR" sz="1500" dirty="0" smtClean="0">
                <a:solidFill>
                  <a:srgbClr val="FFFF00"/>
                </a:solidFill>
                <a:ea typeface="Tahoma" panose="020B0604030504040204" pitchFamily="34" charset="0"/>
                <a:cs typeface="Tahoma" panose="020B0604030504040204" pitchFamily="34" charset="0"/>
              </a:rPr>
              <a:t>    </a:t>
            </a:r>
            <a:r>
              <a:rPr lang="tr-TR" sz="2000" b="0" dirty="0" err="1" smtClean="0">
                <a:solidFill>
                  <a:srgbClr val="FFFF00"/>
                </a:solidFill>
                <a:ea typeface="Tahoma" panose="020B0604030504040204" pitchFamily="34" charset="0"/>
                <a:cs typeface="Tahoma" panose="020B0604030504040204" pitchFamily="34" charset="0"/>
              </a:rPr>
              <a:t>Predictors</a:t>
            </a:r>
            <a:endParaRPr lang="tr-TR" sz="2000" b="0" dirty="0">
              <a:solidFill>
                <a:srgbClr val="FFFF00"/>
              </a:solidFill>
              <a:ea typeface="Tahoma" panose="020B0604030504040204" pitchFamily="34" charset="0"/>
              <a:cs typeface="Tahoma" panose="020B0604030504040204" pitchFamily="34" charset="0"/>
            </a:endParaRPr>
          </a:p>
          <a:p>
            <a:endParaRPr lang="tr-TR" b="0" dirty="0">
              <a:ea typeface="Tahoma" panose="020B0604030504040204" pitchFamily="34" charset="0"/>
              <a:cs typeface="Tahoma" panose="020B0604030504040204" pitchFamily="34" charset="0"/>
            </a:endParaRPr>
          </a:p>
          <a:p>
            <a:pPr marL="285750" indent="-285750">
              <a:buClr>
                <a:srgbClr val="FFFF00"/>
              </a:buClr>
              <a:buFont typeface="Arial" panose="020B0604020202020204" pitchFamily="34" charset="0"/>
              <a:buChar char="•"/>
            </a:pPr>
            <a:r>
              <a:rPr lang="tr-TR" sz="1600" dirty="0" err="1">
                <a:ea typeface="Tahoma" panose="020B0604030504040204" pitchFamily="34" charset="0"/>
                <a:cs typeface="Tahoma" panose="020B0604030504040204" pitchFamily="34" charset="0"/>
              </a:rPr>
              <a:t>Very</a:t>
            </a:r>
            <a:r>
              <a:rPr lang="tr-TR" sz="1600" dirty="0">
                <a:ea typeface="Tahoma" panose="020B0604030504040204" pitchFamily="34" charset="0"/>
                <a:cs typeface="Tahoma" panose="020B0604030504040204" pitchFamily="34" charset="0"/>
              </a:rPr>
              <a:t> </a:t>
            </a:r>
            <a:r>
              <a:rPr lang="tr-TR" sz="1600" dirty="0" err="1">
                <a:ea typeface="Tahoma" panose="020B0604030504040204" pitchFamily="34" charset="0"/>
                <a:cs typeface="Tahoma" panose="020B0604030504040204" pitchFamily="34" charset="0"/>
              </a:rPr>
              <a:t>strong</a:t>
            </a:r>
            <a:endParaRPr lang="tr-TR" sz="1600" dirty="0">
              <a:ea typeface="Tahoma" panose="020B0604030504040204" pitchFamily="34" charset="0"/>
              <a:cs typeface="Tahoma" panose="020B0604030504040204" pitchFamily="34" charset="0"/>
            </a:endParaRPr>
          </a:p>
          <a:p>
            <a:r>
              <a:rPr lang="tr-TR" sz="1600" b="0" dirty="0">
                <a:ea typeface="Tahoma" panose="020B0604030504040204" pitchFamily="34" charset="0"/>
                <a:cs typeface="Tahoma" panose="020B0604030504040204" pitchFamily="34" charset="0"/>
              </a:rPr>
              <a:t>   </a:t>
            </a:r>
          </a:p>
          <a:p>
            <a:r>
              <a:rPr lang="tr-TR" sz="1600" b="0" dirty="0">
                <a:ea typeface="Tahoma" panose="020B0604030504040204" pitchFamily="34" charset="0"/>
                <a:cs typeface="Tahoma" panose="020B0604030504040204" pitchFamily="34" charset="0"/>
              </a:rPr>
              <a:t>   </a:t>
            </a:r>
            <a:r>
              <a:rPr lang="tr-TR" sz="1600" b="0" dirty="0" err="1">
                <a:ea typeface="Tahoma" panose="020B0604030504040204" pitchFamily="34" charset="0"/>
                <a:cs typeface="Tahoma" panose="020B0604030504040204" pitchFamily="34" charset="0"/>
              </a:rPr>
              <a:t>Ascending</a:t>
            </a:r>
            <a:r>
              <a:rPr lang="tr-TR" sz="1600" b="0" dirty="0">
                <a:ea typeface="Tahoma" panose="020B0604030504040204" pitchFamily="34" charset="0"/>
                <a:cs typeface="Tahoma" panose="020B0604030504040204" pitchFamily="34" charset="0"/>
              </a:rPr>
              <a:t> </a:t>
            </a:r>
            <a:r>
              <a:rPr lang="tr-TR" sz="1600" b="0" dirty="0" err="1">
                <a:ea typeface="Tahoma" panose="020B0604030504040204" pitchFamily="34" charset="0"/>
                <a:cs typeface="Tahoma" panose="020B0604030504040204" pitchFamily="34" charset="0"/>
              </a:rPr>
              <a:t>cholangitis</a:t>
            </a:r>
            <a:endParaRPr lang="tr-TR" sz="1600" b="0" dirty="0">
              <a:ea typeface="Tahoma" panose="020B0604030504040204" pitchFamily="34" charset="0"/>
              <a:cs typeface="Tahoma" panose="020B0604030504040204" pitchFamily="34" charset="0"/>
            </a:endParaRPr>
          </a:p>
          <a:p>
            <a:r>
              <a:rPr lang="tr-TR" sz="1600" b="0" dirty="0">
                <a:ea typeface="Tahoma" panose="020B0604030504040204" pitchFamily="34" charset="0"/>
                <a:cs typeface="Tahoma" panose="020B0604030504040204" pitchFamily="34" charset="0"/>
              </a:rPr>
              <a:t>   </a:t>
            </a:r>
            <a:r>
              <a:rPr lang="tr-TR" sz="1600" b="0" dirty="0" err="1">
                <a:ea typeface="Tahoma" panose="020B0604030504040204" pitchFamily="34" charset="0"/>
                <a:cs typeface="Tahoma" panose="020B0604030504040204" pitchFamily="34" charset="0"/>
              </a:rPr>
              <a:t>Common</a:t>
            </a:r>
            <a:r>
              <a:rPr lang="tr-TR" sz="1600" b="0" dirty="0">
                <a:ea typeface="Tahoma" panose="020B0604030504040204" pitchFamily="34" charset="0"/>
                <a:cs typeface="Tahoma" panose="020B0604030504040204" pitchFamily="34" charset="0"/>
              </a:rPr>
              <a:t> bile </a:t>
            </a:r>
            <a:r>
              <a:rPr lang="tr-TR" sz="1600" b="0" dirty="0" err="1">
                <a:ea typeface="Tahoma" panose="020B0604030504040204" pitchFamily="34" charset="0"/>
                <a:cs typeface="Tahoma" panose="020B0604030504040204" pitchFamily="34" charset="0"/>
              </a:rPr>
              <a:t>duct</a:t>
            </a:r>
            <a:r>
              <a:rPr lang="tr-TR" sz="1600" b="0" dirty="0">
                <a:ea typeface="Tahoma" panose="020B0604030504040204" pitchFamily="34" charset="0"/>
                <a:cs typeface="Tahoma" panose="020B0604030504040204" pitchFamily="34" charset="0"/>
              </a:rPr>
              <a:t> </a:t>
            </a:r>
            <a:r>
              <a:rPr lang="tr-TR" sz="1600" b="0" dirty="0" err="1">
                <a:ea typeface="Tahoma" panose="020B0604030504040204" pitchFamily="34" charset="0"/>
                <a:cs typeface="Tahoma" panose="020B0604030504040204" pitchFamily="34" charset="0"/>
              </a:rPr>
              <a:t>stone</a:t>
            </a:r>
            <a:r>
              <a:rPr lang="tr-TR" sz="1600" b="0" dirty="0">
                <a:ea typeface="Tahoma" panose="020B0604030504040204" pitchFamily="34" charset="0"/>
                <a:cs typeface="Tahoma" panose="020B0604030504040204" pitchFamily="34" charset="0"/>
              </a:rPr>
              <a:t> on </a:t>
            </a:r>
            <a:r>
              <a:rPr lang="tr-TR" sz="1600" b="0" dirty="0" err="1">
                <a:ea typeface="Tahoma" panose="020B0604030504040204" pitchFamily="34" charset="0"/>
                <a:cs typeface="Tahoma" panose="020B0604030504040204" pitchFamily="34" charset="0"/>
              </a:rPr>
              <a:t>abdominal</a:t>
            </a:r>
            <a:endParaRPr lang="tr-TR" sz="1600" b="0" dirty="0">
              <a:ea typeface="Tahoma" panose="020B0604030504040204" pitchFamily="34" charset="0"/>
              <a:cs typeface="Tahoma" panose="020B0604030504040204" pitchFamily="34" charset="0"/>
            </a:endParaRPr>
          </a:p>
          <a:p>
            <a:r>
              <a:rPr lang="tr-TR" sz="1600" b="0" dirty="0">
                <a:ea typeface="Tahoma" panose="020B0604030504040204" pitchFamily="34" charset="0"/>
                <a:cs typeface="Tahoma" panose="020B0604030504040204" pitchFamily="34" charset="0"/>
              </a:rPr>
              <a:t> </a:t>
            </a:r>
            <a:r>
              <a:rPr lang="tr-TR" sz="1600" b="0" dirty="0" smtClean="0">
                <a:ea typeface="Tahoma" panose="020B0604030504040204" pitchFamily="34" charset="0"/>
                <a:cs typeface="Tahoma" panose="020B0604030504040204" pitchFamily="34" charset="0"/>
              </a:rPr>
              <a:t>  </a:t>
            </a:r>
            <a:r>
              <a:rPr lang="tr-TR" sz="1600" b="0" dirty="0" err="1">
                <a:ea typeface="Tahoma" panose="020B0604030504040204" pitchFamily="34" charset="0"/>
                <a:cs typeface="Tahoma" panose="020B0604030504040204" pitchFamily="34" charset="0"/>
              </a:rPr>
              <a:t>ultrasonography</a:t>
            </a:r>
            <a:endParaRPr lang="tr-TR" sz="1600" b="0" dirty="0">
              <a:ea typeface="Tahoma" panose="020B0604030504040204" pitchFamily="34" charset="0"/>
              <a:cs typeface="Tahoma" panose="020B0604030504040204" pitchFamily="34" charset="0"/>
            </a:endParaRPr>
          </a:p>
          <a:p>
            <a:r>
              <a:rPr lang="tr-TR" sz="1600" b="0" dirty="0">
                <a:ea typeface="Tahoma" panose="020B0604030504040204" pitchFamily="34" charset="0"/>
                <a:cs typeface="Tahoma" panose="020B0604030504040204" pitchFamily="34" charset="0"/>
              </a:rPr>
              <a:t>   </a:t>
            </a:r>
            <a:r>
              <a:rPr lang="tr-TR" sz="1600" b="0" dirty="0" err="1">
                <a:ea typeface="Tahoma" panose="020B0604030504040204" pitchFamily="34" charset="0"/>
                <a:cs typeface="Tahoma" panose="020B0604030504040204" pitchFamily="34" charset="0"/>
              </a:rPr>
              <a:t>Bilirubin</a:t>
            </a:r>
            <a:r>
              <a:rPr lang="tr-TR" sz="1600" b="0" dirty="0">
                <a:ea typeface="Tahoma" panose="020B0604030504040204" pitchFamily="34" charset="0"/>
                <a:cs typeface="Tahoma" panose="020B0604030504040204" pitchFamily="34" charset="0"/>
              </a:rPr>
              <a:t> &gt; 4 mg/</a:t>
            </a:r>
            <a:r>
              <a:rPr lang="tr-TR" sz="1600" b="0" dirty="0" err="1">
                <a:ea typeface="Tahoma" panose="020B0604030504040204" pitchFamily="34" charset="0"/>
                <a:cs typeface="Tahoma" panose="020B0604030504040204" pitchFamily="34" charset="0"/>
              </a:rPr>
              <a:t>dL</a:t>
            </a:r>
            <a:endParaRPr lang="tr-TR" sz="1600" b="0" dirty="0">
              <a:ea typeface="Tahoma" panose="020B0604030504040204" pitchFamily="34" charset="0"/>
              <a:cs typeface="Tahoma" panose="020B0604030504040204" pitchFamily="34" charset="0"/>
            </a:endParaRPr>
          </a:p>
          <a:p>
            <a:endParaRPr lang="tr-TR" sz="1600" b="0" dirty="0">
              <a:ea typeface="Tahoma" panose="020B0604030504040204" pitchFamily="34" charset="0"/>
              <a:cs typeface="Tahoma" panose="020B0604030504040204" pitchFamily="34" charset="0"/>
            </a:endParaRPr>
          </a:p>
          <a:p>
            <a:pPr marL="285750" indent="-285750">
              <a:buClr>
                <a:srgbClr val="FFFF00"/>
              </a:buClr>
              <a:buFont typeface="Arial" panose="020B0604020202020204" pitchFamily="34" charset="0"/>
              <a:buChar char="•"/>
            </a:pPr>
            <a:r>
              <a:rPr lang="tr-TR" sz="1600" dirty="0" err="1">
                <a:ea typeface="Tahoma" panose="020B0604030504040204" pitchFamily="34" charset="0"/>
                <a:cs typeface="Tahoma" panose="020B0604030504040204" pitchFamily="34" charset="0"/>
              </a:rPr>
              <a:t>Strong</a:t>
            </a:r>
            <a:endParaRPr lang="tr-TR" sz="1600" dirty="0">
              <a:ea typeface="Tahoma" panose="020B0604030504040204" pitchFamily="34" charset="0"/>
              <a:cs typeface="Tahoma" panose="020B0604030504040204" pitchFamily="34" charset="0"/>
            </a:endParaRPr>
          </a:p>
          <a:p>
            <a:r>
              <a:rPr lang="tr-TR" sz="1600" b="0" dirty="0">
                <a:ea typeface="Tahoma" panose="020B0604030504040204" pitchFamily="34" charset="0"/>
                <a:cs typeface="Tahoma" panose="020B0604030504040204" pitchFamily="34" charset="0"/>
              </a:rPr>
              <a:t>   </a:t>
            </a:r>
          </a:p>
          <a:p>
            <a:r>
              <a:rPr lang="tr-TR" sz="1600" b="0" dirty="0">
                <a:ea typeface="Tahoma" panose="020B0604030504040204" pitchFamily="34" charset="0"/>
                <a:cs typeface="Tahoma" panose="020B0604030504040204" pitchFamily="34" charset="0"/>
              </a:rPr>
              <a:t>   </a:t>
            </a:r>
            <a:r>
              <a:rPr lang="tr-TR" sz="1600" b="0" dirty="0" err="1">
                <a:ea typeface="Tahoma" panose="020B0604030504040204" pitchFamily="34" charset="0"/>
                <a:cs typeface="Tahoma" panose="020B0604030504040204" pitchFamily="34" charset="0"/>
              </a:rPr>
              <a:t>Dilated</a:t>
            </a:r>
            <a:r>
              <a:rPr lang="tr-TR" sz="1600" b="0" dirty="0">
                <a:ea typeface="Tahoma" panose="020B0604030504040204" pitchFamily="34" charset="0"/>
                <a:cs typeface="Tahoma" panose="020B0604030504040204" pitchFamily="34" charset="0"/>
              </a:rPr>
              <a:t> </a:t>
            </a:r>
            <a:r>
              <a:rPr lang="tr-TR" sz="1600" b="0" dirty="0" err="1">
                <a:ea typeface="Tahoma" panose="020B0604030504040204" pitchFamily="34" charset="0"/>
                <a:cs typeface="Tahoma" panose="020B0604030504040204" pitchFamily="34" charset="0"/>
              </a:rPr>
              <a:t>common</a:t>
            </a:r>
            <a:r>
              <a:rPr lang="tr-TR" sz="1600" b="0" dirty="0">
                <a:ea typeface="Tahoma" panose="020B0604030504040204" pitchFamily="34" charset="0"/>
                <a:cs typeface="Tahoma" panose="020B0604030504040204" pitchFamily="34" charset="0"/>
              </a:rPr>
              <a:t> bile </a:t>
            </a:r>
            <a:r>
              <a:rPr lang="tr-TR" sz="1600" b="0" dirty="0" err="1">
                <a:ea typeface="Tahoma" panose="020B0604030504040204" pitchFamily="34" charset="0"/>
                <a:cs typeface="Tahoma" panose="020B0604030504040204" pitchFamily="34" charset="0"/>
              </a:rPr>
              <a:t>duct</a:t>
            </a:r>
            <a:r>
              <a:rPr lang="tr-TR" sz="1600" b="0" dirty="0">
                <a:ea typeface="Tahoma" panose="020B0604030504040204" pitchFamily="34" charset="0"/>
                <a:cs typeface="Tahoma" panose="020B0604030504040204" pitchFamily="34" charset="0"/>
              </a:rPr>
              <a:t> on </a:t>
            </a:r>
            <a:r>
              <a:rPr lang="tr-TR" sz="1600" b="0" dirty="0" err="1">
                <a:ea typeface="Tahoma" panose="020B0604030504040204" pitchFamily="34" charset="0"/>
                <a:cs typeface="Tahoma" panose="020B0604030504040204" pitchFamily="34" charset="0"/>
              </a:rPr>
              <a:t>abdominal</a:t>
            </a:r>
            <a:endParaRPr lang="tr-TR" sz="1600" b="0" dirty="0">
              <a:ea typeface="Tahoma" panose="020B0604030504040204" pitchFamily="34" charset="0"/>
              <a:cs typeface="Tahoma" panose="020B0604030504040204" pitchFamily="34" charset="0"/>
            </a:endParaRPr>
          </a:p>
          <a:p>
            <a:r>
              <a:rPr lang="tr-TR" sz="1600" b="0" dirty="0">
                <a:ea typeface="Tahoma" panose="020B0604030504040204" pitchFamily="34" charset="0"/>
                <a:cs typeface="Tahoma" panose="020B0604030504040204" pitchFamily="34" charset="0"/>
              </a:rPr>
              <a:t> </a:t>
            </a:r>
            <a:r>
              <a:rPr lang="tr-TR" sz="1600" b="0" dirty="0" smtClean="0">
                <a:ea typeface="Tahoma" panose="020B0604030504040204" pitchFamily="34" charset="0"/>
                <a:cs typeface="Tahoma" panose="020B0604030504040204" pitchFamily="34" charset="0"/>
              </a:rPr>
              <a:t>  </a:t>
            </a:r>
            <a:r>
              <a:rPr lang="tr-TR" sz="1600" b="0" dirty="0" err="1">
                <a:ea typeface="Tahoma" panose="020B0604030504040204" pitchFamily="34" charset="0"/>
                <a:cs typeface="Tahoma" panose="020B0604030504040204" pitchFamily="34" charset="0"/>
              </a:rPr>
              <a:t>ultrasonography</a:t>
            </a:r>
            <a:endParaRPr lang="tr-TR" sz="1600" b="0" dirty="0">
              <a:ea typeface="Tahoma" panose="020B0604030504040204" pitchFamily="34" charset="0"/>
              <a:cs typeface="Tahoma" panose="020B0604030504040204" pitchFamily="34" charset="0"/>
            </a:endParaRPr>
          </a:p>
          <a:p>
            <a:r>
              <a:rPr lang="tr-TR" sz="1600" b="0" dirty="0">
                <a:ea typeface="Tahoma" panose="020B0604030504040204" pitchFamily="34" charset="0"/>
                <a:cs typeface="Tahoma" panose="020B0604030504040204" pitchFamily="34" charset="0"/>
              </a:rPr>
              <a:t>   </a:t>
            </a:r>
            <a:r>
              <a:rPr lang="tr-TR" sz="1600" b="0" dirty="0" err="1">
                <a:ea typeface="Tahoma" panose="020B0604030504040204" pitchFamily="34" charset="0"/>
                <a:cs typeface="Tahoma" panose="020B0604030504040204" pitchFamily="34" charset="0"/>
              </a:rPr>
              <a:t>Bilirubin</a:t>
            </a:r>
            <a:r>
              <a:rPr lang="tr-TR" sz="1600" b="0" dirty="0">
                <a:ea typeface="Tahoma" panose="020B0604030504040204" pitchFamily="34" charset="0"/>
                <a:cs typeface="Tahoma" panose="020B0604030504040204" pitchFamily="34" charset="0"/>
              </a:rPr>
              <a:t> 1.8–4 mg/</a:t>
            </a:r>
            <a:r>
              <a:rPr lang="tr-TR" sz="1600" b="0" dirty="0" err="1">
                <a:ea typeface="Tahoma" panose="020B0604030504040204" pitchFamily="34" charset="0"/>
                <a:cs typeface="Tahoma" panose="020B0604030504040204" pitchFamily="34" charset="0"/>
              </a:rPr>
              <a:t>dL</a:t>
            </a:r>
            <a:endParaRPr lang="tr-TR" sz="1600" b="0" dirty="0">
              <a:ea typeface="Tahoma" panose="020B0604030504040204" pitchFamily="34" charset="0"/>
              <a:cs typeface="Tahoma" panose="020B0604030504040204" pitchFamily="34" charset="0"/>
            </a:endParaRPr>
          </a:p>
          <a:p>
            <a:endParaRPr lang="tr-TR" sz="1600" b="0" dirty="0">
              <a:ea typeface="Tahoma" panose="020B0604030504040204" pitchFamily="34" charset="0"/>
              <a:cs typeface="Tahoma" panose="020B0604030504040204" pitchFamily="34" charset="0"/>
            </a:endParaRPr>
          </a:p>
          <a:p>
            <a:pPr marL="285750" indent="-285750">
              <a:buClr>
                <a:srgbClr val="FFFF00"/>
              </a:buClr>
              <a:buFont typeface="Arial" panose="020B0604020202020204" pitchFamily="34" charset="0"/>
              <a:buChar char="•"/>
            </a:pPr>
            <a:r>
              <a:rPr lang="tr-TR" sz="1600" dirty="0" err="1">
                <a:ea typeface="Tahoma" panose="020B0604030504040204" pitchFamily="34" charset="0"/>
                <a:cs typeface="Tahoma" panose="020B0604030504040204" pitchFamily="34" charset="0"/>
              </a:rPr>
              <a:t>Moderate</a:t>
            </a:r>
            <a:endParaRPr lang="tr-TR" sz="1600" dirty="0">
              <a:ea typeface="Tahoma" panose="020B0604030504040204" pitchFamily="34" charset="0"/>
              <a:cs typeface="Tahoma" panose="020B0604030504040204" pitchFamily="34" charset="0"/>
            </a:endParaRPr>
          </a:p>
          <a:p>
            <a:r>
              <a:rPr lang="tr-TR" sz="1600" b="0" dirty="0">
                <a:ea typeface="Tahoma" panose="020B0604030504040204" pitchFamily="34" charset="0"/>
                <a:cs typeface="Tahoma" panose="020B0604030504040204" pitchFamily="34" charset="0"/>
              </a:rPr>
              <a:t>   </a:t>
            </a:r>
          </a:p>
          <a:p>
            <a:r>
              <a:rPr lang="tr-TR" sz="1600" b="0" dirty="0">
                <a:ea typeface="Tahoma" panose="020B0604030504040204" pitchFamily="34" charset="0"/>
                <a:cs typeface="Tahoma" panose="020B0604030504040204" pitchFamily="34" charset="0"/>
              </a:rPr>
              <a:t>   Age &gt; 55</a:t>
            </a:r>
          </a:p>
          <a:p>
            <a:r>
              <a:rPr lang="tr-TR" sz="1600" b="0" dirty="0">
                <a:ea typeface="Tahoma" panose="020B0604030504040204" pitchFamily="34" charset="0"/>
                <a:cs typeface="Tahoma" panose="020B0604030504040204" pitchFamily="34" charset="0"/>
              </a:rPr>
              <a:t>   </a:t>
            </a:r>
            <a:r>
              <a:rPr lang="tr-TR" sz="1600" b="0" dirty="0" err="1">
                <a:ea typeface="Tahoma" panose="020B0604030504040204" pitchFamily="34" charset="0"/>
                <a:cs typeface="Tahoma" panose="020B0604030504040204" pitchFamily="34" charset="0"/>
              </a:rPr>
              <a:t>Abnormal</a:t>
            </a:r>
            <a:r>
              <a:rPr lang="tr-TR" sz="1600" b="0" dirty="0">
                <a:ea typeface="Tahoma" panose="020B0604030504040204" pitchFamily="34" charset="0"/>
                <a:cs typeface="Tahoma" panose="020B0604030504040204" pitchFamily="34" charset="0"/>
              </a:rPr>
              <a:t> </a:t>
            </a:r>
            <a:r>
              <a:rPr lang="tr-TR" sz="1600" b="0" dirty="0" err="1">
                <a:ea typeface="Tahoma" panose="020B0604030504040204" pitchFamily="34" charset="0"/>
                <a:cs typeface="Tahoma" panose="020B0604030504040204" pitchFamily="34" charset="0"/>
              </a:rPr>
              <a:t>aminotransferase</a:t>
            </a:r>
            <a:r>
              <a:rPr lang="tr-TR" sz="1600" b="0" dirty="0">
                <a:ea typeface="Tahoma" panose="020B0604030504040204" pitchFamily="34" charset="0"/>
                <a:cs typeface="Tahoma" panose="020B0604030504040204" pitchFamily="34" charset="0"/>
              </a:rPr>
              <a:t> </a:t>
            </a:r>
            <a:r>
              <a:rPr lang="tr-TR" sz="1600" b="0" dirty="0" err="1">
                <a:ea typeface="Tahoma" panose="020B0604030504040204" pitchFamily="34" charset="0"/>
                <a:cs typeface="Tahoma" panose="020B0604030504040204" pitchFamily="34" charset="0"/>
              </a:rPr>
              <a:t>and</a:t>
            </a:r>
            <a:endParaRPr lang="tr-TR" sz="1600" b="0" dirty="0">
              <a:ea typeface="Tahoma" panose="020B0604030504040204" pitchFamily="34" charset="0"/>
              <a:cs typeface="Tahoma" panose="020B0604030504040204" pitchFamily="34" charset="0"/>
            </a:endParaRPr>
          </a:p>
          <a:p>
            <a:r>
              <a:rPr lang="tr-TR" sz="1600" b="0" dirty="0">
                <a:ea typeface="Tahoma" panose="020B0604030504040204" pitchFamily="34" charset="0"/>
                <a:cs typeface="Tahoma" panose="020B0604030504040204" pitchFamily="34" charset="0"/>
              </a:rPr>
              <a:t>   </a:t>
            </a:r>
            <a:r>
              <a:rPr lang="tr-TR" sz="1600" b="0" dirty="0" smtClean="0">
                <a:ea typeface="Tahoma" panose="020B0604030504040204" pitchFamily="34" charset="0"/>
                <a:cs typeface="Tahoma" panose="020B0604030504040204" pitchFamily="34" charset="0"/>
              </a:rPr>
              <a:t>gamma-</a:t>
            </a:r>
            <a:r>
              <a:rPr lang="tr-TR" sz="1600" b="0" dirty="0" err="1" smtClean="0">
                <a:ea typeface="Tahoma" panose="020B0604030504040204" pitchFamily="34" charset="0"/>
                <a:cs typeface="Tahoma" panose="020B0604030504040204" pitchFamily="34" charset="0"/>
              </a:rPr>
              <a:t>glutamyl</a:t>
            </a:r>
            <a:r>
              <a:rPr lang="tr-TR" sz="1600" b="0" dirty="0" smtClean="0">
                <a:ea typeface="Tahoma" panose="020B0604030504040204" pitchFamily="34" charset="0"/>
                <a:cs typeface="Tahoma" panose="020B0604030504040204" pitchFamily="34" charset="0"/>
              </a:rPr>
              <a:t> </a:t>
            </a:r>
            <a:r>
              <a:rPr lang="tr-TR" sz="1600" b="0" dirty="0" err="1">
                <a:ea typeface="Tahoma" panose="020B0604030504040204" pitchFamily="34" charset="0"/>
                <a:cs typeface="Tahoma" panose="020B0604030504040204" pitchFamily="34" charset="0"/>
              </a:rPr>
              <a:t>transferase</a:t>
            </a:r>
            <a:r>
              <a:rPr lang="tr-TR" sz="1600" b="0" dirty="0">
                <a:ea typeface="Tahoma" panose="020B0604030504040204" pitchFamily="34" charset="0"/>
                <a:cs typeface="Tahoma" panose="020B0604030504040204" pitchFamily="34" charset="0"/>
              </a:rPr>
              <a:t> </a:t>
            </a:r>
            <a:r>
              <a:rPr lang="tr-TR" sz="1600" b="0" dirty="0" err="1">
                <a:ea typeface="Tahoma" panose="020B0604030504040204" pitchFamily="34" charset="0"/>
                <a:cs typeface="Tahoma" panose="020B0604030504040204" pitchFamily="34" charset="0"/>
              </a:rPr>
              <a:t>levels</a:t>
            </a:r>
            <a:endParaRPr lang="tr-TR" sz="1600" b="0" dirty="0">
              <a:ea typeface="Tahoma" panose="020B0604030504040204" pitchFamily="34" charset="0"/>
              <a:cs typeface="Tahoma" panose="020B0604030504040204" pitchFamily="34" charset="0"/>
            </a:endParaRPr>
          </a:p>
          <a:p>
            <a:r>
              <a:rPr lang="tr-TR" sz="1600" b="0" dirty="0">
                <a:ea typeface="Tahoma" panose="020B0604030504040204" pitchFamily="34" charset="0"/>
                <a:cs typeface="Tahoma" panose="020B0604030504040204" pitchFamily="34" charset="0"/>
              </a:rPr>
              <a:t>   </a:t>
            </a:r>
            <a:r>
              <a:rPr lang="tr-TR" sz="1600" b="0" dirty="0" err="1">
                <a:ea typeface="Tahoma" panose="020B0604030504040204" pitchFamily="34" charset="0"/>
                <a:cs typeface="Tahoma" panose="020B0604030504040204" pitchFamily="34" charset="0"/>
              </a:rPr>
              <a:t>Gallstone</a:t>
            </a:r>
            <a:r>
              <a:rPr lang="tr-TR" sz="1600" b="0" dirty="0">
                <a:ea typeface="Tahoma" panose="020B0604030504040204" pitchFamily="34" charset="0"/>
                <a:cs typeface="Tahoma" panose="020B0604030504040204" pitchFamily="34" charset="0"/>
              </a:rPr>
              <a:t> </a:t>
            </a:r>
            <a:r>
              <a:rPr lang="tr-TR" sz="1600" b="0" dirty="0" err="1">
                <a:ea typeface="Tahoma" panose="020B0604030504040204" pitchFamily="34" charset="0"/>
                <a:cs typeface="Tahoma" panose="020B0604030504040204" pitchFamily="34" charset="0"/>
              </a:rPr>
              <a:t>pancreatitis</a:t>
            </a:r>
            <a:endParaRPr lang="tr-TR" sz="1600" b="0" dirty="0">
              <a:ea typeface="Tahoma" panose="020B0604030504040204" pitchFamily="34" charset="0"/>
              <a:cs typeface="Tahoma" panose="020B0604030504040204" pitchFamily="34" charset="0"/>
            </a:endParaRPr>
          </a:p>
          <a:p>
            <a:endParaRPr lang="tr-TR" b="0" dirty="0">
              <a:ea typeface="Tahoma" panose="020B0604030504040204" pitchFamily="34" charset="0"/>
              <a:cs typeface="Tahoma" panose="020B0604030504040204" pitchFamily="34" charset="0"/>
            </a:endParaRPr>
          </a:p>
        </p:txBody>
      </p:sp>
      <p:sp>
        <p:nvSpPr>
          <p:cNvPr id="9" name="Metin kutusu 8">
            <a:extLst>
              <a:ext uri="{FF2B5EF4-FFF2-40B4-BE49-F238E27FC236}">
                <a16:creationId xmlns:a16="http://schemas.microsoft.com/office/drawing/2014/main" id="{DBF58A7E-9F96-49AF-A148-27461D25E517}"/>
              </a:ext>
            </a:extLst>
          </p:cNvPr>
          <p:cNvSpPr txBox="1"/>
          <p:nvPr/>
        </p:nvSpPr>
        <p:spPr>
          <a:xfrm>
            <a:off x="5036856" y="2252392"/>
            <a:ext cx="3887522" cy="3662541"/>
          </a:xfrm>
          <a:prstGeom prst="rect">
            <a:avLst/>
          </a:prstGeom>
          <a:noFill/>
        </p:spPr>
        <p:txBody>
          <a:bodyPr wrap="square" rtlCol="0">
            <a:spAutoFit/>
          </a:bodyPr>
          <a:lstStyle/>
          <a:p>
            <a:pPr algn="ctr"/>
            <a:r>
              <a:rPr lang="en-US" b="0" dirty="0">
                <a:solidFill>
                  <a:srgbClr val="FFFF00"/>
                </a:solidFill>
              </a:rPr>
              <a:t>Likelihood of choledocholithiasis</a:t>
            </a:r>
          </a:p>
          <a:p>
            <a:pPr algn="ctr"/>
            <a:r>
              <a:rPr lang="en-US" b="0" dirty="0">
                <a:solidFill>
                  <a:srgbClr val="FFFF00"/>
                </a:solidFill>
              </a:rPr>
              <a:t>based on predictors</a:t>
            </a:r>
          </a:p>
          <a:p>
            <a:endParaRPr lang="tr-TR" sz="1600" b="0" dirty="0"/>
          </a:p>
          <a:p>
            <a:endParaRPr lang="tr-TR" sz="1600" b="0" dirty="0" smtClean="0"/>
          </a:p>
          <a:p>
            <a:endParaRPr lang="tr-TR" sz="1600" b="0" dirty="0"/>
          </a:p>
          <a:p>
            <a:pPr marL="285750" indent="-285750">
              <a:buClr>
                <a:srgbClr val="FFFF00"/>
              </a:buClr>
              <a:buFont typeface="Arial" panose="020B0604020202020204" pitchFamily="34" charset="0"/>
              <a:buChar char="•"/>
            </a:pPr>
            <a:r>
              <a:rPr lang="en-US" sz="1600" dirty="0" smtClean="0"/>
              <a:t>High </a:t>
            </a:r>
            <a:r>
              <a:rPr lang="en-US" sz="1600" dirty="0"/>
              <a:t>(&gt; 50%)</a:t>
            </a:r>
          </a:p>
          <a:p>
            <a:r>
              <a:rPr lang="en-US" sz="1600" b="0" dirty="0"/>
              <a:t> Presence of any very strong factor</a:t>
            </a:r>
          </a:p>
          <a:p>
            <a:r>
              <a:rPr lang="en-US" sz="1600" b="0" dirty="0"/>
              <a:t> Presence of 2 strong factors</a:t>
            </a:r>
          </a:p>
          <a:p>
            <a:endParaRPr lang="tr-TR" sz="1600" b="0" dirty="0"/>
          </a:p>
          <a:p>
            <a:pPr marL="285750" indent="-285750">
              <a:buClr>
                <a:srgbClr val="FFFF00"/>
              </a:buClr>
              <a:buFont typeface="Arial" panose="020B0604020202020204" pitchFamily="34" charset="0"/>
              <a:buChar char="•"/>
            </a:pPr>
            <a:r>
              <a:rPr lang="en-US" sz="1600" dirty="0"/>
              <a:t>Intermediate (10% to 50%)</a:t>
            </a:r>
          </a:p>
          <a:p>
            <a:r>
              <a:rPr lang="en-US" sz="1600" b="0" dirty="0"/>
              <a:t> All other patients</a:t>
            </a:r>
          </a:p>
          <a:p>
            <a:endParaRPr lang="tr-TR" sz="1600" b="0" dirty="0"/>
          </a:p>
          <a:p>
            <a:pPr marL="285750" indent="-285750">
              <a:buClr>
                <a:srgbClr val="FFFF00"/>
              </a:buClr>
              <a:buFont typeface="Arial" panose="020B0604020202020204" pitchFamily="34" charset="0"/>
              <a:buChar char="•"/>
            </a:pPr>
            <a:r>
              <a:rPr lang="en-US" sz="1600" dirty="0"/>
              <a:t>Low (&lt; 10%)</a:t>
            </a:r>
          </a:p>
          <a:p>
            <a:r>
              <a:rPr lang="en-US" sz="1600" b="0" dirty="0"/>
              <a:t> No predictors present</a:t>
            </a:r>
          </a:p>
        </p:txBody>
      </p:sp>
      <p:sp>
        <p:nvSpPr>
          <p:cNvPr id="10" name="Line 7"/>
          <p:cNvSpPr>
            <a:spLocks noChangeShapeType="1"/>
          </p:cNvSpPr>
          <p:nvPr/>
        </p:nvSpPr>
        <p:spPr bwMode="auto">
          <a:xfrm>
            <a:off x="0" y="908720"/>
            <a:ext cx="9144000" cy="0"/>
          </a:xfrm>
          <a:prstGeom prst="line">
            <a:avLst/>
          </a:prstGeom>
          <a:noFill/>
          <a:ln w="9525">
            <a:solidFill>
              <a:schemeClr val="hlink"/>
            </a:solidFill>
            <a:round/>
            <a:headEnd/>
            <a:tailEnd/>
          </a:ln>
        </p:spPr>
        <p:txBody>
          <a:bodyPr/>
          <a:lstStyle/>
          <a:p>
            <a:endParaRPr lang="tr-TR"/>
          </a:p>
        </p:txBody>
      </p:sp>
      <p:sp>
        <p:nvSpPr>
          <p:cNvPr id="2" name="Slayt Numarası Yer Tutucusu 1"/>
          <p:cNvSpPr>
            <a:spLocks noGrp="1"/>
          </p:cNvSpPr>
          <p:nvPr>
            <p:ph type="sldNum" sz="quarter" idx="12"/>
          </p:nvPr>
        </p:nvSpPr>
        <p:spPr>
          <a:xfrm>
            <a:off x="8316415" y="5694529"/>
            <a:ext cx="584101" cy="476250"/>
          </a:xfrm>
        </p:spPr>
        <p:txBody>
          <a:bodyPr/>
          <a:lstStyle/>
          <a:p>
            <a:pPr>
              <a:defRPr/>
            </a:pPr>
            <a:fld id="{CA48B754-D8E6-460C-8CA2-0447D872C702}" type="slidenum">
              <a:rPr lang="tr-TR" smtClean="0"/>
              <a:pPr>
                <a:defRPr/>
              </a:pPr>
              <a:t>45</a:t>
            </a:fld>
            <a:endParaRPr lang="tr-TR" dirty="0"/>
          </a:p>
        </p:txBody>
      </p:sp>
      <p:pic>
        <p:nvPicPr>
          <p:cNvPr id="3" name="Resim 2"/>
          <p:cNvPicPr>
            <a:picLocks noChangeAspect="1"/>
          </p:cNvPicPr>
          <p:nvPr/>
        </p:nvPicPr>
        <p:blipFill>
          <a:blip r:embed="rId4"/>
          <a:stretch>
            <a:fillRect/>
          </a:stretch>
        </p:blipFill>
        <p:spPr>
          <a:xfrm>
            <a:off x="8072428" y="46724"/>
            <a:ext cx="1071140" cy="1160977"/>
          </a:xfrm>
          <a:prstGeom prst="rect">
            <a:avLst/>
          </a:prstGeom>
        </p:spPr>
      </p:pic>
      <p:sp>
        <p:nvSpPr>
          <p:cNvPr id="11" name="Sağ Ayraç 10"/>
          <p:cNvSpPr/>
          <p:nvPr/>
        </p:nvSpPr>
        <p:spPr bwMode="auto">
          <a:xfrm>
            <a:off x="4546084" y="2192184"/>
            <a:ext cx="300663" cy="4392488"/>
          </a:xfrm>
          <a:prstGeom prst="rightBrace">
            <a:avLst/>
          </a:pr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Tahoma" pitchFamily="34" charset="0"/>
            </a:endParaRPr>
          </a:p>
        </p:txBody>
      </p:sp>
    </p:spTree>
    <p:extLst>
      <p:ext uri="{BB962C8B-B14F-4D97-AF65-F5344CB8AC3E}">
        <p14:creationId xmlns:p14="http://schemas.microsoft.com/office/powerpoint/2010/main" val="27458285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539750" y="115888"/>
            <a:ext cx="8229600" cy="936625"/>
          </a:xfrm>
        </p:spPr>
        <p:txBody>
          <a:bodyPr/>
          <a:lstStyle/>
          <a:p>
            <a:pPr algn="ctr" eaLnBrk="1" hangingPunct="1"/>
            <a:r>
              <a:rPr lang="tr-TR" altLang="tr-TR" sz="2800" smtClean="0">
                <a:solidFill>
                  <a:srgbClr val="FFFF00"/>
                </a:solidFill>
                <a:effectLst/>
              </a:rPr>
              <a:t>Complications of gallstone disease</a:t>
            </a:r>
          </a:p>
        </p:txBody>
      </p:sp>
      <p:sp>
        <p:nvSpPr>
          <p:cNvPr id="105475" name="Rectangle 3"/>
          <p:cNvSpPr>
            <a:spLocks noGrp="1" noChangeArrowheads="1"/>
          </p:cNvSpPr>
          <p:nvPr>
            <p:ph type="body" sz="half" idx="1"/>
          </p:nvPr>
        </p:nvSpPr>
        <p:spPr>
          <a:xfrm>
            <a:off x="468313" y="1592263"/>
            <a:ext cx="8362950" cy="4525962"/>
          </a:xfrm>
        </p:spPr>
        <p:txBody>
          <a:bodyPr/>
          <a:lstStyle/>
          <a:p>
            <a:pPr eaLnBrk="1" hangingPunct="1">
              <a:defRPr/>
            </a:pPr>
            <a:r>
              <a:rPr lang="tr-TR" sz="2400" dirty="0" err="1">
                <a:effectLst>
                  <a:outerShdw blurRad="38100" dist="38100" dir="2700000" algn="tl">
                    <a:srgbClr val="000000">
                      <a:alpha val="43137"/>
                    </a:srgbClr>
                  </a:outerShdw>
                </a:effectLst>
              </a:rPr>
              <a:t>Recurring</a:t>
            </a:r>
            <a:r>
              <a:rPr lang="tr-TR" sz="2400" dirty="0">
                <a:effectLst>
                  <a:outerShdw blurRad="38100" dist="38100" dir="2700000" algn="tl">
                    <a:srgbClr val="000000">
                      <a:alpha val="43137"/>
                    </a:srgbClr>
                  </a:outerShdw>
                </a:effectLst>
              </a:rPr>
              <a:t> </a:t>
            </a:r>
            <a:r>
              <a:rPr lang="tr-TR" sz="2400" dirty="0" err="1">
                <a:effectLst>
                  <a:outerShdw blurRad="38100" dist="38100" dir="2700000" algn="tl">
                    <a:srgbClr val="000000">
                      <a:alpha val="43137"/>
                    </a:srgbClr>
                  </a:outerShdw>
                </a:effectLst>
              </a:rPr>
              <a:t>biliary</a:t>
            </a:r>
            <a:r>
              <a:rPr lang="tr-TR" sz="2400" dirty="0">
                <a:effectLst>
                  <a:outerShdw blurRad="38100" dist="38100" dir="2700000" algn="tl">
                    <a:srgbClr val="000000">
                      <a:alpha val="43137"/>
                    </a:srgbClr>
                  </a:outerShdw>
                </a:effectLst>
              </a:rPr>
              <a:t> </a:t>
            </a:r>
            <a:r>
              <a:rPr lang="tr-TR" sz="2400" dirty="0" err="1">
                <a:effectLst>
                  <a:outerShdw blurRad="38100" dist="38100" dir="2700000" algn="tl">
                    <a:srgbClr val="000000">
                      <a:alpha val="43137"/>
                    </a:srgbClr>
                  </a:outerShdw>
                </a:effectLst>
              </a:rPr>
              <a:t>colic</a:t>
            </a:r>
            <a:r>
              <a:rPr lang="tr-TR" sz="2400" dirty="0">
                <a:effectLst>
                  <a:outerShdw blurRad="38100" dist="38100" dir="2700000" algn="tl">
                    <a:srgbClr val="000000">
                      <a:alpha val="43137"/>
                    </a:srgbClr>
                  </a:outerShdw>
                </a:effectLst>
              </a:rPr>
              <a:t> </a:t>
            </a:r>
            <a:r>
              <a:rPr lang="tr-TR" sz="2400" dirty="0" err="1">
                <a:effectLst>
                  <a:outerShdw blurRad="38100" dist="38100" dir="2700000" algn="tl">
                    <a:srgbClr val="000000">
                      <a:alpha val="43137"/>
                    </a:srgbClr>
                  </a:outerShdw>
                </a:effectLst>
              </a:rPr>
              <a:t>and</a:t>
            </a:r>
            <a:r>
              <a:rPr lang="tr-TR" sz="2400" dirty="0">
                <a:effectLst>
                  <a:outerShdw blurRad="38100" dist="38100" dir="2700000" algn="tl">
                    <a:srgbClr val="000000">
                      <a:alpha val="43137"/>
                    </a:srgbClr>
                  </a:outerShdw>
                </a:effectLst>
              </a:rPr>
              <a:t> </a:t>
            </a:r>
            <a:r>
              <a:rPr lang="tr-TR" sz="2400" dirty="0" err="1">
                <a:effectLst>
                  <a:outerShdw blurRad="38100" dist="38100" dir="2700000" algn="tl">
                    <a:srgbClr val="000000">
                      <a:alpha val="43137"/>
                    </a:srgbClr>
                  </a:outerShdw>
                </a:effectLst>
              </a:rPr>
              <a:t>jaundice</a:t>
            </a:r>
            <a:r>
              <a:rPr lang="tr-TR" sz="2400" dirty="0">
                <a:effectLst>
                  <a:outerShdw blurRad="38100" dist="38100" dir="2700000" algn="tl">
                    <a:srgbClr val="000000">
                      <a:alpha val="43137"/>
                    </a:srgbClr>
                  </a:outerShdw>
                </a:effectLst>
              </a:rPr>
              <a:t> </a:t>
            </a:r>
            <a:r>
              <a:rPr lang="tr-TR" sz="2400" dirty="0" err="1">
                <a:effectLst>
                  <a:outerShdw blurRad="38100" dist="38100" dir="2700000" algn="tl">
                    <a:srgbClr val="000000">
                      <a:alpha val="43137"/>
                    </a:srgbClr>
                  </a:outerShdw>
                </a:effectLst>
              </a:rPr>
              <a:t>attacks</a:t>
            </a:r>
            <a:endParaRPr lang="tr-TR" sz="2400" dirty="0">
              <a:effectLst>
                <a:outerShdw blurRad="38100" dist="38100" dir="2700000" algn="tl">
                  <a:srgbClr val="000000">
                    <a:alpha val="43137"/>
                  </a:srgbClr>
                </a:outerShdw>
              </a:effectLst>
            </a:endParaRPr>
          </a:p>
          <a:p>
            <a:pPr eaLnBrk="1" hangingPunct="1">
              <a:defRPr/>
            </a:pPr>
            <a:r>
              <a:rPr lang="tr-TR" sz="2400" dirty="0" err="1" smtClean="0">
                <a:effectLst/>
              </a:rPr>
              <a:t>Pancreatitis</a:t>
            </a:r>
            <a:endParaRPr lang="tr-TR" sz="2400" dirty="0" smtClean="0">
              <a:effectLst/>
            </a:endParaRPr>
          </a:p>
          <a:p>
            <a:pPr eaLnBrk="1" hangingPunct="1">
              <a:defRPr/>
            </a:pPr>
            <a:r>
              <a:rPr lang="tr-TR" sz="2400" dirty="0" err="1" smtClean="0">
                <a:effectLst/>
              </a:rPr>
              <a:t>Acute</a:t>
            </a:r>
            <a:r>
              <a:rPr lang="tr-TR" sz="2400" dirty="0" smtClean="0">
                <a:effectLst/>
              </a:rPr>
              <a:t> </a:t>
            </a:r>
            <a:r>
              <a:rPr lang="tr-TR" sz="2400" dirty="0" err="1" smtClean="0">
                <a:effectLst/>
              </a:rPr>
              <a:t>pyogenic</a:t>
            </a:r>
            <a:r>
              <a:rPr lang="tr-TR" sz="2400" dirty="0" smtClean="0">
                <a:effectLst/>
              </a:rPr>
              <a:t> </a:t>
            </a:r>
            <a:r>
              <a:rPr lang="tr-TR" sz="2400" dirty="0" err="1" smtClean="0">
                <a:effectLst/>
              </a:rPr>
              <a:t>cholangitis</a:t>
            </a:r>
            <a:r>
              <a:rPr lang="tr-TR" sz="2400" dirty="0" smtClean="0">
                <a:effectLst/>
              </a:rPr>
              <a:t>              		         </a:t>
            </a:r>
          </a:p>
          <a:p>
            <a:pPr eaLnBrk="1" hangingPunct="1">
              <a:defRPr/>
            </a:pPr>
            <a:endParaRPr lang="tr-TR" sz="2400" dirty="0" smtClean="0">
              <a:solidFill>
                <a:srgbClr val="FFFF00"/>
              </a:solidFill>
              <a:effectLst/>
            </a:endParaRPr>
          </a:p>
          <a:p>
            <a:pPr eaLnBrk="1" hangingPunct="1">
              <a:defRPr/>
            </a:pPr>
            <a:endParaRPr lang="tr-TR" sz="2400" dirty="0" smtClean="0">
              <a:solidFill>
                <a:srgbClr val="FFFF00"/>
              </a:solidFill>
              <a:effectLst/>
            </a:endParaRPr>
          </a:p>
          <a:p>
            <a:pPr eaLnBrk="1" hangingPunct="1">
              <a:buFontTx/>
              <a:buNone/>
              <a:defRPr/>
            </a:pPr>
            <a:r>
              <a:rPr lang="tr-TR" sz="1800" dirty="0" smtClean="0">
                <a:solidFill>
                  <a:schemeClr val="accent6">
                    <a:lumMod val="20000"/>
                    <a:lumOff val="80000"/>
                  </a:schemeClr>
                </a:solidFill>
                <a:effectLst/>
              </a:rPr>
              <a:t>      </a:t>
            </a:r>
          </a:p>
          <a:p>
            <a:pPr eaLnBrk="1" hangingPunct="1">
              <a:buFontTx/>
              <a:buNone/>
              <a:defRPr/>
            </a:pPr>
            <a:r>
              <a:rPr lang="tr-TR" sz="1800" dirty="0" smtClean="0">
                <a:solidFill>
                  <a:schemeClr val="accent2">
                    <a:lumMod val="40000"/>
                    <a:lumOff val="60000"/>
                  </a:schemeClr>
                </a:solidFill>
                <a:effectLst/>
              </a:rPr>
              <a:t>      </a:t>
            </a:r>
            <a:endParaRPr lang="tr-TR" sz="1800" dirty="0" smtClean="0">
              <a:solidFill>
                <a:schemeClr val="accent6">
                  <a:lumMod val="20000"/>
                  <a:lumOff val="80000"/>
                </a:schemeClr>
              </a:solidFill>
              <a:effectLst/>
            </a:endParaRPr>
          </a:p>
          <a:p>
            <a:pPr eaLnBrk="1" hangingPunct="1">
              <a:buFontTx/>
              <a:buNone/>
              <a:defRPr/>
            </a:pPr>
            <a:r>
              <a:rPr lang="tr-TR" sz="1800" dirty="0" smtClean="0">
                <a:solidFill>
                  <a:schemeClr val="accent2">
                    <a:lumMod val="40000"/>
                    <a:lumOff val="60000"/>
                  </a:schemeClr>
                </a:solidFill>
                <a:effectLst/>
              </a:rPr>
              <a:t>         </a:t>
            </a:r>
            <a:endParaRPr lang="tr-TR" sz="2000" dirty="0" smtClean="0">
              <a:solidFill>
                <a:schemeClr val="accent2">
                  <a:lumMod val="40000"/>
                  <a:lumOff val="60000"/>
                </a:schemeClr>
              </a:solidFill>
              <a:effectLst/>
            </a:endParaRPr>
          </a:p>
          <a:p>
            <a:pPr eaLnBrk="1" hangingPunct="1">
              <a:defRPr/>
            </a:pPr>
            <a:r>
              <a:rPr lang="tr-TR" sz="2400" dirty="0" err="1">
                <a:effectLst>
                  <a:outerShdw blurRad="38100" dist="38100" dir="2700000" algn="tl">
                    <a:srgbClr val="000000">
                      <a:alpha val="43137"/>
                    </a:srgbClr>
                  </a:outerShdw>
                </a:effectLst>
              </a:rPr>
              <a:t>Chronic</a:t>
            </a:r>
            <a:r>
              <a:rPr lang="tr-TR" sz="2400" dirty="0">
                <a:effectLst>
                  <a:outerShdw blurRad="38100" dist="38100" dir="2700000" algn="tl">
                    <a:srgbClr val="000000">
                      <a:alpha val="43137"/>
                    </a:srgbClr>
                  </a:outerShdw>
                </a:effectLst>
              </a:rPr>
              <a:t> </a:t>
            </a:r>
            <a:r>
              <a:rPr lang="tr-TR" sz="2400" dirty="0" err="1">
                <a:effectLst>
                  <a:outerShdw blurRad="38100" dist="38100" dir="2700000" algn="tl">
                    <a:srgbClr val="000000">
                      <a:alpha val="43137"/>
                    </a:srgbClr>
                  </a:outerShdw>
                </a:effectLst>
              </a:rPr>
              <a:t>cholangitis</a:t>
            </a:r>
            <a:r>
              <a:rPr lang="tr-TR" sz="2400" dirty="0">
                <a:effectLst>
                  <a:outerShdw blurRad="38100" dist="38100" dir="2700000" algn="tl">
                    <a:srgbClr val="000000">
                      <a:alpha val="43137"/>
                    </a:srgbClr>
                  </a:outerShdw>
                </a:effectLst>
              </a:rPr>
              <a:t> </a:t>
            </a:r>
            <a:r>
              <a:rPr lang="tr-TR" sz="2400" dirty="0" err="1">
                <a:effectLst>
                  <a:outerShdw blurRad="38100" dist="38100" dir="2700000" algn="tl">
                    <a:srgbClr val="000000">
                      <a:alpha val="43137"/>
                    </a:srgbClr>
                  </a:outerShdw>
                </a:effectLst>
              </a:rPr>
              <a:t>and</a:t>
            </a:r>
            <a:r>
              <a:rPr lang="tr-TR" sz="2400" dirty="0">
                <a:effectLst>
                  <a:outerShdw blurRad="38100" dist="38100" dir="2700000" algn="tl">
                    <a:srgbClr val="000000">
                      <a:alpha val="43137"/>
                    </a:srgbClr>
                  </a:outerShdw>
                </a:effectLst>
              </a:rPr>
              <a:t> </a:t>
            </a:r>
            <a:r>
              <a:rPr lang="tr-TR" sz="2400" dirty="0" err="1" smtClean="0">
                <a:effectLst>
                  <a:outerShdw blurRad="38100" dist="38100" dir="2700000" algn="tl">
                    <a:srgbClr val="000000">
                      <a:alpha val="43137"/>
                    </a:srgbClr>
                  </a:outerShdw>
                </a:effectLst>
              </a:rPr>
              <a:t>stricture</a:t>
            </a:r>
            <a:r>
              <a:rPr lang="tr-TR" sz="2400" dirty="0" smtClean="0">
                <a:effectLst>
                  <a:outerShdw blurRad="38100" dist="38100" dir="2700000" algn="tl">
                    <a:srgbClr val="000000">
                      <a:alpha val="43137"/>
                    </a:srgbClr>
                  </a:outerShdw>
                </a:effectLst>
              </a:rPr>
              <a:t> </a:t>
            </a:r>
            <a:r>
              <a:rPr lang="tr-TR" sz="2400" dirty="0" err="1">
                <a:effectLst>
                  <a:outerShdw blurRad="38100" dist="38100" dir="2700000" algn="tl">
                    <a:srgbClr val="000000">
                      <a:alpha val="43137"/>
                    </a:srgbClr>
                  </a:outerShdw>
                </a:effectLst>
              </a:rPr>
              <a:t>formation</a:t>
            </a:r>
            <a:endParaRPr lang="tr-TR" sz="2400" dirty="0">
              <a:effectLst>
                <a:outerShdw blurRad="38100" dist="38100" dir="2700000" algn="tl">
                  <a:srgbClr val="000000">
                    <a:alpha val="43137"/>
                  </a:srgbClr>
                </a:outerShdw>
              </a:effectLst>
            </a:endParaRPr>
          </a:p>
          <a:p>
            <a:pPr eaLnBrk="1" hangingPunct="1">
              <a:defRPr/>
            </a:pPr>
            <a:r>
              <a:rPr lang="tr-TR" sz="2400" dirty="0" err="1" smtClean="0">
                <a:effectLst/>
              </a:rPr>
              <a:t>Seconder</a:t>
            </a:r>
            <a:r>
              <a:rPr lang="tr-TR" sz="2400" dirty="0" smtClean="0">
                <a:effectLst/>
              </a:rPr>
              <a:t> </a:t>
            </a:r>
            <a:r>
              <a:rPr lang="tr-TR" sz="2400" dirty="0" err="1" smtClean="0">
                <a:effectLst/>
              </a:rPr>
              <a:t>biliary</a:t>
            </a:r>
            <a:r>
              <a:rPr lang="tr-TR" sz="2400" dirty="0" smtClean="0">
                <a:effectLst/>
              </a:rPr>
              <a:t> </a:t>
            </a:r>
            <a:r>
              <a:rPr lang="tr-TR" sz="2400" dirty="0" err="1" smtClean="0">
                <a:effectLst/>
              </a:rPr>
              <a:t>cirrhosis</a:t>
            </a:r>
            <a:endParaRPr lang="tr-TR" sz="2400" dirty="0" smtClean="0">
              <a:effectLst/>
            </a:endParaRPr>
          </a:p>
          <a:p>
            <a:pPr eaLnBrk="1" hangingPunct="1">
              <a:defRPr/>
            </a:pPr>
            <a:r>
              <a:rPr lang="tr-TR" sz="2400" dirty="0" err="1" smtClean="0">
                <a:effectLst/>
              </a:rPr>
              <a:t>Cholangiocarcinoma</a:t>
            </a:r>
            <a:endParaRPr lang="tr-TR" sz="2400" dirty="0" smtClean="0">
              <a:effectLst/>
            </a:endParaRPr>
          </a:p>
        </p:txBody>
      </p:sp>
      <p:pic>
        <p:nvPicPr>
          <p:cNvPr id="50180" name="Picture 4" descr="PE06233_"/>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974013" y="5562600"/>
            <a:ext cx="1130300" cy="1223963"/>
          </a:xfrm>
        </p:spPr>
      </p:pic>
      <p:sp>
        <p:nvSpPr>
          <p:cNvPr id="50181" name="Line 9"/>
          <p:cNvSpPr>
            <a:spLocks noChangeShapeType="1"/>
          </p:cNvSpPr>
          <p:nvPr/>
        </p:nvSpPr>
        <p:spPr bwMode="auto">
          <a:xfrm>
            <a:off x="0" y="1125538"/>
            <a:ext cx="9144000"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9" name="2 İçerik Yer Tutucusu"/>
          <p:cNvSpPr txBox="1">
            <a:spLocks/>
          </p:cNvSpPr>
          <p:nvPr/>
        </p:nvSpPr>
        <p:spPr bwMode="auto">
          <a:xfrm>
            <a:off x="5478463" y="2271713"/>
            <a:ext cx="3394075" cy="1800225"/>
          </a:xfrm>
          <a:prstGeom prst="rect">
            <a:avLst/>
          </a:prstGeom>
          <a:noFill/>
          <a:ln w="9525">
            <a:noFill/>
            <a:miter lim="800000"/>
            <a:headEnd/>
            <a:tailEnd/>
          </a:ln>
          <a:effectLst/>
        </p:spPr>
        <p:txBody>
          <a:bodyPr/>
          <a:lstStyle/>
          <a:p>
            <a:pPr marL="342900" indent="-342900">
              <a:spcBef>
                <a:spcPct val="20000"/>
              </a:spcBef>
              <a:buClr>
                <a:schemeClr val="hlink"/>
              </a:buClr>
              <a:buSzPct val="120000"/>
              <a:buFontTx/>
              <a:buChar char="•"/>
              <a:defRPr/>
            </a:pPr>
            <a:r>
              <a:rPr lang="tr-TR" b="0" kern="0" dirty="0" err="1">
                <a:solidFill>
                  <a:srgbClr val="FFFF00"/>
                </a:solidFill>
                <a:effectLst>
                  <a:outerShdw blurRad="38100" dist="38100" dir="2700000" algn="tl">
                    <a:srgbClr val="000000">
                      <a:alpha val="43137"/>
                    </a:srgbClr>
                  </a:outerShdw>
                </a:effectLst>
                <a:latin typeface="+mn-lt"/>
              </a:rPr>
              <a:t>Liver</a:t>
            </a:r>
            <a:r>
              <a:rPr lang="tr-TR" b="0" kern="0" dirty="0">
                <a:solidFill>
                  <a:srgbClr val="FFFF00"/>
                </a:solidFill>
                <a:effectLst>
                  <a:outerShdw blurRad="38100" dist="38100" dir="2700000" algn="tl">
                    <a:srgbClr val="000000">
                      <a:alpha val="43137"/>
                    </a:srgbClr>
                  </a:outerShdw>
                </a:effectLst>
                <a:latin typeface="+mn-lt"/>
              </a:rPr>
              <a:t> </a:t>
            </a:r>
            <a:r>
              <a:rPr lang="tr-TR" b="0" kern="0" dirty="0" err="1">
                <a:solidFill>
                  <a:srgbClr val="FFFF00"/>
                </a:solidFill>
                <a:effectLst>
                  <a:outerShdw blurRad="38100" dist="38100" dir="2700000" algn="tl">
                    <a:srgbClr val="000000">
                      <a:alpha val="43137"/>
                    </a:srgbClr>
                  </a:outerShdw>
                </a:effectLst>
                <a:latin typeface="+mn-lt"/>
              </a:rPr>
              <a:t>abbcess</a:t>
            </a:r>
            <a:endParaRPr lang="tr-TR" b="0" kern="0" dirty="0">
              <a:solidFill>
                <a:srgbClr val="FFFF00"/>
              </a:solidFill>
              <a:effectLst>
                <a:outerShdw blurRad="38100" dist="38100" dir="2700000" algn="tl">
                  <a:srgbClr val="000000">
                    <a:alpha val="43137"/>
                  </a:srgbClr>
                </a:outerShdw>
              </a:effectLst>
              <a:latin typeface="+mn-lt"/>
            </a:endParaRPr>
          </a:p>
          <a:p>
            <a:pPr marL="342900" indent="-342900">
              <a:spcBef>
                <a:spcPct val="20000"/>
              </a:spcBef>
              <a:buClr>
                <a:schemeClr val="hlink"/>
              </a:buClr>
              <a:buSzPct val="120000"/>
              <a:buFontTx/>
              <a:buChar char="•"/>
              <a:defRPr/>
            </a:pPr>
            <a:r>
              <a:rPr lang="tr-TR" b="0" kern="0" dirty="0">
                <a:solidFill>
                  <a:srgbClr val="FFFF00"/>
                </a:solidFill>
                <a:effectLst>
                  <a:outerShdw blurRad="38100" dist="38100" dir="2700000" algn="tl">
                    <a:srgbClr val="000000">
                      <a:alpha val="43137"/>
                    </a:srgbClr>
                  </a:outerShdw>
                </a:effectLst>
                <a:latin typeface="+mn-lt"/>
              </a:rPr>
              <a:t>Portal </a:t>
            </a:r>
            <a:r>
              <a:rPr lang="tr-TR" b="0" kern="0" dirty="0" err="1">
                <a:solidFill>
                  <a:srgbClr val="FFFF00"/>
                </a:solidFill>
                <a:effectLst>
                  <a:outerShdw blurRad="38100" dist="38100" dir="2700000" algn="tl">
                    <a:srgbClr val="000000">
                      <a:alpha val="43137"/>
                    </a:srgbClr>
                  </a:outerShdw>
                </a:effectLst>
                <a:latin typeface="+mn-lt"/>
              </a:rPr>
              <a:t>vein</a:t>
            </a:r>
            <a:r>
              <a:rPr lang="tr-TR" b="0" kern="0" dirty="0">
                <a:solidFill>
                  <a:srgbClr val="FFFF00"/>
                </a:solidFill>
                <a:effectLst>
                  <a:outerShdw blurRad="38100" dist="38100" dir="2700000" algn="tl">
                    <a:srgbClr val="000000">
                      <a:alpha val="43137"/>
                    </a:srgbClr>
                  </a:outerShdw>
                </a:effectLst>
                <a:latin typeface="+mn-lt"/>
              </a:rPr>
              <a:t> </a:t>
            </a:r>
            <a:r>
              <a:rPr lang="tr-TR" b="0" kern="0" dirty="0" err="1">
                <a:solidFill>
                  <a:srgbClr val="FFFF00"/>
                </a:solidFill>
                <a:effectLst>
                  <a:outerShdw blurRad="38100" dist="38100" dir="2700000" algn="tl">
                    <a:srgbClr val="000000">
                      <a:alpha val="43137"/>
                    </a:srgbClr>
                  </a:outerShdw>
                </a:effectLst>
                <a:latin typeface="+mn-lt"/>
              </a:rPr>
              <a:t>thrombosis</a:t>
            </a:r>
            <a:endParaRPr lang="tr-TR" b="0" kern="0" dirty="0">
              <a:solidFill>
                <a:srgbClr val="FFFF00"/>
              </a:solidFill>
              <a:effectLst>
                <a:outerShdw blurRad="38100" dist="38100" dir="2700000" algn="tl">
                  <a:srgbClr val="000000">
                    <a:alpha val="43137"/>
                  </a:srgbClr>
                </a:outerShdw>
              </a:effectLst>
              <a:latin typeface="+mn-lt"/>
            </a:endParaRPr>
          </a:p>
          <a:p>
            <a:pPr marL="342900" indent="-342900">
              <a:spcBef>
                <a:spcPct val="20000"/>
              </a:spcBef>
              <a:buClr>
                <a:schemeClr val="hlink"/>
              </a:buClr>
              <a:buSzPct val="120000"/>
              <a:buFontTx/>
              <a:buChar char="•"/>
              <a:defRPr/>
            </a:pPr>
            <a:r>
              <a:rPr lang="tr-TR" b="0" kern="0" dirty="0" err="1">
                <a:solidFill>
                  <a:srgbClr val="FFFF00"/>
                </a:solidFill>
                <a:effectLst>
                  <a:outerShdw blurRad="38100" dist="38100" dir="2700000" algn="tl">
                    <a:srgbClr val="000000">
                      <a:alpha val="43137"/>
                    </a:srgbClr>
                  </a:outerShdw>
                </a:effectLst>
                <a:latin typeface="+mn-lt"/>
              </a:rPr>
              <a:t>Sepsis</a:t>
            </a:r>
            <a:endParaRPr lang="tr-TR" b="0" kern="0" dirty="0">
              <a:solidFill>
                <a:srgbClr val="FFFF00"/>
              </a:solidFill>
              <a:effectLst>
                <a:outerShdw blurRad="38100" dist="38100" dir="2700000" algn="tl">
                  <a:srgbClr val="000000">
                    <a:alpha val="43137"/>
                  </a:srgbClr>
                </a:outerShdw>
              </a:effectLst>
              <a:latin typeface="+mn-lt"/>
            </a:endParaRPr>
          </a:p>
          <a:p>
            <a:pPr marL="342900" indent="-342900">
              <a:spcBef>
                <a:spcPct val="20000"/>
              </a:spcBef>
              <a:buClr>
                <a:schemeClr val="hlink"/>
              </a:buClr>
              <a:buSzPct val="120000"/>
              <a:buFontTx/>
              <a:buChar char="•"/>
              <a:defRPr/>
            </a:pPr>
            <a:r>
              <a:rPr lang="tr-TR" b="0" kern="0" dirty="0">
                <a:solidFill>
                  <a:srgbClr val="FFFF00"/>
                </a:solidFill>
                <a:effectLst>
                  <a:outerShdw blurRad="38100" dist="38100" dir="2700000" algn="tl">
                    <a:srgbClr val="000000">
                      <a:alpha val="43137"/>
                    </a:srgbClr>
                  </a:outerShdw>
                </a:effectLst>
                <a:latin typeface="+mn-lt"/>
              </a:rPr>
              <a:t>DIC</a:t>
            </a:r>
          </a:p>
          <a:p>
            <a:pPr marL="342900" indent="-342900">
              <a:spcBef>
                <a:spcPct val="20000"/>
              </a:spcBef>
              <a:buClr>
                <a:schemeClr val="hlink"/>
              </a:buClr>
              <a:buSzPct val="120000"/>
              <a:buFontTx/>
              <a:buChar char="•"/>
              <a:defRPr/>
            </a:pPr>
            <a:r>
              <a:rPr lang="tr-TR" b="0" kern="0" dirty="0" err="1">
                <a:solidFill>
                  <a:srgbClr val="FFFF00"/>
                </a:solidFill>
                <a:effectLst>
                  <a:outerShdw blurRad="38100" dist="38100" dir="2700000" algn="tl">
                    <a:srgbClr val="000000">
                      <a:alpha val="43137"/>
                    </a:srgbClr>
                  </a:outerShdw>
                </a:effectLst>
                <a:latin typeface="+mn-lt"/>
              </a:rPr>
              <a:t>Acute</a:t>
            </a:r>
            <a:r>
              <a:rPr lang="tr-TR" b="0" kern="0" dirty="0">
                <a:solidFill>
                  <a:srgbClr val="FFFF00"/>
                </a:solidFill>
                <a:effectLst>
                  <a:outerShdw blurRad="38100" dist="38100" dir="2700000" algn="tl">
                    <a:srgbClr val="000000">
                      <a:alpha val="43137"/>
                    </a:srgbClr>
                  </a:outerShdw>
                </a:effectLst>
                <a:latin typeface="+mn-lt"/>
              </a:rPr>
              <a:t> </a:t>
            </a:r>
            <a:r>
              <a:rPr lang="tr-TR" b="0" kern="0" dirty="0" err="1">
                <a:solidFill>
                  <a:srgbClr val="FFFF00"/>
                </a:solidFill>
                <a:effectLst>
                  <a:outerShdw blurRad="38100" dist="38100" dir="2700000" algn="tl">
                    <a:srgbClr val="000000">
                      <a:alpha val="43137"/>
                    </a:srgbClr>
                  </a:outerShdw>
                </a:effectLst>
                <a:latin typeface="+mn-lt"/>
              </a:rPr>
              <a:t>renal</a:t>
            </a:r>
            <a:r>
              <a:rPr lang="tr-TR" b="0" kern="0" dirty="0">
                <a:solidFill>
                  <a:srgbClr val="FFFF00"/>
                </a:solidFill>
                <a:effectLst>
                  <a:outerShdw blurRad="38100" dist="38100" dir="2700000" algn="tl">
                    <a:srgbClr val="000000">
                      <a:alpha val="43137"/>
                    </a:srgbClr>
                  </a:outerShdw>
                </a:effectLst>
                <a:latin typeface="+mn-lt"/>
              </a:rPr>
              <a:t> </a:t>
            </a:r>
            <a:r>
              <a:rPr lang="tr-TR" b="0" kern="0" dirty="0" err="1">
                <a:solidFill>
                  <a:srgbClr val="FFFF00"/>
                </a:solidFill>
                <a:effectLst>
                  <a:outerShdw blurRad="38100" dist="38100" dir="2700000" algn="tl">
                    <a:srgbClr val="000000">
                      <a:alpha val="43137"/>
                    </a:srgbClr>
                  </a:outerShdw>
                </a:effectLst>
                <a:latin typeface="+mn-lt"/>
              </a:rPr>
              <a:t>failure</a:t>
            </a:r>
            <a:endParaRPr lang="tr-TR" b="0" kern="0" dirty="0">
              <a:effectLst>
                <a:outerShdw blurRad="38100" dist="38100" dir="2700000" algn="tl">
                  <a:srgbClr val="000000"/>
                </a:outerShdw>
              </a:effectLst>
              <a:latin typeface="+mn-lt"/>
            </a:endParaRPr>
          </a:p>
        </p:txBody>
      </p:sp>
      <p:sp>
        <p:nvSpPr>
          <p:cNvPr id="10" name="2 İçerik Yer Tutucusu"/>
          <p:cNvSpPr txBox="1">
            <a:spLocks/>
          </p:cNvSpPr>
          <p:nvPr/>
        </p:nvSpPr>
        <p:spPr bwMode="auto">
          <a:xfrm>
            <a:off x="738188" y="4059238"/>
            <a:ext cx="7700962" cy="400050"/>
          </a:xfrm>
          <a:prstGeom prst="rect">
            <a:avLst/>
          </a:prstGeom>
          <a:solidFill>
            <a:srgbClr val="FFE1FF"/>
          </a:solidFill>
          <a:ln w="9525">
            <a:noFill/>
            <a:miter lim="800000"/>
            <a:headEnd/>
            <a:tailEnd/>
          </a:ln>
          <a:effectLst/>
        </p:spPr>
        <p:txBody>
          <a:bodyPr/>
          <a:lstStyle/>
          <a:p>
            <a:pPr marL="342900" indent="-342900">
              <a:spcBef>
                <a:spcPct val="20000"/>
              </a:spcBef>
              <a:buClr>
                <a:schemeClr val="hlink"/>
              </a:buClr>
              <a:buSzPct val="120000"/>
              <a:defRPr/>
            </a:pPr>
            <a:r>
              <a:rPr lang="tr-TR" sz="2000" b="0" kern="0" dirty="0">
                <a:solidFill>
                  <a:srgbClr val="000000"/>
                </a:solidFill>
                <a:latin typeface="+mn-lt"/>
              </a:rPr>
              <a:t>  </a:t>
            </a:r>
            <a:r>
              <a:rPr lang="tr-TR" sz="2000" dirty="0">
                <a:solidFill>
                  <a:schemeClr val="accent6">
                    <a:lumMod val="20000"/>
                    <a:lumOff val="80000"/>
                  </a:schemeClr>
                </a:solidFill>
              </a:rPr>
              <a:t> </a:t>
            </a:r>
            <a:r>
              <a:rPr lang="tr-TR" sz="2000" dirty="0" err="1">
                <a:solidFill>
                  <a:srgbClr val="000000"/>
                </a:solidFill>
                <a:latin typeface="Calibri" panose="020F0502020204030204" pitchFamily="34" charset="0"/>
              </a:rPr>
              <a:t>Reynold’s</a:t>
            </a:r>
            <a:r>
              <a:rPr lang="tr-TR" sz="2000" dirty="0">
                <a:solidFill>
                  <a:srgbClr val="000000"/>
                </a:solidFill>
                <a:latin typeface="Calibri" panose="020F0502020204030204" pitchFamily="34" charset="0"/>
              </a:rPr>
              <a:t>  </a:t>
            </a:r>
            <a:r>
              <a:rPr lang="tr-TR" sz="2000" dirty="0" err="1">
                <a:solidFill>
                  <a:srgbClr val="000000"/>
                </a:solidFill>
                <a:latin typeface="Calibri" panose="020F0502020204030204" pitchFamily="34" charset="0"/>
              </a:rPr>
              <a:t>pentad</a:t>
            </a:r>
            <a:r>
              <a:rPr lang="tr-TR" sz="2000" dirty="0">
                <a:solidFill>
                  <a:srgbClr val="000000"/>
                </a:solidFill>
                <a:latin typeface="Calibri" panose="020F0502020204030204" pitchFamily="34" charset="0"/>
              </a:rPr>
              <a:t>;  Fever + </a:t>
            </a:r>
            <a:r>
              <a:rPr lang="tr-TR" sz="2000" dirty="0" err="1">
                <a:solidFill>
                  <a:srgbClr val="000000"/>
                </a:solidFill>
                <a:latin typeface="Calibri" panose="020F0502020204030204" pitchFamily="34" charset="0"/>
              </a:rPr>
              <a:t>Jaundice</a:t>
            </a:r>
            <a:r>
              <a:rPr lang="tr-TR" sz="2000" dirty="0">
                <a:solidFill>
                  <a:srgbClr val="000000"/>
                </a:solidFill>
                <a:latin typeface="Calibri" panose="020F0502020204030204" pitchFamily="34" charset="0"/>
              </a:rPr>
              <a:t> + </a:t>
            </a:r>
            <a:r>
              <a:rPr lang="tr-TR" sz="2000" dirty="0" err="1">
                <a:solidFill>
                  <a:srgbClr val="000000"/>
                </a:solidFill>
                <a:latin typeface="Calibri" panose="020F0502020204030204" pitchFamily="34" charset="0"/>
              </a:rPr>
              <a:t>Pain</a:t>
            </a:r>
            <a:r>
              <a:rPr lang="tr-TR" sz="2000" dirty="0">
                <a:solidFill>
                  <a:srgbClr val="000000"/>
                </a:solidFill>
                <a:latin typeface="Calibri" panose="020F0502020204030204" pitchFamily="34" charset="0"/>
              </a:rPr>
              <a:t> + </a:t>
            </a:r>
            <a:r>
              <a:rPr lang="tr-TR" sz="2000" dirty="0" err="1">
                <a:solidFill>
                  <a:srgbClr val="000000"/>
                </a:solidFill>
                <a:latin typeface="Calibri" panose="020F0502020204030204" pitchFamily="34" charset="0"/>
              </a:rPr>
              <a:t>Hypotension</a:t>
            </a:r>
            <a:r>
              <a:rPr lang="tr-TR" sz="2000" dirty="0">
                <a:solidFill>
                  <a:srgbClr val="000000"/>
                </a:solidFill>
                <a:latin typeface="Calibri" panose="020F0502020204030204" pitchFamily="34" charset="0"/>
              </a:rPr>
              <a:t> +  </a:t>
            </a:r>
            <a:r>
              <a:rPr lang="tr-TR" sz="2000" dirty="0" err="1">
                <a:solidFill>
                  <a:srgbClr val="000000"/>
                </a:solidFill>
                <a:latin typeface="Calibri" panose="020F0502020204030204" pitchFamily="34" charset="0"/>
              </a:rPr>
              <a:t>Lethargy</a:t>
            </a:r>
            <a:endParaRPr lang="tr-TR" sz="2000" kern="0" dirty="0">
              <a:solidFill>
                <a:srgbClr val="000000"/>
              </a:solidFill>
              <a:latin typeface="+mn-lt"/>
            </a:endParaRPr>
          </a:p>
        </p:txBody>
      </p:sp>
      <p:sp>
        <p:nvSpPr>
          <p:cNvPr id="50184" name="10 Çentikli Sağ Ok"/>
          <p:cNvSpPr>
            <a:spLocks noChangeArrowheads="1"/>
          </p:cNvSpPr>
          <p:nvPr/>
        </p:nvSpPr>
        <p:spPr bwMode="auto">
          <a:xfrm>
            <a:off x="4649788" y="2624138"/>
            <a:ext cx="720725" cy="215900"/>
          </a:xfrm>
          <a:prstGeom prst="notchedRightArrow">
            <a:avLst>
              <a:gd name="adj1" fmla="val 50000"/>
              <a:gd name="adj2" fmla="val 50074"/>
            </a:avLst>
          </a:prstGeom>
          <a:solidFill>
            <a:schemeClr val="accent1"/>
          </a:solidFill>
          <a:ln w="9525" algn="ctr">
            <a:solidFill>
              <a:schemeClr val="tx1"/>
            </a:solidFill>
            <a:round/>
            <a:headEnd/>
            <a:tailEnd/>
          </a:ln>
        </p:spPr>
        <p:txBody>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endParaRPr lang="tr-TR" altLang="tr-TR" sz="1800"/>
          </a:p>
        </p:txBody>
      </p:sp>
      <p:grpSp>
        <p:nvGrpSpPr>
          <p:cNvPr id="50185" name="13 Grup"/>
          <p:cNvGrpSpPr>
            <a:grpSpLocks/>
          </p:cNvGrpSpPr>
          <p:nvPr/>
        </p:nvGrpSpPr>
        <p:grpSpPr bwMode="auto">
          <a:xfrm>
            <a:off x="8294688" y="2820988"/>
            <a:ext cx="865187" cy="546100"/>
            <a:chOff x="7668344" y="2636912"/>
            <a:chExt cx="864096" cy="547321"/>
          </a:xfrm>
        </p:grpSpPr>
        <p:sp>
          <p:nvSpPr>
            <p:cNvPr id="50188" name="11 İkizkenar Üçgen"/>
            <p:cNvSpPr>
              <a:spLocks noChangeArrowheads="1"/>
            </p:cNvSpPr>
            <p:nvPr/>
          </p:nvSpPr>
          <p:spPr bwMode="auto">
            <a:xfrm>
              <a:off x="7668344" y="2636912"/>
              <a:ext cx="576064" cy="504056"/>
            </a:xfrm>
            <a:prstGeom prst="triangle">
              <a:avLst>
                <a:gd name="adj" fmla="val 50000"/>
              </a:avLst>
            </a:prstGeom>
            <a:solidFill>
              <a:srgbClr val="FF0000"/>
            </a:solidFill>
            <a:ln w="9525" algn="ctr">
              <a:solidFill>
                <a:schemeClr val="tx1"/>
              </a:solidFill>
              <a:round/>
              <a:headEnd/>
              <a:tailEnd/>
            </a:ln>
          </p:spPr>
          <p:txBody>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endParaRPr lang="tr-TR" altLang="tr-TR" sz="1800"/>
            </a:p>
          </p:txBody>
        </p:sp>
        <p:sp>
          <p:nvSpPr>
            <p:cNvPr id="50189" name="12 Metin kutusu"/>
            <p:cNvSpPr txBox="1">
              <a:spLocks noChangeArrowheads="1"/>
            </p:cNvSpPr>
            <p:nvPr/>
          </p:nvSpPr>
          <p:spPr bwMode="auto">
            <a:xfrm>
              <a:off x="7812360" y="2722568"/>
              <a:ext cx="7200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r>
                <a:rPr lang="tr-TR" altLang="tr-TR" sz="2400">
                  <a:solidFill>
                    <a:srgbClr val="000000"/>
                  </a:solidFill>
                </a:rPr>
                <a:t>!</a:t>
              </a:r>
            </a:p>
          </p:txBody>
        </p:sp>
      </p:grpSp>
      <p:sp>
        <p:nvSpPr>
          <p:cNvPr id="15" name="14 Slayt Numarası Yer Tutucusu"/>
          <p:cNvSpPr>
            <a:spLocks noGrp="1"/>
          </p:cNvSpPr>
          <p:nvPr>
            <p:ph type="sldNum" sz="quarter" idx="12"/>
          </p:nvPr>
        </p:nvSpPr>
        <p:spPr>
          <a:xfrm>
            <a:off x="5819775" y="6264275"/>
            <a:ext cx="2133600" cy="476250"/>
          </a:xfrm>
        </p:spPr>
        <p:txBody>
          <a:bodyPr/>
          <a:lstStyle/>
          <a:p>
            <a:pPr>
              <a:defRPr/>
            </a:pPr>
            <a:fld id="{26925EA2-BB33-4560-84A2-FF2FACD1A45F}" type="slidenum">
              <a:rPr lang="tr-TR" smtClean="0"/>
              <a:pPr>
                <a:defRPr/>
              </a:pPr>
              <a:t>46</a:t>
            </a:fld>
            <a:endParaRPr lang="tr-TR" dirty="0"/>
          </a:p>
        </p:txBody>
      </p:sp>
      <p:pic>
        <p:nvPicPr>
          <p:cNvPr id="50187" name="Resim 1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 y="6321425"/>
            <a:ext cx="449263"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4664681"/>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042988" y="260350"/>
            <a:ext cx="7127875" cy="863600"/>
          </a:xfrm>
        </p:spPr>
        <p:txBody>
          <a:bodyPr/>
          <a:lstStyle/>
          <a:p>
            <a:pPr algn="ctr" eaLnBrk="1" hangingPunct="1"/>
            <a:r>
              <a:rPr lang="tr-TR" sz="3200" dirty="0" err="1" smtClean="0">
                <a:solidFill>
                  <a:srgbClr val="FFFF00"/>
                </a:solidFill>
                <a:effectLst/>
              </a:rPr>
              <a:t>Diagnosis</a:t>
            </a:r>
            <a:r>
              <a:rPr lang="tr-TR" sz="3200" dirty="0" smtClean="0">
                <a:solidFill>
                  <a:srgbClr val="FFFF00"/>
                </a:solidFill>
                <a:effectLst/>
              </a:rPr>
              <a:t> of </a:t>
            </a:r>
            <a:r>
              <a:rPr lang="tr-TR" sz="3200" dirty="0" err="1" smtClean="0">
                <a:solidFill>
                  <a:srgbClr val="FFFF00"/>
                </a:solidFill>
                <a:effectLst/>
              </a:rPr>
              <a:t>gallstone</a:t>
            </a:r>
            <a:r>
              <a:rPr lang="tr-TR" sz="3200" dirty="0" smtClean="0">
                <a:solidFill>
                  <a:srgbClr val="FFFF00"/>
                </a:solidFill>
                <a:effectLst/>
              </a:rPr>
              <a:t> </a:t>
            </a:r>
            <a:r>
              <a:rPr lang="tr-TR" sz="3200" dirty="0" err="1" smtClean="0">
                <a:solidFill>
                  <a:srgbClr val="FFFF00"/>
                </a:solidFill>
                <a:effectLst/>
              </a:rPr>
              <a:t>disease</a:t>
            </a:r>
            <a:endParaRPr lang="tr-TR" sz="3200" dirty="0" smtClean="0">
              <a:solidFill>
                <a:srgbClr val="FFFF00"/>
              </a:solidFill>
              <a:effectLst/>
            </a:endParaRPr>
          </a:p>
        </p:txBody>
      </p:sp>
      <p:sp>
        <p:nvSpPr>
          <p:cNvPr id="121859" name="Rectangle 3"/>
          <p:cNvSpPr>
            <a:spLocks noGrp="1" noChangeArrowheads="1"/>
          </p:cNvSpPr>
          <p:nvPr>
            <p:ph type="body" sz="half" idx="1"/>
          </p:nvPr>
        </p:nvSpPr>
        <p:spPr>
          <a:xfrm>
            <a:off x="468313" y="2205038"/>
            <a:ext cx="4248150" cy="3455987"/>
          </a:xfrm>
        </p:spPr>
        <p:txBody>
          <a:bodyPr/>
          <a:lstStyle/>
          <a:p>
            <a:pPr eaLnBrk="1" hangingPunct="1">
              <a:defRPr/>
            </a:pPr>
            <a:r>
              <a:rPr lang="tr-TR" sz="2800" dirty="0" smtClean="0"/>
              <a:t>Direct abdominal x-ray</a:t>
            </a:r>
          </a:p>
          <a:p>
            <a:pPr eaLnBrk="1" hangingPunct="1">
              <a:defRPr/>
            </a:pPr>
            <a:r>
              <a:rPr lang="tr-TR" sz="2800" dirty="0" smtClean="0"/>
              <a:t>Ultrasonography</a:t>
            </a:r>
          </a:p>
          <a:p>
            <a:pPr eaLnBrk="1" hangingPunct="1">
              <a:defRPr/>
            </a:pPr>
            <a:r>
              <a:rPr lang="tr-TR" sz="2800" dirty="0" smtClean="0"/>
              <a:t>Cholesintigraphy</a:t>
            </a:r>
          </a:p>
          <a:p>
            <a:pPr eaLnBrk="1" hangingPunct="1">
              <a:defRPr/>
            </a:pPr>
            <a:r>
              <a:rPr lang="tr-TR" sz="2800" dirty="0" smtClean="0"/>
              <a:t>CT </a:t>
            </a:r>
          </a:p>
          <a:p>
            <a:pPr eaLnBrk="1" hangingPunct="1">
              <a:defRPr/>
            </a:pPr>
            <a:r>
              <a:rPr lang="tr-TR" sz="2800" dirty="0" smtClean="0"/>
              <a:t>MRCP</a:t>
            </a:r>
          </a:p>
          <a:p>
            <a:pPr eaLnBrk="1" hangingPunct="1">
              <a:defRPr/>
            </a:pPr>
            <a:r>
              <a:rPr lang="tr-TR" sz="2800" dirty="0" smtClean="0"/>
              <a:t>ERCP</a:t>
            </a:r>
          </a:p>
        </p:txBody>
      </p:sp>
      <p:grpSp>
        <p:nvGrpSpPr>
          <p:cNvPr id="45060" name="Group 6"/>
          <p:cNvGrpSpPr>
            <a:grpSpLocks/>
          </p:cNvGrpSpPr>
          <p:nvPr/>
        </p:nvGrpSpPr>
        <p:grpSpPr bwMode="auto">
          <a:xfrm>
            <a:off x="58738" y="6440488"/>
            <a:ext cx="2667000" cy="365125"/>
            <a:chOff x="384" y="2976"/>
            <a:chExt cx="1680" cy="230"/>
          </a:xfrm>
        </p:grpSpPr>
        <p:pic>
          <p:nvPicPr>
            <p:cNvPr id="45073" name="Picture 7" descr="HM00260_"/>
            <p:cNvPicPr>
              <a:picLocks noChangeAspect="1" noChangeArrowheads="1"/>
            </p:cNvPicPr>
            <p:nvPr/>
          </p:nvPicPr>
          <p:blipFill>
            <a:blip r:embed="rId2" cstate="print"/>
            <a:srcRect/>
            <a:stretch>
              <a:fillRect/>
            </a:stretch>
          </p:blipFill>
          <p:spPr bwMode="auto">
            <a:xfrm>
              <a:off x="1351" y="3009"/>
              <a:ext cx="144" cy="183"/>
            </a:xfrm>
            <a:prstGeom prst="rect">
              <a:avLst/>
            </a:prstGeom>
            <a:noFill/>
            <a:ln w="9525">
              <a:noFill/>
              <a:miter lim="800000"/>
              <a:headEnd/>
              <a:tailEnd/>
            </a:ln>
          </p:spPr>
        </p:pic>
        <p:sp>
          <p:nvSpPr>
            <p:cNvPr id="45074" name="Text Box 8"/>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
        <p:nvSpPr>
          <p:cNvPr id="45061" name="Line 9"/>
          <p:cNvSpPr>
            <a:spLocks noChangeShapeType="1"/>
          </p:cNvSpPr>
          <p:nvPr/>
        </p:nvSpPr>
        <p:spPr bwMode="auto">
          <a:xfrm>
            <a:off x="0" y="1341438"/>
            <a:ext cx="9144000" cy="0"/>
          </a:xfrm>
          <a:prstGeom prst="line">
            <a:avLst/>
          </a:prstGeom>
          <a:noFill/>
          <a:ln w="9525">
            <a:solidFill>
              <a:schemeClr val="hlink"/>
            </a:solidFill>
            <a:round/>
            <a:headEnd/>
            <a:tailEnd/>
          </a:ln>
        </p:spPr>
        <p:txBody>
          <a:bodyPr/>
          <a:lstStyle/>
          <a:p>
            <a:endParaRPr lang="tr-TR"/>
          </a:p>
        </p:txBody>
      </p:sp>
      <p:pic>
        <p:nvPicPr>
          <p:cNvPr id="45062" name="Picture 10"/>
          <p:cNvPicPr>
            <a:picLocks noChangeAspect="1" noChangeArrowheads="1"/>
          </p:cNvPicPr>
          <p:nvPr/>
        </p:nvPicPr>
        <p:blipFill>
          <a:blip r:embed="rId3" cstate="print"/>
          <a:srcRect/>
          <a:stretch>
            <a:fillRect/>
          </a:stretch>
        </p:blipFill>
        <p:spPr bwMode="auto">
          <a:xfrm>
            <a:off x="4591050" y="2420938"/>
            <a:ext cx="4314825" cy="3816350"/>
          </a:xfrm>
          <a:prstGeom prst="rect">
            <a:avLst/>
          </a:prstGeom>
          <a:noFill/>
          <a:ln w="9525">
            <a:noFill/>
            <a:miter lim="800000"/>
            <a:headEnd/>
            <a:tailEnd/>
          </a:ln>
        </p:spPr>
      </p:pic>
      <p:sp>
        <p:nvSpPr>
          <p:cNvPr id="45063" name="8 Metin kutusu"/>
          <p:cNvSpPr txBox="1">
            <a:spLocks noChangeArrowheads="1"/>
          </p:cNvSpPr>
          <p:nvPr/>
        </p:nvSpPr>
        <p:spPr bwMode="auto">
          <a:xfrm>
            <a:off x="7380288" y="1916113"/>
            <a:ext cx="1584325" cy="369332"/>
          </a:xfrm>
          <a:prstGeom prst="rect">
            <a:avLst/>
          </a:prstGeom>
          <a:noFill/>
          <a:ln w="9525">
            <a:noFill/>
            <a:miter lim="800000"/>
            <a:headEnd/>
            <a:tailEnd/>
          </a:ln>
        </p:spPr>
        <p:txBody>
          <a:bodyPr>
            <a:spAutoFit/>
          </a:bodyPr>
          <a:lstStyle/>
          <a:p>
            <a:r>
              <a:rPr lang="tr-TR" b="0" dirty="0"/>
              <a:t>Dr. </a:t>
            </a:r>
            <a:r>
              <a:rPr lang="tr-TR" b="0" dirty="0" smtClean="0"/>
              <a:t>Selim</a:t>
            </a:r>
            <a:endParaRPr lang="tr-TR" b="0" dirty="0"/>
          </a:p>
        </p:txBody>
      </p:sp>
      <p:cxnSp>
        <p:nvCxnSpPr>
          <p:cNvPr id="45064" name="10 Düz Ok Bağlayıcısı"/>
          <p:cNvCxnSpPr>
            <a:cxnSpLocks noChangeShapeType="1"/>
          </p:cNvCxnSpPr>
          <p:nvPr/>
        </p:nvCxnSpPr>
        <p:spPr bwMode="auto">
          <a:xfrm flipH="1">
            <a:off x="7885113" y="2276475"/>
            <a:ext cx="71437" cy="215900"/>
          </a:xfrm>
          <a:prstGeom prst="straightConnector1">
            <a:avLst/>
          </a:prstGeom>
          <a:noFill/>
          <a:ln w="9525" algn="ctr">
            <a:solidFill>
              <a:schemeClr val="tx1"/>
            </a:solidFill>
            <a:round/>
            <a:headEnd/>
            <a:tailEnd type="arrow" w="med" len="med"/>
          </a:ln>
        </p:spPr>
      </p:cxnSp>
      <p:sp>
        <p:nvSpPr>
          <p:cNvPr id="45065" name="11 Metin kutusu"/>
          <p:cNvSpPr txBox="1">
            <a:spLocks noChangeArrowheads="1"/>
          </p:cNvSpPr>
          <p:nvPr/>
        </p:nvSpPr>
        <p:spPr bwMode="auto">
          <a:xfrm>
            <a:off x="5148263" y="1844675"/>
            <a:ext cx="1655762" cy="369332"/>
          </a:xfrm>
          <a:prstGeom prst="rect">
            <a:avLst/>
          </a:prstGeom>
          <a:noFill/>
          <a:ln w="9525">
            <a:noFill/>
            <a:miter lim="800000"/>
            <a:headEnd/>
            <a:tailEnd/>
          </a:ln>
        </p:spPr>
        <p:txBody>
          <a:bodyPr>
            <a:spAutoFit/>
          </a:bodyPr>
          <a:lstStyle/>
          <a:p>
            <a:r>
              <a:rPr lang="tr-TR" b="0" dirty="0"/>
              <a:t>Dr. </a:t>
            </a:r>
            <a:r>
              <a:rPr lang="tr-TR" b="0" dirty="0" smtClean="0"/>
              <a:t>Büşra</a:t>
            </a:r>
            <a:endParaRPr lang="tr-TR" b="0" dirty="0"/>
          </a:p>
        </p:txBody>
      </p:sp>
      <p:cxnSp>
        <p:nvCxnSpPr>
          <p:cNvPr id="45066" name="13 Düz Ok Bağlayıcısı"/>
          <p:cNvCxnSpPr>
            <a:cxnSpLocks noChangeShapeType="1"/>
          </p:cNvCxnSpPr>
          <p:nvPr/>
        </p:nvCxnSpPr>
        <p:spPr bwMode="auto">
          <a:xfrm>
            <a:off x="5867400" y="2205038"/>
            <a:ext cx="0" cy="287337"/>
          </a:xfrm>
          <a:prstGeom prst="straightConnector1">
            <a:avLst/>
          </a:prstGeom>
          <a:noFill/>
          <a:ln w="9525" algn="ctr">
            <a:solidFill>
              <a:schemeClr val="tx1"/>
            </a:solidFill>
            <a:round/>
            <a:headEnd/>
            <a:tailEnd type="arrow" w="med" len="med"/>
          </a:ln>
        </p:spPr>
      </p:cxnSp>
      <p:sp>
        <p:nvSpPr>
          <p:cNvPr id="45067" name="14 Metin kutusu"/>
          <p:cNvSpPr txBox="1">
            <a:spLocks noChangeArrowheads="1"/>
          </p:cNvSpPr>
          <p:nvPr/>
        </p:nvSpPr>
        <p:spPr bwMode="auto">
          <a:xfrm>
            <a:off x="3995738" y="2924175"/>
            <a:ext cx="1512887" cy="369332"/>
          </a:xfrm>
          <a:prstGeom prst="rect">
            <a:avLst/>
          </a:prstGeom>
          <a:noFill/>
          <a:ln w="9525">
            <a:noFill/>
            <a:miter lim="800000"/>
            <a:headEnd/>
            <a:tailEnd/>
          </a:ln>
        </p:spPr>
        <p:txBody>
          <a:bodyPr>
            <a:spAutoFit/>
          </a:bodyPr>
          <a:lstStyle/>
          <a:p>
            <a:r>
              <a:rPr lang="tr-TR" b="0" dirty="0" err="1" smtClean="0"/>
              <a:t>Dr.Burak</a:t>
            </a:r>
            <a:endParaRPr lang="tr-TR" b="0" dirty="0"/>
          </a:p>
        </p:txBody>
      </p:sp>
      <p:cxnSp>
        <p:nvCxnSpPr>
          <p:cNvPr id="45068" name="16 Düz Ok Bağlayıcısı"/>
          <p:cNvCxnSpPr>
            <a:cxnSpLocks noChangeShapeType="1"/>
          </p:cNvCxnSpPr>
          <p:nvPr/>
        </p:nvCxnSpPr>
        <p:spPr bwMode="auto">
          <a:xfrm>
            <a:off x="4427538" y="3357563"/>
            <a:ext cx="288925" cy="215900"/>
          </a:xfrm>
          <a:prstGeom prst="straightConnector1">
            <a:avLst/>
          </a:prstGeom>
          <a:noFill/>
          <a:ln w="9525" algn="ctr">
            <a:solidFill>
              <a:schemeClr val="tx1"/>
            </a:solidFill>
            <a:round/>
            <a:headEnd/>
            <a:tailEnd type="arrow" w="med" len="med"/>
          </a:ln>
        </p:spPr>
      </p:cxnSp>
      <p:sp>
        <p:nvSpPr>
          <p:cNvPr id="45069" name="17 Metin kutusu"/>
          <p:cNvSpPr txBox="1">
            <a:spLocks noChangeArrowheads="1"/>
          </p:cNvSpPr>
          <p:nvPr/>
        </p:nvSpPr>
        <p:spPr bwMode="auto">
          <a:xfrm>
            <a:off x="7056438" y="6237288"/>
            <a:ext cx="2087562" cy="369332"/>
          </a:xfrm>
          <a:prstGeom prst="rect">
            <a:avLst/>
          </a:prstGeom>
          <a:noFill/>
          <a:ln w="9525">
            <a:noFill/>
            <a:miter lim="800000"/>
            <a:headEnd/>
            <a:tailEnd/>
          </a:ln>
        </p:spPr>
        <p:txBody>
          <a:bodyPr>
            <a:spAutoFit/>
          </a:bodyPr>
          <a:lstStyle/>
          <a:p>
            <a:r>
              <a:rPr lang="tr-TR" b="0" dirty="0"/>
              <a:t>Dr. </a:t>
            </a:r>
            <a:r>
              <a:rPr lang="tr-TR" b="0" dirty="0" smtClean="0"/>
              <a:t>Enginar</a:t>
            </a:r>
            <a:endParaRPr lang="tr-TR" b="0" dirty="0"/>
          </a:p>
        </p:txBody>
      </p:sp>
      <p:cxnSp>
        <p:nvCxnSpPr>
          <p:cNvPr id="45070" name="19 Düz Ok Bağlayıcısı"/>
          <p:cNvCxnSpPr>
            <a:cxnSpLocks noChangeShapeType="1"/>
          </p:cNvCxnSpPr>
          <p:nvPr/>
        </p:nvCxnSpPr>
        <p:spPr bwMode="auto">
          <a:xfrm flipV="1">
            <a:off x="8172450" y="5949950"/>
            <a:ext cx="0" cy="287338"/>
          </a:xfrm>
          <a:prstGeom prst="straightConnector1">
            <a:avLst/>
          </a:prstGeom>
          <a:noFill/>
          <a:ln w="9525" algn="ctr">
            <a:solidFill>
              <a:schemeClr val="tx1"/>
            </a:solidFill>
            <a:round/>
            <a:headEnd/>
            <a:tailEnd type="arrow" w="med" len="med"/>
          </a:ln>
        </p:spPr>
      </p:cxnSp>
      <p:sp>
        <p:nvSpPr>
          <p:cNvPr id="45071" name="26 Metin kutusu"/>
          <p:cNvSpPr txBox="1">
            <a:spLocks noChangeArrowheads="1"/>
          </p:cNvSpPr>
          <p:nvPr/>
        </p:nvSpPr>
        <p:spPr bwMode="auto">
          <a:xfrm>
            <a:off x="5076825" y="6165850"/>
            <a:ext cx="1727200" cy="369332"/>
          </a:xfrm>
          <a:prstGeom prst="rect">
            <a:avLst/>
          </a:prstGeom>
          <a:noFill/>
          <a:ln w="9525">
            <a:noFill/>
            <a:miter lim="800000"/>
            <a:headEnd/>
            <a:tailEnd/>
          </a:ln>
        </p:spPr>
        <p:txBody>
          <a:bodyPr>
            <a:spAutoFit/>
          </a:bodyPr>
          <a:lstStyle/>
          <a:p>
            <a:r>
              <a:rPr lang="tr-TR" b="0" dirty="0"/>
              <a:t>Dr. </a:t>
            </a:r>
            <a:r>
              <a:rPr lang="tr-TR" b="0" dirty="0" smtClean="0"/>
              <a:t>Furkan </a:t>
            </a:r>
            <a:endParaRPr lang="tr-TR" b="0" dirty="0"/>
          </a:p>
        </p:txBody>
      </p:sp>
      <p:cxnSp>
        <p:nvCxnSpPr>
          <p:cNvPr id="45072" name="28 Düz Ok Bağlayıcısı"/>
          <p:cNvCxnSpPr>
            <a:cxnSpLocks noChangeShapeType="1"/>
          </p:cNvCxnSpPr>
          <p:nvPr/>
        </p:nvCxnSpPr>
        <p:spPr bwMode="auto">
          <a:xfrm flipV="1">
            <a:off x="5724525" y="5949950"/>
            <a:ext cx="142875" cy="287338"/>
          </a:xfrm>
          <a:prstGeom prst="straightConnector1">
            <a:avLst/>
          </a:prstGeom>
          <a:noFill/>
          <a:ln w="9525" algn="ctr">
            <a:solidFill>
              <a:schemeClr val="tx1"/>
            </a:solidFill>
            <a:round/>
            <a:headEnd/>
            <a:tailEnd type="arrow" w="med" len="med"/>
          </a:ln>
        </p:spPr>
      </p:cxnSp>
      <p:sp>
        <p:nvSpPr>
          <p:cNvPr id="2" name="Slayt Numarası Yer Tutucusu 1"/>
          <p:cNvSpPr>
            <a:spLocks noGrp="1"/>
          </p:cNvSpPr>
          <p:nvPr>
            <p:ph type="sldNum" sz="quarter" idx="12"/>
          </p:nvPr>
        </p:nvSpPr>
        <p:spPr/>
        <p:txBody>
          <a:bodyPr/>
          <a:lstStyle/>
          <a:p>
            <a:pPr>
              <a:defRPr/>
            </a:pPr>
            <a:fld id="{07B34C75-6189-4A0B-91A1-38CF667AA375}" type="slidenum">
              <a:rPr lang="tr-TR" smtClean="0"/>
              <a:pPr>
                <a:defRPr/>
              </a:pPr>
              <a:t>47</a:t>
            </a:fld>
            <a:endParaRPr lang="tr-TR"/>
          </a:p>
        </p:txBody>
      </p:sp>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type="body" sz="half" idx="1"/>
          </p:nvPr>
        </p:nvSpPr>
        <p:spPr>
          <a:xfrm>
            <a:off x="277813" y="5524500"/>
            <a:ext cx="8442325" cy="942975"/>
          </a:xfrm>
        </p:spPr>
        <p:txBody>
          <a:bodyPr/>
          <a:lstStyle/>
          <a:p>
            <a:pPr marL="0" indent="0" eaLnBrk="1" hangingPunct="1">
              <a:buFontTx/>
              <a:buNone/>
              <a:defRPr/>
            </a:pPr>
            <a:r>
              <a:rPr lang="tr-TR" sz="1800" dirty="0" smtClean="0"/>
              <a:t>Because of calcium content, bile stones may be visible on direct abdominal  X-ray in 10-15 percent of patients.</a:t>
            </a:r>
          </a:p>
          <a:p>
            <a:pPr eaLnBrk="1" hangingPunct="1">
              <a:defRPr/>
            </a:pPr>
            <a:endParaRPr lang="tr-TR" sz="1800" dirty="0" smtClean="0"/>
          </a:p>
        </p:txBody>
      </p:sp>
      <p:pic>
        <p:nvPicPr>
          <p:cNvPr id="52227" name="Picture 4" descr="untitled18"/>
          <p:cNvPicPr>
            <a:picLocks noGrp="1" noChangeAspect="1" noChangeArrowheads="1"/>
          </p:cNvPicPr>
          <p:nvPr>
            <p:ph sz="quarter" idx="2"/>
          </p:nvPr>
        </p:nvPicPr>
        <p:blipFill>
          <a:blip r:embed="rId2">
            <a:lum contrast="6000"/>
            <a:extLst>
              <a:ext uri="{28A0092B-C50C-407E-A947-70E740481C1C}">
                <a14:useLocalDpi xmlns:a14="http://schemas.microsoft.com/office/drawing/2010/main" val="0"/>
              </a:ext>
            </a:extLst>
          </a:blip>
          <a:srcRect/>
          <a:stretch>
            <a:fillRect/>
          </a:stretch>
        </p:blipFill>
        <p:spPr>
          <a:xfrm>
            <a:off x="6161088" y="1649413"/>
            <a:ext cx="2732087" cy="3316287"/>
          </a:xfrm>
          <a:ln w="3175">
            <a:solidFill>
              <a:schemeClr val="tx1"/>
            </a:solidFill>
          </a:ln>
        </p:spPr>
      </p:pic>
      <p:sp>
        <p:nvSpPr>
          <p:cNvPr id="52228" name="Oval 9"/>
          <p:cNvSpPr>
            <a:spLocks noChangeArrowheads="1"/>
          </p:cNvSpPr>
          <p:nvPr/>
        </p:nvSpPr>
        <p:spPr bwMode="auto">
          <a:xfrm rot="-2178739">
            <a:off x="5819775" y="1971675"/>
            <a:ext cx="1425575" cy="684213"/>
          </a:xfrm>
          <a:prstGeom prst="ellipse">
            <a:avLst/>
          </a:prstGeom>
          <a:noFill/>
          <a:ln w="127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endParaRPr lang="tr-TR" altLang="tr-TR" sz="1800"/>
          </a:p>
        </p:txBody>
      </p:sp>
      <p:sp>
        <p:nvSpPr>
          <p:cNvPr id="52229" name="Line 16"/>
          <p:cNvSpPr>
            <a:spLocks noChangeShapeType="1"/>
          </p:cNvSpPr>
          <p:nvPr/>
        </p:nvSpPr>
        <p:spPr bwMode="auto">
          <a:xfrm>
            <a:off x="0" y="1196975"/>
            <a:ext cx="9144000"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62481" name="Rectangle 17"/>
          <p:cNvSpPr>
            <a:spLocks noChangeArrowheads="1"/>
          </p:cNvSpPr>
          <p:nvPr/>
        </p:nvSpPr>
        <p:spPr bwMode="auto">
          <a:xfrm>
            <a:off x="2484438" y="325438"/>
            <a:ext cx="3787775" cy="523875"/>
          </a:xfrm>
          <a:prstGeom prst="rect">
            <a:avLst/>
          </a:prstGeom>
          <a:noFill/>
          <a:ln w="9525">
            <a:noFill/>
            <a:miter lim="800000"/>
            <a:headEnd/>
            <a:tailEnd/>
          </a:ln>
          <a:effectLst/>
        </p:spPr>
        <p:txBody>
          <a:bodyPr wrap="none">
            <a:spAutoFit/>
          </a:bodyPr>
          <a:lstStyle/>
          <a:p>
            <a:pPr eaLnBrk="1" hangingPunct="1">
              <a:defRPr/>
            </a:pPr>
            <a:r>
              <a:rPr lang="tr-TR" sz="2800" b="0" dirty="0">
                <a:solidFill>
                  <a:srgbClr val="FFFF00"/>
                </a:solidFill>
                <a:effectLst>
                  <a:outerShdw blurRad="38100" dist="38100" dir="2700000" algn="tl">
                    <a:srgbClr val="000000"/>
                  </a:outerShdw>
                </a:effectLst>
              </a:rPr>
              <a:t>Direct </a:t>
            </a:r>
            <a:r>
              <a:rPr lang="tr-TR" sz="2800" b="0" dirty="0" err="1">
                <a:solidFill>
                  <a:srgbClr val="FFFF00"/>
                </a:solidFill>
                <a:effectLst>
                  <a:outerShdw blurRad="38100" dist="38100" dir="2700000" algn="tl">
                    <a:srgbClr val="000000"/>
                  </a:outerShdw>
                </a:effectLst>
              </a:rPr>
              <a:t>abdominal</a:t>
            </a:r>
            <a:r>
              <a:rPr lang="tr-TR" sz="2800" b="0" dirty="0">
                <a:solidFill>
                  <a:srgbClr val="FFFF00"/>
                </a:solidFill>
                <a:effectLst>
                  <a:outerShdw blurRad="38100" dist="38100" dir="2700000" algn="tl">
                    <a:srgbClr val="000000"/>
                  </a:outerShdw>
                </a:effectLst>
              </a:rPr>
              <a:t> X-ray</a:t>
            </a:r>
            <a:endParaRPr lang="en-US" sz="2800" b="0" dirty="0">
              <a:solidFill>
                <a:srgbClr val="FFFF00"/>
              </a:solidFill>
              <a:effectLst>
                <a:outerShdw blurRad="38100" dist="38100" dir="2700000" algn="tl">
                  <a:srgbClr val="000000"/>
                </a:outerShdw>
              </a:effectLst>
            </a:endParaRPr>
          </a:p>
        </p:txBody>
      </p:sp>
      <p:grpSp>
        <p:nvGrpSpPr>
          <p:cNvPr id="3" name="13 Grup"/>
          <p:cNvGrpSpPr>
            <a:grpSpLocks/>
          </p:cNvGrpSpPr>
          <p:nvPr/>
        </p:nvGrpSpPr>
        <p:grpSpPr bwMode="auto">
          <a:xfrm>
            <a:off x="3206750" y="1671638"/>
            <a:ext cx="2700338" cy="3279775"/>
            <a:chOff x="2017671" y="357166"/>
            <a:chExt cx="4911783" cy="5946017"/>
          </a:xfrm>
        </p:grpSpPr>
        <p:pic>
          <p:nvPicPr>
            <p:cNvPr id="52237" name="Picture 11" descr="http://www.sbhemresidency.com/assets/images/gallstones.jpg"/>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2071670" y="357166"/>
              <a:ext cx="4857784" cy="5946017"/>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2238" name="Oval 9"/>
            <p:cNvSpPr>
              <a:spLocks noChangeArrowheads="1"/>
            </p:cNvSpPr>
            <p:nvPr/>
          </p:nvSpPr>
          <p:spPr bwMode="auto">
            <a:xfrm rot="-2178739">
              <a:off x="2017671" y="1813266"/>
              <a:ext cx="2376487" cy="1079500"/>
            </a:xfrm>
            <a:prstGeom prst="ellipse">
              <a:avLst/>
            </a:prstGeom>
            <a:noFill/>
            <a:ln w="31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endParaRPr lang="tr-TR" altLang="tr-TR" sz="1800"/>
            </a:p>
          </p:txBody>
        </p:sp>
      </p:grpSp>
      <p:grpSp>
        <p:nvGrpSpPr>
          <p:cNvPr id="4" name="15 Grup"/>
          <p:cNvGrpSpPr>
            <a:grpSpLocks/>
          </p:cNvGrpSpPr>
          <p:nvPr/>
        </p:nvGrpSpPr>
        <p:grpSpPr bwMode="auto">
          <a:xfrm>
            <a:off x="376238" y="1660525"/>
            <a:ext cx="2606675" cy="3278188"/>
            <a:chOff x="2752442" y="2542553"/>
            <a:chExt cx="2980457" cy="3798621"/>
          </a:xfrm>
        </p:grpSpPr>
        <p:pic>
          <p:nvPicPr>
            <p:cNvPr id="52235" name="Picture 13" descr="C:\Documents and Settings\user\Desktop\Yeni Klasör\Resim 00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2442" y="2542553"/>
              <a:ext cx="2980457" cy="37986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15" name="14 Düz Ok Bağlayıcısı"/>
            <p:cNvCxnSpPr/>
            <p:nvPr/>
          </p:nvCxnSpPr>
          <p:spPr bwMode="auto">
            <a:xfrm>
              <a:off x="3024713" y="3765838"/>
              <a:ext cx="357582" cy="288805"/>
            </a:xfrm>
            <a:prstGeom prst="straightConnector1">
              <a:avLst/>
            </a:prstGeom>
            <a:solidFill>
              <a:schemeClr val="accent1"/>
            </a:solidFill>
            <a:ln w="28575" cap="flat" cmpd="sng" algn="ctr">
              <a:solidFill>
                <a:schemeClr val="accent2">
                  <a:lumMod val="60000"/>
                  <a:lumOff val="40000"/>
                </a:schemeClr>
              </a:solidFill>
              <a:prstDash val="solid"/>
              <a:round/>
              <a:headEnd type="none" w="med" len="med"/>
              <a:tailEnd type="arrow"/>
            </a:ln>
            <a:effectLst/>
          </p:spPr>
        </p:cxnSp>
      </p:grpSp>
      <p:sp>
        <p:nvSpPr>
          <p:cNvPr id="2" name="Slayt Numarası Yer Tutucusu 1"/>
          <p:cNvSpPr>
            <a:spLocks noGrp="1"/>
          </p:cNvSpPr>
          <p:nvPr>
            <p:ph type="sldNum" sz="quarter" idx="12"/>
          </p:nvPr>
        </p:nvSpPr>
        <p:spPr/>
        <p:txBody>
          <a:bodyPr/>
          <a:lstStyle/>
          <a:p>
            <a:pPr>
              <a:defRPr/>
            </a:pPr>
            <a:fld id="{5B37A245-9956-468A-801A-5BC51D56DFF6}" type="slidenum">
              <a:rPr lang="tr-TR" altLang="tr-TR"/>
              <a:pPr>
                <a:defRPr/>
              </a:pPr>
              <a:t>48</a:t>
            </a:fld>
            <a:endParaRPr lang="tr-TR" altLang="tr-TR"/>
          </a:p>
        </p:txBody>
      </p:sp>
      <p:pic>
        <p:nvPicPr>
          <p:cNvPr id="52234" name="Resim 1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75" y="6321425"/>
            <a:ext cx="449263"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8359807"/>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395288" y="188913"/>
            <a:ext cx="8229600" cy="865187"/>
          </a:xfrm>
        </p:spPr>
        <p:txBody>
          <a:bodyPr/>
          <a:lstStyle/>
          <a:p>
            <a:pPr algn="ctr" eaLnBrk="1" hangingPunct="1"/>
            <a:r>
              <a:rPr lang="tr-TR" altLang="tr-TR" sz="3200" smtClean="0">
                <a:solidFill>
                  <a:srgbClr val="FFFF00"/>
                </a:solidFill>
                <a:effectLst/>
              </a:rPr>
              <a:t>Ultrasonography</a:t>
            </a:r>
          </a:p>
        </p:txBody>
      </p:sp>
      <p:sp>
        <p:nvSpPr>
          <p:cNvPr id="53251" name="Rectangle 3"/>
          <p:cNvSpPr>
            <a:spLocks noGrp="1" noChangeArrowheads="1"/>
          </p:cNvSpPr>
          <p:nvPr>
            <p:ph type="body" idx="1"/>
          </p:nvPr>
        </p:nvSpPr>
        <p:spPr>
          <a:xfrm>
            <a:off x="683568" y="1941513"/>
            <a:ext cx="8229600" cy="4464050"/>
          </a:xfrm>
        </p:spPr>
        <p:txBody>
          <a:bodyPr/>
          <a:lstStyle/>
          <a:p>
            <a:pPr eaLnBrk="1" hangingPunct="1">
              <a:lnSpc>
                <a:spcPct val="80000"/>
              </a:lnSpc>
            </a:pPr>
            <a:r>
              <a:rPr lang="tr-TR" altLang="tr-TR" sz="2000" dirty="0" smtClean="0">
                <a:effectLst/>
              </a:rPr>
              <a:t>US is </a:t>
            </a:r>
            <a:r>
              <a:rPr lang="tr-TR" altLang="tr-TR" sz="2000" dirty="0" err="1" smtClean="0">
                <a:effectLst/>
              </a:rPr>
              <a:t>primary</a:t>
            </a:r>
            <a:r>
              <a:rPr lang="tr-TR" altLang="tr-TR" sz="2000" dirty="0" smtClean="0">
                <a:effectLst/>
              </a:rPr>
              <a:t> </a:t>
            </a:r>
            <a:r>
              <a:rPr lang="tr-TR" altLang="tr-TR" sz="2000" dirty="0" err="1" smtClean="0">
                <a:effectLst/>
              </a:rPr>
              <a:t>tool</a:t>
            </a:r>
            <a:r>
              <a:rPr lang="tr-TR" altLang="tr-TR" sz="2000" dirty="0" smtClean="0">
                <a:effectLst/>
              </a:rPr>
              <a:t> </a:t>
            </a:r>
            <a:r>
              <a:rPr lang="tr-TR" altLang="tr-TR" sz="2000" dirty="0" err="1" smtClean="0">
                <a:effectLst/>
              </a:rPr>
              <a:t>for</a:t>
            </a:r>
            <a:r>
              <a:rPr lang="tr-TR" altLang="tr-TR" sz="2000" dirty="0" smtClean="0">
                <a:effectLst/>
              </a:rPr>
              <a:t> </a:t>
            </a:r>
            <a:r>
              <a:rPr lang="tr-TR" altLang="tr-TR" sz="2000" dirty="0" err="1" smtClean="0">
                <a:effectLst/>
              </a:rPr>
              <a:t>diagnosing</a:t>
            </a:r>
            <a:r>
              <a:rPr lang="tr-TR" altLang="tr-TR" sz="2000" dirty="0" smtClean="0">
                <a:effectLst/>
              </a:rPr>
              <a:t> </a:t>
            </a:r>
            <a:r>
              <a:rPr lang="tr-TR" altLang="tr-TR" sz="2000" dirty="0" err="1" smtClean="0">
                <a:effectLst/>
              </a:rPr>
              <a:t>biliary</a:t>
            </a:r>
            <a:r>
              <a:rPr lang="tr-TR" altLang="tr-TR" sz="2000" dirty="0" smtClean="0">
                <a:effectLst/>
              </a:rPr>
              <a:t> </a:t>
            </a:r>
            <a:r>
              <a:rPr lang="tr-TR" altLang="tr-TR" sz="2000" dirty="0" err="1" smtClean="0">
                <a:effectLst/>
              </a:rPr>
              <a:t>stone</a:t>
            </a:r>
            <a:r>
              <a:rPr lang="tr-TR" altLang="tr-TR" sz="2000" dirty="0" smtClean="0">
                <a:effectLst/>
              </a:rPr>
              <a:t> </a:t>
            </a:r>
            <a:r>
              <a:rPr lang="tr-TR" altLang="tr-TR" sz="2000" dirty="0" err="1" smtClean="0">
                <a:effectLst/>
              </a:rPr>
              <a:t>disease</a:t>
            </a:r>
            <a:endParaRPr lang="tr-TR" altLang="tr-TR" sz="2000" dirty="0" smtClean="0">
              <a:effectLst/>
            </a:endParaRPr>
          </a:p>
          <a:p>
            <a:pPr eaLnBrk="1" hangingPunct="1">
              <a:lnSpc>
                <a:spcPct val="80000"/>
              </a:lnSpc>
            </a:pPr>
            <a:endParaRPr lang="tr-TR" altLang="tr-TR" sz="2000" dirty="0" smtClean="0">
              <a:effectLst/>
            </a:endParaRPr>
          </a:p>
          <a:p>
            <a:pPr eaLnBrk="1" hangingPunct="1">
              <a:lnSpc>
                <a:spcPct val="80000"/>
              </a:lnSpc>
            </a:pPr>
            <a:r>
              <a:rPr lang="tr-TR" altLang="tr-TR" sz="2000" dirty="0" err="1" smtClean="0">
                <a:effectLst/>
              </a:rPr>
              <a:t>Advantages</a:t>
            </a:r>
            <a:r>
              <a:rPr lang="tr-TR" altLang="tr-TR" sz="2000" dirty="0" smtClean="0">
                <a:effectLst/>
              </a:rPr>
              <a:t> of  US; </a:t>
            </a:r>
            <a:r>
              <a:rPr lang="tr-TR" altLang="tr-TR" sz="2000" dirty="0" err="1" smtClean="0">
                <a:effectLst/>
              </a:rPr>
              <a:t>no</a:t>
            </a:r>
            <a:r>
              <a:rPr lang="tr-TR" altLang="tr-TR" sz="2000" dirty="0" smtClean="0">
                <a:effectLst/>
              </a:rPr>
              <a:t> </a:t>
            </a:r>
            <a:r>
              <a:rPr lang="tr-TR" altLang="tr-TR" sz="2000" dirty="0" err="1" smtClean="0">
                <a:effectLst/>
              </a:rPr>
              <a:t>radiation</a:t>
            </a:r>
            <a:r>
              <a:rPr lang="tr-TR" altLang="tr-TR" sz="2000" dirty="0" smtClean="0">
                <a:effectLst/>
              </a:rPr>
              <a:t>, </a:t>
            </a:r>
            <a:r>
              <a:rPr lang="tr-TR" altLang="tr-TR" sz="2000" dirty="0" err="1" smtClean="0">
                <a:effectLst/>
              </a:rPr>
              <a:t>non-invasive</a:t>
            </a:r>
            <a:r>
              <a:rPr lang="tr-TR" altLang="tr-TR" sz="2000" dirty="0" smtClean="0">
                <a:effectLst/>
              </a:rPr>
              <a:t>,  </a:t>
            </a:r>
            <a:r>
              <a:rPr lang="tr-TR" altLang="tr-TR" sz="2000" dirty="0" err="1" smtClean="0">
                <a:effectLst/>
              </a:rPr>
              <a:t>cheap</a:t>
            </a:r>
            <a:r>
              <a:rPr lang="tr-TR" altLang="tr-TR" sz="2000" dirty="0" smtClean="0">
                <a:effectLst/>
              </a:rPr>
              <a:t>  </a:t>
            </a:r>
            <a:r>
              <a:rPr lang="tr-TR" altLang="tr-TR" sz="2000" dirty="0" err="1" smtClean="0">
                <a:effectLst/>
              </a:rPr>
              <a:t>and</a:t>
            </a:r>
            <a:r>
              <a:rPr lang="tr-TR" altLang="tr-TR" sz="2000" dirty="0" smtClean="0">
                <a:effectLst/>
              </a:rPr>
              <a:t> </a:t>
            </a:r>
            <a:r>
              <a:rPr lang="tr-TR" altLang="tr-TR" sz="2000" dirty="0" err="1" smtClean="0">
                <a:effectLst/>
              </a:rPr>
              <a:t>portabl</a:t>
            </a:r>
            <a:r>
              <a:rPr lang="tr-TR" altLang="tr-TR" sz="2000" dirty="0" smtClean="0">
                <a:effectLst/>
              </a:rPr>
              <a:t>. </a:t>
            </a:r>
          </a:p>
          <a:p>
            <a:pPr eaLnBrk="1" hangingPunct="1">
              <a:lnSpc>
                <a:spcPct val="80000"/>
              </a:lnSpc>
            </a:pPr>
            <a:endParaRPr lang="tr-TR" altLang="tr-TR" sz="2000" dirty="0" smtClean="0">
              <a:effectLst/>
            </a:endParaRPr>
          </a:p>
          <a:p>
            <a:pPr eaLnBrk="1" hangingPunct="1">
              <a:lnSpc>
                <a:spcPct val="80000"/>
              </a:lnSpc>
            </a:pPr>
            <a:r>
              <a:rPr lang="tr-TR" altLang="tr-TR" sz="2000" dirty="0" err="1" smtClean="0">
                <a:effectLst/>
              </a:rPr>
              <a:t>It</a:t>
            </a:r>
            <a:r>
              <a:rPr lang="tr-TR" altLang="tr-TR" sz="2000" dirty="0" smtClean="0">
                <a:effectLst/>
              </a:rPr>
              <a:t> has </a:t>
            </a:r>
            <a:r>
              <a:rPr lang="tr-TR" altLang="tr-TR" sz="2000" dirty="0" err="1" smtClean="0">
                <a:effectLst/>
              </a:rPr>
              <a:t>high</a:t>
            </a:r>
            <a:r>
              <a:rPr lang="tr-TR" altLang="tr-TR" sz="2000" dirty="0" smtClean="0">
                <a:effectLst/>
              </a:rPr>
              <a:t> </a:t>
            </a:r>
            <a:r>
              <a:rPr lang="tr-TR" altLang="tr-TR" sz="2000" dirty="0" err="1" smtClean="0">
                <a:effectLst/>
              </a:rPr>
              <a:t>sensitivity</a:t>
            </a:r>
            <a:r>
              <a:rPr lang="tr-TR" altLang="tr-TR" sz="2000" dirty="0" smtClean="0">
                <a:effectLst/>
              </a:rPr>
              <a:t> (90-95%) </a:t>
            </a:r>
            <a:r>
              <a:rPr lang="tr-TR" altLang="tr-TR" sz="2000" dirty="0" err="1" smtClean="0">
                <a:effectLst/>
              </a:rPr>
              <a:t>and</a:t>
            </a:r>
            <a:r>
              <a:rPr lang="tr-TR" altLang="tr-TR" sz="2000" dirty="0" smtClean="0">
                <a:effectLst/>
              </a:rPr>
              <a:t> </a:t>
            </a:r>
            <a:r>
              <a:rPr lang="tr-TR" altLang="tr-TR" sz="2000" dirty="0" err="1" smtClean="0">
                <a:effectLst/>
              </a:rPr>
              <a:t>spesivity</a:t>
            </a:r>
            <a:r>
              <a:rPr lang="tr-TR" altLang="tr-TR" sz="2000" dirty="0" smtClean="0">
                <a:effectLst/>
              </a:rPr>
              <a:t> (90-98%). </a:t>
            </a:r>
            <a:r>
              <a:rPr lang="tr-TR" altLang="tr-TR" sz="2000" dirty="0" err="1" smtClean="0">
                <a:effectLst/>
              </a:rPr>
              <a:t>Sensitivity</a:t>
            </a:r>
            <a:r>
              <a:rPr lang="tr-TR" altLang="tr-TR" sz="2000" dirty="0" smtClean="0">
                <a:effectLst/>
              </a:rPr>
              <a:t> is </a:t>
            </a:r>
            <a:r>
              <a:rPr lang="tr-TR" altLang="tr-TR" sz="2000" dirty="0" err="1" smtClean="0">
                <a:effectLst/>
              </a:rPr>
              <a:t>lover</a:t>
            </a:r>
            <a:r>
              <a:rPr lang="tr-TR" altLang="tr-TR" sz="2000" dirty="0" smtClean="0">
                <a:effectLst/>
              </a:rPr>
              <a:t> in  bile </a:t>
            </a:r>
            <a:r>
              <a:rPr lang="tr-TR" altLang="tr-TR" sz="2000" dirty="0" err="1" smtClean="0">
                <a:effectLst/>
              </a:rPr>
              <a:t>duct</a:t>
            </a:r>
            <a:r>
              <a:rPr lang="tr-TR" altLang="tr-TR" sz="2000" dirty="0" smtClean="0">
                <a:effectLst/>
              </a:rPr>
              <a:t>  </a:t>
            </a:r>
            <a:r>
              <a:rPr lang="tr-TR" altLang="tr-TR" sz="2000" dirty="0" err="1" smtClean="0">
                <a:effectLst/>
              </a:rPr>
              <a:t>stones</a:t>
            </a:r>
            <a:r>
              <a:rPr lang="tr-TR" altLang="tr-TR" sz="2000" dirty="0" smtClean="0">
                <a:effectLst/>
              </a:rPr>
              <a:t> (50%).</a:t>
            </a:r>
          </a:p>
          <a:p>
            <a:pPr eaLnBrk="1" hangingPunct="1">
              <a:lnSpc>
                <a:spcPct val="80000"/>
              </a:lnSpc>
            </a:pPr>
            <a:endParaRPr lang="tr-TR" altLang="tr-TR" sz="2000" dirty="0" smtClean="0">
              <a:effectLst/>
            </a:endParaRPr>
          </a:p>
          <a:p>
            <a:pPr eaLnBrk="1" hangingPunct="1">
              <a:lnSpc>
                <a:spcPct val="80000"/>
              </a:lnSpc>
            </a:pPr>
            <a:r>
              <a:rPr lang="tr-TR" altLang="tr-TR" sz="2000" dirty="0" err="1" smtClean="0">
                <a:effectLst/>
              </a:rPr>
              <a:t>In</a:t>
            </a:r>
            <a:r>
              <a:rPr lang="tr-TR" altLang="tr-TR" sz="2000" dirty="0" smtClean="0">
                <a:effectLst/>
              </a:rPr>
              <a:t> US it is </a:t>
            </a:r>
            <a:r>
              <a:rPr lang="tr-TR" altLang="tr-TR" sz="2000" dirty="0" err="1" smtClean="0">
                <a:effectLst/>
              </a:rPr>
              <a:t>possible</a:t>
            </a:r>
            <a:r>
              <a:rPr lang="tr-TR" altLang="tr-TR" sz="2000" dirty="0" smtClean="0">
                <a:effectLst/>
              </a:rPr>
              <a:t> </a:t>
            </a:r>
            <a:r>
              <a:rPr lang="tr-TR" altLang="tr-TR" sz="2000" dirty="0" err="1" smtClean="0">
                <a:effectLst/>
              </a:rPr>
              <a:t>to</a:t>
            </a:r>
            <a:r>
              <a:rPr lang="tr-TR" altLang="tr-TR" sz="2000" dirty="0" smtClean="0">
                <a:effectLst/>
              </a:rPr>
              <a:t> </a:t>
            </a:r>
            <a:r>
              <a:rPr lang="tr-TR" altLang="tr-TR" sz="2000" dirty="0" err="1" smtClean="0">
                <a:effectLst/>
              </a:rPr>
              <a:t>evaluate</a:t>
            </a:r>
            <a:r>
              <a:rPr lang="tr-TR" altLang="tr-TR" sz="2000" dirty="0" smtClean="0">
                <a:effectLst/>
              </a:rPr>
              <a:t> </a:t>
            </a:r>
            <a:r>
              <a:rPr lang="tr-TR" altLang="tr-TR" sz="2000" dirty="0" err="1" smtClean="0">
                <a:effectLst/>
              </a:rPr>
              <a:t>the</a:t>
            </a:r>
            <a:r>
              <a:rPr lang="tr-TR" altLang="tr-TR" sz="2000" dirty="0" smtClean="0">
                <a:effectLst/>
              </a:rPr>
              <a:t> </a:t>
            </a:r>
            <a:r>
              <a:rPr lang="tr-TR" altLang="tr-TR" sz="2000" dirty="0" err="1" smtClean="0">
                <a:effectLst/>
              </a:rPr>
              <a:t>other</a:t>
            </a:r>
            <a:r>
              <a:rPr lang="tr-TR" altLang="tr-TR" sz="2000" dirty="0" smtClean="0">
                <a:effectLst/>
              </a:rPr>
              <a:t> </a:t>
            </a:r>
            <a:r>
              <a:rPr lang="tr-TR" altLang="tr-TR" sz="2000" dirty="0" err="1" smtClean="0">
                <a:effectLst/>
              </a:rPr>
              <a:t>organs</a:t>
            </a:r>
            <a:r>
              <a:rPr lang="tr-TR" altLang="tr-TR" sz="2000" dirty="0" smtClean="0">
                <a:effectLst/>
              </a:rPr>
              <a:t>  beside </a:t>
            </a:r>
            <a:r>
              <a:rPr lang="tr-TR" altLang="tr-TR" sz="2000" dirty="0" err="1" smtClean="0">
                <a:effectLst/>
              </a:rPr>
              <a:t>liver</a:t>
            </a:r>
            <a:r>
              <a:rPr lang="tr-TR" altLang="tr-TR" sz="2000" dirty="0" smtClean="0">
                <a:effectLst/>
              </a:rPr>
              <a:t> </a:t>
            </a:r>
            <a:r>
              <a:rPr lang="tr-TR" altLang="tr-TR" sz="2000" dirty="0" err="1" smtClean="0">
                <a:effectLst/>
              </a:rPr>
              <a:t>and</a:t>
            </a:r>
            <a:r>
              <a:rPr lang="tr-TR" altLang="tr-TR" sz="2000" dirty="0" smtClean="0">
                <a:effectLst/>
              </a:rPr>
              <a:t> bile </a:t>
            </a:r>
            <a:r>
              <a:rPr lang="tr-TR" altLang="tr-TR" sz="2000" dirty="0" err="1" smtClean="0">
                <a:effectLst/>
              </a:rPr>
              <a:t>ducts</a:t>
            </a:r>
            <a:r>
              <a:rPr lang="tr-TR" altLang="tr-TR" sz="2000" dirty="0" smtClean="0">
                <a:effectLst/>
              </a:rPr>
              <a:t>.</a:t>
            </a:r>
          </a:p>
          <a:p>
            <a:pPr eaLnBrk="1" hangingPunct="1">
              <a:lnSpc>
                <a:spcPct val="80000"/>
              </a:lnSpc>
            </a:pPr>
            <a:endParaRPr lang="tr-TR" altLang="tr-TR" sz="2000" dirty="0" smtClean="0">
              <a:effectLst/>
            </a:endParaRPr>
          </a:p>
          <a:p>
            <a:pPr eaLnBrk="1" hangingPunct="1">
              <a:lnSpc>
                <a:spcPct val="80000"/>
              </a:lnSpc>
            </a:pPr>
            <a:r>
              <a:rPr lang="tr-TR" altLang="tr-TR" sz="2000" dirty="0" smtClean="0">
                <a:effectLst/>
              </a:rPr>
              <a:t>US </a:t>
            </a:r>
            <a:r>
              <a:rPr lang="tr-TR" altLang="tr-TR" sz="2000" dirty="0" err="1" smtClean="0">
                <a:effectLst/>
              </a:rPr>
              <a:t>may</a:t>
            </a:r>
            <a:r>
              <a:rPr lang="tr-TR" altLang="tr-TR" sz="2000" dirty="0" smtClean="0">
                <a:effectLst/>
              </a:rPr>
              <a:t> </a:t>
            </a:r>
            <a:r>
              <a:rPr lang="tr-TR" altLang="tr-TR" sz="2000" dirty="0" err="1" smtClean="0">
                <a:effectLst/>
              </a:rPr>
              <a:t>detect</a:t>
            </a:r>
            <a:r>
              <a:rPr lang="tr-TR" altLang="tr-TR" sz="2000" dirty="0" smtClean="0">
                <a:effectLst/>
              </a:rPr>
              <a:t> </a:t>
            </a:r>
            <a:r>
              <a:rPr lang="tr-TR" altLang="tr-TR" sz="2000" dirty="0" err="1" smtClean="0">
                <a:effectLst/>
              </a:rPr>
              <a:t>the</a:t>
            </a:r>
            <a:r>
              <a:rPr lang="tr-TR" altLang="tr-TR" sz="2000" dirty="0" smtClean="0">
                <a:effectLst/>
              </a:rPr>
              <a:t> </a:t>
            </a:r>
            <a:r>
              <a:rPr lang="tr-TR" altLang="tr-TR" sz="2000" dirty="0" err="1" smtClean="0">
                <a:effectLst/>
              </a:rPr>
              <a:t>particules</a:t>
            </a:r>
            <a:r>
              <a:rPr lang="tr-TR" altLang="tr-TR" sz="2000" dirty="0" smtClean="0">
                <a:effectLst/>
              </a:rPr>
              <a:t> as </a:t>
            </a:r>
            <a:r>
              <a:rPr lang="tr-TR" altLang="tr-TR" sz="2000" dirty="0" err="1" smtClean="0">
                <a:effectLst/>
              </a:rPr>
              <a:t>small</a:t>
            </a:r>
            <a:r>
              <a:rPr lang="tr-TR" altLang="tr-TR" sz="2000" dirty="0" smtClean="0">
                <a:effectLst/>
              </a:rPr>
              <a:t> as 1mm</a:t>
            </a:r>
          </a:p>
          <a:p>
            <a:pPr eaLnBrk="1" hangingPunct="1">
              <a:lnSpc>
                <a:spcPct val="80000"/>
              </a:lnSpc>
            </a:pPr>
            <a:endParaRPr lang="tr-TR" altLang="tr-TR" sz="2000" dirty="0" smtClean="0">
              <a:effectLst/>
            </a:endParaRPr>
          </a:p>
          <a:p>
            <a:pPr eaLnBrk="1" hangingPunct="1">
              <a:lnSpc>
                <a:spcPct val="80000"/>
              </a:lnSpc>
            </a:pPr>
            <a:r>
              <a:rPr lang="tr-TR" altLang="tr-TR" sz="2000" dirty="0" err="1" smtClean="0">
                <a:effectLst/>
              </a:rPr>
              <a:t>Radiologist</a:t>
            </a:r>
            <a:r>
              <a:rPr lang="tr-TR" altLang="tr-TR" sz="2000" dirty="0" smtClean="0">
                <a:effectLst/>
              </a:rPr>
              <a:t> </a:t>
            </a:r>
            <a:r>
              <a:rPr lang="tr-TR" altLang="tr-TR" sz="2000" dirty="0" err="1" smtClean="0">
                <a:effectLst/>
              </a:rPr>
              <a:t>may</a:t>
            </a:r>
            <a:r>
              <a:rPr lang="tr-TR" altLang="tr-TR" sz="2000" dirty="0" smtClean="0">
                <a:effectLst/>
              </a:rPr>
              <a:t> </a:t>
            </a:r>
            <a:r>
              <a:rPr lang="tr-TR" altLang="tr-TR" sz="2000" dirty="0" err="1" smtClean="0">
                <a:effectLst/>
              </a:rPr>
              <a:t>perform</a:t>
            </a:r>
            <a:r>
              <a:rPr lang="tr-TR" altLang="tr-TR" sz="2000" dirty="0" smtClean="0">
                <a:effectLst/>
              </a:rPr>
              <a:t>  a  ‘Murphy  </a:t>
            </a:r>
            <a:r>
              <a:rPr lang="tr-TR" altLang="tr-TR" sz="2000" dirty="0" err="1" smtClean="0">
                <a:effectLst/>
              </a:rPr>
              <a:t>maneuver</a:t>
            </a:r>
            <a:r>
              <a:rPr lang="tr-TR" altLang="tr-TR" sz="2000" dirty="0" smtClean="0">
                <a:effectLst/>
              </a:rPr>
              <a:t>’                               </a:t>
            </a:r>
            <a:r>
              <a:rPr lang="tr-TR" altLang="tr-TR" sz="2000" dirty="0" err="1" smtClean="0">
                <a:effectLst/>
              </a:rPr>
              <a:t>during</a:t>
            </a:r>
            <a:r>
              <a:rPr lang="tr-TR" altLang="tr-TR" sz="2000" dirty="0" smtClean="0">
                <a:effectLst/>
              </a:rPr>
              <a:t> </a:t>
            </a:r>
            <a:r>
              <a:rPr lang="tr-TR" altLang="tr-TR" sz="2000" dirty="0" err="1" smtClean="0">
                <a:effectLst/>
              </a:rPr>
              <a:t>ultrasonograpy</a:t>
            </a:r>
            <a:r>
              <a:rPr lang="tr-TR" altLang="tr-TR" sz="2000" dirty="0" smtClean="0">
                <a:effectLst/>
              </a:rPr>
              <a:t>.</a:t>
            </a:r>
          </a:p>
        </p:txBody>
      </p:sp>
      <p:sp>
        <p:nvSpPr>
          <p:cNvPr id="53252" name="Line 7"/>
          <p:cNvSpPr>
            <a:spLocks noChangeShapeType="1"/>
          </p:cNvSpPr>
          <p:nvPr/>
        </p:nvSpPr>
        <p:spPr bwMode="auto">
          <a:xfrm>
            <a:off x="0" y="1125538"/>
            <a:ext cx="9144000"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tr-TR"/>
          </a:p>
        </p:txBody>
      </p:sp>
      <p:pic>
        <p:nvPicPr>
          <p:cNvPr id="5325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3975" y="0"/>
            <a:ext cx="1470025"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ayt Numarası Yer Tutucusu 1"/>
          <p:cNvSpPr>
            <a:spLocks noGrp="1"/>
          </p:cNvSpPr>
          <p:nvPr>
            <p:ph type="sldNum" sz="quarter" idx="12"/>
          </p:nvPr>
        </p:nvSpPr>
        <p:spPr/>
        <p:txBody>
          <a:bodyPr/>
          <a:lstStyle/>
          <a:p>
            <a:pPr>
              <a:defRPr/>
            </a:pPr>
            <a:fld id="{31CE08D6-E8DB-4581-82A6-51AF323D0150}" type="slidenum">
              <a:rPr lang="tr-TR" altLang="tr-TR"/>
              <a:pPr>
                <a:defRPr/>
              </a:pPr>
              <a:t>49</a:t>
            </a:fld>
            <a:endParaRPr lang="tr-TR" altLang="tr-TR"/>
          </a:p>
        </p:txBody>
      </p:sp>
      <p:pic>
        <p:nvPicPr>
          <p:cNvPr id="53256" name="Resim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 y="6321425"/>
            <a:ext cx="449263"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7247436"/>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Oval 2"/>
          <p:cNvSpPr>
            <a:spLocks noChangeArrowheads="1"/>
          </p:cNvSpPr>
          <p:nvPr/>
        </p:nvSpPr>
        <p:spPr bwMode="auto">
          <a:xfrm>
            <a:off x="3348038" y="260350"/>
            <a:ext cx="2303462" cy="863600"/>
          </a:xfrm>
          <a:prstGeom prst="ellipse">
            <a:avLst/>
          </a:prstGeom>
          <a:solidFill>
            <a:srgbClr val="FF9900"/>
          </a:solidFill>
          <a:ln w="9525">
            <a:solidFill>
              <a:schemeClr val="tx1"/>
            </a:solidFill>
            <a:round/>
            <a:headEnd/>
            <a:tailEnd/>
          </a:ln>
          <a:effectLst>
            <a:outerShdw dist="107763" dir="13500000" algn="ctr" rotWithShape="0">
              <a:schemeClr val="bg2">
                <a:alpha val="50000"/>
              </a:schemeClr>
            </a:outerShdw>
          </a:effectLst>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pPr>
            <a:r>
              <a:rPr lang="tr-TR" altLang="tr-TR" sz="1800">
                <a:solidFill>
                  <a:srgbClr val="000000"/>
                </a:solidFill>
                <a:latin typeface="Arial" panose="020B0604020202020204" pitchFamily="34" charset="0"/>
              </a:rPr>
              <a:t>Cholesterol</a:t>
            </a:r>
          </a:p>
        </p:txBody>
      </p:sp>
      <p:sp>
        <p:nvSpPr>
          <p:cNvPr id="9219" name="Oval 5"/>
          <p:cNvSpPr>
            <a:spLocks noChangeArrowheads="1"/>
          </p:cNvSpPr>
          <p:nvPr/>
        </p:nvSpPr>
        <p:spPr bwMode="auto">
          <a:xfrm>
            <a:off x="3276600" y="5302250"/>
            <a:ext cx="2663825" cy="1295400"/>
          </a:xfrm>
          <a:prstGeom prst="ellipse">
            <a:avLst/>
          </a:prstGeom>
          <a:solidFill>
            <a:schemeClr val="folHlink"/>
          </a:solidFill>
          <a:ln w="9525">
            <a:solidFill>
              <a:schemeClr val="tx1"/>
            </a:solidFill>
            <a:round/>
            <a:headEnd/>
            <a:tailEnd/>
          </a:ln>
          <a:effectLst>
            <a:outerShdw dist="107763" dir="13500000" algn="ctr" rotWithShape="0">
              <a:schemeClr val="bg2">
                <a:alpha val="50000"/>
              </a:schemeClr>
            </a:outerShdw>
          </a:effectLst>
        </p:spPr>
        <p:txBody>
          <a:bodyPr wrap="none" anchor="ctr" anchorCtr="1"/>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pPr>
            <a:r>
              <a:rPr lang="tr-TR" altLang="tr-TR" sz="1800">
                <a:solidFill>
                  <a:srgbClr val="000000"/>
                </a:solidFill>
                <a:latin typeface="Arial" panose="020B0604020202020204" pitchFamily="34" charset="0"/>
              </a:rPr>
              <a:t>Secondary bile salts</a:t>
            </a:r>
          </a:p>
          <a:p>
            <a:pPr algn="ctr" eaLnBrk="1" hangingPunct="1">
              <a:spcBef>
                <a:spcPct val="0"/>
              </a:spcBef>
              <a:buClrTx/>
              <a:buSzTx/>
              <a:buFontTx/>
              <a:buNone/>
            </a:pPr>
            <a:r>
              <a:rPr lang="tr-TR" altLang="tr-TR" sz="1400">
                <a:solidFill>
                  <a:srgbClr val="000000"/>
                </a:solidFill>
                <a:latin typeface="Arial" panose="020B0604020202020204" pitchFamily="34" charset="0"/>
              </a:rPr>
              <a:t>Deoxycholic acid</a:t>
            </a:r>
          </a:p>
          <a:p>
            <a:pPr algn="ctr" eaLnBrk="1" hangingPunct="1">
              <a:spcBef>
                <a:spcPct val="0"/>
              </a:spcBef>
              <a:buClrTx/>
              <a:buSzTx/>
              <a:buFontTx/>
              <a:buNone/>
            </a:pPr>
            <a:r>
              <a:rPr lang="tr-TR" altLang="tr-TR" sz="1400">
                <a:solidFill>
                  <a:srgbClr val="000000"/>
                </a:solidFill>
                <a:latin typeface="Arial" panose="020B0604020202020204" pitchFamily="34" charset="0"/>
              </a:rPr>
              <a:t>Lithocholic acid</a:t>
            </a:r>
          </a:p>
        </p:txBody>
      </p:sp>
      <p:sp>
        <p:nvSpPr>
          <p:cNvPr id="9220" name="Text Box 6"/>
          <p:cNvSpPr txBox="1">
            <a:spLocks noChangeArrowheads="1"/>
          </p:cNvSpPr>
          <p:nvPr/>
        </p:nvSpPr>
        <p:spPr bwMode="auto">
          <a:xfrm>
            <a:off x="611188" y="4581525"/>
            <a:ext cx="2406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r>
              <a:rPr lang="tr-TR" altLang="tr-TR" sz="2000" b="0">
                <a:latin typeface="Arial" panose="020B0604020202020204" pitchFamily="34" charset="0"/>
              </a:rPr>
              <a:t>Intestinal bacteries</a:t>
            </a:r>
          </a:p>
        </p:txBody>
      </p:sp>
      <p:sp>
        <p:nvSpPr>
          <p:cNvPr id="9221" name="Line 7"/>
          <p:cNvSpPr>
            <a:spLocks noChangeShapeType="1"/>
          </p:cNvSpPr>
          <p:nvPr/>
        </p:nvSpPr>
        <p:spPr bwMode="auto">
          <a:xfrm>
            <a:off x="4513263" y="1196975"/>
            <a:ext cx="0" cy="288925"/>
          </a:xfrm>
          <a:prstGeom prst="line">
            <a:avLst/>
          </a:prstGeom>
          <a:noFill/>
          <a:ln w="38100">
            <a:solidFill>
              <a:srgbClr val="FFFC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9222" name="Line 9"/>
          <p:cNvSpPr>
            <a:spLocks noChangeShapeType="1"/>
          </p:cNvSpPr>
          <p:nvPr/>
        </p:nvSpPr>
        <p:spPr bwMode="auto">
          <a:xfrm>
            <a:off x="4572000" y="4595813"/>
            <a:ext cx="0" cy="576262"/>
          </a:xfrm>
          <a:prstGeom prst="line">
            <a:avLst/>
          </a:prstGeom>
          <a:noFill/>
          <a:ln w="38100">
            <a:solidFill>
              <a:srgbClr val="FFFC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9223" name="Line 10"/>
          <p:cNvSpPr>
            <a:spLocks noChangeShapeType="1"/>
          </p:cNvSpPr>
          <p:nvPr/>
        </p:nvSpPr>
        <p:spPr bwMode="auto">
          <a:xfrm flipV="1">
            <a:off x="3132138" y="4797425"/>
            <a:ext cx="1223962" cy="0"/>
          </a:xfrm>
          <a:prstGeom prst="line">
            <a:avLst/>
          </a:prstGeom>
          <a:noFill/>
          <a:ln w="28575">
            <a:solidFill>
              <a:srgbClr val="FFFC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9224" name="AutoShape 13"/>
          <p:cNvSpPr>
            <a:spLocks noChangeArrowheads="1"/>
          </p:cNvSpPr>
          <p:nvPr/>
        </p:nvSpPr>
        <p:spPr bwMode="auto">
          <a:xfrm rot="-5400000">
            <a:off x="3902075" y="3595688"/>
            <a:ext cx="4970463" cy="604837"/>
          </a:xfrm>
          <a:prstGeom prst="curvedUpArrow">
            <a:avLst>
              <a:gd name="adj1" fmla="val 41318"/>
              <a:gd name="adj2" fmla="val 331225"/>
              <a:gd name="adj3" fmla="val 33333"/>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endParaRPr lang="tr-TR" altLang="tr-TR" sz="1800"/>
          </a:p>
        </p:txBody>
      </p:sp>
      <p:sp>
        <p:nvSpPr>
          <p:cNvPr id="9225" name="Text Box 14"/>
          <p:cNvSpPr txBox="1">
            <a:spLocks noChangeArrowheads="1"/>
          </p:cNvSpPr>
          <p:nvPr/>
        </p:nvSpPr>
        <p:spPr bwMode="auto">
          <a:xfrm>
            <a:off x="6802438" y="3967163"/>
            <a:ext cx="1631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50000"/>
              </a:spcBef>
              <a:buClrTx/>
              <a:buSzTx/>
              <a:buFontTx/>
              <a:buNone/>
            </a:pPr>
            <a:r>
              <a:rPr lang="tr-TR" altLang="tr-TR" sz="1600"/>
              <a:t>Enterohepatic circulation</a:t>
            </a:r>
          </a:p>
        </p:txBody>
      </p:sp>
      <p:sp>
        <p:nvSpPr>
          <p:cNvPr id="9226" name="Oval 4"/>
          <p:cNvSpPr>
            <a:spLocks noChangeArrowheads="1"/>
          </p:cNvSpPr>
          <p:nvPr/>
        </p:nvSpPr>
        <p:spPr bwMode="auto">
          <a:xfrm>
            <a:off x="3276600" y="3357563"/>
            <a:ext cx="2590800" cy="1152525"/>
          </a:xfrm>
          <a:prstGeom prst="ellipse">
            <a:avLst/>
          </a:prstGeom>
          <a:solidFill>
            <a:srgbClr val="00FF00"/>
          </a:solidFill>
          <a:ln w="9525">
            <a:solidFill>
              <a:schemeClr val="tx1"/>
            </a:solidFill>
            <a:round/>
            <a:headEnd/>
            <a:tailEnd/>
          </a:ln>
          <a:effectLst>
            <a:outerShdw dist="107763" dir="13500000" algn="ctr" rotWithShape="0">
              <a:schemeClr val="bg2">
                <a:alpha val="50000"/>
              </a:schemeClr>
            </a:outerShdw>
          </a:effectLst>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pPr>
            <a:r>
              <a:rPr lang="tr-TR" altLang="tr-TR" sz="1800">
                <a:solidFill>
                  <a:srgbClr val="000000"/>
                </a:solidFill>
                <a:latin typeface="Arial" panose="020B0604020202020204" pitchFamily="34" charset="0"/>
              </a:rPr>
              <a:t>Primary bile salts</a:t>
            </a:r>
          </a:p>
          <a:p>
            <a:pPr algn="ctr" eaLnBrk="1" hangingPunct="1">
              <a:spcBef>
                <a:spcPct val="0"/>
              </a:spcBef>
              <a:buClrTx/>
              <a:buSzTx/>
              <a:buFontTx/>
              <a:buNone/>
            </a:pPr>
            <a:r>
              <a:rPr lang="tr-TR" altLang="tr-TR" sz="1400">
                <a:solidFill>
                  <a:srgbClr val="000000"/>
                </a:solidFill>
                <a:latin typeface="Arial" panose="020B0604020202020204" pitchFamily="34" charset="0"/>
              </a:rPr>
              <a:t>Cholic acid</a:t>
            </a:r>
          </a:p>
          <a:p>
            <a:pPr algn="ctr" eaLnBrk="1" hangingPunct="1">
              <a:spcBef>
                <a:spcPct val="0"/>
              </a:spcBef>
              <a:buClrTx/>
              <a:buSzTx/>
              <a:buFontTx/>
              <a:buNone/>
            </a:pPr>
            <a:r>
              <a:rPr lang="tr-TR" altLang="tr-TR" sz="1400">
                <a:solidFill>
                  <a:srgbClr val="000000"/>
                </a:solidFill>
                <a:latin typeface="Arial" panose="020B0604020202020204" pitchFamily="34" charset="0"/>
              </a:rPr>
              <a:t>Chenodeoxycholic acid</a:t>
            </a:r>
          </a:p>
        </p:txBody>
      </p:sp>
      <p:pic>
        <p:nvPicPr>
          <p:cNvPr id="9227"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2488" y="1641475"/>
            <a:ext cx="235585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Line 8"/>
          <p:cNvSpPr>
            <a:spLocks noChangeShapeType="1"/>
          </p:cNvSpPr>
          <p:nvPr/>
        </p:nvSpPr>
        <p:spPr bwMode="auto">
          <a:xfrm>
            <a:off x="4513263" y="2941638"/>
            <a:ext cx="0" cy="360362"/>
          </a:xfrm>
          <a:prstGeom prst="line">
            <a:avLst/>
          </a:prstGeom>
          <a:noFill/>
          <a:ln w="38100">
            <a:solidFill>
              <a:srgbClr val="FFFC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2" name="Slayt Numarası Yer Tutucusu 1"/>
          <p:cNvSpPr>
            <a:spLocks noGrp="1"/>
          </p:cNvSpPr>
          <p:nvPr>
            <p:ph type="sldNum" sz="quarter" idx="12"/>
          </p:nvPr>
        </p:nvSpPr>
        <p:spPr/>
        <p:txBody>
          <a:bodyPr/>
          <a:lstStyle/>
          <a:p>
            <a:pPr>
              <a:defRPr/>
            </a:pPr>
            <a:fld id="{C1BDA6FD-CD5F-4F51-9F17-AA0187297427}" type="slidenum">
              <a:rPr lang="tr-TR" altLang="tr-TR"/>
              <a:pPr>
                <a:defRPr/>
              </a:pPr>
              <a:t>5</a:t>
            </a:fld>
            <a:endParaRPr lang="tr-TR" altLang="tr-TR"/>
          </a:p>
        </p:txBody>
      </p:sp>
      <p:pic>
        <p:nvPicPr>
          <p:cNvPr id="9230" name="Resim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 y="6321425"/>
            <a:ext cx="449263"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2029092"/>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323850" y="188913"/>
            <a:ext cx="6840538" cy="1143000"/>
          </a:xfrm>
        </p:spPr>
        <p:txBody>
          <a:bodyPr/>
          <a:lstStyle/>
          <a:p>
            <a:pPr algn="ctr" eaLnBrk="1" hangingPunct="1">
              <a:defRPr/>
            </a:pPr>
            <a:r>
              <a:rPr lang="tr-TR" sz="2400" dirty="0" smtClean="0">
                <a:solidFill>
                  <a:srgbClr val="FFFF00"/>
                </a:solidFill>
              </a:rPr>
              <a:t>Ultrasonographic findings  of acute cholecystitis</a:t>
            </a:r>
          </a:p>
        </p:txBody>
      </p:sp>
      <p:sp>
        <p:nvSpPr>
          <p:cNvPr id="66563" name="Rectangle 3"/>
          <p:cNvSpPr>
            <a:spLocks noGrp="1" noChangeArrowheads="1"/>
          </p:cNvSpPr>
          <p:nvPr>
            <p:ph type="body" idx="1"/>
          </p:nvPr>
        </p:nvSpPr>
        <p:spPr>
          <a:xfrm>
            <a:off x="611188" y="1885950"/>
            <a:ext cx="8229600" cy="4525963"/>
          </a:xfrm>
        </p:spPr>
        <p:txBody>
          <a:bodyPr/>
          <a:lstStyle/>
          <a:p>
            <a:pPr eaLnBrk="1" hangingPunct="1">
              <a:buFont typeface="Arial" pitchFamily="34" charset="0"/>
              <a:buChar char="•"/>
              <a:defRPr/>
            </a:pPr>
            <a:r>
              <a:rPr lang="tr-TR" sz="2400" dirty="0" smtClean="0"/>
              <a:t>Presence  of gallstone in gallbladder </a:t>
            </a:r>
          </a:p>
          <a:p>
            <a:pPr eaLnBrk="1" hangingPunct="1">
              <a:buFont typeface="Arial" pitchFamily="34" charset="0"/>
              <a:buChar char="•"/>
              <a:defRPr/>
            </a:pPr>
            <a:endParaRPr lang="tr-TR" sz="2400" dirty="0" smtClean="0"/>
          </a:p>
          <a:p>
            <a:pPr eaLnBrk="1" hangingPunct="1">
              <a:buFont typeface="Arial" pitchFamily="34" charset="0"/>
              <a:buChar char="•"/>
              <a:defRPr/>
            </a:pPr>
            <a:r>
              <a:rPr lang="tr-TR" sz="2400" dirty="0" smtClean="0"/>
              <a:t>Thickening of gallbladder wall (&gt;4mm)</a:t>
            </a:r>
          </a:p>
          <a:p>
            <a:pPr eaLnBrk="1" hangingPunct="1">
              <a:buFont typeface="Arial" pitchFamily="34" charset="0"/>
              <a:buChar char="•"/>
              <a:defRPr/>
            </a:pPr>
            <a:endParaRPr lang="tr-TR" sz="2400" dirty="0" smtClean="0"/>
          </a:p>
          <a:p>
            <a:pPr eaLnBrk="1" hangingPunct="1">
              <a:buFontTx/>
              <a:buNone/>
              <a:defRPr/>
            </a:pPr>
            <a:r>
              <a:rPr lang="tr-TR" sz="2400" dirty="0" smtClean="0">
                <a:solidFill>
                  <a:srgbClr val="FFFF00"/>
                </a:solidFill>
              </a:rPr>
              <a:t>    </a:t>
            </a:r>
            <a:r>
              <a:rPr lang="tr-TR" sz="1800" dirty="0">
                <a:solidFill>
                  <a:srgbClr val="FFFF00"/>
                </a:solidFill>
                <a:effectLst/>
              </a:rPr>
              <a:t> </a:t>
            </a:r>
            <a:r>
              <a:rPr lang="tr-TR" sz="1800" dirty="0" err="1" smtClean="0">
                <a:solidFill>
                  <a:srgbClr val="FFFF00"/>
                </a:solidFill>
                <a:effectLst/>
              </a:rPr>
              <a:t>Thickening</a:t>
            </a:r>
            <a:r>
              <a:rPr lang="tr-TR" sz="1800" dirty="0" smtClean="0">
                <a:solidFill>
                  <a:srgbClr val="FFFF00"/>
                </a:solidFill>
                <a:effectLst/>
              </a:rPr>
              <a:t> of </a:t>
            </a:r>
            <a:r>
              <a:rPr lang="tr-TR" sz="1800" dirty="0" err="1" smtClean="0">
                <a:solidFill>
                  <a:srgbClr val="FFFF00"/>
                </a:solidFill>
                <a:effectLst/>
              </a:rPr>
              <a:t>gallbladder</a:t>
            </a:r>
            <a:r>
              <a:rPr lang="tr-TR" sz="1800" dirty="0" smtClean="0">
                <a:solidFill>
                  <a:srgbClr val="FFFF00"/>
                </a:solidFill>
                <a:effectLst/>
              </a:rPr>
              <a:t> </a:t>
            </a:r>
            <a:r>
              <a:rPr lang="tr-TR" sz="1800" dirty="0" err="1" smtClean="0">
                <a:solidFill>
                  <a:srgbClr val="FFFF00"/>
                </a:solidFill>
                <a:effectLst/>
              </a:rPr>
              <a:t>also</a:t>
            </a:r>
            <a:r>
              <a:rPr lang="tr-TR" sz="1800" dirty="0" smtClean="0">
                <a:solidFill>
                  <a:srgbClr val="FFFF00"/>
                </a:solidFill>
                <a:effectLst/>
              </a:rPr>
              <a:t> </a:t>
            </a:r>
            <a:r>
              <a:rPr lang="tr-TR" sz="1800" dirty="0" err="1" smtClean="0">
                <a:solidFill>
                  <a:srgbClr val="FFFF00"/>
                </a:solidFill>
                <a:effectLst/>
              </a:rPr>
              <a:t>seen</a:t>
            </a:r>
            <a:r>
              <a:rPr lang="tr-TR" sz="1800" dirty="0" smtClean="0">
                <a:solidFill>
                  <a:srgbClr val="FFFF00"/>
                </a:solidFill>
                <a:effectLst/>
              </a:rPr>
              <a:t> in;  Portal hypertension, ascites,  </a:t>
            </a:r>
          </a:p>
          <a:p>
            <a:pPr eaLnBrk="1" hangingPunct="1">
              <a:buFontTx/>
              <a:buNone/>
              <a:defRPr/>
            </a:pPr>
            <a:r>
              <a:rPr lang="tr-TR" sz="1800" dirty="0">
                <a:solidFill>
                  <a:srgbClr val="FFFF00"/>
                </a:solidFill>
                <a:effectLst/>
              </a:rPr>
              <a:t> </a:t>
            </a:r>
            <a:r>
              <a:rPr lang="tr-TR" sz="1800" dirty="0" smtClean="0">
                <a:solidFill>
                  <a:srgbClr val="FFFF00"/>
                </a:solidFill>
                <a:effectLst/>
              </a:rPr>
              <a:t>     </a:t>
            </a:r>
            <a:r>
              <a:rPr lang="tr-TR" sz="1800" dirty="0" err="1" smtClean="0">
                <a:solidFill>
                  <a:srgbClr val="FFFF00"/>
                </a:solidFill>
                <a:effectLst/>
              </a:rPr>
              <a:t>hypoalbuminemia</a:t>
            </a:r>
            <a:r>
              <a:rPr lang="tr-TR" sz="1800" dirty="0" smtClean="0">
                <a:solidFill>
                  <a:srgbClr val="FFFF00"/>
                </a:solidFill>
                <a:effectLst/>
              </a:rPr>
              <a:t> </a:t>
            </a:r>
            <a:r>
              <a:rPr lang="tr-TR" sz="1800" dirty="0" err="1" smtClean="0">
                <a:solidFill>
                  <a:srgbClr val="FFFF00"/>
                </a:solidFill>
                <a:effectLst/>
              </a:rPr>
              <a:t>and</a:t>
            </a:r>
            <a:r>
              <a:rPr lang="tr-TR" sz="1800" dirty="0" smtClean="0">
                <a:solidFill>
                  <a:srgbClr val="FFFF00"/>
                </a:solidFill>
                <a:effectLst/>
              </a:rPr>
              <a:t> </a:t>
            </a:r>
            <a:r>
              <a:rPr lang="tr-TR" sz="1800" dirty="0" err="1" smtClean="0">
                <a:solidFill>
                  <a:srgbClr val="FFFF00"/>
                </a:solidFill>
                <a:effectLst/>
              </a:rPr>
              <a:t>right</a:t>
            </a:r>
            <a:r>
              <a:rPr lang="tr-TR" sz="1800" dirty="0" smtClean="0">
                <a:solidFill>
                  <a:srgbClr val="FFFF00"/>
                </a:solidFill>
                <a:effectLst/>
              </a:rPr>
              <a:t> </a:t>
            </a:r>
            <a:r>
              <a:rPr lang="tr-TR" sz="1800" dirty="0" err="1" smtClean="0">
                <a:solidFill>
                  <a:srgbClr val="FFFF00"/>
                </a:solidFill>
                <a:effectLst/>
              </a:rPr>
              <a:t>heart</a:t>
            </a:r>
            <a:r>
              <a:rPr lang="tr-TR" sz="1800" dirty="0" smtClean="0">
                <a:solidFill>
                  <a:srgbClr val="FFFF00"/>
                </a:solidFill>
                <a:effectLst/>
              </a:rPr>
              <a:t> </a:t>
            </a:r>
            <a:r>
              <a:rPr lang="tr-TR" sz="1800" dirty="0" err="1" smtClean="0">
                <a:solidFill>
                  <a:srgbClr val="FFFF00"/>
                </a:solidFill>
                <a:effectLst/>
              </a:rPr>
              <a:t>failure</a:t>
            </a:r>
            <a:r>
              <a:rPr lang="tr-TR" sz="1800" dirty="0" smtClean="0">
                <a:solidFill>
                  <a:srgbClr val="FFFF00"/>
                </a:solidFill>
                <a:effectLst/>
              </a:rPr>
              <a:t> </a:t>
            </a:r>
          </a:p>
          <a:p>
            <a:pPr eaLnBrk="1" hangingPunct="1">
              <a:buFontTx/>
              <a:buNone/>
              <a:defRPr/>
            </a:pPr>
            <a:r>
              <a:rPr lang="tr-TR" sz="2000" dirty="0" smtClean="0">
                <a:solidFill>
                  <a:srgbClr val="FFFF00"/>
                </a:solidFill>
              </a:rPr>
              <a:t>  </a:t>
            </a:r>
          </a:p>
          <a:p>
            <a:pPr eaLnBrk="1" hangingPunct="1">
              <a:buFont typeface="Arial" pitchFamily="34" charset="0"/>
              <a:buChar char="•"/>
              <a:defRPr/>
            </a:pPr>
            <a:r>
              <a:rPr lang="tr-TR" sz="2400" dirty="0" smtClean="0"/>
              <a:t>Pericholecystic fluid accumulation</a:t>
            </a:r>
          </a:p>
          <a:p>
            <a:pPr eaLnBrk="1" hangingPunct="1">
              <a:buFontTx/>
              <a:buNone/>
              <a:defRPr/>
            </a:pPr>
            <a:r>
              <a:rPr lang="tr-TR" sz="2400" dirty="0" smtClean="0"/>
              <a:t>	</a:t>
            </a:r>
          </a:p>
          <a:p>
            <a:pPr eaLnBrk="1" hangingPunct="1">
              <a:buFont typeface="Arial" pitchFamily="34" charset="0"/>
              <a:buChar char="•"/>
              <a:defRPr/>
            </a:pPr>
            <a:r>
              <a:rPr lang="tr-TR" sz="2400" dirty="0" smtClean="0"/>
              <a:t>Positive Murphy test </a:t>
            </a:r>
            <a:r>
              <a:rPr lang="tr-TR" sz="2400" dirty="0" err="1" smtClean="0"/>
              <a:t>during</a:t>
            </a:r>
            <a:r>
              <a:rPr lang="tr-TR" sz="2400" dirty="0" smtClean="0"/>
              <a:t>                             </a:t>
            </a:r>
            <a:r>
              <a:rPr lang="tr-TR" sz="2400" dirty="0" err="1" smtClean="0"/>
              <a:t>ultrasonography</a:t>
            </a:r>
            <a:endParaRPr lang="tr-TR" sz="2400" dirty="0" smtClean="0"/>
          </a:p>
          <a:p>
            <a:pPr eaLnBrk="1" hangingPunct="1">
              <a:buFontTx/>
              <a:buNone/>
              <a:defRPr/>
            </a:pPr>
            <a:endParaRPr lang="tr-TR" sz="2400" dirty="0" smtClean="0"/>
          </a:p>
          <a:p>
            <a:pPr eaLnBrk="1" hangingPunct="1">
              <a:buFontTx/>
              <a:buNone/>
              <a:defRPr/>
            </a:pPr>
            <a:r>
              <a:rPr lang="tr-TR" sz="2400" dirty="0" smtClean="0"/>
              <a:t>                                                                 </a:t>
            </a:r>
          </a:p>
        </p:txBody>
      </p:sp>
      <p:sp>
        <p:nvSpPr>
          <p:cNvPr id="54276" name="Line 7"/>
          <p:cNvSpPr>
            <a:spLocks noChangeShapeType="1"/>
          </p:cNvSpPr>
          <p:nvPr/>
        </p:nvSpPr>
        <p:spPr bwMode="auto">
          <a:xfrm>
            <a:off x="0" y="1196975"/>
            <a:ext cx="9144000"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tr-TR"/>
          </a:p>
        </p:txBody>
      </p:sp>
      <p:pic>
        <p:nvPicPr>
          <p:cNvPr id="5427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3325" y="14288"/>
            <a:ext cx="1584325"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ayt Numarası Yer Tutucusu 1"/>
          <p:cNvSpPr>
            <a:spLocks noGrp="1"/>
          </p:cNvSpPr>
          <p:nvPr>
            <p:ph type="sldNum" sz="quarter" idx="12"/>
          </p:nvPr>
        </p:nvSpPr>
        <p:spPr/>
        <p:txBody>
          <a:bodyPr/>
          <a:lstStyle/>
          <a:p>
            <a:pPr>
              <a:defRPr/>
            </a:pPr>
            <a:fld id="{1A91B632-857B-45E7-83D3-1D95482B2EB7}" type="slidenum">
              <a:rPr lang="tr-TR" altLang="tr-TR"/>
              <a:pPr>
                <a:defRPr/>
              </a:pPr>
              <a:t>50</a:t>
            </a:fld>
            <a:endParaRPr lang="tr-TR" altLang="tr-TR"/>
          </a:p>
        </p:txBody>
      </p:sp>
      <p:pic>
        <p:nvPicPr>
          <p:cNvPr id="54279" name="Resim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 y="6321425"/>
            <a:ext cx="449263"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0" name="Dikdörtgen 2"/>
          <p:cNvSpPr>
            <a:spLocks noChangeArrowheads="1"/>
          </p:cNvSpPr>
          <p:nvPr/>
        </p:nvSpPr>
        <p:spPr bwMode="auto">
          <a:xfrm>
            <a:off x="827088" y="3530600"/>
            <a:ext cx="7200900" cy="1068388"/>
          </a:xfrm>
          <a:prstGeom prst="rect">
            <a:avLst/>
          </a:prstGeom>
          <a:noFill/>
          <a:ln w="3175" algn="ctr">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endParaRPr lang="tr-TR" altLang="tr-TR" sz="1800"/>
          </a:p>
        </p:txBody>
      </p:sp>
      <p:pic>
        <p:nvPicPr>
          <p:cNvPr id="9" name="Picture 2" descr="http://2.bp.blogspot.com/-ZB0ihocSZiw/T4sIvUx2VvI/AAAAAAAAAUE/_tfnGLrLWR8/s200/murphy.jpg"/>
          <p:cNvPicPr>
            <a:picLocks noChangeAspect="1" noChangeArrowheads="1"/>
          </p:cNvPicPr>
          <p:nvPr/>
        </p:nvPicPr>
        <p:blipFill>
          <a:blip r:embed="rId4">
            <a:lum contrast="20000"/>
            <a:extLst>
              <a:ext uri="{28A0092B-C50C-407E-A947-70E740481C1C}">
                <a14:useLocalDpi xmlns:a14="http://schemas.microsoft.com/office/drawing/2010/main" val="0"/>
              </a:ext>
            </a:extLst>
          </a:blip>
          <a:srcRect/>
          <a:stretch>
            <a:fillRect/>
          </a:stretch>
        </p:blipFill>
        <p:spPr bwMode="auto">
          <a:xfrm>
            <a:off x="6437313" y="4745038"/>
            <a:ext cx="259238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Metin kutusu 2"/>
          <p:cNvSpPr txBox="1">
            <a:spLocks noChangeArrowheads="1"/>
          </p:cNvSpPr>
          <p:nvPr/>
        </p:nvSpPr>
        <p:spPr bwMode="auto">
          <a:xfrm>
            <a:off x="4433069" y="6243638"/>
            <a:ext cx="18962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r" eaLnBrk="1" hangingPunct="1">
              <a:spcBef>
                <a:spcPct val="0"/>
              </a:spcBef>
              <a:buClrTx/>
              <a:buSzTx/>
              <a:buFontTx/>
              <a:buNone/>
            </a:pPr>
            <a:r>
              <a:rPr lang="tr-TR" altLang="tr-TR" sz="1400" b="0" dirty="0" err="1">
                <a:solidFill>
                  <a:srgbClr val="FFFF00"/>
                </a:solidFill>
              </a:rPr>
              <a:t>Ultrasonographic</a:t>
            </a:r>
            <a:r>
              <a:rPr lang="tr-TR" altLang="tr-TR" sz="1400" b="0" dirty="0">
                <a:solidFill>
                  <a:srgbClr val="FFFF00"/>
                </a:solidFill>
              </a:rPr>
              <a:t> </a:t>
            </a:r>
            <a:r>
              <a:rPr lang="tr-TR" altLang="tr-TR" sz="1400" b="0" dirty="0" smtClean="0">
                <a:solidFill>
                  <a:srgbClr val="FFFF00"/>
                </a:solidFill>
              </a:rPr>
              <a:t>                   Murphy</a:t>
            </a:r>
            <a:endParaRPr lang="tr-TR" altLang="tr-TR" sz="1400" b="0" dirty="0">
              <a:solidFill>
                <a:srgbClr val="FFFF00"/>
              </a:solidFill>
            </a:endParaRPr>
          </a:p>
        </p:txBody>
      </p:sp>
      <p:cxnSp>
        <p:nvCxnSpPr>
          <p:cNvPr id="11" name="Dirsek Bağlayıcısı 4"/>
          <p:cNvCxnSpPr>
            <a:cxnSpLocks noChangeShapeType="1"/>
            <a:stCxn id="10" idx="3"/>
          </p:cNvCxnSpPr>
          <p:nvPr/>
        </p:nvCxnSpPr>
        <p:spPr bwMode="auto">
          <a:xfrm flipV="1">
            <a:off x="6329363" y="5661248"/>
            <a:ext cx="1473994" cy="844000"/>
          </a:xfrm>
          <a:prstGeom prst="bentConnector3">
            <a:avLst>
              <a:gd name="adj1" fmla="val 50000"/>
            </a:avLst>
          </a:prstGeom>
          <a:noFill/>
          <a:ln w="9525" algn="ctr">
            <a:solidFill>
              <a:srgbClr val="FF0000"/>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974460461"/>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a:defRPr/>
            </a:pPr>
            <a:fld id="{8330D21D-C08D-4506-95B2-2E86919C87F4}" type="slidenum">
              <a:rPr lang="tr-TR" altLang="tr-TR"/>
              <a:pPr>
                <a:defRPr/>
              </a:pPr>
              <a:t>51</a:t>
            </a:fld>
            <a:endParaRPr lang="tr-TR" altLang="tr-TR"/>
          </a:p>
        </p:txBody>
      </p:sp>
      <p:pic>
        <p:nvPicPr>
          <p:cNvPr id="55299" name="Resim 1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75" y="6321425"/>
            <a:ext cx="449263"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6" descr="Gallsto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38" y="1900238"/>
            <a:ext cx="4149725" cy="352742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5301" name="Metin kutusu 25"/>
          <p:cNvSpPr txBox="1">
            <a:spLocks noChangeArrowheads="1"/>
          </p:cNvSpPr>
          <p:nvPr/>
        </p:nvSpPr>
        <p:spPr bwMode="auto">
          <a:xfrm>
            <a:off x="1919288" y="2728913"/>
            <a:ext cx="1346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r>
              <a:rPr lang="tr-TR" altLang="tr-TR" sz="1600" b="0">
                <a:latin typeface="Calibri" panose="020F0502020204030204" pitchFamily="34" charset="0"/>
              </a:rPr>
              <a:t>Gallbladder</a:t>
            </a:r>
          </a:p>
        </p:txBody>
      </p:sp>
      <p:cxnSp>
        <p:nvCxnSpPr>
          <p:cNvPr id="55302" name="Düz Bağlayıcı 26"/>
          <p:cNvCxnSpPr>
            <a:cxnSpLocks noChangeShapeType="1"/>
          </p:cNvCxnSpPr>
          <p:nvPr/>
        </p:nvCxnSpPr>
        <p:spPr bwMode="auto">
          <a:xfrm>
            <a:off x="2689225" y="3003550"/>
            <a:ext cx="303213" cy="2301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5303" name="Straight Arrow Connector 8"/>
          <p:cNvCxnSpPr>
            <a:cxnSpLocks noChangeShapeType="1"/>
          </p:cNvCxnSpPr>
          <p:nvPr/>
        </p:nvCxnSpPr>
        <p:spPr bwMode="auto">
          <a:xfrm>
            <a:off x="2143125" y="3681413"/>
            <a:ext cx="617538" cy="31750"/>
          </a:xfrm>
          <a:prstGeom prst="straightConnector1">
            <a:avLst/>
          </a:prstGeom>
          <a:noFill/>
          <a:ln w="12700" algn="ctr">
            <a:solidFill>
              <a:schemeClr val="tx2"/>
            </a:solidFill>
            <a:round/>
            <a:headEnd/>
            <a:tailEnd type="arrow" w="med" len="med"/>
          </a:ln>
          <a:extLst>
            <a:ext uri="{909E8E84-426E-40DD-AFC4-6F175D3DCCD1}">
              <a14:hiddenFill xmlns:a14="http://schemas.microsoft.com/office/drawing/2010/main">
                <a:noFill/>
              </a14:hiddenFill>
            </a:ext>
          </a:extLst>
        </p:spPr>
      </p:cxnSp>
      <p:cxnSp>
        <p:nvCxnSpPr>
          <p:cNvPr id="55304" name="Straight Arrow Connector 10"/>
          <p:cNvCxnSpPr>
            <a:cxnSpLocks noChangeShapeType="1"/>
          </p:cNvCxnSpPr>
          <p:nvPr/>
        </p:nvCxnSpPr>
        <p:spPr bwMode="auto">
          <a:xfrm flipV="1">
            <a:off x="2143125" y="3549650"/>
            <a:ext cx="849313" cy="74613"/>
          </a:xfrm>
          <a:prstGeom prst="straightConnector1">
            <a:avLst/>
          </a:prstGeom>
          <a:noFill/>
          <a:ln w="12700" algn="ctr">
            <a:solidFill>
              <a:schemeClr val="tx2"/>
            </a:solidFill>
            <a:round/>
            <a:headEnd/>
            <a:tailEnd type="arrow" w="med" len="med"/>
          </a:ln>
          <a:extLst>
            <a:ext uri="{909E8E84-426E-40DD-AFC4-6F175D3DCCD1}">
              <a14:hiddenFill xmlns:a14="http://schemas.microsoft.com/office/drawing/2010/main">
                <a:noFill/>
              </a14:hiddenFill>
            </a:ext>
          </a:extLst>
        </p:spPr>
      </p:cxnSp>
      <p:sp>
        <p:nvSpPr>
          <p:cNvPr id="55305" name="Metin kutusu 29"/>
          <p:cNvSpPr txBox="1">
            <a:spLocks noChangeArrowheads="1"/>
          </p:cNvSpPr>
          <p:nvPr/>
        </p:nvSpPr>
        <p:spPr bwMode="auto">
          <a:xfrm>
            <a:off x="1258888" y="3449638"/>
            <a:ext cx="996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r>
              <a:rPr lang="tr-TR" altLang="tr-TR" sz="1800" b="0">
                <a:latin typeface="Calibri" panose="020F0502020204030204" pitchFamily="34" charset="0"/>
              </a:rPr>
              <a:t>Stones</a:t>
            </a:r>
          </a:p>
        </p:txBody>
      </p:sp>
      <p:cxnSp>
        <p:nvCxnSpPr>
          <p:cNvPr id="55306" name="Düz Ok Bağlayıcısı 19"/>
          <p:cNvCxnSpPr>
            <a:cxnSpLocks noChangeShapeType="1"/>
          </p:cNvCxnSpPr>
          <p:nvPr/>
        </p:nvCxnSpPr>
        <p:spPr bwMode="auto">
          <a:xfrm>
            <a:off x="2016125" y="3738563"/>
            <a:ext cx="504825" cy="109537"/>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5307" name="Düz Ok Bağlayıcısı 54271"/>
          <p:cNvCxnSpPr>
            <a:cxnSpLocks noChangeShapeType="1"/>
          </p:cNvCxnSpPr>
          <p:nvPr/>
        </p:nvCxnSpPr>
        <p:spPr bwMode="auto">
          <a:xfrm>
            <a:off x="1919288" y="3810000"/>
            <a:ext cx="336550" cy="19685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grpSp>
        <p:nvGrpSpPr>
          <p:cNvPr id="4" name="Grup 54276"/>
          <p:cNvGrpSpPr>
            <a:grpSpLocks/>
          </p:cNvGrpSpPr>
          <p:nvPr/>
        </p:nvGrpSpPr>
        <p:grpSpPr bwMode="auto">
          <a:xfrm>
            <a:off x="4572000" y="1900238"/>
            <a:ext cx="4298950" cy="3521075"/>
            <a:chOff x="1189906" y="351524"/>
            <a:chExt cx="6786562" cy="6083300"/>
          </a:xfrm>
        </p:grpSpPr>
        <p:pic>
          <p:nvPicPr>
            <p:cNvPr id="55317" name="Picture 4" descr="Ultrasound image. Gallstones"/>
            <p:cNvPicPr>
              <a:picLocks noChangeAspect="1" noChangeArrowheads="1"/>
            </p:cNvPicPr>
            <p:nvPr/>
          </p:nvPicPr>
          <p:blipFill>
            <a:blip r:embed="rId4">
              <a:lum bright="-40000" contrast="30000"/>
              <a:extLst>
                <a:ext uri="{28A0092B-C50C-407E-A947-70E740481C1C}">
                  <a14:useLocalDpi xmlns:a14="http://schemas.microsoft.com/office/drawing/2010/main" val="0"/>
                </a:ext>
              </a:extLst>
            </a:blip>
            <a:srcRect/>
            <a:stretch>
              <a:fillRect/>
            </a:stretch>
          </p:blipFill>
          <p:spPr bwMode="auto">
            <a:xfrm>
              <a:off x="1189906" y="351524"/>
              <a:ext cx="6786562" cy="60833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55318" name="Düz Ok Bağlayıcısı 54273"/>
            <p:cNvCxnSpPr>
              <a:cxnSpLocks noChangeShapeType="1"/>
            </p:cNvCxnSpPr>
            <p:nvPr/>
          </p:nvCxnSpPr>
          <p:spPr bwMode="auto">
            <a:xfrm>
              <a:off x="5256076" y="3170184"/>
              <a:ext cx="180020" cy="906888"/>
            </a:xfrm>
            <a:prstGeom prst="straightConnector1">
              <a:avLst/>
            </a:prstGeom>
            <a:noFill/>
            <a:ln w="317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5319" name="Düz Ok Bağlayıcısı 54275"/>
            <p:cNvCxnSpPr>
              <a:cxnSpLocks noChangeShapeType="1"/>
            </p:cNvCxnSpPr>
            <p:nvPr/>
          </p:nvCxnSpPr>
          <p:spPr bwMode="auto">
            <a:xfrm>
              <a:off x="5402955" y="3212976"/>
              <a:ext cx="681213" cy="1224136"/>
            </a:xfrm>
            <a:prstGeom prst="straightConnector1">
              <a:avLst/>
            </a:prstGeom>
            <a:noFill/>
            <a:ln w="3175" algn="ctr">
              <a:solidFill>
                <a:schemeClr val="tx1"/>
              </a:solidFill>
              <a:round/>
              <a:headEnd/>
              <a:tailEnd type="triangle" w="med" len="med"/>
            </a:ln>
            <a:extLst>
              <a:ext uri="{909E8E84-426E-40DD-AFC4-6F175D3DCCD1}">
                <a14:hiddenFill xmlns:a14="http://schemas.microsoft.com/office/drawing/2010/main">
                  <a:noFill/>
                </a14:hiddenFill>
              </a:ext>
            </a:extLst>
          </p:spPr>
        </p:cxnSp>
      </p:grpSp>
      <p:sp>
        <p:nvSpPr>
          <p:cNvPr id="17" name="Rectangle 2"/>
          <p:cNvSpPr txBox="1">
            <a:spLocks noChangeArrowheads="1"/>
          </p:cNvSpPr>
          <p:nvPr/>
        </p:nvSpPr>
        <p:spPr>
          <a:xfrm>
            <a:off x="966788" y="603250"/>
            <a:ext cx="6840537" cy="596900"/>
          </a:xfrm>
          <a:prstGeom prst="rect">
            <a:avLst/>
          </a:prstGeom>
        </p:spPr>
        <p:txBody>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tr-TR" sz="2400" b="0" kern="0" dirty="0" err="1" smtClean="0">
                <a:solidFill>
                  <a:srgbClr val="FFFF00"/>
                </a:solidFill>
              </a:rPr>
              <a:t>Ultrasonographic</a:t>
            </a:r>
            <a:r>
              <a:rPr lang="tr-TR" sz="2400" b="0" kern="0" dirty="0" smtClean="0">
                <a:solidFill>
                  <a:srgbClr val="FFFF00"/>
                </a:solidFill>
              </a:rPr>
              <a:t> </a:t>
            </a:r>
            <a:r>
              <a:rPr lang="tr-TR" sz="2400" b="0" kern="0" dirty="0" err="1" smtClean="0">
                <a:solidFill>
                  <a:srgbClr val="FFFF00"/>
                </a:solidFill>
              </a:rPr>
              <a:t>findings</a:t>
            </a:r>
            <a:r>
              <a:rPr lang="tr-TR" sz="2400" b="0" kern="0" dirty="0" smtClean="0">
                <a:solidFill>
                  <a:srgbClr val="FFFF00"/>
                </a:solidFill>
              </a:rPr>
              <a:t>  of </a:t>
            </a:r>
            <a:r>
              <a:rPr lang="tr-TR" sz="2400" b="0" kern="0" dirty="0" err="1" smtClean="0">
                <a:solidFill>
                  <a:srgbClr val="FFFF00"/>
                </a:solidFill>
              </a:rPr>
              <a:t>acute</a:t>
            </a:r>
            <a:r>
              <a:rPr lang="tr-TR" sz="2400" b="0" kern="0" dirty="0" smtClean="0">
                <a:solidFill>
                  <a:srgbClr val="FFFF00"/>
                </a:solidFill>
              </a:rPr>
              <a:t> </a:t>
            </a:r>
            <a:r>
              <a:rPr lang="tr-TR" sz="2400" b="0" kern="0" dirty="0" err="1" smtClean="0">
                <a:solidFill>
                  <a:srgbClr val="FFFF00"/>
                </a:solidFill>
              </a:rPr>
              <a:t>cholecystitis</a:t>
            </a:r>
            <a:endParaRPr lang="tr-TR" sz="2400" b="0" kern="0" dirty="0" smtClean="0">
              <a:solidFill>
                <a:srgbClr val="FFFF00"/>
              </a:solidFill>
            </a:endParaRPr>
          </a:p>
        </p:txBody>
      </p:sp>
      <p:sp>
        <p:nvSpPr>
          <p:cNvPr id="55310" name="Metin kutusu 3"/>
          <p:cNvSpPr txBox="1">
            <a:spLocks noChangeArrowheads="1"/>
          </p:cNvSpPr>
          <p:nvPr/>
        </p:nvSpPr>
        <p:spPr bwMode="auto">
          <a:xfrm>
            <a:off x="3419475" y="5732463"/>
            <a:ext cx="1819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r>
              <a:rPr lang="tr-TR" altLang="tr-TR" sz="1600" b="0"/>
              <a:t>Acoustic </a:t>
            </a:r>
            <a:r>
              <a:rPr lang="tr-TR" altLang="tr-TR" sz="1400" b="0"/>
              <a:t>shadows</a:t>
            </a:r>
          </a:p>
        </p:txBody>
      </p:sp>
      <p:cxnSp>
        <p:nvCxnSpPr>
          <p:cNvPr id="55311" name="Düz Bağlayıcı 5"/>
          <p:cNvCxnSpPr>
            <a:cxnSpLocks noChangeShapeType="1"/>
          </p:cNvCxnSpPr>
          <p:nvPr/>
        </p:nvCxnSpPr>
        <p:spPr bwMode="auto">
          <a:xfrm flipH="1">
            <a:off x="4932363" y="4892675"/>
            <a:ext cx="2874962" cy="83185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5312" name="Düz Bağlayıcı 8"/>
          <p:cNvCxnSpPr>
            <a:cxnSpLocks noChangeShapeType="1"/>
          </p:cNvCxnSpPr>
          <p:nvPr/>
        </p:nvCxnSpPr>
        <p:spPr bwMode="auto">
          <a:xfrm>
            <a:off x="3419475" y="4576763"/>
            <a:ext cx="647700" cy="109855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5313" name="Düz Bağlayıcı 10"/>
          <p:cNvCxnSpPr>
            <a:cxnSpLocks noChangeShapeType="1"/>
          </p:cNvCxnSpPr>
          <p:nvPr/>
        </p:nvCxnSpPr>
        <p:spPr bwMode="auto">
          <a:xfrm>
            <a:off x="2916238" y="4264025"/>
            <a:ext cx="1030287" cy="14605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5314" name="Düz Bağlayıcı 12"/>
          <p:cNvCxnSpPr>
            <a:cxnSpLocks noChangeShapeType="1"/>
          </p:cNvCxnSpPr>
          <p:nvPr/>
        </p:nvCxnSpPr>
        <p:spPr bwMode="auto">
          <a:xfrm>
            <a:off x="2555875" y="4264025"/>
            <a:ext cx="1228725" cy="14398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5315" name="Düz Bağlayıcı 14"/>
          <p:cNvCxnSpPr>
            <a:cxnSpLocks noChangeShapeType="1"/>
          </p:cNvCxnSpPr>
          <p:nvPr/>
        </p:nvCxnSpPr>
        <p:spPr bwMode="auto">
          <a:xfrm>
            <a:off x="2268538" y="4430713"/>
            <a:ext cx="1277937" cy="130175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5316" name="Düz Bağlayıcı 18"/>
          <p:cNvCxnSpPr>
            <a:cxnSpLocks noChangeShapeType="1"/>
          </p:cNvCxnSpPr>
          <p:nvPr/>
        </p:nvCxnSpPr>
        <p:spPr bwMode="auto">
          <a:xfrm flipH="1">
            <a:off x="4592638" y="4576763"/>
            <a:ext cx="2787650" cy="112395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901590525"/>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2" descr="data:image/jpeg;base64,/9j/4AAQSkZJRgABAQAAAQABAAD/2wCEAAkGBhQSERUUExQVFRUVGBUVFxYYGBgYFhgYGBcVFBcZFBcXHSYeGBsjGRQVHy8gIycpLCwsFR4xNTAqNSYrLCkBCQoKBQUFDQUFDSkYEhgpKSkpKSkpKSkpKSkpKSkpKSkpKSkpKSkpKSkpKSkpKSkpKSkpKSkpKSkpKSkpKSkpKf/AABEIAPIA0QMBIgACEQEDEQH/xAAcAAABBQEBAQAAAAAAAAAAAAAAAgMEBQYBBwj/xABIEAABAwIEAwMIBgULBAMAAAABAAIRAyEEBRIxQVFhEyJxBgcygZGhsfAUI0LB0dMzUlOS4QgVFxhUYmNyo9LxFiSC4jRDw//EABQBAQAAAAAAAAAAAAAAAAAAAAD/xAAUEQEAAAAAAAAAAAAAAAAAAAAA/9oADAMBAAIRAxEAPwD3FCEIBCEIBCEIBCJRKAQhcLh7UHUISe0ExN948Z/AoFIQk06gcARsUCkJLngbmEpAIQuNcDsg6hc1I1IOoQShAIQhAIQhAIQhBiP6asp/tf8Ao4j8tH9NWU/2v/RxH5a+WUIPqCt57srBEYjUOP1VcEeo07pLfPVles/90dJA/wDpr73P7PrC+YUIPqIeezKtUfSrRM9jX35R2aTU89WVkHTi4PM0MQQfCKa+X0IPpWt54cscL4qfGlX9oIoj2EEJH9MGWah/3NhxbSrgwd9I7O0EAxtv4L5tQg+mKPnky0On6VxE/VV4du0mOzsbNd6yF1vniywnV9Kh236GuSZ69mYA2G/ExdfMwVngcOS0WBgk2HevG/S3xQfR7POZgnm9ba4d2dUHwtTB93iFyp5xsDcuxF5kEUq36pg+hvIbbx5rxDDYnTY8Npt7FYMxwLZI26A/CUHr2L86mBN21yCBH6Oteemjh15rtPzq4AAtbXgEkAmlWsI4AM6e9eVYRtJw1F7WugxIge4JirQt3XUyAOce4oPWW+crLoINclxBj6mrv1+rv439SkVPOPgizS2ufSJE06w7oMi+jwC8Ywdd1+6CRyMe5SqWoCQBbjHH1oPVsZ518AxsPxBibTSrXt6L4ZwdE8wFEb54crs36TYWE0q4aBzIFOXE73tdeU1crc6Xua08YdBFidwbHYrG5lgdDjG3wQfSNTzvZOWhv0qNOx7Cufd2ft8VG/pfyyR/3QgHhSxFpBEtBpSOBhfNaEH07U882VOYAcVBMaoo4i3Ex9XzCU7z15XpaRir21DscRyvfs+a+YEIPpqr55crLp+lGHNgjsq9tz+z34evon6HnqyqO9iryR+hxFxNj+j5Qvl5CD6kPnrymf8A5Xr7HEflrv8ATVlP9r/0cR+WvlpdQfUn9NeUf2v/AEcR+UhfLSEAhCEAhCEAhCEAgJdGnqcBIEmJOw8U/h8LJQKpU2k2BFhuZvx4c1YYMFpsQmadKFMoNHEoLShiGGz2ahF4MH2/dxT1enhz+ic5ojjzUDD0xeCY+fcozhpdb55INBh6RjS2qCBG4HHhF+Ci1ctLnRLCbcY2+9V9GqQDHvTTqrgZPC3qQWzsifGvU2BexPMC3tSrssOG5v7uUqroYx3BxA8fnoipjHixJneUFwQ6NzePfa3tVZi8vnVIttMfeuMzF0WO3T56pVPM+Yk9eKCgzTLCzvNadBA3M3i8xzMqvWxbXD2w8COXA+N1ncxy7R3gRpJIibjx6fgggIQhAIQhAIQhAIQhAIQhAIQhAJTaZMwCYuel4v6yEmFMw+FO/NB3C4KRNk/QwhkKVhqccbcSpmEoA6pnoRzQR3UIiR96fpU+ngU6+oC3SWiWz3hZxnnwKJbo9K8er+CBFN0beHvsu1RB2HPrHFNsxF59V1Kw1cuI7u+3/PtQMMbYwRvugtEFWOKwjWPFtIPpXkA/3SN01iMK0N1arHaTfj+CCBTbpBgbcVx9PeVZYfCNLbS4k8Pnmp7cmdTDppgm938ABP4e1BlyPmEmrTIuIv61PxVACQ5wInht6ukpmhHoknTxgXPSUEWnW0/Nk4GCoY58ExUF+7YTaU7h6hHRBX4/K3MJLQS0TJ5ePtCgLStxQ0kEb2IVHisNpJjb4IIyEIQCEBCAQhCAQhCARCE+6kJ7sxbeJmBO3WUE6k4OpU26aYLdXeA77pM988Y4J+lMQVGw+H9SlCpAMifigcoNgx7VYUHkCBfgFV4bElxg2hWNKrxO54DkgYq0CbnfaApdFrWmD4eKWWDdu8fPzCSx1u82Tt4dfFA47DskQIHDx6yuU5E2gX4etJa/7JFvvSy7aeBghAYgkkajYm3IcpXdfAtmI8IXa1MnvX08PwhSGZe46S6WggjlwQRada53A6fcnn4yTcud/mcSPWJUinlILe69s8dzHSI4myarZWAL1GX4AyR/mjZBAquDp7ptvtHWOSi1DyHh/FXr8sploDamvwaQI3uSkuymkIYxxc8AkyAAPxQUNWn0ub8FCfUi0q4r4YaiO6I3nj4BV1Wk0dUDdHBudeDHNTw9tMDS0OggkOEgwZgjknaVSW6eHCL+1R8ZTjf2D70FJmLZqOcAGhxJhtmiTMAclEVnXdKg4imAe7OwmefGOiBpCEIBCIQgFbfSaL8O2i2mW1e01GoXjSQW6SDIGkbFVYYeWydZTQcp0VI0O5esJbWz6lLZtyQJpMt1TlWgTsChlO9zxUr0BuCOYQQ8uY5tQSLHpKtX4YgyOu9khjwYjwEJzC1Jfc8+pkckCH6jvIjjB+5OU3iTBM+xOgT9qSDPWPxTmX4fXqLGl3ATA35hAy1piYHI8VLwmNoj026jy/G/vUEUHOeWxF+JTtGvRw1SXS93EQCPegk4/MiIbTYGgd4H7XO/NRW18RXmXMa28kjl4BcxHlTLrMa5pJlp26RG0LlE1XPsA0E7RYSgmZZlLJmtVc1p3gT7JIUvF46nTBbQw+qD6TpeT1jaISjgA131lTUN7be/ZTK2f0qTSBUAMHSQdRiwgjYSggYXN8ZiBopMOkxIZTtb1QBunH4IgS70vtQI25zxmdlDd5ahoLW67mbOhvXxEdFBqeWbj3Q1sb3+EoJuaZVMPaAJuQDqgcyVXVsAxze6e9xHgoGM8pXumLTyVf8Azm6d4PNBYRp9X/CUXSJMfPFQsNiSZncp55iDMzw/FA25l/xUPE0YNrqxF4kKLXZxCCA+hAm25G9/ZyTSlFiZdSPATxQNoQhBMwtI7SQHRImxi4kcU46lpN069tuRCeo4cuhAmjSO6mOoAtm4PzsmKNOHQ7uid4U11PSe9duwOyAw2GJaRaNyk0qYuDNtuKddUFwNoSaTtIIgX2KDR5T5GVMRg34iiWvcx2k0h+kjgQ0faPAcQLGbKjw+FcBqcHRLhOwlukuA8NbfarfyPzLsMQyr2jqQaQSWtNRrwDdjmSN+fAwVp/LnNsHiKA+j1Glwq6y3SWPIqSHktIEunSSRMxKDH/QGCCWOM+jIInwI3+dkxiNdIhoYQT4g+wXlW7cMHNYykH6hcOuA322Vph8rrDvvw5qHiQQb8yNwEFFkvk9UdUpuqbPcQGgjWekFczjySBe4H6kN/XM3J6dOCsM8rVK5BdpplgECb+r3pFLNC1hpvdqa67pPEcyUFfRySlSDnOLXim2diGu5RNyqXOPKYExSboaBpiZ96j57muo6W7Dl+KoXAoJNTMXu3cTKa7YpoNXXIF9sSEnUkrpCDhK4Cu6UtuHJMAXQSsC+HbTKnhhBmLJWWZSRc28VJGHL3ATaUC6uDeWh2mAdlXGmFeVGkd3Vb7lV4sR+KCvr0o2UcOImCRIIMcQdweinm/hzUaq0cEETsl1PaV1BKaTMcFNYO7HFN06Fwd1KoiHiLg80EQ4gW1X8VcNw+ukCDb4HlChZll7S7ud3ofmykZc8tEeo/JQMUcPq3MD5/BLFCB7ucrSZRkgxA00tLa36h2d/lPPxUCrgnMeaZaQQYLTwKBvIzTa8doCWceE/gVedjRvVaIa1wOneB6+JPBcy7DtpscK1MwRLSLGfgsxnebOJ0sPcHDqg09fysaH6g0AybcNo967hfK4F1y5rTad9PUN5rz2rjS6AeHvTmGqkxzQeu020cZQe7U36QyNJIiRI3A3BE34LyvO8ZULnUyY0kiOC0GR1azR9XJ4WBsT1UXH+Sld1QyBqcee8oMdTpklPDAnc2WgqeTz2S37Q3i4kWMEbpTMiquMCm4+A+9BnBhBxSatEAcSVtcN5CYl7QRRcJMSdue/Cylu821RgDqjmCTAOoe6N0HnBwp4hWWW+TdWue40nrw9q3zPJbD0iDUdrsCGgGJHAnkpWXYjUNDmaaWshoYAIJN78dwgqPJ/yDcB2j2AtbOq8gcFMxGRN0ue3SwTA2B9m6n1s5c0GlSLwGucTeQTPRVVLB16rgwS7UZ+T4oKavh+/2be+SLwZVnl+UaG6qndGwbx8SrrAZbRwrx2o+s7141AWsABxlIxrHta5zgSX8XCPYgzuctZPdN/uVBWbNle1aZJMqsrUr9OaCA+lwTL2cla4zRYMBjiTxUB1NBG7PqEJz6OUIJ9Nl+UJ91PVA+bpbTI5Lha52+1r8vBAlmDcTxkGLqYymWwY4/MpdKvDuci8p/WDbigmZdi9FQO19mTs4betWmEqntDLW1C6xJvPUEfFVp8n3aQ5wgESOEhRqDXU3AMJ8EGnx+PZTolrmm/gRPr4LzDM3DU4xEk7K/z/AD5zm6diN+frlZirUDkDLIU/DNkgc1BaL7K0wNOXBB6b5B5UDSOt5a2QC0Aku/BWuY4TsO8DqYJuAZ9YKV5D03GhqGpsGARFz8VcZgZeKVXRDr6uSDH1Myw4EaS4uDTIEHVPL7MXuFYVMRQ0OYwio5wDtWktPONQPe9YVzjslw7gxr2ek7SHNkGIcbcVT4/yGoSG0y8ACTBBm25ky03O6BGKLXvFOn9U0QCXOaRMXmRY81Gp5K2AQ8Oe9zWtM92JvJ9XAK1Pk1h2taCSQGNJJcQdd+XqU2nk+GFRreweAJDSSSHbTd2wufYUGbzDLOxDiS53eDRDe7fjM7IweVvrVZ0k6bEjutBJaBAG+/BbzAvaWaadMHVYgae6OZKhY/BaS5huC2TB5Obudwgy7vJ2hRJY9xc4u7xkAD39eJVhT10qDtBDWiQ2/DrFz4KSctb2jXCnZwkgyQJkiJ3OkAyU7muVVOxcW6XAwBAuZMW5epBg6NYOqtc8k96STzUvMseahJJc5rRDQ75snsblLWObYA+8xO/z7FBrF1Kdu96/Ygo6lI3tE8FFxOGAFyrdzy8gcdoG6vcP5FB7O0e5rGiwaTLnHkAEGBZSEyRZNYmnJsFvcRkdKm18tOuzWNAt1J6rOY+mWHTF+KDOfR3cihWWs/qoQNGgT9rxT5ECBMlbHB4JrnCaTXDiRYxzBHFOYvI2teIA/uu59HcigzOCoWh1uchTMNld9TQXHwlWOJysCxgEb3sU1hMe+k49nygg7IH8TmlQ0xTdsOl1CGIaGuJA1DiPvClV8xYWlpbDzxVLnDmtbAOqRvsgz2ZYkuJ43KqHmNlKxDt1Bc5BKomQrbKacuvwVNhdwtFgS0Xg33Qeh5HjOya3sXmT6TXRpWmbjqTv0+lpMQQeG0g8PasflNBhaDTdDuTxYj1KW+nTLHGoO8P1DY8omyC3x/lqxrwxo1saWxtqFiJk+KkY3P8AD1GATUZO50tJPSd1hsDgGl8veWgFpE23N5gcmqdisAybPJHDkfWQgvmZpho0uNQ76QY0DhJIv8NlMb5X0XUyw6y5roGkCdNp0l+3Hdef4huidOo38fn+Cj0KjgZ0kT1sg9UyDHFrj3Z1RI9J0QAJi3Pbmnc4e51SnOpjHSCIvEt2A+9V/kTmLCCDAfuTBJ6RwV1mVUNrsdGruWmRB1bwgbZSllWXxEFrtiALAEGIsl4vFMdSY0vBfx4Gdr3AA33PtVWcxqdtUDmh7TJiLWMcLpbqZAlpawcIaA4dCSdXwQQamDa+s1jnQIsYk7Hn/DwVRmOWjtHQ1xAtJgKRTxrWYgEg6oJnkY5FXVLBdo8a6lnbusT4CbBBl8NkzWPlplxFweE8lc0q1PDzLRqixIknw5eKm5/hqNARSB1G2omVUay9khpceJO3gEEHOMe951UwG8gBt1krMHCEzJJcVuG5a4gQ3SXbzYQomaZaKA70u1ejFh6zxQYr+bChWPYdEIIuQ57Upnum2xBuCOoWgON1RBI46d/Yspl8tsRPuU12PIIjh7UD2a4/RIBN+iq6eYuAkG/VLx2N1zYAKlxFS9kFg7FiZm53VfmeY8kxUxBhVuKr6kHalcGVFcUgOhKYglUGGyu8GT4qnw71f5XVBEQDPVBp8pzIMjckceA8Vo246m8HhtI07niZbPshUGFbQp0wXEOJN28R65V1lOJwwaXOcGwbCC4x0/iglY/KqT6R7MEOEd06pPhOxF1zB5U4U9TJcYggxrHXSo+O8r6DnBjWnS2YcIBJ62VX/OjqgcWlwudJBg7cwgXUd2dSTDjwJBEfBRMfUaHAgt73ANI9vyStP5PZMcSwtqnvcHkydpuOHio2a+Rjmd4APbNi0z1N0FfkOILXyKjmH548AttQzAu06peYiZme9uD6isvhciqOABDWidyfS9lyr84N1GkSXEO4QbAWHggVl+ZGXbCQLnqST60xVzKkHOBqayeMH2CU02tpaZbrmIcDAG45XKg1KLKb9UEP4B1/koIz8wcajiGiecTaRv7FY4XFkiDJJ5RHqH4WUfH573BZpMku4zewHQKvZnpiAP4+JEQEGwwmUteNbyBAty8Xc1X5pmlNjQ2nLubp0COGkFQMNmNENLnPIBaQWMIvPQn7gqiriQ+fSDJ2gA+JtJ8boLZ+Pa5w1PqNjjBg8gFIqEVrmpsPSfYDwCpsWxog03Wi54E8IHNOYV7S2ajyANmgb+KDn0Ol+3Z7ChR/50o/qu9gQgzj3jjuksw7Xm5jrKSajS0EXnY7gp/D5drYTseCCPi8rvZ7S3mCPeqjE5cWgkEEdFeucPRjZNYx4DbW9aDJVnHmornjmrbHhp5qnrUQNkHAAnGsCaDApFNqCdl+CBcLgeNh7StplPkk0yXVGggTAO/hsFkMKwCFvPJ+vQ0xVpGIsZdbwQQW5WNfenSDv8hRs1woa6WPgfPOFqzl9FzS5lSByJuouNyyk8WcSBaA0A+1BjaTHPBMix5rQZFVaz03Dw3AneOqZ/6eGwDp3gX9qbZgQ2dTSI5m6D0Xya0BxY2oxzJ3kBx/y8vXZaEU2EkBwB5am39QMrz/ACahQFOYJM9QtDlraZqSLQOLjHvQTMTl2kkmo2N5u33ASs/mOYPkwO5tvY+N1q8ThqIpiT35n0pWfzxzTHxmUFO3FBz2kOLINwXSP/Fu6VmeYau8XA2iTY26EXTbqTN5vwKhPy9huZnxQMdoNNyD4iPgmKtUQBAnx+HHiprcODs0pFfAsBBAPtQMU8MHCdYnlxT1Nr4gQBtcj7/iuNwrSeI8Cn3UWts3jzMwgZoBokOI+IB5f8JnF4omRMxy2HtSqwY0m8qsxDzNxCBPblCRpHNdQef4bGPZ6LiOnD2LQ4HyvtpqAj+838Fl0IN5hc3FR3pB7RxEB3wTeatBEsefAwsQ15BtZS6eavG5kdUFjWDlAcSUoZnPRdbVBKBLRCfpnikOhO0gEE/B96PuWuyvFjQ5rhNgQdiPxWNwzyN1c4R88UF0MYWfaseEAq6wWYidIDXHe7QPgFk8c6wgyJVlh8UxhBIdPO6D0OjUcGOJbT0wILQGm8226KlbiWa/rWkM21BoJ5bxE7KZk2aUqzWtdqDoB1bj2TdSMywQoiQTUcbiO6Ost+dkCIpwAxhczeSAPbsl5hiWw0N7rjAhpB8TeT71VY3Hdq0EAMd9qLz9ykZaKUl7zr0jS0XEHiZHsQWtWkxjR3nlx3kAcONlnnDVJ1ON9iArqnWZ6TnEdBJPqlULKwDXFuo34oIeYsgSLRwtCZoNL2iXmTwAH4JOPxMtMhM0McGsA8bgH4oLGjhtLgC8kGbWF/UmMxqRsYjwuoH0uxdqi9v4qrxvlFRAcHVATGwufcgufpJLAdfwTVHMSTpdHQ7SsbU8r4EMZ63H7h+KpsZm9WqZc4xyFh7Ag3OZZ/QpOu7UR9lt/bwCzWaeVz6hOgaBz3d+AVAuIJn88Vv2j/ahQ0IPU/6uuP8A22E/frfkrv8AV1zD9thP3635K+iUmoDFonrcIPnCn5gscajmCthZb/fqxw/wuqf/AKuuP/bYT9+t+SveGZY8PLxUGo7923hupDqdX9dv7h/3IPn5v8nnHmYr4S1j361rT+x6pmn5gscahZ22FkX9OrHD/C6r6Iw+GLGQCC4kkkjcnpKjNyx4eXioNR37tvDdB4UP5PWYft8J+/W/JXafmLx7Y+vwZl2n062/L9D0Xvj6VUj02j/xP+5JOX/VBk7X1dZmfag8Xb5j8cfSqYT1Pq/kpWB80GLFRzO0w/d379SOH+H1Xs7GVQIlh6kGfWEvC4TRJmXOuTz/AACDx3MfNPiabQddDfg6oeB/w1Y0/NdjY/TYePF/5a9LxuAdVsXAAGQA0++6cZQqARraY5t/9kGBy3yCxVCAamHv3Rd8+ruK2PkjXEQaThxDnP8AdDFp6eEdrD3uBgGABAE8d1LQeZU/JetTqPaRRd+qNT9zEfY6j2K5b5JYgUw1nYsI3hz7857i1VXBB1Rr/wBUH18viVKQYP8A6Grnc0Ovef8A7FCwHkfXcx4b2Uzxe8D3UyvRazXEd0gHqJ+9RMFl7qezwQYkFvwug8uzfzc5hpcWnCBo51KxMeAo/eqhvmkzWqwFtfBtB2h1UHc8eyK9txmHc8FocADvYk/FN4bBVGDSHiOrf/ZB4PifMJmRBL8ThSNyTUrH/wDJMV/5PePa0uNbCQBPp1fyl9AVcG98anjSCCQGxMc7pzGYdzwWhwAO9pPxQfPWH/k+Y97Q4VsJB5vq84/ZJpvmFx3adma2FB6vqwfD6pfROCwzqY0lwLRMWg895XMdl4qQZhw2P4oPAf6uuP8A22E/frfko/q65h+2wn79b8lfQeGa8CHkHqLH1p5B86/1dcw/bYT9+t+ShfRSEAhCEAhCEAhCZxmJ7NhdExw9cIHkKpdnwBILQI7O5ePtvDJ22EzPEQuHPpfpawE6nNEvABjTpIIBHe1Dw43sgt0Knd5Q2adFnBjhLtJhxLbgttGkqRgM3FRz2wGlriB3vSgubIsLd3hI62MBYIVNT8opAPZm7WOB1S2HdlMmLaTVEzwEibxZU8WCJkG8HTLwDvuByIPrQPoVY7OgKhYQ0APFOS4cWGpMR6vFMf8AUXKncNe6NV+5uGwIcSLiLILpCqjnnea3SO85okuizmucCQRyaLdVHZ5USzV2Z2kjVeAaOwiTatI56bTIKC9QqY+UjYHcN+0i/FryxurlLWuf0DDuu1fKADV3Q7S0Os7eXFpgFsmNJPM8AbILhCrK+dhpdABDQ2+qJ1Eg6RFw0jvHhDuSaHlD3mt7M94tAM2/TGiTMbWDgftByC4QgIQCEIQCEIQCEIQCEIQCEIQC4UIQJldXEIAldhcQgAlNQhAklEoQgJRKEIOriEIBCEIFBdQhAIQhAIQhAIQhB//Z"/>
          <p:cNvSpPr>
            <a:spLocks noChangeAspect="1" noChangeArrowheads="1"/>
          </p:cNvSpPr>
          <p:nvPr/>
        </p:nvSpPr>
        <p:spPr bwMode="auto">
          <a:xfrm>
            <a:off x="0" y="-1343025"/>
            <a:ext cx="1990725" cy="2305050"/>
          </a:xfrm>
          <a:prstGeom prst="rect">
            <a:avLst/>
          </a:prstGeom>
          <a:noFill/>
        </p:spPr>
        <p:txBody>
          <a:bodyPr vert="horz" wrap="square" lIns="91440" tIns="45720" rIns="91440" bIns="45720" numCol="1" anchor="t" anchorCtr="0" compatLnSpc="1">
            <a:prstTxWarp prst="textNoShape">
              <a:avLst/>
            </a:prstTxWarp>
          </a:bodyPr>
          <a:lstStyle/>
          <a:p>
            <a:endParaRPr lang="tr-TR"/>
          </a:p>
        </p:txBody>
      </p:sp>
      <p:grpSp>
        <p:nvGrpSpPr>
          <p:cNvPr id="2" name="Group 5"/>
          <p:cNvGrpSpPr>
            <a:grpSpLocks/>
          </p:cNvGrpSpPr>
          <p:nvPr/>
        </p:nvGrpSpPr>
        <p:grpSpPr bwMode="auto">
          <a:xfrm>
            <a:off x="58738" y="6440488"/>
            <a:ext cx="2667000" cy="365125"/>
            <a:chOff x="384" y="2976"/>
            <a:chExt cx="1680" cy="230"/>
          </a:xfrm>
        </p:grpSpPr>
        <p:pic>
          <p:nvPicPr>
            <p:cNvPr id="6" name="Picture 6" descr="HM00260_"/>
            <p:cNvPicPr>
              <a:picLocks noChangeAspect="1" noChangeArrowheads="1"/>
            </p:cNvPicPr>
            <p:nvPr/>
          </p:nvPicPr>
          <p:blipFill>
            <a:blip r:embed="rId2" cstate="print"/>
            <a:srcRect/>
            <a:stretch>
              <a:fillRect/>
            </a:stretch>
          </p:blipFill>
          <p:spPr bwMode="auto">
            <a:xfrm>
              <a:off x="1351" y="3009"/>
              <a:ext cx="144" cy="183"/>
            </a:xfrm>
            <a:prstGeom prst="rect">
              <a:avLst/>
            </a:prstGeom>
            <a:noFill/>
            <a:ln w="9525">
              <a:noFill/>
              <a:miter lim="800000"/>
              <a:headEnd/>
              <a:tailEnd/>
            </a:ln>
          </p:spPr>
        </p:pic>
        <p:sp>
          <p:nvSpPr>
            <p:cNvPr id="7" name="Text Box 7"/>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dirty="0" err="1"/>
                <a:t>İÜ.Cerrahpaşa</a:t>
              </a:r>
              <a:r>
                <a:rPr lang="tr-TR" sz="900" b="0" dirty="0"/>
                <a:t> Tıp Fakültesi</a:t>
              </a:r>
            </a:p>
            <a:p>
              <a:r>
                <a:rPr lang="tr-TR" sz="900" b="0" dirty="0"/>
                <a:t>Gastroenteroloji Bilim Dalı</a:t>
              </a:r>
            </a:p>
          </p:txBody>
        </p:sp>
      </p:grpSp>
      <p:sp>
        <p:nvSpPr>
          <p:cNvPr id="13" name="12 Slayt Numarası Yer Tutucusu"/>
          <p:cNvSpPr>
            <a:spLocks noGrp="1"/>
          </p:cNvSpPr>
          <p:nvPr>
            <p:ph type="sldNum" sz="quarter" idx="12"/>
          </p:nvPr>
        </p:nvSpPr>
        <p:spPr>
          <a:xfrm>
            <a:off x="8174144" y="6254751"/>
            <a:ext cx="802432" cy="476250"/>
          </a:xfrm>
        </p:spPr>
        <p:txBody>
          <a:bodyPr/>
          <a:lstStyle/>
          <a:p>
            <a:pPr>
              <a:defRPr/>
            </a:pPr>
            <a:fld id="{18A7C158-08FE-4036-8D5A-254103DC9D54}" type="slidenum">
              <a:rPr lang="tr-TR" smtClean="0"/>
              <a:pPr>
                <a:defRPr/>
              </a:pPr>
              <a:t>52</a:t>
            </a:fld>
            <a:endParaRPr lang="tr-TR" dirty="0"/>
          </a:p>
        </p:txBody>
      </p:sp>
      <p:pic>
        <p:nvPicPr>
          <p:cNvPr id="3" name="Resim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39552" y="404664"/>
            <a:ext cx="8186814" cy="5688632"/>
          </a:xfrm>
          <a:prstGeom prst="rect">
            <a:avLst/>
          </a:prstGeom>
          <a:ln w="3175">
            <a:solidFill>
              <a:schemeClr val="tx1"/>
            </a:solidFill>
          </a:ln>
        </p:spPr>
      </p:pic>
    </p:spTree>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a:defRPr/>
            </a:pPr>
            <a:fld id="{CA48B754-D8E6-460C-8CA2-0447D872C702}" type="slidenum">
              <a:rPr lang="tr-TR" smtClean="0"/>
              <a:pPr>
                <a:defRPr/>
              </a:pPr>
              <a:t>53</a:t>
            </a:fld>
            <a:endParaRPr lang="tr-TR"/>
          </a:p>
        </p:txBody>
      </p:sp>
      <p:pic>
        <p:nvPicPr>
          <p:cNvPr id="3" name="Picture 2" descr="http://www.medison.ru/uzi/img/p282.jpg">
            <a:hlinkClick r:id="rId2"/>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683568" y="312728"/>
            <a:ext cx="7787208" cy="5901819"/>
          </a:xfrm>
          <a:prstGeom prst="rect">
            <a:avLst/>
          </a:prstGeom>
          <a:noFill/>
          <a:ln w="3175">
            <a:solidFill>
              <a:schemeClr val="tx1"/>
            </a:solidFill>
          </a:ln>
        </p:spPr>
      </p:pic>
      <p:grpSp>
        <p:nvGrpSpPr>
          <p:cNvPr id="4" name="Group 5"/>
          <p:cNvGrpSpPr>
            <a:grpSpLocks/>
          </p:cNvGrpSpPr>
          <p:nvPr/>
        </p:nvGrpSpPr>
        <p:grpSpPr bwMode="auto">
          <a:xfrm>
            <a:off x="58738" y="6440488"/>
            <a:ext cx="2667000" cy="365125"/>
            <a:chOff x="384" y="2976"/>
            <a:chExt cx="1680" cy="230"/>
          </a:xfrm>
        </p:grpSpPr>
        <p:pic>
          <p:nvPicPr>
            <p:cNvPr id="5" name="Picture 6" descr="HM00260_"/>
            <p:cNvPicPr>
              <a:picLocks noChangeAspect="1" noChangeArrowheads="1"/>
            </p:cNvPicPr>
            <p:nvPr/>
          </p:nvPicPr>
          <p:blipFill>
            <a:blip r:embed="rId5" cstate="print"/>
            <a:srcRect/>
            <a:stretch>
              <a:fillRect/>
            </a:stretch>
          </p:blipFill>
          <p:spPr bwMode="auto">
            <a:xfrm>
              <a:off x="1351" y="3009"/>
              <a:ext cx="144" cy="183"/>
            </a:xfrm>
            <a:prstGeom prst="rect">
              <a:avLst/>
            </a:prstGeom>
            <a:noFill/>
            <a:ln w="9525">
              <a:noFill/>
              <a:miter lim="800000"/>
              <a:headEnd/>
              <a:tailEnd/>
            </a:ln>
          </p:spPr>
        </p:pic>
        <p:sp>
          <p:nvSpPr>
            <p:cNvPr id="6" name="Text Box 7"/>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dirty="0" err="1"/>
                <a:t>İÜ.Cerrahpaşa</a:t>
              </a:r>
              <a:r>
                <a:rPr lang="tr-TR" sz="900" b="0" dirty="0"/>
                <a:t> Tıp Fakültesi</a:t>
              </a:r>
            </a:p>
            <a:p>
              <a:r>
                <a:rPr lang="tr-TR" sz="900" b="0" dirty="0"/>
                <a:t>Gastroenteroloji Bilim Dalı</a:t>
              </a:r>
            </a:p>
          </p:txBody>
        </p:sp>
      </p:grpSp>
      <p:sp>
        <p:nvSpPr>
          <p:cNvPr id="9" name="Oval 8"/>
          <p:cNvSpPr/>
          <p:nvPr/>
        </p:nvSpPr>
        <p:spPr bwMode="auto">
          <a:xfrm>
            <a:off x="4283968" y="3263637"/>
            <a:ext cx="1296144" cy="1101467"/>
          </a:xfrm>
          <a:prstGeom prst="ellipse">
            <a:avLst/>
          </a:prstGeom>
          <a:noFill/>
          <a:ln w="28575" cap="flat" cmpd="sng" algn="ctr">
            <a:solidFill>
              <a:srgbClr val="FFFF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Tahoma" pitchFamily="34" charset="0"/>
            </a:endParaRPr>
          </a:p>
        </p:txBody>
      </p:sp>
    </p:spTree>
    <p:extLst>
      <p:ext uri="{BB962C8B-B14F-4D97-AF65-F5344CB8AC3E}">
        <p14:creationId xmlns:p14="http://schemas.microsoft.com/office/powerpoint/2010/main" val="624074270"/>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395288" y="333375"/>
            <a:ext cx="8229600" cy="503238"/>
          </a:xfrm>
        </p:spPr>
        <p:txBody>
          <a:bodyPr/>
          <a:lstStyle/>
          <a:p>
            <a:pPr algn="ctr" eaLnBrk="1" hangingPunct="1">
              <a:defRPr/>
            </a:pPr>
            <a:r>
              <a:rPr lang="tr-TR" sz="2800" dirty="0" smtClean="0">
                <a:solidFill>
                  <a:srgbClr val="FFFF00"/>
                </a:solidFill>
              </a:rPr>
              <a:t>Cholescintigraphy</a:t>
            </a:r>
          </a:p>
        </p:txBody>
      </p:sp>
      <p:sp>
        <p:nvSpPr>
          <p:cNvPr id="50179" name="Rectangle 3"/>
          <p:cNvSpPr>
            <a:spLocks noGrp="1" noChangeArrowheads="1"/>
          </p:cNvSpPr>
          <p:nvPr>
            <p:ph type="body" idx="1"/>
          </p:nvPr>
        </p:nvSpPr>
        <p:spPr>
          <a:xfrm>
            <a:off x="250825" y="1566863"/>
            <a:ext cx="8678863" cy="4525962"/>
          </a:xfrm>
        </p:spPr>
        <p:txBody>
          <a:bodyPr/>
          <a:lstStyle/>
          <a:p>
            <a:pPr eaLnBrk="1" hangingPunct="1">
              <a:lnSpc>
                <a:spcPct val="80000"/>
              </a:lnSpc>
            </a:pPr>
            <a:r>
              <a:rPr lang="tr-TR" sz="2000" baseline="30000" smtClean="0">
                <a:solidFill>
                  <a:srgbClr val="FFFF00"/>
                </a:solidFill>
                <a:effectLst/>
              </a:rPr>
              <a:t>99m</a:t>
            </a:r>
            <a:r>
              <a:rPr lang="tr-TR" sz="2000" smtClean="0">
                <a:solidFill>
                  <a:srgbClr val="FFFF00"/>
                </a:solidFill>
                <a:effectLst/>
              </a:rPr>
              <a:t>Tc HIDA</a:t>
            </a:r>
            <a:r>
              <a:rPr lang="tr-TR" sz="2000" smtClean="0">
                <a:effectLst/>
              </a:rPr>
              <a:t> (Hydroxy- Hepato-iminodiacetic acid ), PIPIDA (Paraisoprpyl iminodiacetic ecid)</a:t>
            </a:r>
          </a:p>
          <a:p>
            <a:pPr eaLnBrk="1" hangingPunct="1">
              <a:lnSpc>
                <a:spcPct val="80000"/>
              </a:lnSpc>
            </a:pPr>
            <a:endParaRPr lang="tr-TR" sz="2000" smtClean="0">
              <a:effectLst/>
            </a:endParaRPr>
          </a:p>
          <a:p>
            <a:pPr eaLnBrk="1" hangingPunct="1">
              <a:lnSpc>
                <a:spcPct val="80000"/>
              </a:lnSpc>
            </a:pPr>
            <a:r>
              <a:rPr lang="tr-TR" sz="2000" smtClean="0">
                <a:effectLst/>
              </a:rPr>
              <a:t>In normal condition, gallbladder  must  visualised  in 30-60 min after iv injection of  radionuclid marker. Nonvisualization of the gallbladder  after  4 hours is  indicative of cystic duct obstruction due to  cholecystitis.  </a:t>
            </a:r>
          </a:p>
          <a:p>
            <a:pPr eaLnBrk="1" hangingPunct="1">
              <a:lnSpc>
                <a:spcPct val="80000"/>
              </a:lnSpc>
            </a:pPr>
            <a:endParaRPr lang="tr-TR" sz="2000" smtClean="0">
              <a:effectLst/>
            </a:endParaRPr>
          </a:p>
          <a:p>
            <a:pPr eaLnBrk="1" hangingPunct="1">
              <a:lnSpc>
                <a:spcPct val="80000"/>
              </a:lnSpc>
            </a:pPr>
            <a:r>
              <a:rPr lang="tr-TR" sz="2000" smtClean="0">
                <a:effectLst/>
              </a:rPr>
              <a:t>Sensitivity and spesivity are  more than 90% in  acute calculous cholecystitis . Concurrent using of morphin (0.04mg/kg iv) may increas the sensitivity of test. </a:t>
            </a:r>
          </a:p>
          <a:p>
            <a:pPr eaLnBrk="1" hangingPunct="1">
              <a:lnSpc>
                <a:spcPct val="80000"/>
              </a:lnSpc>
            </a:pPr>
            <a:endParaRPr lang="tr-TR" sz="2000" smtClean="0">
              <a:effectLst/>
            </a:endParaRPr>
          </a:p>
          <a:p>
            <a:pPr eaLnBrk="1" hangingPunct="1">
              <a:lnSpc>
                <a:spcPct val="80000"/>
              </a:lnSpc>
            </a:pPr>
            <a:r>
              <a:rPr lang="tr-TR" sz="2000" smtClean="0">
                <a:effectLst/>
              </a:rPr>
              <a:t>False negativity may occur in acalculous cholecystitis and  false positivity  may occur in chronic cholecystitis, chronic liver disease  and during parenteral nutrition</a:t>
            </a:r>
          </a:p>
          <a:p>
            <a:pPr eaLnBrk="1" hangingPunct="1">
              <a:lnSpc>
                <a:spcPct val="80000"/>
              </a:lnSpc>
            </a:pPr>
            <a:endParaRPr lang="tr-TR" sz="2000" smtClean="0">
              <a:effectLst/>
            </a:endParaRPr>
          </a:p>
          <a:p>
            <a:pPr eaLnBrk="1" hangingPunct="1">
              <a:lnSpc>
                <a:spcPct val="80000"/>
              </a:lnSpc>
            </a:pPr>
            <a:endParaRPr lang="tr-TR" sz="2000" smtClean="0">
              <a:effectLst/>
            </a:endParaRPr>
          </a:p>
        </p:txBody>
      </p:sp>
      <p:grpSp>
        <p:nvGrpSpPr>
          <p:cNvPr id="50180" name="Group 4"/>
          <p:cNvGrpSpPr>
            <a:grpSpLocks/>
          </p:cNvGrpSpPr>
          <p:nvPr/>
        </p:nvGrpSpPr>
        <p:grpSpPr bwMode="auto">
          <a:xfrm>
            <a:off x="58738" y="6440488"/>
            <a:ext cx="2667000" cy="365125"/>
            <a:chOff x="384" y="2976"/>
            <a:chExt cx="1680" cy="230"/>
          </a:xfrm>
        </p:grpSpPr>
        <p:pic>
          <p:nvPicPr>
            <p:cNvPr id="50183" name="Picture 5" descr="HM00260_"/>
            <p:cNvPicPr>
              <a:picLocks noChangeAspect="1" noChangeArrowheads="1"/>
            </p:cNvPicPr>
            <p:nvPr/>
          </p:nvPicPr>
          <p:blipFill>
            <a:blip r:embed="rId2" cstate="print"/>
            <a:srcRect/>
            <a:stretch>
              <a:fillRect/>
            </a:stretch>
          </p:blipFill>
          <p:spPr bwMode="auto">
            <a:xfrm>
              <a:off x="1351" y="3009"/>
              <a:ext cx="144" cy="183"/>
            </a:xfrm>
            <a:prstGeom prst="rect">
              <a:avLst/>
            </a:prstGeom>
            <a:noFill/>
            <a:ln w="9525">
              <a:noFill/>
              <a:miter lim="800000"/>
              <a:headEnd/>
              <a:tailEnd/>
            </a:ln>
          </p:spPr>
        </p:pic>
        <p:sp>
          <p:nvSpPr>
            <p:cNvPr id="50184"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
        <p:nvSpPr>
          <p:cNvPr id="50181" name="Line 7"/>
          <p:cNvSpPr>
            <a:spLocks noChangeShapeType="1"/>
          </p:cNvSpPr>
          <p:nvPr/>
        </p:nvSpPr>
        <p:spPr bwMode="auto">
          <a:xfrm>
            <a:off x="0" y="1052513"/>
            <a:ext cx="9144000" cy="0"/>
          </a:xfrm>
          <a:prstGeom prst="line">
            <a:avLst/>
          </a:prstGeom>
          <a:noFill/>
          <a:ln w="9525">
            <a:solidFill>
              <a:schemeClr val="hlink"/>
            </a:solidFill>
            <a:round/>
            <a:headEnd/>
            <a:tailEnd/>
          </a:ln>
        </p:spPr>
        <p:txBody>
          <a:bodyPr/>
          <a:lstStyle/>
          <a:p>
            <a:endParaRPr lang="tr-TR"/>
          </a:p>
        </p:txBody>
      </p:sp>
      <p:sp>
        <p:nvSpPr>
          <p:cNvPr id="2" name="Slayt Numarası Yer Tutucusu 1"/>
          <p:cNvSpPr>
            <a:spLocks noGrp="1"/>
          </p:cNvSpPr>
          <p:nvPr>
            <p:ph type="sldNum" sz="quarter" idx="12"/>
          </p:nvPr>
        </p:nvSpPr>
        <p:spPr/>
        <p:txBody>
          <a:bodyPr/>
          <a:lstStyle/>
          <a:p>
            <a:pPr>
              <a:defRPr/>
            </a:pPr>
            <a:fld id="{F0B3AC44-B3AE-45AA-A9DC-A10D0C9D45C9}" type="slidenum">
              <a:rPr lang="tr-TR" smtClean="0"/>
              <a:pPr>
                <a:defRPr/>
              </a:pPr>
              <a:t>54</a:t>
            </a:fld>
            <a:endParaRPr lang="tr-TR"/>
          </a:p>
        </p:txBody>
      </p:sp>
    </p:spTree>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a:defRPr/>
            </a:pPr>
            <a:fld id="{BAA4D7D9-1BE9-425B-AA58-E651797E0A07}" type="slidenum">
              <a:rPr lang="tr-TR" altLang="tr-TR"/>
              <a:pPr>
                <a:defRPr/>
              </a:pPr>
              <a:t>55</a:t>
            </a:fld>
            <a:endParaRPr lang="tr-TR" altLang="tr-TR"/>
          </a:p>
        </p:txBody>
      </p:sp>
      <p:pic>
        <p:nvPicPr>
          <p:cNvPr id="57347" name="Resim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75" y="6321425"/>
            <a:ext cx="449263"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Dikdörtgen 12"/>
          <p:cNvSpPr>
            <a:spLocks noChangeArrowheads="1"/>
          </p:cNvSpPr>
          <p:nvPr/>
        </p:nvSpPr>
        <p:spPr bwMode="auto">
          <a:xfrm>
            <a:off x="2555875" y="531813"/>
            <a:ext cx="43545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r>
              <a:rPr lang="tr-TR" altLang="tr-TR" sz="2400" b="0" baseline="30000">
                <a:solidFill>
                  <a:srgbClr val="FFFF00"/>
                </a:solidFill>
              </a:rPr>
              <a:t>99m</a:t>
            </a:r>
            <a:r>
              <a:rPr lang="tr-TR" altLang="tr-TR" sz="2400" b="0">
                <a:solidFill>
                  <a:srgbClr val="FFFF00"/>
                </a:solidFill>
              </a:rPr>
              <a:t>Tc HIDA  Cholescintigraphy </a:t>
            </a:r>
          </a:p>
        </p:txBody>
      </p:sp>
      <p:grpSp>
        <p:nvGrpSpPr>
          <p:cNvPr id="57349" name="Grup 3"/>
          <p:cNvGrpSpPr>
            <a:grpSpLocks/>
          </p:cNvGrpSpPr>
          <p:nvPr/>
        </p:nvGrpSpPr>
        <p:grpSpPr bwMode="auto">
          <a:xfrm>
            <a:off x="900113" y="1308100"/>
            <a:ext cx="7289800" cy="4494213"/>
            <a:chOff x="900113" y="1308100"/>
            <a:chExt cx="7289800" cy="4494212"/>
          </a:xfrm>
        </p:grpSpPr>
        <p:pic>
          <p:nvPicPr>
            <p:cNvPr id="57350" name="Resi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308100"/>
              <a:ext cx="728980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351" name="Grup 10"/>
            <p:cNvGrpSpPr>
              <a:grpSpLocks/>
            </p:cNvGrpSpPr>
            <p:nvPr/>
          </p:nvGrpSpPr>
          <p:grpSpPr bwMode="auto">
            <a:xfrm>
              <a:off x="900113" y="3568700"/>
              <a:ext cx="7289800" cy="2233612"/>
              <a:chOff x="1638266" y="3284984"/>
              <a:chExt cx="6461109" cy="1800200"/>
            </a:xfrm>
          </p:grpSpPr>
          <p:pic>
            <p:nvPicPr>
              <p:cNvPr id="57355" name="Resim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38266" y="3284984"/>
                <a:ext cx="6461109"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6" name="Metin kutusu 4"/>
              <p:cNvSpPr txBox="1">
                <a:spLocks noChangeArrowheads="1"/>
              </p:cNvSpPr>
              <p:nvPr/>
            </p:nvSpPr>
            <p:spPr bwMode="auto">
              <a:xfrm>
                <a:off x="1979712" y="4293096"/>
                <a:ext cx="2304256" cy="272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pPr>
                <a:r>
                  <a:rPr lang="tr-TR" altLang="tr-TR" sz="1600" b="0">
                    <a:solidFill>
                      <a:srgbClr val="000000"/>
                    </a:solidFill>
                    <a:latin typeface="Calibri" panose="020F0502020204030204" pitchFamily="34" charset="0"/>
                  </a:rPr>
                  <a:t>Gallbladder is not seen</a:t>
                </a:r>
              </a:p>
            </p:txBody>
          </p:sp>
          <p:cxnSp>
            <p:nvCxnSpPr>
              <p:cNvPr id="57357" name="Düz Ok Bağlayıcısı 6"/>
              <p:cNvCxnSpPr>
                <a:cxnSpLocks noChangeShapeType="1"/>
              </p:cNvCxnSpPr>
              <p:nvPr/>
            </p:nvCxnSpPr>
            <p:spPr bwMode="auto">
              <a:xfrm flipV="1">
                <a:off x="3419872" y="3789040"/>
                <a:ext cx="432048" cy="504056"/>
              </a:xfrm>
              <a:prstGeom prst="straightConnector1">
                <a:avLst/>
              </a:prstGeom>
              <a:noFill/>
              <a:ln w="9525"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57358" name="Düz Ok Bağlayıcısı 9"/>
              <p:cNvCxnSpPr>
                <a:cxnSpLocks noChangeShapeType="1"/>
              </p:cNvCxnSpPr>
              <p:nvPr/>
            </p:nvCxnSpPr>
            <p:spPr bwMode="auto">
              <a:xfrm flipH="1" flipV="1">
                <a:off x="2267744" y="3933056"/>
                <a:ext cx="432048" cy="360040"/>
              </a:xfrm>
              <a:prstGeom prst="straightConnector1">
                <a:avLst/>
              </a:prstGeom>
              <a:noFill/>
              <a:ln w="9525" algn="ctr">
                <a:solidFill>
                  <a:srgbClr val="FF0000"/>
                </a:solidFill>
                <a:round/>
                <a:headEnd/>
                <a:tailEnd type="triangle" w="med" len="med"/>
              </a:ln>
              <a:extLst>
                <a:ext uri="{909E8E84-426E-40DD-AFC4-6F175D3DCCD1}">
                  <a14:hiddenFill xmlns:a14="http://schemas.microsoft.com/office/drawing/2010/main">
                    <a:noFill/>
                  </a14:hiddenFill>
                </a:ext>
              </a:extLst>
            </p:spPr>
          </p:cxnSp>
        </p:grpSp>
        <p:sp>
          <p:nvSpPr>
            <p:cNvPr id="57352" name="Metin kutusu 2"/>
            <p:cNvSpPr txBox="1">
              <a:spLocks noChangeArrowheads="1"/>
            </p:cNvSpPr>
            <p:nvPr/>
          </p:nvSpPr>
          <p:spPr bwMode="auto">
            <a:xfrm>
              <a:off x="2843808" y="2402877"/>
              <a:ext cx="1440160" cy="584775"/>
            </a:xfrm>
            <a:prstGeom prst="rect">
              <a:avLst/>
            </a:prstGeom>
            <a:solidFill>
              <a:srgbClr val="ECECE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a:spcBef>
                  <a:spcPct val="0"/>
                </a:spcBef>
                <a:buClrTx/>
                <a:buSzTx/>
                <a:buFontTx/>
                <a:buNone/>
              </a:pPr>
              <a:r>
                <a:rPr lang="tr-TR" altLang="tr-TR" sz="1600">
                  <a:solidFill>
                    <a:srgbClr val="000000"/>
                  </a:solidFill>
                  <a:latin typeface="Calibri" panose="020F0502020204030204" pitchFamily="34" charset="0"/>
                </a:rPr>
                <a:t>Visible gallbladder</a:t>
              </a:r>
            </a:p>
          </p:txBody>
        </p:sp>
        <p:sp>
          <p:nvSpPr>
            <p:cNvPr id="57353" name="Metin kutusu 11"/>
            <p:cNvSpPr txBox="1">
              <a:spLocks noChangeArrowheads="1"/>
            </p:cNvSpPr>
            <p:nvPr/>
          </p:nvSpPr>
          <p:spPr bwMode="auto">
            <a:xfrm>
              <a:off x="6468000" y="4663084"/>
              <a:ext cx="1152128" cy="584775"/>
            </a:xfrm>
            <a:prstGeom prst="rect">
              <a:avLst/>
            </a:prstGeom>
            <a:solidFill>
              <a:srgbClr val="ECECE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a:spcBef>
                  <a:spcPct val="0"/>
                </a:spcBef>
                <a:buClrTx/>
                <a:buSzTx/>
                <a:buFontTx/>
                <a:buNone/>
              </a:pPr>
              <a:r>
                <a:rPr lang="tr-TR" altLang="tr-TR" sz="1600" b="0">
                  <a:solidFill>
                    <a:srgbClr val="000000"/>
                  </a:solidFill>
                  <a:latin typeface="Calibri" panose="020F0502020204030204" pitchFamily="34" charset="0"/>
                </a:rPr>
                <a:t>No visual gallbladder</a:t>
              </a:r>
            </a:p>
          </p:txBody>
        </p:sp>
        <p:sp>
          <p:nvSpPr>
            <p:cNvPr id="57354" name="Metin kutusu 12"/>
            <p:cNvSpPr txBox="1">
              <a:spLocks noChangeArrowheads="1"/>
            </p:cNvSpPr>
            <p:nvPr/>
          </p:nvSpPr>
          <p:spPr bwMode="auto">
            <a:xfrm>
              <a:off x="4644008" y="4855058"/>
              <a:ext cx="1080120" cy="584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a:spcBef>
                  <a:spcPct val="0"/>
                </a:spcBef>
                <a:buClrTx/>
                <a:buSzTx/>
                <a:buFontTx/>
                <a:buNone/>
              </a:pPr>
              <a:r>
                <a:rPr lang="tr-TR" altLang="tr-TR" sz="1600" b="0">
                  <a:solidFill>
                    <a:srgbClr val="000000"/>
                  </a:solidFill>
                  <a:latin typeface="Calibri" panose="020F0502020204030204" pitchFamily="34" charset="0"/>
                </a:rPr>
                <a:t>Small intestines</a:t>
              </a:r>
            </a:p>
          </p:txBody>
        </p:sp>
      </p:grpSp>
    </p:spTree>
    <p:extLst>
      <p:ext uri="{BB962C8B-B14F-4D97-AF65-F5344CB8AC3E}">
        <p14:creationId xmlns:p14="http://schemas.microsoft.com/office/powerpoint/2010/main" val="1033127411"/>
      </p:ext>
    </p:extLst>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312738"/>
            <a:ext cx="8229600" cy="1028700"/>
          </a:xfrm>
        </p:spPr>
        <p:txBody>
          <a:bodyPr/>
          <a:lstStyle/>
          <a:p>
            <a:pPr algn="ctr" eaLnBrk="1" hangingPunct="1">
              <a:defRPr/>
            </a:pPr>
            <a:r>
              <a:rPr lang="tr-TR" sz="3200" dirty="0" smtClean="0">
                <a:solidFill>
                  <a:srgbClr val="FFFF00"/>
                </a:solidFill>
              </a:rPr>
              <a:t>C T</a:t>
            </a:r>
            <a:r>
              <a:rPr lang="tr-TR" sz="2800" dirty="0" smtClean="0">
                <a:solidFill>
                  <a:srgbClr val="FFFF00"/>
                </a:solidFill>
              </a:rPr>
              <a:t> (</a:t>
            </a:r>
            <a:r>
              <a:rPr lang="tr-TR" sz="2800" dirty="0" err="1" smtClean="0">
                <a:solidFill>
                  <a:srgbClr val="FFFF00"/>
                </a:solidFill>
              </a:rPr>
              <a:t>Computed</a:t>
            </a:r>
            <a:r>
              <a:rPr lang="tr-TR" sz="2800" dirty="0" smtClean="0">
                <a:solidFill>
                  <a:srgbClr val="FFFF00"/>
                </a:solidFill>
              </a:rPr>
              <a:t> </a:t>
            </a:r>
            <a:r>
              <a:rPr lang="tr-TR" sz="2800" dirty="0" err="1" smtClean="0">
                <a:solidFill>
                  <a:srgbClr val="FFFF00"/>
                </a:solidFill>
              </a:rPr>
              <a:t>tomography</a:t>
            </a:r>
            <a:r>
              <a:rPr lang="tr-TR" sz="2800" dirty="0" smtClean="0">
                <a:solidFill>
                  <a:srgbClr val="FFFF00"/>
                </a:solidFill>
              </a:rPr>
              <a:t>)</a:t>
            </a:r>
          </a:p>
        </p:txBody>
      </p:sp>
      <p:sp>
        <p:nvSpPr>
          <p:cNvPr id="52227" name="Rectangle 3"/>
          <p:cNvSpPr>
            <a:spLocks noGrp="1" noChangeArrowheads="1"/>
          </p:cNvSpPr>
          <p:nvPr>
            <p:ph type="body" idx="1"/>
          </p:nvPr>
        </p:nvSpPr>
        <p:spPr>
          <a:xfrm>
            <a:off x="468313" y="1916113"/>
            <a:ext cx="8229600" cy="4176712"/>
          </a:xfrm>
        </p:spPr>
        <p:txBody>
          <a:bodyPr/>
          <a:lstStyle/>
          <a:p>
            <a:pPr eaLnBrk="1" hangingPunct="1">
              <a:lnSpc>
                <a:spcPct val="90000"/>
              </a:lnSpc>
            </a:pPr>
            <a:r>
              <a:rPr lang="tr-TR" sz="2000" dirty="0" smtClean="0">
                <a:effectLst/>
              </a:rPr>
              <a:t>CT has </a:t>
            </a:r>
            <a:r>
              <a:rPr lang="tr-TR" sz="2000" dirty="0" err="1" smtClean="0">
                <a:effectLst/>
              </a:rPr>
              <a:t>little</a:t>
            </a:r>
            <a:r>
              <a:rPr lang="tr-TR" sz="2000" dirty="0" smtClean="0">
                <a:effectLst/>
              </a:rPr>
              <a:t> role in </a:t>
            </a:r>
            <a:r>
              <a:rPr lang="tr-TR" sz="2000" dirty="0" err="1" smtClean="0">
                <a:effectLst/>
              </a:rPr>
              <a:t>the</a:t>
            </a:r>
            <a:r>
              <a:rPr lang="tr-TR" sz="2000" dirty="0" smtClean="0">
                <a:effectLst/>
              </a:rPr>
              <a:t> </a:t>
            </a:r>
            <a:r>
              <a:rPr lang="tr-TR" sz="2000" dirty="0" err="1" smtClean="0">
                <a:effectLst/>
              </a:rPr>
              <a:t>diagnosis</a:t>
            </a:r>
            <a:r>
              <a:rPr lang="tr-TR" sz="2000" dirty="0" smtClean="0">
                <a:effectLst/>
              </a:rPr>
              <a:t> of </a:t>
            </a:r>
            <a:r>
              <a:rPr lang="tr-TR" sz="2000" dirty="0" err="1" smtClean="0">
                <a:effectLst/>
              </a:rPr>
              <a:t>cholelithiasis</a:t>
            </a:r>
            <a:r>
              <a:rPr lang="tr-TR" sz="2000" dirty="0" smtClean="0">
                <a:effectLst/>
              </a:rPr>
              <a:t> </a:t>
            </a:r>
            <a:r>
              <a:rPr lang="tr-TR" sz="2000" dirty="0" err="1" smtClean="0">
                <a:effectLst/>
              </a:rPr>
              <a:t>because</a:t>
            </a:r>
            <a:r>
              <a:rPr lang="tr-TR" sz="2000" dirty="0" smtClean="0">
                <a:effectLst/>
              </a:rPr>
              <a:t> </a:t>
            </a:r>
            <a:r>
              <a:rPr lang="tr-TR" sz="2000" dirty="0" err="1" smtClean="0">
                <a:effectLst/>
              </a:rPr>
              <a:t>many</a:t>
            </a:r>
            <a:r>
              <a:rPr lang="tr-TR" sz="2000" dirty="0" smtClean="0">
                <a:effectLst/>
              </a:rPr>
              <a:t> </a:t>
            </a:r>
            <a:r>
              <a:rPr lang="tr-TR" sz="2000" dirty="0" err="1" smtClean="0">
                <a:effectLst/>
              </a:rPr>
              <a:t>stones</a:t>
            </a:r>
            <a:r>
              <a:rPr lang="tr-TR" sz="2000" dirty="0" smtClean="0">
                <a:effectLst/>
              </a:rPr>
              <a:t> </a:t>
            </a:r>
            <a:r>
              <a:rPr lang="tr-TR" sz="2000" dirty="0" err="1" smtClean="0">
                <a:effectLst/>
              </a:rPr>
              <a:t>are</a:t>
            </a:r>
            <a:r>
              <a:rPr lang="tr-TR" sz="2000" dirty="0" smtClean="0">
                <a:effectLst/>
              </a:rPr>
              <a:t> </a:t>
            </a:r>
            <a:r>
              <a:rPr lang="tr-TR" sz="2000" dirty="0" err="1" smtClean="0">
                <a:effectLst/>
              </a:rPr>
              <a:t>isodence</a:t>
            </a:r>
            <a:r>
              <a:rPr lang="tr-TR" sz="2000" dirty="0" smtClean="0">
                <a:effectLst/>
              </a:rPr>
              <a:t> </a:t>
            </a:r>
            <a:r>
              <a:rPr lang="tr-TR" sz="2000" dirty="0" err="1" smtClean="0">
                <a:effectLst/>
              </a:rPr>
              <a:t>with</a:t>
            </a:r>
            <a:r>
              <a:rPr lang="tr-TR" sz="2000" dirty="0" smtClean="0">
                <a:effectLst/>
              </a:rPr>
              <a:t> bile </a:t>
            </a:r>
            <a:r>
              <a:rPr lang="tr-TR" sz="2000" dirty="0" err="1" smtClean="0">
                <a:effectLst/>
              </a:rPr>
              <a:t>and</a:t>
            </a:r>
            <a:r>
              <a:rPr lang="tr-TR" sz="2000" dirty="0" smtClean="0">
                <a:effectLst/>
              </a:rPr>
              <a:t> </a:t>
            </a:r>
            <a:r>
              <a:rPr lang="tr-TR" sz="2000" dirty="0" err="1" smtClean="0">
                <a:effectLst/>
              </a:rPr>
              <a:t>therefore</a:t>
            </a:r>
            <a:r>
              <a:rPr lang="tr-TR" sz="2000" dirty="0" smtClean="0">
                <a:effectLst/>
              </a:rPr>
              <a:t> not </a:t>
            </a:r>
            <a:r>
              <a:rPr lang="tr-TR" sz="2000" dirty="0" err="1" smtClean="0">
                <a:effectLst/>
              </a:rPr>
              <a:t>identified</a:t>
            </a:r>
            <a:r>
              <a:rPr lang="tr-TR" sz="2000" dirty="0" smtClean="0">
                <a:effectLst/>
              </a:rPr>
              <a:t>.  </a:t>
            </a:r>
          </a:p>
          <a:p>
            <a:pPr eaLnBrk="1" hangingPunct="1">
              <a:lnSpc>
                <a:spcPct val="90000"/>
              </a:lnSpc>
            </a:pPr>
            <a:endParaRPr lang="tr-TR" sz="2000" dirty="0" smtClean="0">
              <a:effectLst/>
            </a:endParaRPr>
          </a:p>
          <a:p>
            <a:pPr eaLnBrk="1" hangingPunct="1">
              <a:lnSpc>
                <a:spcPct val="90000"/>
              </a:lnSpc>
            </a:pPr>
            <a:r>
              <a:rPr lang="tr-TR" sz="2000" dirty="0" smtClean="0">
                <a:effectLst/>
              </a:rPr>
              <a:t>Bile </a:t>
            </a:r>
            <a:r>
              <a:rPr lang="tr-TR" sz="2000" dirty="0" err="1" smtClean="0">
                <a:effectLst/>
              </a:rPr>
              <a:t>stones</a:t>
            </a:r>
            <a:r>
              <a:rPr lang="tr-TR" sz="2000" dirty="0" smtClean="0">
                <a:effectLst/>
              </a:rPr>
              <a:t> </a:t>
            </a:r>
            <a:r>
              <a:rPr lang="tr-TR" sz="2000" dirty="0" err="1" smtClean="0">
                <a:effectLst/>
              </a:rPr>
              <a:t>look</a:t>
            </a:r>
            <a:r>
              <a:rPr lang="tr-TR" sz="2000" dirty="0" smtClean="0">
                <a:effectLst/>
              </a:rPr>
              <a:t> as  </a:t>
            </a:r>
            <a:r>
              <a:rPr lang="tr-TR" sz="2000" dirty="0" err="1" smtClean="0">
                <a:effectLst/>
              </a:rPr>
              <a:t>hyperecogen</a:t>
            </a:r>
            <a:r>
              <a:rPr lang="tr-TR" sz="2000" dirty="0" smtClean="0">
                <a:effectLst/>
              </a:rPr>
              <a:t> </a:t>
            </a:r>
            <a:r>
              <a:rPr lang="tr-TR" sz="2000" dirty="0" err="1" smtClean="0">
                <a:effectLst/>
              </a:rPr>
              <a:t>particules</a:t>
            </a:r>
            <a:r>
              <a:rPr lang="tr-TR" sz="2000" dirty="0" smtClean="0">
                <a:effectLst/>
              </a:rPr>
              <a:t>  on CT. </a:t>
            </a:r>
            <a:r>
              <a:rPr lang="tr-TR" sz="2000" dirty="0" err="1" smtClean="0">
                <a:effectLst/>
              </a:rPr>
              <a:t>Gallbladder</a:t>
            </a:r>
            <a:r>
              <a:rPr lang="tr-TR" sz="2000" dirty="0" smtClean="0">
                <a:effectLst/>
              </a:rPr>
              <a:t> </a:t>
            </a:r>
            <a:r>
              <a:rPr lang="tr-TR" sz="2000" dirty="0" err="1" smtClean="0">
                <a:effectLst/>
              </a:rPr>
              <a:t>thickening</a:t>
            </a:r>
            <a:r>
              <a:rPr lang="tr-TR" sz="2000" dirty="0" smtClean="0">
                <a:effectLst/>
              </a:rPr>
              <a:t>, </a:t>
            </a:r>
            <a:r>
              <a:rPr lang="tr-TR" sz="2000" dirty="0" err="1" smtClean="0">
                <a:effectLst/>
              </a:rPr>
              <a:t>pericholecystic</a:t>
            </a:r>
            <a:r>
              <a:rPr lang="tr-TR" sz="2000" dirty="0" smtClean="0">
                <a:effectLst/>
              </a:rPr>
              <a:t> </a:t>
            </a:r>
            <a:r>
              <a:rPr lang="tr-TR" sz="2000" dirty="0" err="1" smtClean="0">
                <a:effectLst/>
              </a:rPr>
              <a:t>fluid</a:t>
            </a:r>
            <a:r>
              <a:rPr lang="tr-TR" sz="2000" dirty="0" smtClean="0">
                <a:effectLst/>
              </a:rPr>
              <a:t> </a:t>
            </a:r>
            <a:r>
              <a:rPr lang="tr-TR" sz="2000" dirty="0" err="1" smtClean="0">
                <a:effectLst/>
              </a:rPr>
              <a:t>collections</a:t>
            </a:r>
            <a:r>
              <a:rPr lang="tr-TR" sz="2000" dirty="0" smtClean="0">
                <a:effectLst/>
              </a:rPr>
              <a:t>, </a:t>
            </a:r>
            <a:r>
              <a:rPr lang="tr-TR" sz="2000" dirty="0" err="1" smtClean="0">
                <a:effectLst/>
              </a:rPr>
              <a:t>free</a:t>
            </a:r>
            <a:r>
              <a:rPr lang="tr-TR" sz="2000" dirty="0" smtClean="0">
                <a:effectLst/>
              </a:rPr>
              <a:t> </a:t>
            </a:r>
            <a:r>
              <a:rPr lang="tr-TR" sz="2000" dirty="0" err="1" smtClean="0">
                <a:effectLst/>
              </a:rPr>
              <a:t>air</a:t>
            </a:r>
            <a:r>
              <a:rPr lang="tr-TR" sz="2000" dirty="0" smtClean="0">
                <a:effectLst/>
              </a:rPr>
              <a:t> </a:t>
            </a:r>
            <a:r>
              <a:rPr lang="tr-TR" sz="2000" dirty="0" err="1" smtClean="0">
                <a:effectLst/>
              </a:rPr>
              <a:t>and</a:t>
            </a:r>
            <a:r>
              <a:rPr lang="tr-TR" sz="2000" dirty="0" smtClean="0">
                <a:effectLst/>
              </a:rPr>
              <a:t> </a:t>
            </a:r>
            <a:r>
              <a:rPr lang="tr-TR" sz="2000" dirty="0" err="1" smtClean="0">
                <a:effectLst/>
              </a:rPr>
              <a:t>abscess</a:t>
            </a:r>
            <a:r>
              <a:rPr lang="tr-TR" sz="2000" dirty="0" smtClean="0">
                <a:effectLst/>
              </a:rPr>
              <a:t> </a:t>
            </a:r>
            <a:r>
              <a:rPr lang="tr-TR" sz="2000" dirty="0" err="1" smtClean="0">
                <a:effectLst/>
              </a:rPr>
              <a:t>may</a:t>
            </a:r>
            <a:r>
              <a:rPr lang="tr-TR" sz="2000" dirty="0" smtClean="0">
                <a:effectLst/>
              </a:rPr>
              <a:t> </a:t>
            </a:r>
            <a:r>
              <a:rPr lang="tr-TR" sz="2000" dirty="0" err="1" smtClean="0">
                <a:effectLst/>
              </a:rPr>
              <a:t>seen</a:t>
            </a:r>
            <a:r>
              <a:rPr lang="tr-TR" sz="2000" dirty="0" smtClean="0">
                <a:effectLst/>
              </a:rPr>
              <a:t>. </a:t>
            </a:r>
          </a:p>
          <a:p>
            <a:pPr eaLnBrk="1" hangingPunct="1">
              <a:lnSpc>
                <a:spcPct val="90000"/>
              </a:lnSpc>
            </a:pPr>
            <a:endParaRPr lang="tr-TR" sz="2000" dirty="0" smtClean="0">
              <a:effectLst/>
            </a:endParaRPr>
          </a:p>
          <a:p>
            <a:pPr eaLnBrk="1" hangingPunct="1">
              <a:lnSpc>
                <a:spcPct val="90000"/>
              </a:lnSpc>
            </a:pPr>
            <a:r>
              <a:rPr lang="tr-TR" sz="2000" dirty="0" err="1" smtClean="0">
                <a:effectLst/>
              </a:rPr>
              <a:t>Main</a:t>
            </a:r>
            <a:r>
              <a:rPr lang="tr-TR" sz="2000" dirty="0" smtClean="0">
                <a:effectLst/>
              </a:rPr>
              <a:t> </a:t>
            </a:r>
            <a:r>
              <a:rPr lang="tr-TR" sz="2000" dirty="0" err="1" smtClean="0">
                <a:effectLst/>
              </a:rPr>
              <a:t>disadvantages</a:t>
            </a:r>
            <a:r>
              <a:rPr lang="tr-TR" sz="2000" dirty="0" smtClean="0">
                <a:effectLst/>
              </a:rPr>
              <a:t> of CT;  </a:t>
            </a:r>
            <a:r>
              <a:rPr lang="tr-TR" sz="2000" dirty="0" err="1" smtClean="0">
                <a:effectLst/>
              </a:rPr>
              <a:t>Expensive</a:t>
            </a:r>
            <a:r>
              <a:rPr lang="tr-TR" sz="2000" dirty="0" smtClean="0">
                <a:effectLst/>
              </a:rPr>
              <a:t>,  </a:t>
            </a:r>
            <a:r>
              <a:rPr lang="tr-TR" sz="2000" dirty="0" err="1" smtClean="0">
                <a:effectLst/>
              </a:rPr>
              <a:t>radiation</a:t>
            </a:r>
            <a:r>
              <a:rPr lang="tr-TR" sz="2000" dirty="0" smtClean="0">
                <a:effectLst/>
              </a:rPr>
              <a:t>  </a:t>
            </a:r>
            <a:r>
              <a:rPr lang="tr-TR" sz="2000" dirty="0" err="1" smtClean="0">
                <a:effectLst/>
              </a:rPr>
              <a:t>and</a:t>
            </a:r>
            <a:r>
              <a:rPr lang="tr-TR" sz="2000" dirty="0" smtClean="0">
                <a:effectLst/>
              </a:rPr>
              <a:t>  </a:t>
            </a:r>
            <a:r>
              <a:rPr lang="tr-TR" sz="2000" dirty="0" err="1" smtClean="0">
                <a:effectLst/>
              </a:rPr>
              <a:t>nonportabl</a:t>
            </a:r>
            <a:r>
              <a:rPr lang="tr-TR" sz="2000" dirty="0" smtClean="0">
                <a:effectLst/>
              </a:rPr>
              <a:t> </a:t>
            </a:r>
          </a:p>
          <a:p>
            <a:pPr eaLnBrk="1" hangingPunct="1">
              <a:lnSpc>
                <a:spcPct val="90000"/>
              </a:lnSpc>
            </a:pPr>
            <a:endParaRPr lang="tr-TR" sz="2000" dirty="0" smtClean="0">
              <a:effectLst/>
            </a:endParaRPr>
          </a:p>
          <a:p>
            <a:pPr eaLnBrk="1" hangingPunct="1">
              <a:lnSpc>
                <a:spcPct val="90000"/>
              </a:lnSpc>
            </a:pPr>
            <a:r>
              <a:rPr lang="tr-TR" sz="2000" dirty="0" err="1" smtClean="0">
                <a:effectLst/>
              </a:rPr>
              <a:t>During</a:t>
            </a:r>
            <a:r>
              <a:rPr lang="tr-TR" sz="2000" dirty="0" smtClean="0">
                <a:effectLst/>
              </a:rPr>
              <a:t> </a:t>
            </a:r>
            <a:r>
              <a:rPr lang="tr-TR" sz="2000" dirty="0" err="1" smtClean="0">
                <a:effectLst/>
              </a:rPr>
              <a:t>the</a:t>
            </a:r>
            <a:r>
              <a:rPr lang="tr-TR" sz="2000" dirty="0" smtClean="0">
                <a:effectLst/>
              </a:rPr>
              <a:t>  </a:t>
            </a:r>
            <a:r>
              <a:rPr lang="tr-TR" sz="2000" dirty="0" err="1" smtClean="0">
                <a:effectLst/>
              </a:rPr>
              <a:t>evaluation</a:t>
            </a:r>
            <a:r>
              <a:rPr lang="tr-TR" sz="2000" dirty="0" smtClean="0">
                <a:effectLst/>
              </a:rPr>
              <a:t> of </a:t>
            </a:r>
            <a:r>
              <a:rPr lang="tr-TR" sz="2000" dirty="0" err="1" smtClean="0">
                <a:effectLst/>
              </a:rPr>
              <a:t>fever</a:t>
            </a:r>
            <a:r>
              <a:rPr lang="tr-TR" sz="2000" dirty="0" smtClean="0">
                <a:effectLst/>
              </a:rPr>
              <a:t>, </a:t>
            </a:r>
            <a:r>
              <a:rPr lang="tr-TR" sz="2000" dirty="0" err="1" smtClean="0">
                <a:effectLst/>
              </a:rPr>
              <a:t>jaundice</a:t>
            </a:r>
            <a:r>
              <a:rPr lang="tr-TR" sz="2000" dirty="0" smtClean="0">
                <a:effectLst/>
              </a:rPr>
              <a:t> </a:t>
            </a:r>
            <a:r>
              <a:rPr lang="tr-TR" sz="2000" dirty="0" err="1" smtClean="0">
                <a:effectLst/>
              </a:rPr>
              <a:t>or</a:t>
            </a:r>
            <a:r>
              <a:rPr lang="tr-TR" sz="2000" dirty="0" smtClean="0">
                <a:effectLst/>
              </a:rPr>
              <a:t> </a:t>
            </a:r>
            <a:r>
              <a:rPr lang="tr-TR" sz="2000" dirty="0" err="1" smtClean="0">
                <a:effectLst/>
              </a:rPr>
              <a:t>atypical</a:t>
            </a:r>
            <a:r>
              <a:rPr lang="tr-TR" sz="2000" dirty="0" smtClean="0">
                <a:effectLst/>
              </a:rPr>
              <a:t> </a:t>
            </a:r>
            <a:r>
              <a:rPr lang="tr-TR" sz="2000" dirty="0" err="1" smtClean="0">
                <a:effectLst/>
              </a:rPr>
              <a:t>abdominal</a:t>
            </a:r>
            <a:r>
              <a:rPr lang="tr-TR" sz="2000" dirty="0" smtClean="0">
                <a:effectLst/>
              </a:rPr>
              <a:t> </a:t>
            </a:r>
            <a:r>
              <a:rPr lang="tr-TR" sz="2000" dirty="0" err="1" smtClean="0">
                <a:effectLst/>
              </a:rPr>
              <a:t>pain</a:t>
            </a:r>
            <a:r>
              <a:rPr lang="tr-TR" sz="2000" dirty="0" smtClean="0">
                <a:effectLst/>
              </a:rPr>
              <a:t>  CT </a:t>
            </a:r>
            <a:r>
              <a:rPr lang="tr-TR" sz="2000" dirty="0" err="1" smtClean="0">
                <a:effectLst/>
              </a:rPr>
              <a:t>often</a:t>
            </a:r>
            <a:r>
              <a:rPr lang="tr-TR" sz="2000" dirty="0" smtClean="0">
                <a:effectLst/>
              </a:rPr>
              <a:t> </a:t>
            </a:r>
            <a:r>
              <a:rPr lang="tr-TR" sz="2000" dirty="0" err="1" smtClean="0">
                <a:effectLst/>
              </a:rPr>
              <a:t>provides</a:t>
            </a:r>
            <a:r>
              <a:rPr lang="tr-TR" sz="2000" dirty="0" smtClean="0">
                <a:effectLst/>
              </a:rPr>
              <a:t> </a:t>
            </a:r>
            <a:r>
              <a:rPr lang="tr-TR" sz="2000" dirty="0" err="1" smtClean="0">
                <a:effectLst/>
              </a:rPr>
              <a:t>the</a:t>
            </a:r>
            <a:r>
              <a:rPr lang="tr-TR" sz="2000" dirty="0" smtClean="0">
                <a:effectLst/>
              </a:rPr>
              <a:t> </a:t>
            </a:r>
            <a:r>
              <a:rPr lang="tr-TR" sz="2000" dirty="0" err="1" smtClean="0">
                <a:effectLst/>
              </a:rPr>
              <a:t>first</a:t>
            </a:r>
            <a:r>
              <a:rPr lang="tr-TR" sz="2000" dirty="0" smtClean="0">
                <a:effectLst/>
              </a:rPr>
              <a:t> </a:t>
            </a:r>
            <a:r>
              <a:rPr lang="tr-TR" sz="2000" dirty="0" err="1" smtClean="0">
                <a:effectLst/>
              </a:rPr>
              <a:t>indication</a:t>
            </a:r>
            <a:r>
              <a:rPr lang="tr-TR" sz="2000" dirty="0" smtClean="0">
                <a:effectLst/>
              </a:rPr>
              <a:t>  </a:t>
            </a:r>
            <a:r>
              <a:rPr lang="tr-TR" sz="2000" dirty="0" err="1" smtClean="0">
                <a:effectLst/>
              </a:rPr>
              <a:t>for</a:t>
            </a:r>
            <a:r>
              <a:rPr lang="tr-TR" sz="2000" dirty="0" smtClean="0">
                <a:effectLst/>
              </a:rPr>
              <a:t>  </a:t>
            </a:r>
            <a:r>
              <a:rPr lang="tr-TR" sz="2000" dirty="0" err="1" smtClean="0">
                <a:effectLst/>
              </a:rPr>
              <a:t>evaluating</a:t>
            </a:r>
            <a:r>
              <a:rPr lang="tr-TR" sz="2000" dirty="0" smtClean="0">
                <a:effectLst/>
              </a:rPr>
              <a:t>  of  </a:t>
            </a:r>
            <a:r>
              <a:rPr lang="tr-TR" sz="2000" dirty="0" err="1" smtClean="0">
                <a:effectLst/>
              </a:rPr>
              <a:t>complications</a:t>
            </a:r>
            <a:r>
              <a:rPr lang="tr-TR" sz="2000" dirty="0" smtClean="0">
                <a:effectLst/>
              </a:rPr>
              <a:t>  in </a:t>
            </a:r>
            <a:r>
              <a:rPr lang="tr-TR" sz="2000" dirty="0" err="1" smtClean="0">
                <a:effectLst/>
              </a:rPr>
              <a:t>acute</a:t>
            </a:r>
            <a:r>
              <a:rPr lang="tr-TR" sz="2000" dirty="0" smtClean="0">
                <a:effectLst/>
              </a:rPr>
              <a:t> </a:t>
            </a:r>
            <a:r>
              <a:rPr lang="tr-TR" sz="2000" dirty="0" err="1" smtClean="0">
                <a:effectLst/>
              </a:rPr>
              <a:t>cholecystitis</a:t>
            </a:r>
            <a:r>
              <a:rPr lang="tr-TR" sz="2000" dirty="0" smtClean="0">
                <a:effectLst/>
              </a:rPr>
              <a:t>.</a:t>
            </a:r>
          </a:p>
          <a:p>
            <a:pPr eaLnBrk="1" hangingPunct="1">
              <a:lnSpc>
                <a:spcPct val="90000"/>
              </a:lnSpc>
            </a:pPr>
            <a:endParaRPr lang="tr-TR" sz="2000" dirty="0" smtClean="0">
              <a:effectLst/>
            </a:endParaRPr>
          </a:p>
          <a:p>
            <a:pPr eaLnBrk="1" hangingPunct="1">
              <a:lnSpc>
                <a:spcPct val="90000"/>
              </a:lnSpc>
              <a:buFontTx/>
              <a:buNone/>
            </a:pPr>
            <a:r>
              <a:rPr lang="tr-TR" sz="2000" dirty="0" smtClean="0">
                <a:effectLst/>
              </a:rPr>
              <a:t>    </a:t>
            </a:r>
            <a:endParaRPr lang="tr-TR" sz="1800" dirty="0" smtClean="0">
              <a:effectLst/>
            </a:endParaRPr>
          </a:p>
        </p:txBody>
      </p:sp>
      <p:grpSp>
        <p:nvGrpSpPr>
          <p:cNvPr id="52228" name="Group 4"/>
          <p:cNvGrpSpPr>
            <a:grpSpLocks/>
          </p:cNvGrpSpPr>
          <p:nvPr/>
        </p:nvGrpSpPr>
        <p:grpSpPr bwMode="auto">
          <a:xfrm>
            <a:off x="58738" y="6440488"/>
            <a:ext cx="2667000" cy="365125"/>
            <a:chOff x="384" y="2976"/>
            <a:chExt cx="1680" cy="230"/>
          </a:xfrm>
        </p:grpSpPr>
        <p:pic>
          <p:nvPicPr>
            <p:cNvPr id="52231" name="Picture 5" descr="HM00260_"/>
            <p:cNvPicPr>
              <a:picLocks noChangeAspect="1" noChangeArrowheads="1"/>
            </p:cNvPicPr>
            <p:nvPr/>
          </p:nvPicPr>
          <p:blipFill>
            <a:blip r:embed="rId2" cstate="print"/>
            <a:srcRect/>
            <a:stretch>
              <a:fillRect/>
            </a:stretch>
          </p:blipFill>
          <p:spPr bwMode="auto">
            <a:xfrm>
              <a:off x="1351" y="3009"/>
              <a:ext cx="144" cy="183"/>
            </a:xfrm>
            <a:prstGeom prst="rect">
              <a:avLst/>
            </a:prstGeom>
            <a:noFill/>
            <a:ln w="9525">
              <a:noFill/>
              <a:miter lim="800000"/>
              <a:headEnd/>
              <a:tailEnd/>
            </a:ln>
          </p:spPr>
        </p:pic>
        <p:sp>
          <p:nvSpPr>
            <p:cNvPr id="52232"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
        <p:nvSpPr>
          <p:cNvPr id="52229" name="Line 7"/>
          <p:cNvSpPr>
            <a:spLocks noChangeShapeType="1"/>
          </p:cNvSpPr>
          <p:nvPr/>
        </p:nvSpPr>
        <p:spPr bwMode="auto">
          <a:xfrm>
            <a:off x="0" y="1341438"/>
            <a:ext cx="9144000" cy="0"/>
          </a:xfrm>
          <a:prstGeom prst="line">
            <a:avLst/>
          </a:prstGeom>
          <a:noFill/>
          <a:ln w="9525">
            <a:solidFill>
              <a:schemeClr val="hlink"/>
            </a:solidFill>
            <a:round/>
            <a:headEnd/>
            <a:tailEnd/>
          </a:ln>
        </p:spPr>
        <p:txBody>
          <a:bodyPr/>
          <a:lstStyle/>
          <a:p>
            <a:endParaRPr lang="tr-TR"/>
          </a:p>
        </p:txBody>
      </p:sp>
      <p:sp>
        <p:nvSpPr>
          <p:cNvPr id="2" name="Slayt Numarası Yer Tutucusu 1"/>
          <p:cNvSpPr>
            <a:spLocks noGrp="1"/>
          </p:cNvSpPr>
          <p:nvPr>
            <p:ph type="sldNum" sz="quarter" idx="12"/>
          </p:nvPr>
        </p:nvSpPr>
        <p:spPr/>
        <p:txBody>
          <a:bodyPr/>
          <a:lstStyle/>
          <a:p>
            <a:pPr>
              <a:defRPr/>
            </a:pPr>
            <a:fld id="{F0B3AC44-B3AE-45AA-A9DC-A10D0C9D45C9}" type="slidenum">
              <a:rPr lang="tr-TR" smtClean="0"/>
              <a:pPr>
                <a:defRPr/>
              </a:pPr>
              <a:t>56</a:t>
            </a:fld>
            <a:endParaRPr lang="tr-TR"/>
          </a:p>
        </p:txBody>
      </p:sp>
    </p:spTree>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4"/>
          <p:cNvGrpSpPr>
            <a:grpSpLocks/>
          </p:cNvGrpSpPr>
          <p:nvPr/>
        </p:nvGrpSpPr>
        <p:grpSpPr bwMode="auto">
          <a:xfrm>
            <a:off x="58738" y="6440488"/>
            <a:ext cx="2667000" cy="365125"/>
            <a:chOff x="384" y="2976"/>
            <a:chExt cx="1680" cy="230"/>
          </a:xfrm>
        </p:grpSpPr>
        <p:pic>
          <p:nvPicPr>
            <p:cNvPr id="5" name="Picture 5" descr="HM00260_"/>
            <p:cNvPicPr>
              <a:picLocks noChangeAspect="1" noChangeArrowheads="1"/>
            </p:cNvPicPr>
            <p:nvPr/>
          </p:nvPicPr>
          <p:blipFill>
            <a:blip r:embed="rId2" cstate="print"/>
            <a:srcRect/>
            <a:stretch>
              <a:fillRect/>
            </a:stretch>
          </p:blipFill>
          <p:spPr bwMode="auto">
            <a:xfrm>
              <a:off x="1351" y="3009"/>
              <a:ext cx="144" cy="183"/>
            </a:xfrm>
            <a:prstGeom prst="rect">
              <a:avLst/>
            </a:prstGeom>
            <a:noFill/>
            <a:ln w="9525">
              <a:noFill/>
              <a:miter lim="800000"/>
              <a:headEnd/>
              <a:tailEnd/>
            </a:ln>
          </p:spPr>
        </p:pic>
        <p:sp>
          <p:nvSpPr>
            <p:cNvPr id="6"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grpSp>
        <p:nvGrpSpPr>
          <p:cNvPr id="11" name="Grup 10"/>
          <p:cNvGrpSpPr/>
          <p:nvPr/>
        </p:nvGrpSpPr>
        <p:grpSpPr>
          <a:xfrm>
            <a:off x="4716016" y="2347295"/>
            <a:ext cx="4248497" cy="3025921"/>
            <a:chOff x="4499992" y="2835732"/>
            <a:chExt cx="4517220" cy="3947657"/>
          </a:xfrm>
        </p:grpSpPr>
        <p:pic>
          <p:nvPicPr>
            <p:cNvPr id="80899" name="Picture 3"/>
            <p:cNvPicPr>
              <a:picLocks noChangeAspect="1" noChangeArrowheads="1"/>
            </p:cNvPicPr>
            <p:nvPr/>
          </p:nvPicPr>
          <p:blipFill>
            <a:blip r:embed="rId3" cstate="print">
              <a:lum contrast="30000"/>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4499992" y="2835732"/>
              <a:ext cx="4517220" cy="3947657"/>
            </a:xfrm>
            <a:prstGeom prst="rect">
              <a:avLst/>
            </a:prstGeom>
            <a:noFill/>
            <a:ln w="9525">
              <a:solidFill>
                <a:schemeClr val="tx1"/>
              </a:solidFill>
              <a:miter lim="800000"/>
              <a:headEnd/>
              <a:tailEnd/>
            </a:ln>
          </p:spPr>
        </p:pic>
        <p:cxnSp>
          <p:nvCxnSpPr>
            <p:cNvPr id="8" name="Düz Ok Bağlayıcısı 7"/>
            <p:cNvCxnSpPr/>
            <p:nvPr/>
          </p:nvCxnSpPr>
          <p:spPr bwMode="auto">
            <a:xfrm>
              <a:off x="5391796" y="4265388"/>
              <a:ext cx="360040" cy="0"/>
            </a:xfrm>
            <a:prstGeom prst="straightConnector1">
              <a:avLst/>
            </a:prstGeom>
            <a:solidFill>
              <a:schemeClr val="accent1"/>
            </a:solidFill>
            <a:ln w="76200" cap="flat" cmpd="sng" algn="ctr">
              <a:solidFill>
                <a:srgbClr val="000000"/>
              </a:solidFill>
              <a:prstDash val="solid"/>
              <a:round/>
              <a:headEnd type="none" w="med" len="med"/>
              <a:tailEnd type="triangle"/>
            </a:ln>
            <a:effectLst/>
          </p:spPr>
        </p:cxnSp>
      </p:grpSp>
      <p:grpSp>
        <p:nvGrpSpPr>
          <p:cNvPr id="10" name="Grup 9"/>
          <p:cNvGrpSpPr/>
          <p:nvPr/>
        </p:nvGrpSpPr>
        <p:grpSpPr>
          <a:xfrm>
            <a:off x="179512" y="2347295"/>
            <a:ext cx="4396898" cy="3016437"/>
            <a:chOff x="107503" y="332656"/>
            <a:chExt cx="4896545" cy="3384376"/>
          </a:xfrm>
        </p:grpSpPr>
        <p:pic>
          <p:nvPicPr>
            <p:cNvPr id="80898" name="Picture 2"/>
            <p:cNvPicPr>
              <a:picLocks noChangeAspect="1" noChangeArrowheads="1"/>
            </p:cNvPicPr>
            <p:nvPr/>
          </p:nvPicPr>
          <p:blipFill>
            <a:blip r:embed="rId5" cstate="print">
              <a:lum contrast="30000"/>
              <a:extLst>
                <a:ext uri="{BEBA8EAE-BF5A-486C-A8C5-ECC9F3942E4B}">
                  <a14:imgProps xmlns:a14="http://schemas.microsoft.com/office/drawing/2010/main">
                    <a14:imgLayer r:embed="rId6">
                      <a14:imgEffect>
                        <a14:sharpenSoften amount="50000"/>
                      </a14:imgEffect>
                    </a14:imgLayer>
                  </a14:imgProps>
                </a:ext>
              </a:extLst>
            </a:blip>
            <a:srcRect/>
            <a:stretch>
              <a:fillRect/>
            </a:stretch>
          </p:blipFill>
          <p:spPr bwMode="auto">
            <a:xfrm>
              <a:off x="107503" y="332656"/>
              <a:ext cx="4896545" cy="3384376"/>
            </a:xfrm>
            <a:prstGeom prst="rect">
              <a:avLst/>
            </a:prstGeom>
            <a:noFill/>
            <a:ln w="9525">
              <a:solidFill>
                <a:schemeClr val="tx1"/>
              </a:solidFill>
              <a:miter lim="800000"/>
              <a:headEnd/>
              <a:tailEnd/>
            </a:ln>
          </p:spPr>
        </p:pic>
        <p:sp>
          <p:nvSpPr>
            <p:cNvPr id="9" name="İkizkenar Üçgen 8"/>
            <p:cNvSpPr/>
            <p:nvPr/>
          </p:nvSpPr>
          <p:spPr bwMode="auto">
            <a:xfrm rot="10800000">
              <a:off x="1733441" y="674224"/>
              <a:ext cx="288032" cy="291023"/>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Tahoma" pitchFamily="34" charset="0"/>
              </a:endParaRPr>
            </a:p>
          </p:txBody>
        </p:sp>
      </p:grpSp>
      <p:sp>
        <p:nvSpPr>
          <p:cNvPr id="12" name="6 Slayt Numarası Yer Tutucusu"/>
          <p:cNvSpPr>
            <a:spLocks noGrp="1"/>
          </p:cNvSpPr>
          <p:nvPr>
            <p:ph type="sldNum" sz="quarter" idx="12"/>
          </p:nvPr>
        </p:nvSpPr>
        <p:spPr>
          <a:xfrm>
            <a:off x="8378105" y="6254751"/>
            <a:ext cx="586408" cy="476250"/>
          </a:xfrm>
        </p:spPr>
        <p:txBody>
          <a:bodyPr/>
          <a:lstStyle/>
          <a:p>
            <a:pPr>
              <a:defRPr/>
            </a:pPr>
            <a:fld id="{18A7C158-08FE-4036-8D5A-254103DC9D54}" type="slidenum">
              <a:rPr lang="tr-TR" smtClean="0">
                <a:effectLst/>
              </a:rPr>
              <a:pPr>
                <a:defRPr/>
              </a:pPr>
              <a:t>57</a:t>
            </a:fld>
            <a:endParaRPr lang="tr-TR" dirty="0">
              <a:effectLst/>
            </a:endParaRPr>
          </a:p>
        </p:txBody>
      </p:sp>
      <p:pic>
        <p:nvPicPr>
          <p:cNvPr id="3" name="Resim 2"/>
          <p:cNvPicPr>
            <a:picLocks noChangeAspect="1"/>
          </p:cNvPicPr>
          <p:nvPr/>
        </p:nvPicPr>
        <p:blipFill>
          <a:blip r:embed="rId7"/>
          <a:stretch>
            <a:fillRect/>
          </a:stretch>
        </p:blipFill>
        <p:spPr>
          <a:xfrm>
            <a:off x="7435401" y="188640"/>
            <a:ext cx="1536567" cy="1455267"/>
          </a:xfrm>
          <a:prstGeom prst="rect">
            <a:avLst/>
          </a:prstGeom>
        </p:spPr>
      </p:pic>
      <p:sp>
        <p:nvSpPr>
          <p:cNvPr id="15" name="Rectangle 2"/>
          <p:cNvSpPr txBox="1">
            <a:spLocks noChangeArrowheads="1"/>
          </p:cNvSpPr>
          <p:nvPr/>
        </p:nvSpPr>
        <p:spPr>
          <a:xfrm>
            <a:off x="1043608" y="615207"/>
            <a:ext cx="6334472" cy="1028700"/>
          </a:xfrm>
          <a:prstGeom prst="rect">
            <a:avLst/>
          </a:prstGeom>
        </p:spPr>
        <p:txBody>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tr-TR" sz="2800" b="0" kern="0" dirty="0" smtClean="0">
                <a:solidFill>
                  <a:srgbClr val="FFFF00"/>
                </a:solidFill>
              </a:rPr>
              <a:t>C T </a:t>
            </a:r>
            <a:r>
              <a:rPr lang="tr-TR" sz="2400" b="0" kern="0" dirty="0" smtClean="0">
                <a:solidFill>
                  <a:srgbClr val="FFFF00"/>
                </a:solidFill>
              </a:rPr>
              <a:t>(</a:t>
            </a:r>
            <a:r>
              <a:rPr lang="tr-TR" sz="2400" b="0" kern="0" dirty="0" err="1" smtClean="0">
                <a:solidFill>
                  <a:srgbClr val="FFFF00"/>
                </a:solidFill>
              </a:rPr>
              <a:t>Computed</a:t>
            </a:r>
            <a:r>
              <a:rPr lang="tr-TR" sz="2400" b="0" kern="0" dirty="0" smtClean="0">
                <a:solidFill>
                  <a:srgbClr val="FFFF00"/>
                </a:solidFill>
              </a:rPr>
              <a:t> </a:t>
            </a:r>
            <a:r>
              <a:rPr lang="tr-TR" sz="2400" b="0" kern="0" dirty="0" err="1" smtClean="0">
                <a:solidFill>
                  <a:srgbClr val="FFFF00"/>
                </a:solidFill>
              </a:rPr>
              <a:t>tomography</a:t>
            </a:r>
            <a:r>
              <a:rPr lang="tr-TR" sz="2400" b="0" kern="0" dirty="0" smtClean="0">
                <a:solidFill>
                  <a:srgbClr val="FFFF00"/>
                </a:solidFill>
              </a:rPr>
              <a:t>)</a:t>
            </a:r>
          </a:p>
        </p:txBody>
      </p:sp>
    </p:spTree>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9" descr=" ">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88913"/>
            <a:ext cx="8072438" cy="640715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a:xfrm>
            <a:off x="6853238" y="6291263"/>
            <a:ext cx="2133600" cy="476250"/>
          </a:xfrm>
        </p:spPr>
        <p:txBody>
          <a:bodyPr/>
          <a:lstStyle/>
          <a:p>
            <a:pPr>
              <a:defRPr/>
            </a:pPr>
            <a:fld id="{A6D730AA-5EA2-4BF6-8918-DFB25E1E2980}" type="slidenum">
              <a:rPr lang="tr-TR" altLang="tr-TR"/>
              <a:pPr>
                <a:defRPr/>
              </a:pPr>
              <a:t>58</a:t>
            </a:fld>
            <a:endParaRPr lang="tr-TR" altLang="tr-TR" dirty="0"/>
          </a:p>
        </p:txBody>
      </p:sp>
      <p:sp>
        <p:nvSpPr>
          <p:cNvPr id="59396" name="5 Metin kutusu"/>
          <p:cNvSpPr txBox="1">
            <a:spLocks noChangeArrowheads="1"/>
          </p:cNvSpPr>
          <p:nvPr/>
        </p:nvSpPr>
        <p:spPr bwMode="auto">
          <a:xfrm>
            <a:off x="520700" y="476250"/>
            <a:ext cx="19796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r>
              <a:rPr lang="tr-TR" altLang="tr-TR" sz="1600" b="0"/>
              <a:t>Stone in gallbladder</a:t>
            </a:r>
          </a:p>
        </p:txBody>
      </p:sp>
      <p:cxnSp>
        <p:nvCxnSpPr>
          <p:cNvPr id="59397" name="Düz Bağlayıcı 5"/>
          <p:cNvCxnSpPr>
            <a:cxnSpLocks noChangeShapeType="1"/>
          </p:cNvCxnSpPr>
          <p:nvPr/>
        </p:nvCxnSpPr>
        <p:spPr bwMode="auto">
          <a:xfrm>
            <a:off x="1403350" y="981075"/>
            <a:ext cx="1512888" cy="93503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pic>
        <p:nvPicPr>
          <p:cNvPr id="59398" name="Resim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75" y="6321425"/>
            <a:ext cx="449263"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9" name="Metin kutusu 7"/>
          <p:cNvSpPr txBox="1">
            <a:spLocks noChangeArrowheads="1"/>
          </p:cNvSpPr>
          <p:nvPr/>
        </p:nvSpPr>
        <p:spPr bwMode="auto">
          <a:xfrm>
            <a:off x="6827838" y="263525"/>
            <a:ext cx="17843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r>
              <a:rPr lang="tr-TR" altLang="tr-TR" sz="1600" b="0">
                <a:solidFill>
                  <a:srgbClr val="FFFFFF"/>
                </a:solidFill>
              </a:rPr>
              <a:t>Gallbladder with tickhened and oedematous wall </a:t>
            </a:r>
          </a:p>
        </p:txBody>
      </p:sp>
      <p:cxnSp>
        <p:nvCxnSpPr>
          <p:cNvPr id="59400" name="Düz Bağlayıcı 9"/>
          <p:cNvCxnSpPr>
            <a:cxnSpLocks noChangeShapeType="1"/>
          </p:cNvCxnSpPr>
          <p:nvPr/>
        </p:nvCxnSpPr>
        <p:spPr bwMode="auto">
          <a:xfrm flipH="1">
            <a:off x="3276600" y="815975"/>
            <a:ext cx="3551238" cy="525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9401" name="Metin kutusu 10"/>
          <p:cNvSpPr txBox="1">
            <a:spLocks noChangeArrowheads="1"/>
          </p:cNvSpPr>
          <p:nvPr/>
        </p:nvSpPr>
        <p:spPr bwMode="auto">
          <a:xfrm>
            <a:off x="8039100" y="6081713"/>
            <a:ext cx="50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r>
              <a:rPr lang="tr-TR" altLang="tr-TR" sz="2000" b="0"/>
              <a:t>CT</a:t>
            </a:r>
          </a:p>
        </p:txBody>
      </p:sp>
    </p:spTree>
    <p:extLst>
      <p:ext uri="{BB962C8B-B14F-4D97-AF65-F5344CB8AC3E}">
        <p14:creationId xmlns:p14="http://schemas.microsoft.com/office/powerpoint/2010/main" val="3166151791"/>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58738" y="6440488"/>
            <a:ext cx="2667000" cy="365125"/>
            <a:chOff x="384" y="2976"/>
            <a:chExt cx="1680" cy="230"/>
          </a:xfrm>
        </p:grpSpPr>
        <p:pic>
          <p:nvPicPr>
            <p:cNvPr id="57350" name="Picture 6" descr="HM00260_"/>
            <p:cNvPicPr>
              <a:picLocks noChangeAspect="1" noChangeArrowheads="1"/>
            </p:cNvPicPr>
            <p:nvPr/>
          </p:nvPicPr>
          <p:blipFill>
            <a:blip r:embed="rId2" cstate="print"/>
            <a:srcRect/>
            <a:stretch>
              <a:fillRect/>
            </a:stretch>
          </p:blipFill>
          <p:spPr bwMode="auto">
            <a:xfrm>
              <a:off x="1351" y="3009"/>
              <a:ext cx="144" cy="183"/>
            </a:xfrm>
            <a:prstGeom prst="rect">
              <a:avLst/>
            </a:prstGeom>
            <a:noFill/>
            <a:ln w="9525">
              <a:noFill/>
              <a:miter lim="800000"/>
              <a:headEnd/>
              <a:tailEnd/>
            </a:ln>
          </p:spPr>
        </p:pic>
        <p:sp>
          <p:nvSpPr>
            <p:cNvPr id="57351" name="Text Box 7"/>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
        <p:nvSpPr>
          <p:cNvPr id="57349" name="Line 9"/>
          <p:cNvSpPr>
            <a:spLocks noChangeShapeType="1"/>
          </p:cNvSpPr>
          <p:nvPr/>
        </p:nvSpPr>
        <p:spPr bwMode="auto">
          <a:xfrm flipH="1">
            <a:off x="1979613" y="1557338"/>
            <a:ext cx="647700" cy="215900"/>
          </a:xfrm>
          <a:prstGeom prst="line">
            <a:avLst/>
          </a:prstGeom>
          <a:noFill/>
          <a:ln w="28575">
            <a:solidFill>
              <a:srgbClr val="FFFF00"/>
            </a:solidFill>
            <a:round/>
            <a:headEnd/>
            <a:tailEnd type="triangle" w="med" len="med"/>
          </a:ln>
        </p:spPr>
        <p:txBody>
          <a:bodyPr/>
          <a:lstStyle/>
          <a:p>
            <a:endParaRPr lang="tr-TR"/>
          </a:p>
        </p:txBody>
      </p:sp>
      <p:pic>
        <p:nvPicPr>
          <p:cNvPr id="18434" name="Picture 2" descr="http://api.ning.com/files/iyQUXste0Et6kpvfH224DOYGC8icb14uJJenKICkCFqKbRbbbaKNx*Gs8CdovTQYP73YrnCahWy54k3c-4nYOajvbJMJ5CTZ/EmphysematousCholecystitis5.jpg"/>
          <p:cNvPicPr>
            <a:picLocks noChangeAspect="1" noChangeArrowheads="1"/>
          </p:cNvPicPr>
          <p:nvPr/>
        </p:nvPicPr>
        <p:blipFill>
          <a:blip r:embed="rId3" cstate="print"/>
          <a:srcRect/>
          <a:stretch>
            <a:fillRect/>
          </a:stretch>
        </p:blipFill>
        <p:spPr bwMode="auto">
          <a:xfrm>
            <a:off x="899592" y="319709"/>
            <a:ext cx="7344816" cy="5899322"/>
          </a:xfrm>
          <a:prstGeom prst="rect">
            <a:avLst/>
          </a:prstGeom>
          <a:noFill/>
          <a:ln w="3175">
            <a:solidFill>
              <a:schemeClr val="tx1"/>
            </a:solidFill>
          </a:ln>
        </p:spPr>
      </p:pic>
      <p:sp>
        <p:nvSpPr>
          <p:cNvPr id="9" name="Line 8"/>
          <p:cNvSpPr>
            <a:spLocks noChangeShapeType="1"/>
          </p:cNvSpPr>
          <p:nvPr/>
        </p:nvSpPr>
        <p:spPr bwMode="auto">
          <a:xfrm flipV="1">
            <a:off x="2195004" y="2684611"/>
            <a:ext cx="216917" cy="360040"/>
          </a:xfrm>
          <a:prstGeom prst="line">
            <a:avLst/>
          </a:prstGeom>
          <a:noFill/>
          <a:ln w="28575">
            <a:solidFill>
              <a:schemeClr val="tx1"/>
            </a:solidFill>
            <a:round/>
            <a:headEnd/>
            <a:tailEnd type="triangle" w="med" len="med"/>
          </a:ln>
        </p:spPr>
        <p:txBody>
          <a:bodyPr/>
          <a:lstStyle/>
          <a:p>
            <a:endParaRPr lang="tr-TR"/>
          </a:p>
        </p:txBody>
      </p:sp>
      <p:sp>
        <p:nvSpPr>
          <p:cNvPr id="8" name="7 Slayt Numarası Yer Tutucusu"/>
          <p:cNvSpPr>
            <a:spLocks noGrp="1"/>
          </p:cNvSpPr>
          <p:nvPr>
            <p:ph type="sldNum" sz="quarter" idx="12"/>
          </p:nvPr>
        </p:nvSpPr>
        <p:spPr/>
        <p:txBody>
          <a:bodyPr/>
          <a:lstStyle/>
          <a:p>
            <a:pPr>
              <a:defRPr/>
            </a:pPr>
            <a:fld id="{18A7C158-08FE-4036-8D5A-254103DC9D54}" type="slidenum">
              <a:rPr lang="tr-TR" smtClean="0"/>
              <a:pPr>
                <a:defRPr/>
              </a:pPr>
              <a:t>59</a:t>
            </a:fld>
            <a:endParaRPr lang="tr-T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a:defRPr/>
            </a:pPr>
            <a:fld id="{CA48B754-D8E6-460C-8CA2-0447D872C702}" type="slidenum">
              <a:rPr lang="tr-TR" smtClean="0"/>
              <a:pPr>
                <a:defRPr/>
              </a:pPr>
              <a:t>6</a:t>
            </a:fld>
            <a:endParaRPr lang="tr-TR"/>
          </a:p>
        </p:txBody>
      </p:sp>
      <p:sp>
        <p:nvSpPr>
          <p:cNvPr id="4" name="Metin kutusu 3"/>
          <p:cNvSpPr txBox="1"/>
          <p:nvPr/>
        </p:nvSpPr>
        <p:spPr>
          <a:xfrm>
            <a:off x="1794207" y="243356"/>
            <a:ext cx="5760640" cy="400110"/>
          </a:xfrm>
          <a:prstGeom prst="rect">
            <a:avLst/>
          </a:prstGeom>
          <a:noFill/>
        </p:spPr>
        <p:txBody>
          <a:bodyPr wrap="square" rtlCol="0">
            <a:spAutoFit/>
          </a:bodyPr>
          <a:lstStyle/>
          <a:p>
            <a:pPr algn="ctr"/>
            <a:r>
              <a:rPr lang="tr-TR" sz="2000" b="0" dirty="0" err="1" smtClean="0">
                <a:solidFill>
                  <a:srgbClr val="FFFF00"/>
                </a:solidFill>
              </a:rPr>
              <a:t>Enterohepatic</a:t>
            </a:r>
            <a:r>
              <a:rPr lang="tr-TR" sz="2000" b="0" dirty="0" smtClean="0">
                <a:solidFill>
                  <a:srgbClr val="FFFF00"/>
                </a:solidFill>
              </a:rPr>
              <a:t> </a:t>
            </a:r>
            <a:r>
              <a:rPr lang="tr-TR" sz="2000" b="0" dirty="0" err="1" smtClean="0">
                <a:solidFill>
                  <a:srgbClr val="FFFF00"/>
                </a:solidFill>
              </a:rPr>
              <a:t>Circulation</a:t>
            </a:r>
            <a:r>
              <a:rPr lang="tr-TR" sz="2000" b="0" dirty="0" smtClean="0">
                <a:solidFill>
                  <a:srgbClr val="FFFF00"/>
                </a:solidFill>
              </a:rPr>
              <a:t> of bile </a:t>
            </a:r>
            <a:r>
              <a:rPr lang="tr-TR" sz="2000" b="0" dirty="0" err="1" smtClean="0">
                <a:solidFill>
                  <a:srgbClr val="FFFF00"/>
                </a:solidFill>
              </a:rPr>
              <a:t>acids</a:t>
            </a:r>
            <a:endParaRPr lang="tr-TR" sz="2000" b="0" dirty="0">
              <a:solidFill>
                <a:srgbClr val="FFFF00"/>
              </a:solidFill>
            </a:endParaRPr>
          </a:p>
        </p:txBody>
      </p:sp>
      <p:grpSp>
        <p:nvGrpSpPr>
          <p:cNvPr id="19" name="Grup 18"/>
          <p:cNvGrpSpPr/>
          <p:nvPr/>
        </p:nvGrpSpPr>
        <p:grpSpPr>
          <a:xfrm>
            <a:off x="-110862" y="852757"/>
            <a:ext cx="5435890" cy="5868718"/>
            <a:chOff x="96034" y="918989"/>
            <a:chExt cx="5435890" cy="5868718"/>
          </a:xfrm>
        </p:grpSpPr>
        <p:pic>
          <p:nvPicPr>
            <p:cNvPr id="3" name="Resim 2"/>
            <p:cNvPicPr>
              <a:picLocks noChangeAspect="1"/>
            </p:cNvPicPr>
            <p:nvPr/>
          </p:nvPicPr>
          <p:blipFill>
            <a:blip r:embed="rId2"/>
            <a:stretch>
              <a:fillRect/>
            </a:stretch>
          </p:blipFill>
          <p:spPr>
            <a:xfrm>
              <a:off x="1043608" y="918989"/>
              <a:ext cx="4114006" cy="5772150"/>
            </a:xfrm>
            <a:prstGeom prst="rect">
              <a:avLst/>
            </a:prstGeom>
          </p:spPr>
        </p:pic>
        <p:sp>
          <p:nvSpPr>
            <p:cNvPr id="5" name="Metin kutusu 4"/>
            <p:cNvSpPr txBox="1"/>
            <p:nvPr/>
          </p:nvSpPr>
          <p:spPr>
            <a:xfrm>
              <a:off x="96034" y="3059578"/>
              <a:ext cx="1458416" cy="646331"/>
            </a:xfrm>
            <a:prstGeom prst="rect">
              <a:avLst/>
            </a:prstGeom>
            <a:noFill/>
          </p:spPr>
          <p:txBody>
            <a:bodyPr wrap="square" rtlCol="0">
              <a:spAutoFit/>
            </a:bodyPr>
            <a:lstStyle/>
            <a:p>
              <a:pPr algn="r"/>
              <a:r>
                <a:rPr lang="tr-TR" sz="1200" b="0" dirty="0" err="1" smtClean="0">
                  <a:solidFill>
                    <a:srgbClr val="FFFF00"/>
                  </a:solidFill>
                </a:rPr>
                <a:t>Negative</a:t>
              </a:r>
              <a:r>
                <a:rPr lang="tr-TR" sz="1200" b="0" dirty="0" smtClean="0">
                  <a:solidFill>
                    <a:srgbClr val="FFFF00"/>
                  </a:solidFill>
                </a:rPr>
                <a:t> </a:t>
              </a:r>
              <a:r>
                <a:rPr lang="tr-TR" sz="1200" b="0" dirty="0" err="1" smtClean="0">
                  <a:solidFill>
                    <a:srgbClr val="FFFF00"/>
                  </a:solidFill>
                </a:rPr>
                <a:t>feedback</a:t>
              </a:r>
              <a:r>
                <a:rPr lang="tr-TR" sz="1200" b="0" dirty="0" smtClean="0">
                  <a:solidFill>
                    <a:srgbClr val="FFFF00"/>
                  </a:solidFill>
                </a:rPr>
                <a:t> </a:t>
              </a:r>
              <a:r>
                <a:rPr lang="tr-TR" sz="1200" b="0" dirty="0" err="1" smtClean="0">
                  <a:solidFill>
                    <a:srgbClr val="FFFF00"/>
                  </a:solidFill>
                </a:rPr>
                <a:t>inhibition</a:t>
              </a:r>
              <a:r>
                <a:rPr lang="tr-TR" sz="1200" b="0" dirty="0" smtClean="0">
                  <a:solidFill>
                    <a:srgbClr val="FFFF00"/>
                  </a:solidFill>
                </a:rPr>
                <a:t> of bile          </a:t>
              </a:r>
              <a:r>
                <a:rPr lang="tr-TR" sz="1200" b="0" dirty="0" err="1" smtClean="0">
                  <a:solidFill>
                    <a:srgbClr val="FFFF00"/>
                  </a:solidFill>
                </a:rPr>
                <a:t>acid</a:t>
              </a:r>
              <a:r>
                <a:rPr lang="tr-TR" sz="1200" b="0" dirty="0" smtClean="0">
                  <a:solidFill>
                    <a:srgbClr val="FFFF00"/>
                  </a:solidFill>
                </a:rPr>
                <a:t> </a:t>
              </a:r>
              <a:r>
                <a:rPr lang="tr-TR" sz="1200" b="0" dirty="0" err="1" smtClean="0">
                  <a:solidFill>
                    <a:srgbClr val="FFFF00"/>
                  </a:solidFill>
                </a:rPr>
                <a:t>synthesis</a:t>
              </a:r>
              <a:endParaRPr lang="tr-TR" sz="1200" b="0" dirty="0">
                <a:solidFill>
                  <a:srgbClr val="FFFF00"/>
                </a:solidFill>
              </a:endParaRPr>
            </a:p>
          </p:txBody>
        </p:sp>
        <p:sp>
          <p:nvSpPr>
            <p:cNvPr id="6" name="Metin kutusu 5"/>
            <p:cNvSpPr txBox="1"/>
            <p:nvPr/>
          </p:nvSpPr>
          <p:spPr>
            <a:xfrm>
              <a:off x="4634880" y="1839048"/>
              <a:ext cx="897044" cy="830997"/>
            </a:xfrm>
            <a:prstGeom prst="rect">
              <a:avLst/>
            </a:prstGeom>
            <a:noFill/>
          </p:spPr>
          <p:txBody>
            <a:bodyPr wrap="square" rtlCol="0">
              <a:spAutoFit/>
            </a:bodyPr>
            <a:lstStyle/>
            <a:p>
              <a:r>
                <a:rPr lang="tr-TR" sz="1200" b="0" dirty="0" smtClean="0">
                  <a:solidFill>
                    <a:srgbClr val="FFFF00"/>
                  </a:solidFill>
                </a:rPr>
                <a:t>Bile </a:t>
              </a:r>
              <a:r>
                <a:rPr lang="tr-TR" sz="1200" b="0" dirty="0" err="1" smtClean="0">
                  <a:solidFill>
                    <a:srgbClr val="FFFF00"/>
                  </a:solidFill>
                </a:rPr>
                <a:t>acids</a:t>
              </a:r>
              <a:r>
                <a:rPr lang="tr-TR" sz="1200" b="0" dirty="0" smtClean="0">
                  <a:solidFill>
                    <a:srgbClr val="FFFF00"/>
                  </a:solidFill>
                </a:rPr>
                <a:t>            </a:t>
              </a:r>
              <a:r>
                <a:rPr lang="tr-TR" sz="1200" b="0" dirty="0" err="1" smtClean="0">
                  <a:solidFill>
                    <a:srgbClr val="FFFF00"/>
                  </a:solidFill>
                </a:rPr>
                <a:t>emulsify</a:t>
              </a:r>
              <a:r>
                <a:rPr lang="tr-TR" sz="1200" b="0" dirty="0" smtClean="0">
                  <a:solidFill>
                    <a:srgbClr val="FFFF00"/>
                  </a:solidFill>
                </a:rPr>
                <a:t>               </a:t>
              </a:r>
              <a:r>
                <a:rPr lang="tr-TR" sz="1200" b="0" dirty="0" err="1" smtClean="0">
                  <a:solidFill>
                    <a:srgbClr val="FFFF00"/>
                  </a:solidFill>
                </a:rPr>
                <a:t>dietary</a:t>
              </a:r>
              <a:r>
                <a:rPr lang="tr-TR" sz="1200" b="0" dirty="0" smtClean="0">
                  <a:solidFill>
                    <a:srgbClr val="FFFF00"/>
                  </a:solidFill>
                </a:rPr>
                <a:t>        </a:t>
              </a:r>
            </a:p>
            <a:p>
              <a:r>
                <a:rPr lang="tr-TR" sz="1200" b="0" dirty="0">
                  <a:solidFill>
                    <a:srgbClr val="FFFF00"/>
                  </a:solidFill>
                </a:rPr>
                <a:t> </a:t>
              </a:r>
              <a:r>
                <a:rPr lang="tr-TR" sz="1200" b="0" dirty="0" smtClean="0">
                  <a:solidFill>
                    <a:srgbClr val="FFFF00"/>
                  </a:solidFill>
                </a:rPr>
                <a:t>  </a:t>
              </a:r>
              <a:r>
                <a:rPr lang="tr-TR" sz="1200" b="0" dirty="0" err="1" smtClean="0">
                  <a:solidFill>
                    <a:srgbClr val="FFFF00"/>
                  </a:solidFill>
                </a:rPr>
                <a:t>fats</a:t>
              </a:r>
              <a:endParaRPr lang="tr-TR" sz="1200" b="0" dirty="0">
                <a:solidFill>
                  <a:srgbClr val="FFFF00"/>
                </a:solidFill>
              </a:endParaRPr>
            </a:p>
          </p:txBody>
        </p:sp>
        <p:cxnSp>
          <p:nvCxnSpPr>
            <p:cNvPr id="8" name="Düz Bağlayıcı 7"/>
            <p:cNvCxnSpPr/>
            <p:nvPr/>
          </p:nvCxnSpPr>
          <p:spPr bwMode="auto">
            <a:xfrm flipV="1">
              <a:off x="2734913" y="2391855"/>
              <a:ext cx="1946993" cy="83951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Metin kutusu 9"/>
            <p:cNvSpPr txBox="1"/>
            <p:nvPr/>
          </p:nvSpPr>
          <p:spPr>
            <a:xfrm>
              <a:off x="1508840" y="4581128"/>
              <a:ext cx="726496" cy="646331"/>
            </a:xfrm>
            <a:prstGeom prst="rect">
              <a:avLst/>
            </a:prstGeom>
            <a:noFill/>
          </p:spPr>
          <p:txBody>
            <a:bodyPr wrap="square" rtlCol="0">
              <a:spAutoFit/>
            </a:bodyPr>
            <a:lstStyle/>
            <a:p>
              <a:pPr algn="r"/>
              <a:r>
                <a:rPr lang="tr-TR" sz="1200" b="0" dirty="0" smtClean="0">
                  <a:solidFill>
                    <a:srgbClr val="FFFF00"/>
                  </a:solidFill>
                </a:rPr>
                <a:t>5-10% </a:t>
              </a:r>
              <a:r>
                <a:rPr lang="tr-TR" sz="1200" b="0" dirty="0" err="1" smtClean="0">
                  <a:solidFill>
                    <a:srgbClr val="FFFF00"/>
                  </a:solidFill>
                </a:rPr>
                <a:t>remains</a:t>
              </a:r>
              <a:r>
                <a:rPr lang="tr-TR" sz="1200" b="0" dirty="0" smtClean="0">
                  <a:solidFill>
                    <a:srgbClr val="FFFF00"/>
                  </a:solidFill>
                </a:rPr>
                <a:t>   in </a:t>
              </a:r>
              <a:r>
                <a:rPr lang="tr-TR" sz="1200" b="0" dirty="0" err="1" smtClean="0">
                  <a:solidFill>
                    <a:srgbClr val="FFFF00"/>
                  </a:solidFill>
                </a:rPr>
                <a:t>colon</a:t>
              </a:r>
              <a:endParaRPr lang="tr-TR" sz="1200" b="0" dirty="0">
                <a:solidFill>
                  <a:srgbClr val="FFFF00"/>
                </a:solidFill>
              </a:endParaRPr>
            </a:p>
          </p:txBody>
        </p:sp>
        <p:cxnSp>
          <p:nvCxnSpPr>
            <p:cNvPr id="12" name="Düz Bağlayıcı 11"/>
            <p:cNvCxnSpPr/>
            <p:nvPr/>
          </p:nvCxnSpPr>
          <p:spPr bwMode="auto">
            <a:xfrm flipV="1">
              <a:off x="2177264" y="4599600"/>
              <a:ext cx="222440" cy="21602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Metin kutusu 13"/>
            <p:cNvSpPr txBox="1"/>
            <p:nvPr/>
          </p:nvSpPr>
          <p:spPr>
            <a:xfrm>
              <a:off x="2679693" y="6510708"/>
              <a:ext cx="2125216" cy="276999"/>
            </a:xfrm>
            <a:prstGeom prst="rect">
              <a:avLst/>
            </a:prstGeom>
            <a:noFill/>
          </p:spPr>
          <p:txBody>
            <a:bodyPr wrap="square" rtlCol="0">
              <a:spAutoFit/>
            </a:bodyPr>
            <a:lstStyle/>
            <a:p>
              <a:pPr algn="ctr"/>
              <a:r>
                <a:rPr lang="tr-TR" sz="1200" b="0" dirty="0" smtClean="0">
                  <a:solidFill>
                    <a:srgbClr val="FFFF00"/>
                  </a:solidFill>
                </a:rPr>
                <a:t>5% </a:t>
              </a:r>
              <a:r>
                <a:rPr lang="tr-TR" sz="1200" b="0" dirty="0" err="1" smtClean="0">
                  <a:solidFill>
                    <a:srgbClr val="FFFF00"/>
                  </a:solidFill>
                </a:rPr>
                <a:t>excreted</a:t>
              </a:r>
              <a:r>
                <a:rPr lang="tr-TR" sz="1200" b="0" dirty="0" smtClean="0">
                  <a:solidFill>
                    <a:srgbClr val="FFFF00"/>
                  </a:solidFill>
                </a:rPr>
                <a:t> in </a:t>
              </a:r>
              <a:r>
                <a:rPr lang="tr-TR" sz="1200" b="0" dirty="0" err="1" smtClean="0">
                  <a:solidFill>
                    <a:srgbClr val="FFFF00"/>
                  </a:solidFill>
                </a:rPr>
                <a:t>stool</a:t>
              </a:r>
              <a:endParaRPr lang="tr-TR" sz="1200" b="0" dirty="0">
                <a:solidFill>
                  <a:srgbClr val="FFFF00"/>
                </a:solidFill>
              </a:endParaRPr>
            </a:p>
          </p:txBody>
        </p:sp>
        <p:sp>
          <p:nvSpPr>
            <p:cNvPr id="15" name="Metin kutusu 14"/>
            <p:cNvSpPr txBox="1"/>
            <p:nvPr/>
          </p:nvSpPr>
          <p:spPr>
            <a:xfrm>
              <a:off x="602324" y="5507996"/>
              <a:ext cx="1224136" cy="461665"/>
            </a:xfrm>
            <a:prstGeom prst="rect">
              <a:avLst/>
            </a:prstGeom>
            <a:noFill/>
          </p:spPr>
          <p:txBody>
            <a:bodyPr wrap="square" rtlCol="0">
              <a:spAutoFit/>
            </a:bodyPr>
            <a:lstStyle/>
            <a:p>
              <a:pPr algn="ctr"/>
              <a:r>
                <a:rPr lang="tr-TR" sz="1200" b="0" dirty="0" smtClean="0">
                  <a:solidFill>
                    <a:srgbClr val="FFFF00"/>
                  </a:solidFill>
                </a:rPr>
                <a:t>90-95% </a:t>
              </a:r>
              <a:r>
                <a:rPr lang="tr-TR" sz="1200" b="0" dirty="0" err="1" smtClean="0">
                  <a:solidFill>
                    <a:srgbClr val="FFFF00"/>
                  </a:solidFill>
                </a:rPr>
                <a:t>reabsorbed</a:t>
              </a:r>
              <a:endParaRPr lang="tr-TR" sz="1200" b="0" dirty="0">
                <a:solidFill>
                  <a:srgbClr val="FFFF00"/>
                </a:solidFill>
              </a:endParaRPr>
            </a:p>
          </p:txBody>
        </p:sp>
      </p:grpSp>
      <p:sp>
        <p:nvSpPr>
          <p:cNvPr id="18" name="Dikdörtgen 17"/>
          <p:cNvSpPr/>
          <p:nvPr/>
        </p:nvSpPr>
        <p:spPr>
          <a:xfrm>
            <a:off x="5438290" y="1772816"/>
            <a:ext cx="3566564" cy="4253472"/>
          </a:xfrm>
          <a:prstGeom prst="rect">
            <a:avLst/>
          </a:prstGeom>
        </p:spPr>
        <p:txBody>
          <a:bodyPr wrap="square">
            <a:spAutoFit/>
          </a:bodyPr>
          <a:lstStyle/>
          <a:p>
            <a:pPr marL="342900" indent="-342900">
              <a:lnSpc>
                <a:spcPct val="90000"/>
              </a:lnSpc>
              <a:spcBef>
                <a:spcPct val="20000"/>
              </a:spcBef>
              <a:buClr>
                <a:schemeClr val="hlink"/>
              </a:buClr>
              <a:buSzPct val="120000"/>
              <a:buFontTx/>
              <a:buChar char="•"/>
              <a:defRPr/>
            </a:pPr>
            <a:r>
              <a:rPr lang="tr-TR" sz="1600" b="0" dirty="0" err="1">
                <a:effectLst>
                  <a:outerShdw blurRad="38100" dist="38100" dir="2700000" algn="tl">
                    <a:srgbClr val="000000"/>
                  </a:outerShdw>
                </a:effectLst>
              </a:rPr>
              <a:t>Liver</a:t>
            </a:r>
            <a:r>
              <a:rPr lang="tr-TR" sz="1600" b="0" dirty="0">
                <a:effectLst>
                  <a:outerShdw blurRad="38100" dist="38100" dir="2700000" algn="tl">
                    <a:srgbClr val="000000"/>
                  </a:outerShdw>
                </a:effectLst>
              </a:rPr>
              <a:t>  </a:t>
            </a:r>
            <a:r>
              <a:rPr lang="tr-TR" sz="1600" b="0" dirty="0" err="1">
                <a:effectLst>
                  <a:outerShdw blurRad="38100" dist="38100" dir="2700000" algn="tl">
                    <a:srgbClr val="000000"/>
                  </a:outerShdw>
                </a:effectLst>
              </a:rPr>
              <a:t>produces</a:t>
            </a:r>
            <a:r>
              <a:rPr lang="tr-TR" sz="1600" b="0" dirty="0">
                <a:effectLst>
                  <a:outerShdw blurRad="38100" dist="38100" dir="2700000" algn="tl">
                    <a:srgbClr val="000000"/>
                  </a:outerShdw>
                </a:effectLst>
              </a:rPr>
              <a:t>  500mg bile </a:t>
            </a:r>
            <a:r>
              <a:rPr lang="tr-TR" sz="1600" b="0" dirty="0" err="1">
                <a:effectLst>
                  <a:outerShdw blurRad="38100" dist="38100" dir="2700000" algn="tl">
                    <a:srgbClr val="000000"/>
                  </a:outerShdw>
                </a:effectLst>
              </a:rPr>
              <a:t>salts</a:t>
            </a:r>
            <a:r>
              <a:rPr lang="tr-TR" sz="1600" b="0" dirty="0">
                <a:effectLst>
                  <a:outerShdw blurRad="38100" dist="38100" dir="2700000" algn="tl">
                    <a:srgbClr val="000000"/>
                  </a:outerShdw>
                </a:effectLst>
              </a:rPr>
              <a:t> </a:t>
            </a:r>
            <a:r>
              <a:rPr lang="tr-TR" sz="1600" b="0" dirty="0" err="1">
                <a:effectLst>
                  <a:outerShdw blurRad="38100" dist="38100" dir="2700000" algn="tl">
                    <a:srgbClr val="000000"/>
                  </a:outerShdw>
                </a:effectLst>
              </a:rPr>
              <a:t>and</a:t>
            </a:r>
            <a:r>
              <a:rPr lang="tr-TR" sz="1600" b="0" dirty="0">
                <a:effectLst>
                  <a:outerShdw blurRad="38100" dist="38100" dir="2700000" algn="tl">
                    <a:srgbClr val="000000"/>
                  </a:outerShdw>
                </a:effectLst>
              </a:rPr>
              <a:t>  500-600ml bile </a:t>
            </a:r>
            <a:r>
              <a:rPr lang="tr-TR" sz="1600" b="0" dirty="0" err="1">
                <a:effectLst>
                  <a:outerShdw blurRad="38100" dist="38100" dir="2700000" algn="tl">
                    <a:srgbClr val="000000"/>
                  </a:outerShdw>
                </a:effectLst>
              </a:rPr>
              <a:t>per</a:t>
            </a:r>
            <a:r>
              <a:rPr lang="tr-TR" sz="1600" b="0" dirty="0">
                <a:effectLst>
                  <a:outerShdw blurRad="38100" dist="38100" dir="2700000" algn="tl">
                    <a:srgbClr val="000000"/>
                  </a:outerShdw>
                </a:effectLst>
              </a:rPr>
              <a:t> </a:t>
            </a:r>
            <a:r>
              <a:rPr lang="tr-TR" sz="1600" b="0" dirty="0" err="1" smtClean="0">
                <a:effectLst>
                  <a:outerShdw blurRad="38100" dist="38100" dir="2700000" algn="tl">
                    <a:srgbClr val="000000"/>
                  </a:outerShdw>
                </a:effectLst>
              </a:rPr>
              <a:t>day</a:t>
            </a:r>
            <a:endParaRPr lang="tr-TR" sz="1600" b="0" dirty="0" smtClean="0">
              <a:effectLst>
                <a:outerShdw blurRad="38100" dist="38100" dir="2700000" algn="tl">
                  <a:srgbClr val="000000"/>
                </a:outerShdw>
              </a:effectLst>
            </a:endParaRPr>
          </a:p>
          <a:p>
            <a:pPr marL="342900" indent="-342900">
              <a:lnSpc>
                <a:spcPct val="90000"/>
              </a:lnSpc>
              <a:spcBef>
                <a:spcPct val="20000"/>
              </a:spcBef>
              <a:buClr>
                <a:schemeClr val="hlink"/>
              </a:buClr>
              <a:buSzPct val="120000"/>
              <a:buFontTx/>
              <a:buChar char="•"/>
              <a:defRPr/>
            </a:pPr>
            <a:endParaRPr lang="tr-TR" sz="1600" b="0" dirty="0">
              <a:effectLst>
                <a:outerShdw blurRad="38100" dist="38100" dir="2700000" algn="tl">
                  <a:srgbClr val="000000"/>
                </a:outerShdw>
              </a:effectLst>
            </a:endParaRPr>
          </a:p>
          <a:p>
            <a:pPr marL="342900" indent="-342900">
              <a:lnSpc>
                <a:spcPct val="90000"/>
              </a:lnSpc>
              <a:spcBef>
                <a:spcPct val="20000"/>
              </a:spcBef>
              <a:buClr>
                <a:schemeClr val="hlink"/>
              </a:buClr>
              <a:buSzPct val="120000"/>
              <a:buFontTx/>
              <a:buChar char="•"/>
              <a:defRPr/>
            </a:pPr>
            <a:r>
              <a:rPr lang="tr-TR" sz="1600" b="0" dirty="0" err="1" smtClean="0">
                <a:effectLst>
                  <a:outerShdw blurRad="38100" dist="38100" dir="2700000" algn="tl">
                    <a:srgbClr val="000000"/>
                  </a:outerShdw>
                </a:effectLst>
              </a:rPr>
              <a:t>During</a:t>
            </a:r>
            <a:r>
              <a:rPr lang="tr-TR" sz="1600" b="0" dirty="0" smtClean="0">
                <a:effectLst>
                  <a:outerShdw blurRad="38100" dist="38100" dir="2700000" algn="tl">
                    <a:srgbClr val="000000"/>
                  </a:outerShdw>
                </a:effectLst>
              </a:rPr>
              <a:t> </a:t>
            </a:r>
            <a:r>
              <a:rPr lang="tr-TR" sz="1600" b="0" dirty="0" err="1">
                <a:effectLst>
                  <a:outerShdw blurRad="38100" dist="38100" dir="2700000" algn="tl">
                    <a:srgbClr val="000000"/>
                  </a:outerShdw>
                </a:effectLst>
              </a:rPr>
              <a:t>fasting</a:t>
            </a:r>
            <a:r>
              <a:rPr lang="tr-TR" sz="1600" b="0" dirty="0">
                <a:effectLst>
                  <a:outerShdw blurRad="38100" dist="38100" dir="2700000" algn="tl">
                    <a:srgbClr val="000000"/>
                  </a:outerShdw>
                </a:effectLst>
              </a:rPr>
              <a:t>, bile </a:t>
            </a:r>
            <a:r>
              <a:rPr lang="tr-TR" sz="1600" b="0" dirty="0" err="1">
                <a:effectLst>
                  <a:outerShdw blurRad="38100" dist="38100" dir="2700000" algn="tl">
                    <a:srgbClr val="000000"/>
                  </a:outerShdw>
                </a:effectLst>
              </a:rPr>
              <a:t>resides</a:t>
            </a:r>
            <a:r>
              <a:rPr lang="tr-TR" sz="1600" b="0" dirty="0">
                <a:effectLst>
                  <a:outerShdw blurRad="38100" dist="38100" dir="2700000" algn="tl">
                    <a:srgbClr val="000000"/>
                  </a:outerShdw>
                </a:effectLst>
              </a:rPr>
              <a:t> in </a:t>
            </a:r>
            <a:r>
              <a:rPr lang="tr-TR" sz="1600" b="0" dirty="0" err="1">
                <a:effectLst>
                  <a:outerShdw blurRad="38100" dist="38100" dir="2700000" algn="tl">
                    <a:srgbClr val="000000"/>
                  </a:outerShdw>
                </a:effectLst>
              </a:rPr>
              <a:t>the</a:t>
            </a:r>
            <a:r>
              <a:rPr lang="tr-TR" sz="1600" b="0" dirty="0">
                <a:effectLst>
                  <a:outerShdw blurRad="38100" dist="38100" dir="2700000" algn="tl">
                    <a:srgbClr val="000000"/>
                  </a:outerShdw>
                </a:effectLst>
              </a:rPr>
              <a:t> </a:t>
            </a:r>
            <a:r>
              <a:rPr lang="tr-TR" sz="1600" b="0" dirty="0" err="1">
                <a:effectLst>
                  <a:outerShdw blurRad="38100" dist="38100" dir="2700000" algn="tl">
                    <a:srgbClr val="000000"/>
                  </a:outerShdw>
                </a:effectLst>
              </a:rPr>
              <a:t>gallbladder</a:t>
            </a:r>
            <a:r>
              <a:rPr lang="tr-TR" sz="1600" b="0" dirty="0">
                <a:effectLst>
                  <a:outerShdw blurRad="38100" dist="38100" dir="2700000" algn="tl">
                    <a:srgbClr val="000000"/>
                  </a:outerShdw>
                </a:effectLst>
              </a:rPr>
              <a:t> </a:t>
            </a:r>
            <a:r>
              <a:rPr lang="tr-TR" sz="1600" b="0" dirty="0" err="1">
                <a:effectLst>
                  <a:outerShdw blurRad="38100" dist="38100" dir="2700000" algn="tl">
                    <a:srgbClr val="000000"/>
                  </a:outerShdw>
                </a:effectLst>
              </a:rPr>
              <a:t>and</a:t>
            </a:r>
            <a:r>
              <a:rPr lang="tr-TR" sz="1600" b="0" dirty="0">
                <a:effectLst>
                  <a:outerShdw blurRad="38100" dist="38100" dir="2700000" algn="tl">
                    <a:srgbClr val="000000"/>
                  </a:outerShdw>
                </a:effectLst>
              </a:rPr>
              <a:t>  </a:t>
            </a:r>
            <a:r>
              <a:rPr lang="tr-TR" sz="1600" b="0" dirty="0" err="1">
                <a:effectLst>
                  <a:outerShdw blurRad="38100" dist="38100" dir="2700000" algn="tl">
                    <a:srgbClr val="000000"/>
                  </a:outerShdw>
                </a:effectLst>
              </a:rPr>
              <a:t>concentrated</a:t>
            </a:r>
            <a:r>
              <a:rPr lang="tr-TR" sz="1600" b="0" dirty="0">
                <a:effectLst>
                  <a:outerShdw blurRad="38100" dist="38100" dir="2700000" algn="tl">
                    <a:srgbClr val="000000"/>
                  </a:outerShdw>
                </a:effectLst>
              </a:rPr>
              <a:t> </a:t>
            </a:r>
            <a:r>
              <a:rPr lang="tr-TR" sz="1600" b="0" dirty="0" err="1">
                <a:effectLst>
                  <a:outerShdw blurRad="38100" dist="38100" dir="2700000" algn="tl">
                    <a:srgbClr val="000000"/>
                  </a:outerShdw>
                </a:effectLst>
              </a:rPr>
              <a:t>up</a:t>
            </a:r>
            <a:r>
              <a:rPr lang="tr-TR" sz="1600" b="0" dirty="0">
                <a:effectLst>
                  <a:outerShdw blurRad="38100" dist="38100" dir="2700000" algn="tl">
                    <a:srgbClr val="000000"/>
                  </a:outerShdw>
                </a:effectLst>
              </a:rPr>
              <a:t> </a:t>
            </a:r>
            <a:r>
              <a:rPr lang="tr-TR" sz="1600" b="0" dirty="0" err="1">
                <a:effectLst>
                  <a:outerShdw blurRad="38100" dist="38100" dir="2700000" algn="tl">
                    <a:srgbClr val="000000"/>
                  </a:outerShdw>
                </a:effectLst>
              </a:rPr>
              <a:t>to</a:t>
            </a:r>
            <a:r>
              <a:rPr lang="tr-TR" sz="1600" b="0" dirty="0">
                <a:effectLst>
                  <a:outerShdw blurRad="38100" dist="38100" dir="2700000" algn="tl">
                    <a:srgbClr val="000000"/>
                  </a:outerShdw>
                </a:effectLst>
              </a:rPr>
              <a:t> ten </a:t>
            </a:r>
            <a:r>
              <a:rPr lang="tr-TR" sz="1600" b="0" dirty="0" err="1">
                <a:effectLst>
                  <a:outerShdw blurRad="38100" dist="38100" dir="2700000" algn="tl">
                    <a:srgbClr val="000000"/>
                  </a:outerShdw>
                </a:effectLst>
              </a:rPr>
              <a:t>fold</a:t>
            </a:r>
            <a:r>
              <a:rPr lang="tr-TR" sz="1600" b="0" dirty="0">
                <a:effectLst>
                  <a:outerShdw blurRad="38100" dist="38100" dir="2700000" algn="tl">
                    <a:srgbClr val="000000"/>
                  </a:outerShdw>
                </a:effectLst>
              </a:rPr>
              <a:t>          </a:t>
            </a:r>
          </a:p>
          <a:p>
            <a:pPr marL="342900" indent="-342900" eaLnBrk="1" hangingPunct="1">
              <a:lnSpc>
                <a:spcPct val="90000"/>
              </a:lnSpc>
              <a:spcBef>
                <a:spcPct val="20000"/>
              </a:spcBef>
              <a:buClr>
                <a:schemeClr val="hlink"/>
              </a:buClr>
              <a:buSzPct val="120000"/>
              <a:buFontTx/>
              <a:buChar char="•"/>
              <a:defRPr/>
            </a:pPr>
            <a:endParaRPr lang="tr-TR" sz="1600" b="0" dirty="0">
              <a:effectLst>
                <a:outerShdw blurRad="38100" dist="38100" dir="2700000" algn="tl">
                  <a:srgbClr val="000000"/>
                </a:outerShdw>
              </a:effectLst>
            </a:endParaRPr>
          </a:p>
          <a:p>
            <a:pPr marL="342900" indent="-342900" eaLnBrk="1" hangingPunct="1">
              <a:lnSpc>
                <a:spcPct val="90000"/>
              </a:lnSpc>
              <a:spcBef>
                <a:spcPct val="20000"/>
              </a:spcBef>
              <a:buClr>
                <a:schemeClr val="hlink"/>
              </a:buClr>
              <a:buSzPct val="120000"/>
              <a:buFontTx/>
              <a:buChar char="•"/>
              <a:defRPr/>
            </a:pPr>
            <a:r>
              <a:rPr lang="tr-TR" sz="1600" b="0" dirty="0" smtClean="0">
                <a:effectLst>
                  <a:outerShdw blurRad="38100" dist="38100" dir="2700000" algn="tl">
                    <a:srgbClr val="000000"/>
                  </a:outerShdw>
                </a:effectLst>
              </a:rPr>
              <a:t>90</a:t>
            </a:r>
            <a:r>
              <a:rPr lang="tr-TR" sz="1600" b="0" dirty="0">
                <a:effectLst>
                  <a:outerShdw blurRad="38100" dist="38100" dir="2700000" algn="tl">
                    <a:srgbClr val="000000"/>
                  </a:outerShdw>
                </a:effectLst>
              </a:rPr>
              <a:t>% of bile </a:t>
            </a:r>
            <a:r>
              <a:rPr lang="tr-TR" sz="1600" b="0" dirty="0" err="1">
                <a:effectLst>
                  <a:outerShdw blurRad="38100" dist="38100" dir="2700000" algn="tl">
                    <a:srgbClr val="000000"/>
                  </a:outerShdw>
                </a:effectLst>
              </a:rPr>
              <a:t>salts</a:t>
            </a:r>
            <a:r>
              <a:rPr lang="tr-TR" sz="1600" b="0" dirty="0">
                <a:effectLst>
                  <a:outerShdw blurRad="38100" dist="38100" dir="2700000" algn="tl">
                    <a:srgbClr val="000000"/>
                  </a:outerShdw>
                </a:effectLst>
              </a:rPr>
              <a:t> </a:t>
            </a:r>
            <a:r>
              <a:rPr lang="tr-TR" sz="1600" b="0" dirty="0" err="1">
                <a:effectLst>
                  <a:outerShdw blurRad="38100" dist="38100" dir="2700000" algn="tl">
                    <a:srgbClr val="000000"/>
                  </a:outerShdw>
                </a:effectLst>
              </a:rPr>
              <a:t>absorbed</a:t>
            </a:r>
            <a:r>
              <a:rPr lang="tr-TR" sz="1600" b="0" dirty="0">
                <a:effectLst>
                  <a:outerShdw blurRad="38100" dist="38100" dir="2700000" algn="tl">
                    <a:srgbClr val="000000"/>
                  </a:outerShdw>
                </a:effectLst>
              </a:rPr>
              <a:t> </a:t>
            </a:r>
            <a:r>
              <a:rPr lang="tr-TR" sz="1600" b="0" dirty="0" err="1">
                <a:effectLst>
                  <a:outerShdw blurRad="38100" dist="38100" dir="2700000" algn="tl">
                    <a:srgbClr val="000000"/>
                  </a:outerShdw>
                </a:effectLst>
              </a:rPr>
              <a:t>from</a:t>
            </a:r>
            <a:r>
              <a:rPr lang="tr-TR" sz="1600" b="0" dirty="0">
                <a:effectLst>
                  <a:outerShdw blurRad="38100" dist="38100" dir="2700000" algn="tl">
                    <a:srgbClr val="000000"/>
                  </a:outerShdw>
                </a:effectLst>
              </a:rPr>
              <a:t> terminal </a:t>
            </a:r>
            <a:r>
              <a:rPr lang="tr-TR" sz="1600" b="0" dirty="0" err="1">
                <a:effectLst>
                  <a:outerShdw blurRad="38100" dist="38100" dir="2700000" algn="tl">
                    <a:srgbClr val="000000"/>
                  </a:outerShdw>
                </a:effectLst>
              </a:rPr>
              <a:t>ileum</a:t>
            </a:r>
            <a:r>
              <a:rPr lang="tr-TR" sz="1600" b="0" dirty="0">
                <a:effectLst>
                  <a:outerShdw blurRad="38100" dist="38100" dir="2700000" algn="tl">
                    <a:srgbClr val="000000"/>
                  </a:outerShdw>
                </a:effectLst>
              </a:rPr>
              <a:t> </a:t>
            </a:r>
            <a:r>
              <a:rPr lang="tr-TR" sz="1600" b="0" dirty="0" err="1">
                <a:effectLst>
                  <a:outerShdw blurRad="38100" dist="38100" dir="2700000" algn="tl">
                    <a:srgbClr val="000000"/>
                  </a:outerShdw>
                </a:effectLst>
              </a:rPr>
              <a:t>and</a:t>
            </a:r>
            <a:r>
              <a:rPr lang="tr-TR" sz="1600" b="0" dirty="0">
                <a:effectLst>
                  <a:outerShdw blurRad="38100" dist="38100" dir="2700000" algn="tl">
                    <a:srgbClr val="000000"/>
                  </a:outerShdw>
                </a:effectLst>
              </a:rPr>
              <a:t> </a:t>
            </a:r>
            <a:r>
              <a:rPr lang="tr-TR" sz="1600" b="0" dirty="0" err="1">
                <a:effectLst>
                  <a:outerShdw blurRad="38100" dist="38100" dir="2700000" algn="tl">
                    <a:srgbClr val="000000"/>
                  </a:outerShdw>
                </a:effectLst>
              </a:rPr>
              <a:t>enter</a:t>
            </a:r>
            <a:r>
              <a:rPr lang="tr-TR" sz="1600" b="0" dirty="0">
                <a:effectLst>
                  <a:outerShdw blurRad="38100" dist="38100" dir="2700000" algn="tl">
                    <a:srgbClr val="000000"/>
                  </a:outerShdw>
                </a:effectLst>
              </a:rPr>
              <a:t> </a:t>
            </a:r>
            <a:r>
              <a:rPr lang="tr-TR" sz="1600" b="0" dirty="0" err="1">
                <a:effectLst>
                  <a:outerShdw blurRad="38100" dist="38100" dir="2700000" algn="tl">
                    <a:srgbClr val="000000"/>
                  </a:outerShdw>
                </a:effectLst>
              </a:rPr>
              <a:t>the</a:t>
            </a:r>
            <a:r>
              <a:rPr lang="tr-TR" sz="1600" b="0" dirty="0">
                <a:effectLst>
                  <a:outerShdw blurRad="38100" dist="38100" dir="2700000" algn="tl">
                    <a:srgbClr val="000000"/>
                  </a:outerShdw>
                </a:effectLst>
              </a:rPr>
              <a:t> portal </a:t>
            </a:r>
            <a:r>
              <a:rPr lang="tr-TR" sz="1600" b="0" dirty="0" err="1">
                <a:effectLst>
                  <a:outerShdw blurRad="38100" dist="38100" dir="2700000" algn="tl">
                    <a:srgbClr val="000000"/>
                  </a:outerShdw>
                </a:effectLst>
              </a:rPr>
              <a:t>circulation</a:t>
            </a:r>
            <a:endParaRPr lang="tr-TR" sz="1600" b="0" dirty="0">
              <a:effectLst>
                <a:outerShdw blurRad="38100" dist="38100" dir="2700000" algn="tl">
                  <a:srgbClr val="000000"/>
                </a:outerShdw>
              </a:effectLst>
            </a:endParaRPr>
          </a:p>
          <a:p>
            <a:pPr marL="342900" indent="-342900" eaLnBrk="1" hangingPunct="1">
              <a:lnSpc>
                <a:spcPct val="90000"/>
              </a:lnSpc>
              <a:spcBef>
                <a:spcPct val="20000"/>
              </a:spcBef>
              <a:buClr>
                <a:schemeClr val="hlink"/>
              </a:buClr>
              <a:buSzPct val="120000"/>
              <a:buFontTx/>
              <a:buChar char="•"/>
              <a:defRPr/>
            </a:pPr>
            <a:endParaRPr lang="tr-TR" sz="1600" b="0" dirty="0">
              <a:effectLst>
                <a:outerShdw blurRad="38100" dist="38100" dir="2700000" algn="tl">
                  <a:srgbClr val="000000"/>
                </a:outerShdw>
              </a:effectLst>
            </a:endParaRPr>
          </a:p>
          <a:p>
            <a:pPr marL="342900" indent="-342900" eaLnBrk="1" hangingPunct="1">
              <a:lnSpc>
                <a:spcPct val="90000"/>
              </a:lnSpc>
              <a:spcBef>
                <a:spcPct val="20000"/>
              </a:spcBef>
              <a:buClr>
                <a:schemeClr val="hlink"/>
              </a:buClr>
              <a:buSzPct val="120000"/>
              <a:buFontTx/>
              <a:buChar char="•"/>
              <a:defRPr/>
            </a:pPr>
            <a:r>
              <a:rPr lang="tr-TR" sz="1600" b="0" dirty="0" err="1">
                <a:effectLst>
                  <a:outerShdw blurRad="38100" dist="38100" dir="2700000" algn="tl">
                    <a:srgbClr val="000000"/>
                  </a:outerShdw>
                </a:effectLst>
              </a:rPr>
              <a:t>The</a:t>
            </a:r>
            <a:r>
              <a:rPr lang="tr-TR" sz="1600" b="0" dirty="0">
                <a:effectLst>
                  <a:outerShdw blurRad="38100" dist="38100" dir="2700000" algn="tl">
                    <a:srgbClr val="000000"/>
                  </a:outerShdw>
                </a:effectLst>
              </a:rPr>
              <a:t> bile </a:t>
            </a:r>
            <a:r>
              <a:rPr lang="tr-TR" sz="1600" b="0" dirty="0" err="1">
                <a:effectLst>
                  <a:outerShdw blurRad="38100" dist="38100" dir="2700000" algn="tl">
                    <a:srgbClr val="000000"/>
                  </a:outerShdw>
                </a:effectLst>
              </a:rPr>
              <a:t>acid</a:t>
            </a:r>
            <a:r>
              <a:rPr lang="tr-TR" sz="1600" b="0" dirty="0">
                <a:effectLst>
                  <a:outerShdw blurRad="38100" dist="38100" dir="2700000" algn="tl">
                    <a:srgbClr val="000000"/>
                  </a:outerShdw>
                </a:effectLst>
              </a:rPr>
              <a:t> </a:t>
            </a:r>
            <a:r>
              <a:rPr lang="tr-TR" sz="1600" b="0" dirty="0" err="1">
                <a:effectLst>
                  <a:outerShdw blurRad="38100" dist="38100" dir="2700000" algn="tl">
                    <a:srgbClr val="000000"/>
                  </a:outerShdw>
                </a:effectLst>
              </a:rPr>
              <a:t>pool</a:t>
            </a:r>
            <a:r>
              <a:rPr lang="tr-TR" sz="1600" b="0" dirty="0">
                <a:effectLst>
                  <a:outerShdw blurRad="38100" dist="38100" dir="2700000" algn="tl">
                    <a:srgbClr val="000000"/>
                  </a:outerShdw>
                </a:effectLst>
              </a:rPr>
              <a:t> </a:t>
            </a:r>
            <a:r>
              <a:rPr lang="tr-TR" sz="1600" b="0" dirty="0" err="1">
                <a:effectLst>
                  <a:outerShdw blurRad="38100" dist="38100" dir="2700000" algn="tl">
                    <a:srgbClr val="000000"/>
                  </a:outerShdw>
                </a:effectLst>
              </a:rPr>
              <a:t>cycles</a:t>
            </a:r>
            <a:r>
              <a:rPr lang="tr-TR" sz="1600" b="0" dirty="0">
                <a:effectLst>
                  <a:outerShdw blurRad="38100" dist="38100" dir="2700000" algn="tl">
                    <a:srgbClr val="000000"/>
                  </a:outerShdw>
                </a:effectLst>
              </a:rPr>
              <a:t> </a:t>
            </a:r>
            <a:r>
              <a:rPr lang="tr-TR" sz="1600" b="0" dirty="0" err="1">
                <a:effectLst>
                  <a:outerShdw blurRad="38100" dist="38100" dir="2700000" algn="tl">
                    <a:srgbClr val="000000"/>
                  </a:outerShdw>
                </a:effectLst>
              </a:rPr>
              <a:t>through</a:t>
            </a:r>
            <a:r>
              <a:rPr lang="tr-TR" sz="1600" b="0" dirty="0">
                <a:effectLst>
                  <a:outerShdw blurRad="38100" dist="38100" dir="2700000" algn="tl">
                    <a:srgbClr val="000000"/>
                  </a:outerShdw>
                </a:effectLst>
              </a:rPr>
              <a:t> </a:t>
            </a:r>
            <a:r>
              <a:rPr lang="tr-TR" sz="1600" b="0" dirty="0" err="1">
                <a:effectLst>
                  <a:outerShdw blurRad="38100" dist="38100" dir="2700000" algn="tl">
                    <a:srgbClr val="000000"/>
                  </a:outerShdw>
                </a:effectLst>
              </a:rPr>
              <a:t>the</a:t>
            </a:r>
            <a:r>
              <a:rPr lang="tr-TR" sz="1600" b="0" dirty="0">
                <a:effectLst>
                  <a:outerShdw blurRad="38100" dist="38100" dir="2700000" algn="tl">
                    <a:srgbClr val="000000"/>
                  </a:outerShdw>
                </a:effectLst>
              </a:rPr>
              <a:t> </a:t>
            </a:r>
            <a:r>
              <a:rPr lang="tr-TR" sz="1600" b="0" dirty="0" err="1">
                <a:effectLst>
                  <a:outerShdw blurRad="38100" dist="38100" dir="2700000" algn="tl">
                    <a:srgbClr val="000000"/>
                  </a:outerShdw>
                </a:effectLst>
              </a:rPr>
              <a:t>enterohepatic</a:t>
            </a:r>
            <a:r>
              <a:rPr lang="tr-TR" sz="1600" b="0" dirty="0">
                <a:effectLst>
                  <a:outerShdw blurRad="38100" dist="38100" dir="2700000" algn="tl">
                    <a:srgbClr val="000000"/>
                  </a:outerShdw>
                </a:effectLst>
              </a:rPr>
              <a:t> </a:t>
            </a:r>
            <a:r>
              <a:rPr lang="tr-TR" sz="1600" b="0" dirty="0" err="1">
                <a:effectLst>
                  <a:outerShdw blurRad="38100" dist="38100" dir="2700000" algn="tl">
                    <a:srgbClr val="000000"/>
                  </a:outerShdw>
                </a:effectLst>
              </a:rPr>
              <a:t>circulation</a:t>
            </a:r>
            <a:r>
              <a:rPr lang="tr-TR" sz="1600" b="0" dirty="0">
                <a:effectLst>
                  <a:outerShdw blurRad="38100" dist="38100" dir="2700000" algn="tl">
                    <a:srgbClr val="000000"/>
                  </a:outerShdw>
                </a:effectLst>
              </a:rPr>
              <a:t> 2 </a:t>
            </a:r>
            <a:r>
              <a:rPr lang="tr-TR" sz="1600" b="0" dirty="0" err="1">
                <a:effectLst>
                  <a:outerShdw blurRad="38100" dist="38100" dir="2700000" algn="tl">
                    <a:srgbClr val="000000"/>
                  </a:outerShdw>
                </a:effectLst>
              </a:rPr>
              <a:t>to</a:t>
            </a:r>
            <a:r>
              <a:rPr lang="tr-TR" sz="1600" b="0" dirty="0">
                <a:effectLst>
                  <a:outerShdw blurRad="38100" dist="38100" dir="2700000" algn="tl">
                    <a:srgbClr val="000000"/>
                  </a:outerShdw>
                </a:effectLst>
              </a:rPr>
              <a:t> 4 </a:t>
            </a:r>
            <a:r>
              <a:rPr lang="tr-TR" sz="1600" b="0" dirty="0" err="1">
                <a:effectLst>
                  <a:outerShdw blurRad="38100" dist="38100" dir="2700000" algn="tl">
                    <a:srgbClr val="000000"/>
                  </a:outerShdw>
                </a:effectLst>
              </a:rPr>
              <a:t>times</a:t>
            </a:r>
            <a:r>
              <a:rPr lang="tr-TR" sz="1600" b="0" dirty="0">
                <a:effectLst>
                  <a:outerShdw blurRad="38100" dist="38100" dir="2700000" algn="tl">
                    <a:srgbClr val="000000"/>
                  </a:outerShdw>
                </a:effectLst>
              </a:rPr>
              <a:t> </a:t>
            </a:r>
            <a:r>
              <a:rPr lang="tr-TR" sz="1600" b="0" dirty="0" err="1">
                <a:effectLst>
                  <a:outerShdw blurRad="38100" dist="38100" dir="2700000" algn="tl">
                    <a:srgbClr val="000000"/>
                  </a:outerShdw>
                </a:effectLst>
              </a:rPr>
              <a:t>per</a:t>
            </a:r>
            <a:r>
              <a:rPr lang="tr-TR" sz="1600" b="0" dirty="0">
                <a:effectLst>
                  <a:outerShdw blurRad="38100" dist="38100" dir="2700000" algn="tl">
                    <a:srgbClr val="000000"/>
                  </a:outerShdw>
                </a:effectLst>
              </a:rPr>
              <a:t> meal (4 - 12 / </a:t>
            </a:r>
            <a:r>
              <a:rPr lang="tr-TR" sz="1600" b="0" dirty="0" err="1">
                <a:effectLst>
                  <a:outerShdw blurRad="38100" dist="38100" dir="2700000" algn="tl">
                    <a:srgbClr val="000000"/>
                  </a:outerShdw>
                </a:effectLst>
              </a:rPr>
              <a:t>day</a:t>
            </a:r>
            <a:r>
              <a:rPr lang="tr-TR" sz="1600" b="0" dirty="0" smtClean="0">
                <a:effectLst>
                  <a:outerShdw blurRad="38100" dist="38100" dir="2700000" algn="tl">
                    <a:srgbClr val="000000"/>
                  </a:outerShdw>
                </a:effectLst>
              </a:rPr>
              <a:t>)</a:t>
            </a:r>
          </a:p>
          <a:p>
            <a:pPr marL="342900" indent="-342900" eaLnBrk="1" hangingPunct="1">
              <a:lnSpc>
                <a:spcPct val="90000"/>
              </a:lnSpc>
              <a:spcBef>
                <a:spcPct val="20000"/>
              </a:spcBef>
              <a:buClr>
                <a:schemeClr val="hlink"/>
              </a:buClr>
              <a:buSzPct val="120000"/>
              <a:buFontTx/>
              <a:buChar char="•"/>
              <a:defRPr/>
            </a:pPr>
            <a:endParaRPr lang="tr-TR" sz="1600" b="0" dirty="0" smtClean="0">
              <a:effectLst>
                <a:outerShdw blurRad="38100" dist="38100" dir="2700000" algn="tl">
                  <a:srgbClr val="000000"/>
                </a:outerShdw>
              </a:effectLst>
            </a:endParaRPr>
          </a:p>
          <a:p>
            <a:pPr marL="342900" indent="-342900">
              <a:lnSpc>
                <a:spcPct val="90000"/>
              </a:lnSpc>
              <a:spcBef>
                <a:spcPct val="20000"/>
              </a:spcBef>
              <a:buClr>
                <a:schemeClr val="hlink"/>
              </a:buClr>
              <a:buSzPct val="120000"/>
              <a:buFontTx/>
              <a:buChar char="•"/>
              <a:defRPr/>
            </a:pPr>
            <a:r>
              <a:rPr lang="tr-TR" sz="1600" b="0" dirty="0">
                <a:effectLst>
                  <a:outerShdw blurRad="38100" dist="38100" dir="2700000" algn="tl">
                    <a:srgbClr val="000000"/>
                  </a:outerShdw>
                </a:effectLst>
              </a:rPr>
              <a:t>600mg of bile </a:t>
            </a:r>
            <a:r>
              <a:rPr lang="tr-TR" sz="1600" b="0" dirty="0" err="1">
                <a:effectLst>
                  <a:outerShdw blurRad="38100" dist="38100" dir="2700000" algn="tl">
                    <a:srgbClr val="000000"/>
                  </a:outerShdw>
                </a:effectLst>
              </a:rPr>
              <a:t>acids</a:t>
            </a:r>
            <a:r>
              <a:rPr lang="tr-TR" sz="1600" b="0" dirty="0">
                <a:effectLst>
                  <a:outerShdw blurRad="38100" dist="38100" dir="2700000" algn="tl">
                    <a:srgbClr val="000000"/>
                  </a:outerShdw>
                </a:effectLst>
              </a:rPr>
              <a:t> </a:t>
            </a:r>
            <a:r>
              <a:rPr lang="tr-TR" sz="1600" b="0" dirty="0" err="1">
                <a:effectLst>
                  <a:outerShdw blurRad="38100" dist="38100" dir="2700000" algn="tl">
                    <a:srgbClr val="000000"/>
                  </a:outerShdw>
                </a:effectLst>
              </a:rPr>
              <a:t>are</a:t>
            </a:r>
            <a:r>
              <a:rPr lang="tr-TR" sz="1600" b="0" dirty="0">
                <a:effectLst>
                  <a:outerShdw blurRad="38100" dist="38100" dir="2700000" algn="tl">
                    <a:srgbClr val="000000"/>
                  </a:outerShdw>
                </a:effectLst>
              </a:rPr>
              <a:t> </a:t>
            </a:r>
            <a:r>
              <a:rPr lang="tr-TR" sz="1600" b="0" dirty="0" err="1">
                <a:effectLst>
                  <a:outerShdw blurRad="38100" dist="38100" dir="2700000" algn="tl">
                    <a:srgbClr val="000000"/>
                  </a:outerShdw>
                </a:effectLst>
              </a:rPr>
              <a:t>excreted</a:t>
            </a:r>
            <a:r>
              <a:rPr lang="tr-TR" sz="1600" b="0" dirty="0">
                <a:effectLst>
                  <a:outerShdw blurRad="38100" dist="38100" dir="2700000" algn="tl">
                    <a:srgbClr val="000000"/>
                  </a:outerShdw>
                </a:effectLst>
              </a:rPr>
              <a:t> in </a:t>
            </a:r>
            <a:r>
              <a:rPr lang="tr-TR" sz="1600" b="0" dirty="0" err="1">
                <a:effectLst>
                  <a:outerShdw blurRad="38100" dist="38100" dir="2700000" algn="tl">
                    <a:srgbClr val="000000"/>
                  </a:outerShdw>
                </a:effectLst>
              </a:rPr>
              <a:t>stool</a:t>
            </a:r>
            <a:r>
              <a:rPr lang="tr-TR" sz="1600" b="0" dirty="0">
                <a:effectLst>
                  <a:outerShdw blurRad="38100" dist="38100" dir="2700000" algn="tl">
                    <a:srgbClr val="000000"/>
                  </a:outerShdw>
                </a:effectLst>
              </a:rPr>
              <a:t>  </a:t>
            </a:r>
            <a:r>
              <a:rPr lang="tr-TR" sz="1600" b="0" dirty="0" err="1">
                <a:effectLst>
                  <a:outerShdw blurRad="38100" dist="38100" dir="2700000" algn="tl">
                    <a:srgbClr val="000000"/>
                  </a:outerShdw>
                </a:effectLst>
              </a:rPr>
              <a:t>per</a:t>
            </a:r>
            <a:r>
              <a:rPr lang="tr-TR" sz="1600" b="0" dirty="0">
                <a:effectLst>
                  <a:outerShdw blurRad="38100" dist="38100" dir="2700000" algn="tl">
                    <a:srgbClr val="000000"/>
                  </a:outerShdw>
                </a:effectLst>
              </a:rPr>
              <a:t> </a:t>
            </a:r>
            <a:r>
              <a:rPr lang="tr-TR" sz="1600" b="0" dirty="0" err="1">
                <a:effectLst>
                  <a:outerShdw blurRad="38100" dist="38100" dir="2700000" algn="tl">
                    <a:srgbClr val="000000"/>
                  </a:outerShdw>
                </a:effectLst>
              </a:rPr>
              <a:t>day</a:t>
            </a:r>
            <a:r>
              <a:rPr lang="tr-TR" sz="1600" b="0" dirty="0">
                <a:effectLst>
                  <a:outerShdw blurRad="38100" dist="38100" dir="2700000" algn="tl">
                    <a:srgbClr val="000000"/>
                  </a:outerShdw>
                </a:effectLst>
              </a:rPr>
              <a:t>. </a:t>
            </a:r>
          </a:p>
        </p:txBody>
      </p:sp>
      <p:grpSp>
        <p:nvGrpSpPr>
          <p:cNvPr id="20" name="Group 4"/>
          <p:cNvGrpSpPr>
            <a:grpSpLocks/>
          </p:cNvGrpSpPr>
          <p:nvPr/>
        </p:nvGrpSpPr>
        <p:grpSpPr bwMode="auto">
          <a:xfrm>
            <a:off x="58738" y="6440488"/>
            <a:ext cx="2667000" cy="365125"/>
            <a:chOff x="384" y="2976"/>
            <a:chExt cx="1680" cy="230"/>
          </a:xfrm>
        </p:grpSpPr>
        <p:pic>
          <p:nvPicPr>
            <p:cNvPr id="21" name="Picture 5" descr="HM00260_"/>
            <p:cNvPicPr>
              <a:picLocks noChangeAspect="1" noChangeArrowheads="1"/>
            </p:cNvPicPr>
            <p:nvPr/>
          </p:nvPicPr>
          <p:blipFill>
            <a:blip r:embed="rId3" cstate="print"/>
            <a:srcRect/>
            <a:stretch>
              <a:fillRect/>
            </a:stretch>
          </p:blipFill>
          <p:spPr bwMode="auto">
            <a:xfrm>
              <a:off x="1351" y="3009"/>
              <a:ext cx="144" cy="183"/>
            </a:xfrm>
            <a:prstGeom prst="rect">
              <a:avLst/>
            </a:prstGeom>
            <a:noFill/>
            <a:ln w="9525">
              <a:noFill/>
              <a:miter lim="800000"/>
              <a:headEnd/>
              <a:tailEnd/>
            </a:ln>
          </p:spPr>
        </p:pic>
        <p:sp>
          <p:nvSpPr>
            <p:cNvPr id="22"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
        <p:nvSpPr>
          <p:cNvPr id="24" name="Metin kutusu 23"/>
          <p:cNvSpPr txBox="1"/>
          <p:nvPr/>
        </p:nvSpPr>
        <p:spPr>
          <a:xfrm>
            <a:off x="3635896" y="5672131"/>
            <a:ext cx="576064" cy="338554"/>
          </a:xfrm>
          <a:prstGeom prst="rect">
            <a:avLst/>
          </a:prstGeom>
          <a:noFill/>
        </p:spPr>
        <p:txBody>
          <a:bodyPr wrap="square" rtlCol="0">
            <a:spAutoFit/>
          </a:bodyPr>
          <a:lstStyle/>
          <a:p>
            <a:pPr algn="ctr"/>
            <a:r>
              <a:rPr lang="tr-TR" sz="800" b="0" dirty="0" smtClean="0">
                <a:solidFill>
                  <a:schemeClr val="bg2">
                    <a:lumMod val="40000"/>
                    <a:lumOff val="60000"/>
                  </a:schemeClr>
                </a:solidFill>
              </a:rPr>
              <a:t>2017 MAYO</a:t>
            </a:r>
            <a:endParaRPr lang="tr-TR" sz="800" b="0" dirty="0">
              <a:solidFill>
                <a:schemeClr val="bg2">
                  <a:lumMod val="40000"/>
                  <a:lumOff val="60000"/>
                </a:schemeClr>
              </a:solidFill>
            </a:endParaRPr>
          </a:p>
        </p:txBody>
      </p:sp>
      <p:sp>
        <p:nvSpPr>
          <p:cNvPr id="25" name="Sola Bükülü Ok 24"/>
          <p:cNvSpPr/>
          <p:nvPr/>
        </p:nvSpPr>
        <p:spPr bwMode="auto">
          <a:xfrm rot="8079967">
            <a:off x="1700008" y="2164143"/>
            <a:ext cx="429794" cy="1303313"/>
          </a:xfrm>
          <a:prstGeom prst="curvedLef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Tahoma" pitchFamily="34" charset="0"/>
            </a:endParaRPr>
          </a:p>
        </p:txBody>
      </p:sp>
      <p:sp>
        <p:nvSpPr>
          <p:cNvPr id="27" name="Metin kutusu 26"/>
          <p:cNvSpPr txBox="1"/>
          <p:nvPr/>
        </p:nvSpPr>
        <p:spPr>
          <a:xfrm>
            <a:off x="1801975" y="2911553"/>
            <a:ext cx="792088" cy="246221"/>
          </a:xfrm>
          <a:prstGeom prst="rect">
            <a:avLst/>
          </a:prstGeom>
          <a:noFill/>
        </p:spPr>
        <p:txBody>
          <a:bodyPr wrap="square" rtlCol="0">
            <a:spAutoFit/>
          </a:bodyPr>
          <a:lstStyle/>
          <a:p>
            <a:pPr algn="ctr"/>
            <a:r>
              <a:rPr lang="tr-TR" sz="1000" dirty="0" smtClean="0"/>
              <a:t>CCK</a:t>
            </a:r>
            <a:endParaRPr lang="tr-TR" sz="1000" dirty="0"/>
          </a:p>
        </p:txBody>
      </p:sp>
    </p:spTree>
    <p:extLst>
      <p:ext uri="{BB962C8B-B14F-4D97-AF65-F5344CB8AC3E}">
        <p14:creationId xmlns:p14="http://schemas.microsoft.com/office/powerpoint/2010/main" val="1724413389"/>
      </p:ext>
    </p:extLst>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714375" y="285750"/>
            <a:ext cx="8229600" cy="1000125"/>
          </a:xfrm>
        </p:spPr>
        <p:txBody>
          <a:bodyPr/>
          <a:lstStyle/>
          <a:p>
            <a:pPr algn="ctr" eaLnBrk="1" hangingPunct="1">
              <a:defRPr/>
            </a:pPr>
            <a:r>
              <a:rPr lang="tr-TR" sz="3200" dirty="0" smtClean="0">
                <a:solidFill>
                  <a:srgbClr val="FFFF00"/>
                </a:solidFill>
              </a:rPr>
              <a:t>MRCP</a:t>
            </a:r>
            <a:r>
              <a:rPr lang="tr-TR" sz="3600" dirty="0" smtClean="0">
                <a:solidFill>
                  <a:srgbClr val="FFFF00"/>
                </a:solidFill>
              </a:rPr>
              <a:t> </a:t>
            </a:r>
            <a:r>
              <a:rPr lang="tr-TR" sz="2400" dirty="0" smtClean="0">
                <a:solidFill>
                  <a:srgbClr val="FFFF00"/>
                </a:solidFill>
              </a:rPr>
              <a:t>(</a:t>
            </a:r>
            <a:r>
              <a:rPr lang="tr-TR" sz="2400" dirty="0" err="1" smtClean="0">
                <a:solidFill>
                  <a:srgbClr val="FFFF00"/>
                </a:solidFill>
              </a:rPr>
              <a:t>Magnetic</a:t>
            </a:r>
            <a:r>
              <a:rPr lang="tr-TR" sz="2400" dirty="0" smtClean="0">
                <a:solidFill>
                  <a:srgbClr val="FFFF00"/>
                </a:solidFill>
              </a:rPr>
              <a:t> </a:t>
            </a:r>
            <a:r>
              <a:rPr lang="tr-TR" sz="2400" dirty="0" err="1" smtClean="0">
                <a:solidFill>
                  <a:srgbClr val="FFFF00"/>
                </a:solidFill>
              </a:rPr>
              <a:t>resonance</a:t>
            </a:r>
            <a:r>
              <a:rPr lang="tr-TR" sz="2400" dirty="0" smtClean="0">
                <a:solidFill>
                  <a:srgbClr val="FFFF00"/>
                </a:solidFill>
              </a:rPr>
              <a:t>  </a:t>
            </a:r>
            <a:r>
              <a:rPr lang="tr-TR" sz="2400" dirty="0" err="1" smtClean="0">
                <a:solidFill>
                  <a:srgbClr val="FFFF00"/>
                </a:solidFill>
              </a:rPr>
              <a:t>cholangiopancreatogrphy</a:t>
            </a:r>
            <a:r>
              <a:rPr lang="tr-TR" sz="2400" dirty="0" smtClean="0">
                <a:solidFill>
                  <a:srgbClr val="FFFF00"/>
                </a:solidFill>
              </a:rPr>
              <a:t>)</a:t>
            </a:r>
          </a:p>
        </p:txBody>
      </p:sp>
      <p:sp>
        <p:nvSpPr>
          <p:cNvPr id="69635" name="Rectangle 3"/>
          <p:cNvSpPr>
            <a:spLocks noGrp="1" noChangeArrowheads="1"/>
          </p:cNvSpPr>
          <p:nvPr>
            <p:ph type="body" idx="1"/>
          </p:nvPr>
        </p:nvSpPr>
        <p:spPr>
          <a:xfrm>
            <a:off x="323850" y="1989138"/>
            <a:ext cx="8572500" cy="4525962"/>
          </a:xfrm>
        </p:spPr>
        <p:txBody>
          <a:bodyPr/>
          <a:lstStyle/>
          <a:p>
            <a:pPr eaLnBrk="1" hangingPunct="1">
              <a:lnSpc>
                <a:spcPct val="90000"/>
              </a:lnSpc>
              <a:defRPr/>
            </a:pPr>
            <a:r>
              <a:rPr lang="tr-TR" sz="2000" dirty="0" smtClean="0"/>
              <a:t>MRCP is not a primary diagnostic tool  for diagnosis of  bile stones.   It is more useful for the evaluation of bile ducts rather than gallbladder. </a:t>
            </a:r>
          </a:p>
          <a:p>
            <a:pPr eaLnBrk="1" hangingPunct="1">
              <a:lnSpc>
                <a:spcPct val="90000"/>
              </a:lnSpc>
              <a:defRPr/>
            </a:pPr>
            <a:endParaRPr lang="tr-TR" sz="2000" dirty="0" smtClean="0"/>
          </a:p>
          <a:p>
            <a:pPr eaLnBrk="1" hangingPunct="1">
              <a:lnSpc>
                <a:spcPct val="90000"/>
              </a:lnSpc>
              <a:defRPr/>
            </a:pPr>
            <a:r>
              <a:rPr lang="tr-TR" sz="2000" dirty="0" smtClean="0"/>
              <a:t>Sensitivity of MRCP  in detecting of bile duct stones is over 90%. Sensitivity  is lover in the presence of small duct stones  (&lt;5mm). </a:t>
            </a:r>
          </a:p>
          <a:p>
            <a:pPr eaLnBrk="1" hangingPunct="1">
              <a:lnSpc>
                <a:spcPct val="90000"/>
              </a:lnSpc>
              <a:defRPr/>
            </a:pPr>
            <a:endParaRPr lang="tr-TR" sz="2000" dirty="0" smtClean="0"/>
          </a:p>
          <a:p>
            <a:pPr eaLnBrk="1" hangingPunct="1">
              <a:lnSpc>
                <a:spcPct val="90000"/>
              </a:lnSpc>
              <a:defRPr/>
            </a:pPr>
            <a:r>
              <a:rPr lang="tr-TR" sz="2000" dirty="0" smtClean="0"/>
              <a:t>MRCP is generally the test of choice when the suspicion for choledocholithiasis is low or intermediate</a:t>
            </a:r>
          </a:p>
          <a:p>
            <a:pPr eaLnBrk="1" hangingPunct="1">
              <a:lnSpc>
                <a:spcPct val="90000"/>
              </a:lnSpc>
              <a:defRPr/>
            </a:pPr>
            <a:endParaRPr lang="tr-TR" sz="2000" dirty="0" smtClean="0"/>
          </a:p>
          <a:p>
            <a:pPr eaLnBrk="1" hangingPunct="1">
              <a:lnSpc>
                <a:spcPct val="90000"/>
              </a:lnSpc>
              <a:defRPr/>
            </a:pPr>
            <a:r>
              <a:rPr lang="tr-TR" sz="2000" dirty="0" smtClean="0"/>
              <a:t>Advantage:  No radiation</a:t>
            </a:r>
          </a:p>
          <a:p>
            <a:pPr eaLnBrk="1" hangingPunct="1">
              <a:lnSpc>
                <a:spcPct val="90000"/>
              </a:lnSpc>
              <a:buFontTx/>
              <a:buNone/>
              <a:defRPr/>
            </a:pPr>
            <a:r>
              <a:rPr lang="tr-TR" sz="2000" dirty="0" smtClean="0"/>
              <a:t>    Disadvantage:  Expensive , clostrofobia !</a:t>
            </a:r>
          </a:p>
          <a:p>
            <a:pPr eaLnBrk="1" hangingPunct="1">
              <a:lnSpc>
                <a:spcPct val="90000"/>
              </a:lnSpc>
              <a:defRPr/>
            </a:pPr>
            <a:endParaRPr lang="tr-TR" sz="2000" dirty="0" smtClean="0"/>
          </a:p>
        </p:txBody>
      </p:sp>
      <p:grpSp>
        <p:nvGrpSpPr>
          <p:cNvPr id="57348" name="Group 4"/>
          <p:cNvGrpSpPr>
            <a:grpSpLocks/>
          </p:cNvGrpSpPr>
          <p:nvPr/>
        </p:nvGrpSpPr>
        <p:grpSpPr bwMode="auto">
          <a:xfrm>
            <a:off x="58738" y="6440488"/>
            <a:ext cx="2667000" cy="365125"/>
            <a:chOff x="384" y="2976"/>
            <a:chExt cx="1680" cy="230"/>
          </a:xfrm>
        </p:grpSpPr>
        <p:pic>
          <p:nvPicPr>
            <p:cNvPr id="57351" name="Picture 5" descr="HM00260_"/>
            <p:cNvPicPr>
              <a:picLocks noChangeAspect="1" noChangeArrowheads="1"/>
            </p:cNvPicPr>
            <p:nvPr/>
          </p:nvPicPr>
          <p:blipFill>
            <a:blip r:embed="rId2" cstate="print"/>
            <a:srcRect/>
            <a:stretch>
              <a:fillRect/>
            </a:stretch>
          </p:blipFill>
          <p:spPr bwMode="auto">
            <a:xfrm>
              <a:off x="1351" y="3009"/>
              <a:ext cx="144" cy="183"/>
            </a:xfrm>
            <a:prstGeom prst="rect">
              <a:avLst/>
            </a:prstGeom>
            <a:noFill/>
            <a:ln w="9525">
              <a:noFill/>
              <a:miter lim="800000"/>
              <a:headEnd/>
              <a:tailEnd/>
            </a:ln>
          </p:spPr>
        </p:pic>
        <p:sp>
          <p:nvSpPr>
            <p:cNvPr id="57352"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
        <p:nvSpPr>
          <p:cNvPr id="57349" name="Line 7"/>
          <p:cNvSpPr>
            <a:spLocks noChangeShapeType="1"/>
          </p:cNvSpPr>
          <p:nvPr/>
        </p:nvSpPr>
        <p:spPr bwMode="auto">
          <a:xfrm>
            <a:off x="0" y="1357313"/>
            <a:ext cx="9144000" cy="0"/>
          </a:xfrm>
          <a:prstGeom prst="line">
            <a:avLst/>
          </a:prstGeom>
          <a:noFill/>
          <a:ln w="9525">
            <a:solidFill>
              <a:schemeClr val="hlink"/>
            </a:solidFill>
            <a:round/>
            <a:headEnd/>
            <a:tailEnd/>
          </a:ln>
        </p:spPr>
        <p:txBody>
          <a:bodyPr/>
          <a:lstStyle/>
          <a:p>
            <a:endParaRPr lang="tr-TR"/>
          </a:p>
        </p:txBody>
      </p:sp>
      <p:sp>
        <p:nvSpPr>
          <p:cNvPr id="2" name="Slayt Numarası Yer Tutucusu 1"/>
          <p:cNvSpPr>
            <a:spLocks noGrp="1"/>
          </p:cNvSpPr>
          <p:nvPr>
            <p:ph type="sldNum" sz="quarter" idx="12"/>
          </p:nvPr>
        </p:nvSpPr>
        <p:spPr/>
        <p:txBody>
          <a:bodyPr/>
          <a:lstStyle/>
          <a:p>
            <a:pPr>
              <a:defRPr/>
            </a:pPr>
            <a:fld id="{F0B3AC44-B3AE-45AA-A9DC-A10D0C9D45C9}" type="slidenum">
              <a:rPr lang="tr-TR" smtClean="0"/>
              <a:pPr>
                <a:defRPr/>
              </a:pPr>
              <a:t>60</a:t>
            </a:fld>
            <a:endParaRPr lang="tr-TR"/>
          </a:p>
        </p:txBody>
      </p:sp>
      <p:pic>
        <p:nvPicPr>
          <p:cNvPr id="3" name="Resim 2"/>
          <p:cNvPicPr>
            <a:picLocks noChangeAspect="1"/>
          </p:cNvPicPr>
          <p:nvPr/>
        </p:nvPicPr>
        <p:blipFill>
          <a:blip r:embed="rId3"/>
          <a:stretch>
            <a:fillRect/>
          </a:stretch>
        </p:blipFill>
        <p:spPr>
          <a:xfrm>
            <a:off x="7237089" y="4985981"/>
            <a:ext cx="1706885" cy="1308612"/>
          </a:xfrm>
          <a:prstGeom prst="rect">
            <a:avLst/>
          </a:prstGeom>
        </p:spPr>
      </p:pic>
    </p:spTree>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p:cNvPicPr>
            <a:picLocks noChangeAspect="1" noChangeArrowheads="1"/>
          </p:cNvPicPr>
          <p:nvPr/>
        </p:nvPicPr>
        <p:blipFill>
          <a:blip r:embed="rId2" cstate="print">
            <a:lum contrast="20000"/>
          </a:blip>
          <a:srcRect/>
          <a:stretch>
            <a:fillRect/>
          </a:stretch>
        </p:blipFill>
        <p:spPr bwMode="auto">
          <a:xfrm>
            <a:off x="1258888" y="333375"/>
            <a:ext cx="6624637" cy="5949950"/>
          </a:xfrm>
          <a:prstGeom prst="rect">
            <a:avLst/>
          </a:prstGeom>
          <a:noFill/>
          <a:ln w="9525">
            <a:solidFill>
              <a:schemeClr val="tx1"/>
            </a:solidFill>
            <a:miter lim="800000"/>
            <a:headEnd/>
            <a:tailEnd/>
          </a:ln>
        </p:spPr>
      </p:pic>
      <p:sp>
        <p:nvSpPr>
          <p:cNvPr id="3" name="Rectangle 2"/>
          <p:cNvSpPr txBox="1">
            <a:spLocks noChangeArrowheads="1"/>
          </p:cNvSpPr>
          <p:nvPr/>
        </p:nvSpPr>
        <p:spPr>
          <a:xfrm>
            <a:off x="971550" y="404813"/>
            <a:ext cx="2157413" cy="1000125"/>
          </a:xfrm>
          <a:prstGeom prst="rect">
            <a:avLst/>
          </a:prstGeom>
        </p:spPr>
        <p:txBody>
          <a:bodyPr/>
          <a:lstStyle/>
          <a:p>
            <a:pPr algn="ctr">
              <a:defRPr/>
            </a:pPr>
            <a:r>
              <a:rPr lang="tr-TR" sz="2400" b="0" kern="0" dirty="0">
                <a:effectLst>
                  <a:outerShdw blurRad="38100" dist="38100" dir="2700000" algn="tl">
                    <a:srgbClr val="000000"/>
                  </a:outerShdw>
                </a:effectLst>
                <a:latin typeface="+mj-lt"/>
                <a:ea typeface="+mj-ea"/>
                <a:cs typeface="+mj-cs"/>
              </a:rPr>
              <a:t>MRCP </a:t>
            </a:r>
          </a:p>
        </p:txBody>
      </p:sp>
      <p:grpSp>
        <p:nvGrpSpPr>
          <p:cNvPr id="58372" name="Group 4"/>
          <p:cNvGrpSpPr>
            <a:grpSpLocks/>
          </p:cNvGrpSpPr>
          <p:nvPr/>
        </p:nvGrpSpPr>
        <p:grpSpPr bwMode="auto">
          <a:xfrm>
            <a:off x="58738" y="6440488"/>
            <a:ext cx="2667000" cy="365125"/>
            <a:chOff x="384" y="2976"/>
            <a:chExt cx="1680" cy="230"/>
          </a:xfrm>
        </p:grpSpPr>
        <p:pic>
          <p:nvPicPr>
            <p:cNvPr id="58384" name="Picture 5" descr="HM00260_"/>
            <p:cNvPicPr>
              <a:picLocks noChangeAspect="1" noChangeArrowheads="1"/>
            </p:cNvPicPr>
            <p:nvPr/>
          </p:nvPicPr>
          <p:blipFill>
            <a:blip r:embed="rId3" cstate="print"/>
            <a:srcRect/>
            <a:stretch>
              <a:fillRect/>
            </a:stretch>
          </p:blipFill>
          <p:spPr bwMode="auto">
            <a:xfrm>
              <a:off x="1351" y="3009"/>
              <a:ext cx="144" cy="183"/>
            </a:xfrm>
            <a:prstGeom prst="rect">
              <a:avLst/>
            </a:prstGeom>
            <a:noFill/>
            <a:ln w="9525">
              <a:noFill/>
              <a:miter lim="800000"/>
              <a:headEnd/>
              <a:tailEnd/>
            </a:ln>
          </p:spPr>
        </p:pic>
        <p:sp>
          <p:nvSpPr>
            <p:cNvPr id="58385"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
        <p:nvSpPr>
          <p:cNvPr id="58373" name="TextBox 6"/>
          <p:cNvSpPr txBox="1">
            <a:spLocks noChangeArrowheads="1"/>
          </p:cNvSpPr>
          <p:nvPr/>
        </p:nvSpPr>
        <p:spPr bwMode="auto">
          <a:xfrm>
            <a:off x="4356100" y="2565400"/>
            <a:ext cx="1285875" cy="276225"/>
          </a:xfrm>
          <a:prstGeom prst="rect">
            <a:avLst/>
          </a:prstGeom>
          <a:noFill/>
          <a:ln w="9525">
            <a:noFill/>
            <a:miter lim="800000"/>
            <a:headEnd/>
            <a:tailEnd/>
          </a:ln>
        </p:spPr>
        <p:txBody>
          <a:bodyPr>
            <a:spAutoFit/>
          </a:bodyPr>
          <a:lstStyle/>
          <a:p>
            <a:r>
              <a:rPr lang="tr-TR" sz="1200">
                <a:solidFill>
                  <a:srgbClr val="FFFF00"/>
                </a:solidFill>
              </a:rPr>
              <a:t>Choledoc</a:t>
            </a:r>
          </a:p>
        </p:txBody>
      </p:sp>
      <p:sp>
        <p:nvSpPr>
          <p:cNvPr id="58374" name="TextBox 7"/>
          <p:cNvSpPr txBox="1">
            <a:spLocks noChangeArrowheads="1"/>
          </p:cNvSpPr>
          <p:nvPr/>
        </p:nvSpPr>
        <p:spPr bwMode="auto">
          <a:xfrm>
            <a:off x="4716463" y="4879975"/>
            <a:ext cx="1000125" cy="276225"/>
          </a:xfrm>
          <a:prstGeom prst="rect">
            <a:avLst/>
          </a:prstGeom>
          <a:noFill/>
          <a:ln w="9525">
            <a:noFill/>
            <a:miter lim="800000"/>
            <a:headEnd/>
            <a:tailEnd/>
          </a:ln>
        </p:spPr>
        <p:txBody>
          <a:bodyPr>
            <a:spAutoFit/>
          </a:bodyPr>
          <a:lstStyle/>
          <a:p>
            <a:r>
              <a:rPr lang="tr-TR" sz="1200">
                <a:solidFill>
                  <a:srgbClr val="FFFF00"/>
                </a:solidFill>
              </a:rPr>
              <a:t>Stone</a:t>
            </a:r>
          </a:p>
        </p:txBody>
      </p:sp>
      <p:sp>
        <p:nvSpPr>
          <p:cNvPr id="58375" name="TextBox 8"/>
          <p:cNvSpPr txBox="1">
            <a:spLocks noChangeArrowheads="1"/>
          </p:cNvSpPr>
          <p:nvPr/>
        </p:nvSpPr>
        <p:spPr bwMode="auto">
          <a:xfrm>
            <a:off x="5292725" y="5300663"/>
            <a:ext cx="1643063" cy="307975"/>
          </a:xfrm>
          <a:prstGeom prst="rect">
            <a:avLst/>
          </a:prstGeom>
          <a:noFill/>
          <a:ln w="9525">
            <a:noFill/>
            <a:miter lim="800000"/>
            <a:headEnd/>
            <a:tailEnd/>
          </a:ln>
        </p:spPr>
        <p:txBody>
          <a:bodyPr>
            <a:spAutoFit/>
          </a:bodyPr>
          <a:lstStyle/>
          <a:p>
            <a:r>
              <a:rPr lang="tr-TR" sz="1400" b="0"/>
              <a:t>Duodenum</a:t>
            </a:r>
          </a:p>
        </p:txBody>
      </p:sp>
      <p:cxnSp>
        <p:nvCxnSpPr>
          <p:cNvPr id="58376" name="Straight Arrow Connector 10"/>
          <p:cNvCxnSpPr>
            <a:cxnSpLocks noChangeShapeType="1"/>
          </p:cNvCxnSpPr>
          <p:nvPr/>
        </p:nvCxnSpPr>
        <p:spPr bwMode="auto">
          <a:xfrm flipH="1" flipV="1">
            <a:off x="4272660" y="4325662"/>
            <a:ext cx="588962" cy="466725"/>
          </a:xfrm>
          <a:prstGeom prst="straightConnector1">
            <a:avLst/>
          </a:prstGeom>
          <a:noFill/>
          <a:ln w="9525" algn="ctr">
            <a:solidFill>
              <a:srgbClr val="FFFF00"/>
            </a:solidFill>
            <a:round/>
            <a:headEnd/>
            <a:tailEnd type="arrow" w="med" len="med"/>
          </a:ln>
        </p:spPr>
      </p:cxnSp>
      <p:cxnSp>
        <p:nvCxnSpPr>
          <p:cNvPr id="58377" name="Straight Arrow Connector 12"/>
          <p:cNvCxnSpPr>
            <a:cxnSpLocks noChangeShapeType="1"/>
          </p:cNvCxnSpPr>
          <p:nvPr/>
        </p:nvCxnSpPr>
        <p:spPr bwMode="auto">
          <a:xfrm flipH="1">
            <a:off x="4429125" y="2852738"/>
            <a:ext cx="287338" cy="496887"/>
          </a:xfrm>
          <a:prstGeom prst="straightConnector1">
            <a:avLst/>
          </a:prstGeom>
          <a:noFill/>
          <a:ln w="12700" algn="ctr">
            <a:solidFill>
              <a:srgbClr val="FFFF00"/>
            </a:solidFill>
            <a:round/>
            <a:headEnd/>
            <a:tailEnd type="arrow" w="med" len="med"/>
          </a:ln>
        </p:spPr>
      </p:cxnSp>
      <p:sp>
        <p:nvSpPr>
          <p:cNvPr id="58378" name="TextBox 14"/>
          <p:cNvSpPr txBox="1">
            <a:spLocks noChangeArrowheads="1"/>
          </p:cNvSpPr>
          <p:nvPr/>
        </p:nvSpPr>
        <p:spPr bwMode="auto">
          <a:xfrm>
            <a:off x="2700338" y="836613"/>
            <a:ext cx="3500437" cy="277812"/>
          </a:xfrm>
          <a:prstGeom prst="rect">
            <a:avLst/>
          </a:prstGeom>
          <a:noFill/>
          <a:ln w="9525">
            <a:noFill/>
            <a:miter lim="800000"/>
            <a:headEnd/>
            <a:tailEnd/>
          </a:ln>
        </p:spPr>
        <p:txBody>
          <a:bodyPr>
            <a:spAutoFit/>
          </a:bodyPr>
          <a:lstStyle/>
          <a:p>
            <a:r>
              <a:rPr lang="tr-TR" sz="1200">
                <a:solidFill>
                  <a:srgbClr val="FFFF00"/>
                </a:solidFill>
              </a:rPr>
              <a:t>Intrahepatic bile ducts</a:t>
            </a:r>
          </a:p>
        </p:txBody>
      </p:sp>
      <p:cxnSp>
        <p:nvCxnSpPr>
          <p:cNvPr id="58379" name="Straight Arrow Connector 16"/>
          <p:cNvCxnSpPr>
            <a:cxnSpLocks noChangeShapeType="1"/>
          </p:cNvCxnSpPr>
          <p:nvPr/>
        </p:nvCxnSpPr>
        <p:spPr bwMode="auto">
          <a:xfrm flipH="1">
            <a:off x="4932363" y="3429000"/>
            <a:ext cx="360362" cy="28575"/>
          </a:xfrm>
          <a:prstGeom prst="straightConnector1">
            <a:avLst/>
          </a:prstGeom>
          <a:noFill/>
          <a:ln w="19050" algn="ctr">
            <a:solidFill>
              <a:srgbClr val="FFFF00"/>
            </a:solidFill>
            <a:round/>
            <a:headEnd/>
            <a:tailEnd type="arrow" w="med" len="med"/>
          </a:ln>
        </p:spPr>
      </p:cxnSp>
      <p:sp>
        <p:nvSpPr>
          <p:cNvPr id="58380" name="TextBox 6"/>
          <p:cNvSpPr txBox="1">
            <a:spLocks noChangeArrowheads="1"/>
          </p:cNvSpPr>
          <p:nvPr/>
        </p:nvSpPr>
        <p:spPr bwMode="auto">
          <a:xfrm>
            <a:off x="5287963" y="3302000"/>
            <a:ext cx="1285875" cy="277813"/>
          </a:xfrm>
          <a:prstGeom prst="rect">
            <a:avLst/>
          </a:prstGeom>
          <a:noFill/>
          <a:ln w="9525">
            <a:noFill/>
            <a:miter lim="800000"/>
            <a:headEnd/>
            <a:tailEnd/>
          </a:ln>
        </p:spPr>
        <p:txBody>
          <a:bodyPr>
            <a:spAutoFit/>
          </a:bodyPr>
          <a:lstStyle/>
          <a:p>
            <a:r>
              <a:rPr lang="tr-TR" sz="1200">
                <a:solidFill>
                  <a:srgbClr val="FFFF00"/>
                </a:solidFill>
              </a:rPr>
              <a:t>Wirsung</a:t>
            </a:r>
          </a:p>
        </p:txBody>
      </p:sp>
      <p:sp>
        <p:nvSpPr>
          <p:cNvPr id="58381" name="TextBox 6"/>
          <p:cNvSpPr txBox="1">
            <a:spLocks noChangeArrowheads="1"/>
          </p:cNvSpPr>
          <p:nvPr/>
        </p:nvSpPr>
        <p:spPr bwMode="auto">
          <a:xfrm>
            <a:off x="3286125" y="4840288"/>
            <a:ext cx="1285875" cy="276225"/>
          </a:xfrm>
          <a:prstGeom prst="rect">
            <a:avLst/>
          </a:prstGeom>
          <a:noFill/>
          <a:ln w="9525">
            <a:noFill/>
            <a:miter lim="800000"/>
            <a:headEnd/>
            <a:tailEnd/>
          </a:ln>
        </p:spPr>
        <p:txBody>
          <a:bodyPr>
            <a:spAutoFit/>
          </a:bodyPr>
          <a:lstStyle/>
          <a:p>
            <a:r>
              <a:rPr lang="tr-TR" sz="1200">
                <a:solidFill>
                  <a:srgbClr val="FFFF00"/>
                </a:solidFill>
              </a:rPr>
              <a:t>Right kidney</a:t>
            </a:r>
          </a:p>
        </p:txBody>
      </p:sp>
      <p:sp>
        <p:nvSpPr>
          <p:cNvPr id="58382" name="TextBox 6"/>
          <p:cNvSpPr txBox="1">
            <a:spLocks noChangeArrowheads="1"/>
          </p:cNvSpPr>
          <p:nvPr/>
        </p:nvSpPr>
        <p:spPr bwMode="auto">
          <a:xfrm>
            <a:off x="1547813" y="3573463"/>
            <a:ext cx="1285875" cy="276225"/>
          </a:xfrm>
          <a:prstGeom prst="rect">
            <a:avLst/>
          </a:prstGeom>
          <a:noFill/>
          <a:ln w="9525">
            <a:noFill/>
            <a:miter lim="800000"/>
            <a:headEnd/>
            <a:tailEnd/>
          </a:ln>
        </p:spPr>
        <p:txBody>
          <a:bodyPr>
            <a:spAutoFit/>
          </a:bodyPr>
          <a:lstStyle/>
          <a:p>
            <a:r>
              <a:rPr lang="tr-TR" sz="1200">
                <a:solidFill>
                  <a:srgbClr val="FFFF00"/>
                </a:solidFill>
              </a:rPr>
              <a:t>Gallbladder</a:t>
            </a:r>
          </a:p>
        </p:txBody>
      </p:sp>
      <p:cxnSp>
        <p:nvCxnSpPr>
          <p:cNvPr id="58383" name="24 Düz Ok Bağlayıcısı"/>
          <p:cNvCxnSpPr>
            <a:cxnSpLocks noChangeShapeType="1"/>
            <a:stCxn id="58382" idx="2"/>
          </p:cNvCxnSpPr>
          <p:nvPr/>
        </p:nvCxnSpPr>
        <p:spPr bwMode="auto">
          <a:xfrm>
            <a:off x="2190750" y="3849688"/>
            <a:ext cx="509588" cy="155575"/>
          </a:xfrm>
          <a:prstGeom prst="straightConnector1">
            <a:avLst/>
          </a:prstGeom>
          <a:noFill/>
          <a:ln w="9525" algn="ctr">
            <a:solidFill>
              <a:srgbClr val="FFFF00"/>
            </a:solidFill>
            <a:round/>
            <a:headEnd/>
            <a:tailEnd type="arrow" w="med" len="med"/>
          </a:ln>
        </p:spPr>
      </p:cxnSp>
      <p:sp>
        <p:nvSpPr>
          <p:cNvPr id="2" name="Slayt Numarası Yer Tutucusu 1"/>
          <p:cNvSpPr>
            <a:spLocks noGrp="1"/>
          </p:cNvSpPr>
          <p:nvPr>
            <p:ph type="sldNum" sz="quarter" idx="12"/>
          </p:nvPr>
        </p:nvSpPr>
        <p:spPr/>
        <p:txBody>
          <a:bodyPr/>
          <a:lstStyle/>
          <a:p>
            <a:pPr>
              <a:defRPr/>
            </a:pPr>
            <a:fld id="{CA48B754-D8E6-460C-8CA2-0447D872C702}" type="slidenum">
              <a:rPr lang="tr-TR" smtClean="0"/>
              <a:pPr>
                <a:defRPr/>
              </a:pPr>
              <a:t>61</a:t>
            </a:fld>
            <a:endParaRPr lang="tr-TR"/>
          </a:p>
        </p:txBody>
      </p:sp>
    </p:spTree>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lum contrast="10000"/>
          </a:blip>
          <a:srcRect/>
          <a:stretch>
            <a:fillRect/>
          </a:stretch>
        </p:blipFill>
        <p:spPr bwMode="auto">
          <a:xfrm>
            <a:off x="1692275" y="260350"/>
            <a:ext cx="5905500" cy="6153150"/>
          </a:xfrm>
          <a:prstGeom prst="rect">
            <a:avLst/>
          </a:prstGeom>
          <a:noFill/>
          <a:ln w="9525">
            <a:solidFill>
              <a:schemeClr val="tx1"/>
            </a:solidFill>
            <a:miter lim="800000"/>
            <a:headEnd/>
            <a:tailEnd/>
          </a:ln>
        </p:spPr>
      </p:pic>
      <p:grpSp>
        <p:nvGrpSpPr>
          <p:cNvPr id="59395" name="Group 4"/>
          <p:cNvGrpSpPr>
            <a:grpSpLocks/>
          </p:cNvGrpSpPr>
          <p:nvPr/>
        </p:nvGrpSpPr>
        <p:grpSpPr bwMode="auto">
          <a:xfrm>
            <a:off x="58738" y="6440488"/>
            <a:ext cx="2667000" cy="365125"/>
            <a:chOff x="384" y="2976"/>
            <a:chExt cx="1680" cy="230"/>
          </a:xfrm>
        </p:grpSpPr>
        <p:pic>
          <p:nvPicPr>
            <p:cNvPr id="59401" name="Picture 5" descr="HM00260_"/>
            <p:cNvPicPr>
              <a:picLocks noChangeAspect="1" noChangeArrowheads="1"/>
            </p:cNvPicPr>
            <p:nvPr/>
          </p:nvPicPr>
          <p:blipFill>
            <a:blip r:embed="rId3" cstate="print"/>
            <a:srcRect/>
            <a:stretch>
              <a:fillRect/>
            </a:stretch>
          </p:blipFill>
          <p:spPr bwMode="auto">
            <a:xfrm>
              <a:off x="1351" y="3009"/>
              <a:ext cx="144" cy="183"/>
            </a:xfrm>
            <a:prstGeom prst="rect">
              <a:avLst/>
            </a:prstGeom>
            <a:noFill/>
            <a:ln w="9525">
              <a:noFill/>
              <a:miter lim="800000"/>
              <a:headEnd/>
              <a:tailEnd/>
            </a:ln>
          </p:spPr>
        </p:pic>
        <p:sp>
          <p:nvSpPr>
            <p:cNvPr id="59402"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
        <p:nvSpPr>
          <p:cNvPr id="6" name="Rectangle 2"/>
          <p:cNvSpPr txBox="1">
            <a:spLocks noChangeArrowheads="1"/>
          </p:cNvSpPr>
          <p:nvPr/>
        </p:nvSpPr>
        <p:spPr>
          <a:xfrm>
            <a:off x="1190625" y="260350"/>
            <a:ext cx="2157413" cy="1000125"/>
          </a:xfrm>
          <a:prstGeom prst="rect">
            <a:avLst/>
          </a:prstGeom>
        </p:spPr>
        <p:txBody>
          <a:bodyPr/>
          <a:lstStyle/>
          <a:p>
            <a:pPr algn="ctr">
              <a:defRPr/>
            </a:pPr>
            <a:r>
              <a:rPr lang="tr-TR" sz="2400" b="0" kern="0" dirty="0">
                <a:effectLst>
                  <a:outerShdw blurRad="38100" dist="38100" dir="2700000" algn="tl">
                    <a:srgbClr val="000000"/>
                  </a:outerShdw>
                </a:effectLst>
                <a:latin typeface="+mj-lt"/>
                <a:ea typeface="+mj-ea"/>
                <a:cs typeface="+mj-cs"/>
              </a:rPr>
              <a:t>MRCP </a:t>
            </a:r>
          </a:p>
        </p:txBody>
      </p:sp>
      <p:sp>
        <p:nvSpPr>
          <p:cNvPr id="59397" name="TextBox 6"/>
          <p:cNvSpPr txBox="1">
            <a:spLocks noChangeArrowheads="1"/>
          </p:cNvSpPr>
          <p:nvPr/>
        </p:nvSpPr>
        <p:spPr bwMode="auto">
          <a:xfrm>
            <a:off x="4651375" y="2578100"/>
            <a:ext cx="1285875" cy="276225"/>
          </a:xfrm>
          <a:prstGeom prst="rect">
            <a:avLst/>
          </a:prstGeom>
          <a:noFill/>
          <a:ln w="9525">
            <a:noFill/>
            <a:miter lim="800000"/>
            <a:headEnd/>
            <a:tailEnd/>
          </a:ln>
        </p:spPr>
        <p:txBody>
          <a:bodyPr>
            <a:spAutoFit/>
          </a:bodyPr>
          <a:lstStyle/>
          <a:p>
            <a:r>
              <a:rPr lang="tr-TR" sz="1200">
                <a:solidFill>
                  <a:srgbClr val="FFFF00"/>
                </a:solidFill>
              </a:rPr>
              <a:t>Choledoc</a:t>
            </a:r>
          </a:p>
        </p:txBody>
      </p:sp>
      <p:sp>
        <p:nvSpPr>
          <p:cNvPr id="59398" name="TextBox 7"/>
          <p:cNvSpPr txBox="1">
            <a:spLocks noChangeArrowheads="1"/>
          </p:cNvSpPr>
          <p:nvPr/>
        </p:nvSpPr>
        <p:spPr bwMode="auto">
          <a:xfrm>
            <a:off x="5011738" y="4894263"/>
            <a:ext cx="1000125" cy="276225"/>
          </a:xfrm>
          <a:prstGeom prst="rect">
            <a:avLst/>
          </a:prstGeom>
          <a:noFill/>
          <a:ln w="9525">
            <a:noFill/>
            <a:miter lim="800000"/>
            <a:headEnd/>
            <a:tailEnd/>
          </a:ln>
        </p:spPr>
        <p:txBody>
          <a:bodyPr>
            <a:spAutoFit/>
          </a:bodyPr>
          <a:lstStyle/>
          <a:p>
            <a:r>
              <a:rPr lang="tr-TR" sz="1200">
                <a:solidFill>
                  <a:srgbClr val="FFFF00"/>
                </a:solidFill>
              </a:rPr>
              <a:t>Stone</a:t>
            </a:r>
          </a:p>
        </p:txBody>
      </p:sp>
      <p:cxnSp>
        <p:nvCxnSpPr>
          <p:cNvPr id="59399" name="Straight Arrow Connector 10"/>
          <p:cNvCxnSpPr>
            <a:cxnSpLocks noChangeShapeType="1"/>
          </p:cNvCxnSpPr>
          <p:nvPr/>
        </p:nvCxnSpPr>
        <p:spPr bwMode="auto">
          <a:xfrm flipH="1" flipV="1">
            <a:off x="4579938" y="4378325"/>
            <a:ext cx="590550" cy="468313"/>
          </a:xfrm>
          <a:prstGeom prst="straightConnector1">
            <a:avLst/>
          </a:prstGeom>
          <a:noFill/>
          <a:ln w="9525" algn="ctr">
            <a:solidFill>
              <a:srgbClr val="FFFF00"/>
            </a:solidFill>
            <a:round/>
            <a:headEnd/>
            <a:tailEnd type="arrow" w="med" len="med"/>
          </a:ln>
        </p:spPr>
      </p:cxnSp>
      <p:cxnSp>
        <p:nvCxnSpPr>
          <p:cNvPr id="59400" name="Straight Arrow Connector 12"/>
          <p:cNvCxnSpPr>
            <a:cxnSpLocks noChangeShapeType="1"/>
          </p:cNvCxnSpPr>
          <p:nvPr/>
        </p:nvCxnSpPr>
        <p:spPr bwMode="auto">
          <a:xfrm flipH="1">
            <a:off x="4724400" y="2867025"/>
            <a:ext cx="287338" cy="496888"/>
          </a:xfrm>
          <a:prstGeom prst="straightConnector1">
            <a:avLst/>
          </a:prstGeom>
          <a:noFill/>
          <a:ln w="12700" algn="ctr">
            <a:solidFill>
              <a:srgbClr val="FFFF00"/>
            </a:solidFill>
            <a:round/>
            <a:headEnd/>
            <a:tailEnd type="arrow" w="med" len="med"/>
          </a:ln>
        </p:spPr>
      </p:cxnSp>
      <p:sp>
        <p:nvSpPr>
          <p:cNvPr id="2" name="Slayt Numarası Yer Tutucusu 1"/>
          <p:cNvSpPr>
            <a:spLocks noGrp="1"/>
          </p:cNvSpPr>
          <p:nvPr>
            <p:ph type="sldNum" sz="quarter" idx="12"/>
          </p:nvPr>
        </p:nvSpPr>
        <p:spPr/>
        <p:txBody>
          <a:bodyPr/>
          <a:lstStyle/>
          <a:p>
            <a:pPr>
              <a:defRPr/>
            </a:pPr>
            <a:fld id="{CA48B754-D8E6-460C-8CA2-0447D872C702}" type="slidenum">
              <a:rPr lang="tr-TR" smtClean="0"/>
              <a:pPr>
                <a:defRPr/>
              </a:pPr>
              <a:t>62</a:t>
            </a:fld>
            <a:endParaRPr lang="tr-TR"/>
          </a:p>
        </p:txBody>
      </p:sp>
    </p:spTree>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0" descr="http://www.endosonography.dk/images/FG34UXEUSskop.jpg"/>
          <p:cNvPicPr>
            <a:picLocks noChangeAspect="1" noChangeArrowheads="1"/>
          </p:cNvPicPr>
          <p:nvPr/>
        </p:nvPicPr>
        <p:blipFill>
          <a:blip r:embed="rId2" cstate="print"/>
          <a:srcRect/>
          <a:stretch>
            <a:fillRect/>
          </a:stretch>
        </p:blipFill>
        <p:spPr bwMode="auto">
          <a:xfrm>
            <a:off x="6389688" y="4102100"/>
            <a:ext cx="2286000" cy="1428750"/>
          </a:xfrm>
          <a:prstGeom prst="rect">
            <a:avLst/>
          </a:prstGeom>
          <a:noFill/>
          <a:ln w="9525">
            <a:solidFill>
              <a:srgbClr val="000000"/>
            </a:solidFill>
            <a:miter lim="800000"/>
            <a:headEnd/>
            <a:tailEnd/>
          </a:ln>
        </p:spPr>
      </p:pic>
      <p:pic>
        <p:nvPicPr>
          <p:cNvPr id="60419" name="Picture 12" descr="http://www.endosonography.dk/images/EUSPentax-ballon.jpg"/>
          <p:cNvPicPr>
            <a:picLocks noChangeAspect="1" noChangeArrowheads="1"/>
          </p:cNvPicPr>
          <p:nvPr/>
        </p:nvPicPr>
        <p:blipFill>
          <a:blip r:embed="rId3" cstate="print"/>
          <a:srcRect/>
          <a:stretch>
            <a:fillRect/>
          </a:stretch>
        </p:blipFill>
        <p:spPr bwMode="auto">
          <a:xfrm>
            <a:off x="6357938" y="2000250"/>
            <a:ext cx="2357437" cy="1485900"/>
          </a:xfrm>
          <a:prstGeom prst="rect">
            <a:avLst/>
          </a:prstGeom>
          <a:noFill/>
          <a:ln w="9525">
            <a:solidFill>
              <a:srgbClr val="000000"/>
            </a:solidFill>
            <a:miter lim="800000"/>
            <a:headEnd/>
            <a:tailEnd/>
          </a:ln>
        </p:spPr>
      </p:pic>
      <p:pic>
        <p:nvPicPr>
          <p:cNvPr id="60420" name="Picture 14" descr="http://www.endosonography.dk/images/PentaxEUSskop.jpg"/>
          <p:cNvPicPr>
            <a:picLocks noChangeAspect="1" noChangeArrowheads="1"/>
          </p:cNvPicPr>
          <p:nvPr/>
        </p:nvPicPr>
        <p:blipFill>
          <a:blip r:embed="rId4" cstate="print">
            <a:lum bright="-6000" contrast="6000"/>
          </a:blip>
          <a:srcRect/>
          <a:stretch>
            <a:fillRect/>
          </a:stretch>
        </p:blipFill>
        <p:spPr bwMode="auto">
          <a:xfrm>
            <a:off x="500063" y="1708150"/>
            <a:ext cx="5275262" cy="4214813"/>
          </a:xfrm>
          <a:prstGeom prst="rect">
            <a:avLst/>
          </a:prstGeom>
          <a:noFill/>
          <a:ln w="9525">
            <a:solidFill>
              <a:srgbClr val="000000"/>
            </a:solidFill>
            <a:miter lim="800000"/>
            <a:headEnd/>
            <a:tailEnd/>
          </a:ln>
        </p:spPr>
      </p:pic>
      <p:sp>
        <p:nvSpPr>
          <p:cNvPr id="6" name="Rectangle 2"/>
          <p:cNvSpPr txBox="1">
            <a:spLocks noChangeArrowheads="1"/>
          </p:cNvSpPr>
          <p:nvPr/>
        </p:nvSpPr>
        <p:spPr>
          <a:xfrm>
            <a:off x="323850" y="404813"/>
            <a:ext cx="8229600" cy="1000125"/>
          </a:xfrm>
          <a:prstGeom prst="rect">
            <a:avLst/>
          </a:prstGeom>
        </p:spPr>
        <p:txBody>
          <a:bodyPr/>
          <a:lstStyle/>
          <a:p>
            <a:pPr algn="ctr">
              <a:defRPr/>
            </a:pPr>
            <a:r>
              <a:rPr lang="tr-TR" sz="2800" b="0" kern="0" dirty="0">
                <a:solidFill>
                  <a:srgbClr val="FFFF00"/>
                </a:solidFill>
                <a:effectLst>
                  <a:outerShdw blurRad="38100" dist="38100" dir="2700000" algn="tl">
                    <a:srgbClr val="000000"/>
                  </a:outerShdw>
                </a:effectLst>
                <a:latin typeface="+mj-lt"/>
                <a:ea typeface="+mj-ea"/>
                <a:cs typeface="+mj-cs"/>
              </a:rPr>
              <a:t>Endosonography (EUS)</a:t>
            </a:r>
          </a:p>
        </p:txBody>
      </p:sp>
      <p:sp>
        <p:nvSpPr>
          <p:cNvPr id="60422" name="Line 7"/>
          <p:cNvSpPr>
            <a:spLocks noChangeShapeType="1"/>
          </p:cNvSpPr>
          <p:nvPr/>
        </p:nvSpPr>
        <p:spPr bwMode="auto">
          <a:xfrm>
            <a:off x="0" y="1357313"/>
            <a:ext cx="9144000" cy="0"/>
          </a:xfrm>
          <a:prstGeom prst="line">
            <a:avLst/>
          </a:prstGeom>
          <a:noFill/>
          <a:ln w="9525">
            <a:solidFill>
              <a:schemeClr val="hlink"/>
            </a:solidFill>
            <a:round/>
            <a:headEnd/>
            <a:tailEnd/>
          </a:ln>
        </p:spPr>
        <p:txBody>
          <a:bodyPr/>
          <a:lstStyle/>
          <a:p>
            <a:endParaRPr lang="tr-TR"/>
          </a:p>
        </p:txBody>
      </p:sp>
      <p:cxnSp>
        <p:nvCxnSpPr>
          <p:cNvPr id="60423" name="Straight Arrow Connector 8"/>
          <p:cNvCxnSpPr>
            <a:cxnSpLocks noChangeShapeType="1"/>
          </p:cNvCxnSpPr>
          <p:nvPr/>
        </p:nvCxnSpPr>
        <p:spPr bwMode="auto">
          <a:xfrm flipV="1">
            <a:off x="1714500" y="3071813"/>
            <a:ext cx="4500563" cy="1857375"/>
          </a:xfrm>
          <a:prstGeom prst="straightConnector1">
            <a:avLst/>
          </a:prstGeom>
          <a:noFill/>
          <a:ln w="9525" algn="ctr">
            <a:solidFill>
              <a:srgbClr val="FF0000"/>
            </a:solidFill>
            <a:round/>
            <a:headEnd/>
            <a:tailEnd type="arrow" w="med" len="med"/>
          </a:ln>
        </p:spPr>
      </p:cxnSp>
      <p:cxnSp>
        <p:nvCxnSpPr>
          <p:cNvPr id="60424" name="Straight Arrow Connector 10"/>
          <p:cNvCxnSpPr>
            <a:cxnSpLocks noChangeShapeType="1"/>
          </p:cNvCxnSpPr>
          <p:nvPr/>
        </p:nvCxnSpPr>
        <p:spPr bwMode="auto">
          <a:xfrm>
            <a:off x="1785938" y="5000625"/>
            <a:ext cx="4429125" cy="71438"/>
          </a:xfrm>
          <a:prstGeom prst="straightConnector1">
            <a:avLst/>
          </a:prstGeom>
          <a:noFill/>
          <a:ln w="9525" algn="ctr">
            <a:solidFill>
              <a:srgbClr val="FF0000"/>
            </a:solidFill>
            <a:round/>
            <a:headEnd/>
            <a:tailEnd type="arrow" w="med" len="med"/>
          </a:ln>
        </p:spPr>
      </p:cxnSp>
      <p:sp>
        <p:nvSpPr>
          <p:cNvPr id="2" name="Slayt Numarası Yer Tutucusu 1"/>
          <p:cNvSpPr>
            <a:spLocks noGrp="1"/>
          </p:cNvSpPr>
          <p:nvPr>
            <p:ph type="sldNum" sz="quarter" idx="12"/>
          </p:nvPr>
        </p:nvSpPr>
        <p:spPr/>
        <p:txBody>
          <a:bodyPr/>
          <a:lstStyle/>
          <a:p>
            <a:pPr>
              <a:defRPr/>
            </a:pPr>
            <a:fld id="{CA48B754-D8E6-460C-8CA2-0447D872C702}" type="slidenum">
              <a:rPr lang="tr-TR" smtClean="0"/>
              <a:pPr>
                <a:defRPr/>
              </a:pPr>
              <a:t>63</a:t>
            </a:fld>
            <a:endParaRPr lang="tr-TR"/>
          </a:p>
        </p:txBody>
      </p:sp>
    </p:spTree>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t0.gstatic.com/images?q=tbn:ANd9GcT-XHrXLrz7Ihk4OBiJWdLmjq8ZB52VVZmvVoTREGJutbCovLUsMA"/>
          <p:cNvPicPr>
            <a:picLocks noChangeAspect="1" noChangeArrowheads="1"/>
          </p:cNvPicPr>
          <p:nvPr/>
        </p:nvPicPr>
        <p:blipFill>
          <a:blip r:embed="rId2" cstate="print"/>
          <a:srcRect/>
          <a:stretch>
            <a:fillRect/>
          </a:stretch>
        </p:blipFill>
        <p:spPr bwMode="auto">
          <a:xfrm>
            <a:off x="428625" y="461963"/>
            <a:ext cx="3960813" cy="2625725"/>
          </a:xfrm>
          <a:prstGeom prst="rect">
            <a:avLst/>
          </a:prstGeom>
          <a:noFill/>
          <a:ln w="9525">
            <a:solidFill>
              <a:schemeClr val="tx1"/>
            </a:solidFill>
            <a:miter lim="800000"/>
            <a:headEnd/>
            <a:tailEnd/>
          </a:ln>
        </p:spPr>
      </p:pic>
      <p:pic>
        <p:nvPicPr>
          <p:cNvPr id="61443" name="Picture 6" descr="http://t2.gstatic.com/images?q=tbn:ANd9GcSsJxG-m_VMHZF90eK2c3o_FPePyovi2J2SmrNSyvgPI2JoDIfP"/>
          <p:cNvPicPr>
            <a:picLocks noChangeAspect="1" noChangeArrowheads="1"/>
          </p:cNvPicPr>
          <p:nvPr/>
        </p:nvPicPr>
        <p:blipFill>
          <a:blip r:embed="rId3" cstate="print"/>
          <a:srcRect/>
          <a:stretch>
            <a:fillRect/>
          </a:stretch>
        </p:blipFill>
        <p:spPr bwMode="auto">
          <a:xfrm>
            <a:off x="385763" y="3357563"/>
            <a:ext cx="4032250" cy="3035300"/>
          </a:xfrm>
          <a:prstGeom prst="rect">
            <a:avLst/>
          </a:prstGeom>
          <a:noFill/>
          <a:ln w="9525">
            <a:solidFill>
              <a:schemeClr val="tx1"/>
            </a:solidFill>
            <a:miter lim="800000"/>
            <a:headEnd/>
            <a:tailEnd/>
          </a:ln>
        </p:spPr>
      </p:pic>
      <p:pic>
        <p:nvPicPr>
          <p:cNvPr id="61444" name="Picture 12" descr="http://t1.gstatic.com/images?q=tbn:ANd9GcRsn45pgrECTyS_xlKh5oczKyctiIZouA7yfZp3z54pm612vxBKJw"/>
          <p:cNvPicPr>
            <a:picLocks noChangeAspect="1" noChangeArrowheads="1"/>
          </p:cNvPicPr>
          <p:nvPr/>
        </p:nvPicPr>
        <p:blipFill>
          <a:blip r:embed="rId4" cstate="print"/>
          <a:srcRect/>
          <a:stretch>
            <a:fillRect/>
          </a:stretch>
        </p:blipFill>
        <p:spPr bwMode="auto">
          <a:xfrm>
            <a:off x="4738688" y="460375"/>
            <a:ext cx="3976687" cy="2663825"/>
          </a:xfrm>
          <a:prstGeom prst="rect">
            <a:avLst/>
          </a:prstGeom>
          <a:noFill/>
          <a:ln w="9525">
            <a:solidFill>
              <a:schemeClr val="tx1"/>
            </a:solidFill>
            <a:miter lim="800000"/>
            <a:headEnd/>
            <a:tailEnd/>
          </a:ln>
        </p:spPr>
      </p:pic>
      <p:pic>
        <p:nvPicPr>
          <p:cNvPr id="61445" name="Picture 3"/>
          <p:cNvPicPr>
            <a:picLocks noChangeAspect="1" noChangeArrowheads="1"/>
          </p:cNvPicPr>
          <p:nvPr/>
        </p:nvPicPr>
        <p:blipFill>
          <a:blip r:embed="rId5" cstate="print"/>
          <a:srcRect/>
          <a:stretch>
            <a:fillRect/>
          </a:stretch>
        </p:blipFill>
        <p:spPr bwMode="auto">
          <a:xfrm>
            <a:off x="5148263" y="3284538"/>
            <a:ext cx="3452812" cy="3573462"/>
          </a:xfrm>
          <a:prstGeom prst="rect">
            <a:avLst/>
          </a:prstGeom>
          <a:noFill/>
          <a:ln w="9525">
            <a:noFill/>
            <a:miter lim="800000"/>
            <a:headEnd/>
            <a:tailEnd/>
          </a:ln>
        </p:spPr>
      </p:pic>
      <p:sp>
        <p:nvSpPr>
          <p:cNvPr id="61446" name="TextBox 5"/>
          <p:cNvSpPr txBox="1">
            <a:spLocks noChangeArrowheads="1"/>
          </p:cNvSpPr>
          <p:nvPr/>
        </p:nvSpPr>
        <p:spPr bwMode="auto">
          <a:xfrm>
            <a:off x="914400" y="1011238"/>
            <a:ext cx="1798638" cy="369887"/>
          </a:xfrm>
          <a:prstGeom prst="rect">
            <a:avLst/>
          </a:prstGeom>
          <a:noFill/>
          <a:ln w="9525">
            <a:noFill/>
            <a:miter lim="800000"/>
            <a:headEnd/>
            <a:tailEnd/>
          </a:ln>
        </p:spPr>
        <p:txBody>
          <a:bodyPr>
            <a:spAutoFit/>
          </a:bodyPr>
          <a:lstStyle/>
          <a:p>
            <a:pPr algn="ctr"/>
            <a:r>
              <a:rPr lang="tr-TR" b="0"/>
              <a:t>Bile stones</a:t>
            </a:r>
          </a:p>
        </p:txBody>
      </p:sp>
      <p:sp>
        <p:nvSpPr>
          <p:cNvPr id="61447" name="TextBox 5"/>
          <p:cNvSpPr txBox="1">
            <a:spLocks noChangeArrowheads="1"/>
          </p:cNvSpPr>
          <p:nvPr/>
        </p:nvSpPr>
        <p:spPr bwMode="auto">
          <a:xfrm>
            <a:off x="4859338" y="1700213"/>
            <a:ext cx="1225550" cy="369887"/>
          </a:xfrm>
          <a:prstGeom prst="rect">
            <a:avLst/>
          </a:prstGeom>
          <a:noFill/>
          <a:ln w="9525">
            <a:noFill/>
            <a:miter lim="800000"/>
            <a:headEnd/>
            <a:tailEnd/>
          </a:ln>
        </p:spPr>
        <p:txBody>
          <a:bodyPr>
            <a:spAutoFit/>
          </a:bodyPr>
          <a:lstStyle/>
          <a:p>
            <a:pPr algn="ctr"/>
            <a:r>
              <a:rPr lang="tr-TR" b="0"/>
              <a:t>Choledoc</a:t>
            </a:r>
          </a:p>
        </p:txBody>
      </p:sp>
      <p:sp>
        <p:nvSpPr>
          <p:cNvPr id="61448" name="TextBox 5"/>
          <p:cNvSpPr txBox="1">
            <a:spLocks noChangeArrowheads="1"/>
          </p:cNvSpPr>
          <p:nvPr/>
        </p:nvSpPr>
        <p:spPr bwMode="auto">
          <a:xfrm>
            <a:off x="6443663" y="1412875"/>
            <a:ext cx="1223962" cy="369888"/>
          </a:xfrm>
          <a:prstGeom prst="rect">
            <a:avLst/>
          </a:prstGeom>
          <a:noFill/>
          <a:ln w="9525">
            <a:noFill/>
            <a:miter lim="800000"/>
            <a:headEnd/>
            <a:tailEnd/>
          </a:ln>
        </p:spPr>
        <p:txBody>
          <a:bodyPr>
            <a:spAutoFit/>
          </a:bodyPr>
          <a:lstStyle/>
          <a:p>
            <a:pPr algn="ctr"/>
            <a:r>
              <a:rPr lang="tr-TR" b="0"/>
              <a:t>Stone</a:t>
            </a:r>
          </a:p>
        </p:txBody>
      </p:sp>
      <p:sp>
        <p:nvSpPr>
          <p:cNvPr id="61449" name="TextBox 5"/>
          <p:cNvSpPr txBox="1">
            <a:spLocks noChangeArrowheads="1"/>
          </p:cNvSpPr>
          <p:nvPr/>
        </p:nvSpPr>
        <p:spPr bwMode="auto">
          <a:xfrm>
            <a:off x="179388" y="5732463"/>
            <a:ext cx="1223962" cy="369887"/>
          </a:xfrm>
          <a:prstGeom prst="rect">
            <a:avLst/>
          </a:prstGeom>
          <a:noFill/>
          <a:ln w="9525">
            <a:noFill/>
            <a:miter lim="800000"/>
            <a:headEnd/>
            <a:tailEnd/>
          </a:ln>
        </p:spPr>
        <p:txBody>
          <a:bodyPr>
            <a:spAutoFit/>
          </a:bodyPr>
          <a:lstStyle/>
          <a:p>
            <a:pPr algn="ctr"/>
            <a:r>
              <a:rPr lang="tr-TR" b="0"/>
              <a:t>Choledoc</a:t>
            </a:r>
          </a:p>
        </p:txBody>
      </p:sp>
      <p:cxnSp>
        <p:nvCxnSpPr>
          <p:cNvPr id="15" name="14 Düz Bağlayıcı"/>
          <p:cNvCxnSpPr/>
          <p:nvPr/>
        </p:nvCxnSpPr>
        <p:spPr bwMode="auto">
          <a:xfrm flipV="1">
            <a:off x="611188" y="4797425"/>
            <a:ext cx="288925" cy="935038"/>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sp>
        <p:nvSpPr>
          <p:cNvPr id="61451" name="TextBox 5"/>
          <p:cNvSpPr txBox="1">
            <a:spLocks noChangeArrowheads="1"/>
          </p:cNvSpPr>
          <p:nvPr/>
        </p:nvSpPr>
        <p:spPr bwMode="auto">
          <a:xfrm>
            <a:off x="2124075" y="2276475"/>
            <a:ext cx="1727200" cy="369888"/>
          </a:xfrm>
          <a:prstGeom prst="rect">
            <a:avLst/>
          </a:prstGeom>
          <a:noFill/>
          <a:ln w="9525">
            <a:noFill/>
            <a:miter lim="800000"/>
            <a:headEnd/>
            <a:tailEnd/>
          </a:ln>
        </p:spPr>
        <p:txBody>
          <a:bodyPr>
            <a:spAutoFit/>
          </a:bodyPr>
          <a:lstStyle/>
          <a:p>
            <a:pPr algn="ctr"/>
            <a:r>
              <a:rPr lang="tr-TR" b="0"/>
              <a:t>Gallbladder</a:t>
            </a:r>
          </a:p>
        </p:txBody>
      </p:sp>
      <p:cxnSp>
        <p:nvCxnSpPr>
          <p:cNvPr id="18" name="17 Düz Bağlayıcı"/>
          <p:cNvCxnSpPr/>
          <p:nvPr/>
        </p:nvCxnSpPr>
        <p:spPr bwMode="auto">
          <a:xfrm>
            <a:off x="1547813" y="1484313"/>
            <a:ext cx="503237" cy="215900"/>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sp>
        <p:nvSpPr>
          <p:cNvPr id="61453" name="TextBox 5"/>
          <p:cNvSpPr txBox="1">
            <a:spLocks noChangeArrowheads="1"/>
          </p:cNvSpPr>
          <p:nvPr/>
        </p:nvSpPr>
        <p:spPr bwMode="auto">
          <a:xfrm>
            <a:off x="179388" y="3357563"/>
            <a:ext cx="1223962" cy="369887"/>
          </a:xfrm>
          <a:prstGeom prst="rect">
            <a:avLst/>
          </a:prstGeom>
          <a:noFill/>
          <a:ln w="9525">
            <a:noFill/>
            <a:miter lim="800000"/>
            <a:headEnd/>
            <a:tailEnd/>
          </a:ln>
        </p:spPr>
        <p:txBody>
          <a:bodyPr>
            <a:spAutoFit/>
          </a:bodyPr>
          <a:lstStyle/>
          <a:p>
            <a:pPr algn="ctr"/>
            <a:r>
              <a:rPr lang="tr-TR" b="0"/>
              <a:t>Stone</a:t>
            </a:r>
          </a:p>
        </p:txBody>
      </p:sp>
      <p:sp>
        <p:nvSpPr>
          <p:cNvPr id="61454" name="TextBox 5"/>
          <p:cNvSpPr txBox="1">
            <a:spLocks noChangeArrowheads="1"/>
          </p:cNvSpPr>
          <p:nvPr/>
        </p:nvSpPr>
        <p:spPr bwMode="auto">
          <a:xfrm>
            <a:off x="4643438" y="6092825"/>
            <a:ext cx="1223962" cy="400050"/>
          </a:xfrm>
          <a:prstGeom prst="rect">
            <a:avLst/>
          </a:prstGeom>
          <a:noFill/>
          <a:ln w="9525">
            <a:noFill/>
            <a:miter lim="800000"/>
            <a:headEnd/>
            <a:tailEnd/>
          </a:ln>
        </p:spPr>
        <p:txBody>
          <a:bodyPr>
            <a:spAutoFit/>
          </a:bodyPr>
          <a:lstStyle/>
          <a:p>
            <a:pPr algn="ctr"/>
            <a:r>
              <a:rPr lang="tr-TR" sz="2000">
                <a:solidFill>
                  <a:srgbClr val="FFFF00"/>
                </a:solidFill>
              </a:rPr>
              <a:t>EUS</a:t>
            </a:r>
          </a:p>
        </p:txBody>
      </p:sp>
      <p:sp>
        <p:nvSpPr>
          <p:cNvPr id="2" name="Slayt Numarası Yer Tutucusu 1"/>
          <p:cNvSpPr>
            <a:spLocks noGrp="1"/>
          </p:cNvSpPr>
          <p:nvPr>
            <p:ph type="sldNum" sz="quarter" idx="12"/>
          </p:nvPr>
        </p:nvSpPr>
        <p:spPr/>
        <p:txBody>
          <a:bodyPr/>
          <a:lstStyle/>
          <a:p>
            <a:pPr>
              <a:defRPr/>
            </a:pPr>
            <a:fld id="{CA48B754-D8E6-460C-8CA2-0447D872C702}" type="slidenum">
              <a:rPr lang="tr-TR" smtClean="0"/>
              <a:pPr>
                <a:defRPr/>
              </a:pPr>
              <a:t>64</a:t>
            </a:fld>
            <a:endParaRPr lang="tr-TR"/>
          </a:p>
        </p:txBody>
      </p:sp>
    </p:spTree>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11163" y="214313"/>
            <a:ext cx="8229600" cy="666750"/>
          </a:xfrm>
        </p:spPr>
        <p:txBody>
          <a:bodyPr/>
          <a:lstStyle/>
          <a:p>
            <a:pPr algn="ctr" eaLnBrk="1" hangingPunct="1"/>
            <a:r>
              <a:rPr lang="tr-TR" sz="3200" smtClean="0">
                <a:solidFill>
                  <a:srgbClr val="FFFF00"/>
                </a:solidFill>
                <a:effectLst/>
              </a:rPr>
              <a:t>ERCP</a:t>
            </a:r>
            <a:r>
              <a:rPr lang="tr-TR" sz="3600" smtClean="0">
                <a:solidFill>
                  <a:srgbClr val="FFFF00"/>
                </a:solidFill>
                <a:effectLst/>
              </a:rPr>
              <a:t> </a:t>
            </a:r>
            <a:r>
              <a:rPr lang="tr-TR" sz="2400" smtClean="0">
                <a:solidFill>
                  <a:srgbClr val="FFFF00"/>
                </a:solidFill>
                <a:effectLst/>
              </a:rPr>
              <a:t>(Endoscopic retrograde cholangiopancreatography)</a:t>
            </a:r>
          </a:p>
        </p:txBody>
      </p:sp>
      <p:sp>
        <p:nvSpPr>
          <p:cNvPr id="69635" name="Rectangle 3"/>
          <p:cNvSpPr>
            <a:spLocks noGrp="1" noChangeArrowheads="1"/>
          </p:cNvSpPr>
          <p:nvPr>
            <p:ph type="body" idx="1"/>
          </p:nvPr>
        </p:nvSpPr>
        <p:spPr>
          <a:xfrm>
            <a:off x="428625" y="1214438"/>
            <a:ext cx="8229600" cy="3222625"/>
          </a:xfrm>
        </p:spPr>
        <p:txBody>
          <a:bodyPr/>
          <a:lstStyle/>
          <a:p>
            <a:pPr eaLnBrk="1" hangingPunct="1">
              <a:lnSpc>
                <a:spcPct val="90000"/>
              </a:lnSpc>
              <a:defRPr/>
            </a:pPr>
            <a:endParaRPr lang="tr-TR" sz="2400" dirty="0" smtClean="0"/>
          </a:p>
          <a:p>
            <a:pPr eaLnBrk="1" hangingPunct="1">
              <a:lnSpc>
                <a:spcPct val="90000"/>
              </a:lnSpc>
              <a:defRPr/>
            </a:pPr>
            <a:r>
              <a:rPr lang="tr-TR" sz="2400" dirty="0" smtClean="0"/>
              <a:t>ERCP is nor a primary diagnostic tool for diagnosis of gallbladder stones. </a:t>
            </a:r>
          </a:p>
          <a:p>
            <a:pPr eaLnBrk="1" hangingPunct="1">
              <a:lnSpc>
                <a:spcPct val="90000"/>
              </a:lnSpc>
              <a:defRPr/>
            </a:pPr>
            <a:endParaRPr lang="tr-TR" sz="2400" dirty="0" smtClean="0"/>
          </a:p>
          <a:p>
            <a:pPr eaLnBrk="1" hangingPunct="1">
              <a:lnSpc>
                <a:spcPct val="90000"/>
              </a:lnSpc>
              <a:defRPr/>
            </a:pPr>
            <a:r>
              <a:rPr lang="tr-TR" sz="2400" dirty="0" smtClean="0"/>
              <a:t>ERCP is the diagnostic test of choice when the suspicion for choledocholithiasis is high and an intervention is likely to be required as in patients with jaundice secondary to bile duct stones.</a:t>
            </a:r>
          </a:p>
          <a:p>
            <a:pPr eaLnBrk="1" hangingPunct="1">
              <a:lnSpc>
                <a:spcPct val="90000"/>
              </a:lnSpc>
              <a:defRPr/>
            </a:pPr>
            <a:endParaRPr lang="tr-TR" sz="2400" dirty="0" smtClean="0"/>
          </a:p>
          <a:p>
            <a:pPr eaLnBrk="1" hangingPunct="1">
              <a:lnSpc>
                <a:spcPct val="90000"/>
              </a:lnSpc>
              <a:defRPr/>
            </a:pPr>
            <a:endParaRPr lang="tr-TR" sz="2400" dirty="0" smtClean="0"/>
          </a:p>
          <a:p>
            <a:pPr eaLnBrk="1" hangingPunct="1">
              <a:lnSpc>
                <a:spcPct val="90000"/>
              </a:lnSpc>
              <a:defRPr/>
            </a:pPr>
            <a:endParaRPr lang="tr-TR" sz="2400" dirty="0" smtClean="0"/>
          </a:p>
        </p:txBody>
      </p:sp>
      <p:grpSp>
        <p:nvGrpSpPr>
          <p:cNvPr id="62468" name="Group 4"/>
          <p:cNvGrpSpPr>
            <a:grpSpLocks/>
          </p:cNvGrpSpPr>
          <p:nvPr/>
        </p:nvGrpSpPr>
        <p:grpSpPr bwMode="auto">
          <a:xfrm>
            <a:off x="58738" y="6440488"/>
            <a:ext cx="2667000" cy="365125"/>
            <a:chOff x="384" y="2976"/>
            <a:chExt cx="1680" cy="230"/>
          </a:xfrm>
        </p:grpSpPr>
        <p:pic>
          <p:nvPicPr>
            <p:cNvPr id="62485" name="Picture 5" descr="HM00260_"/>
            <p:cNvPicPr>
              <a:picLocks noChangeAspect="1" noChangeArrowheads="1"/>
            </p:cNvPicPr>
            <p:nvPr/>
          </p:nvPicPr>
          <p:blipFill>
            <a:blip r:embed="rId2" cstate="print"/>
            <a:srcRect/>
            <a:stretch>
              <a:fillRect/>
            </a:stretch>
          </p:blipFill>
          <p:spPr bwMode="auto">
            <a:xfrm>
              <a:off x="1351" y="3009"/>
              <a:ext cx="144" cy="183"/>
            </a:xfrm>
            <a:prstGeom prst="rect">
              <a:avLst/>
            </a:prstGeom>
            <a:noFill/>
            <a:ln w="9525">
              <a:noFill/>
              <a:miter lim="800000"/>
              <a:headEnd/>
              <a:tailEnd/>
            </a:ln>
          </p:spPr>
        </p:pic>
        <p:sp>
          <p:nvSpPr>
            <p:cNvPr id="62486"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
        <p:nvSpPr>
          <p:cNvPr id="62469" name="Line 7"/>
          <p:cNvSpPr>
            <a:spLocks noChangeShapeType="1"/>
          </p:cNvSpPr>
          <p:nvPr/>
        </p:nvSpPr>
        <p:spPr bwMode="auto">
          <a:xfrm>
            <a:off x="0" y="928688"/>
            <a:ext cx="9144000" cy="0"/>
          </a:xfrm>
          <a:prstGeom prst="line">
            <a:avLst/>
          </a:prstGeom>
          <a:noFill/>
          <a:ln w="9525">
            <a:solidFill>
              <a:schemeClr val="hlink"/>
            </a:solidFill>
            <a:round/>
            <a:headEnd/>
            <a:tailEnd/>
          </a:ln>
        </p:spPr>
        <p:txBody>
          <a:bodyPr/>
          <a:lstStyle/>
          <a:p>
            <a:endParaRPr lang="tr-TR"/>
          </a:p>
        </p:txBody>
      </p:sp>
      <p:graphicFrame>
        <p:nvGraphicFramePr>
          <p:cNvPr id="10" name="9 Tablo"/>
          <p:cNvGraphicFramePr>
            <a:graphicFrameLocks noGrp="1"/>
          </p:cNvGraphicFramePr>
          <p:nvPr/>
        </p:nvGraphicFramePr>
        <p:xfrm>
          <a:off x="755650" y="4508500"/>
          <a:ext cx="7776864" cy="1633842"/>
        </p:xfrm>
        <a:graphic>
          <a:graphicData uri="http://schemas.openxmlformats.org/drawingml/2006/table">
            <a:tbl>
              <a:tblPr firstRow="1" bandRow="1">
                <a:tableStyleId>{5C22544A-7EE6-4342-B048-85BDC9FD1C3A}</a:tableStyleId>
              </a:tblPr>
              <a:tblGrid>
                <a:gridCol w="4824536">
                  <a:extLst>
                    <a:ext uri="{9D8B030D-6E8A-4147-A177-3AD203B41FA5}">
                      <a16:colId xmlns:a16="http://schemas.microsoft.com/office/drawing/2014/main" val="20000"/>
                    </a:ext>
                  </a:extLst>
                </a:gridCol>
                <a:gridCol w="2952328">
                  <a:extLst>
                    <a:ext uri="{9D8B030D-6E8A-4147-A177-3AD203B41FA5}">
                      <a16:colId xmlns:a16="http://schemas.microsoft.com/office/drawing/2014/main" val="20001"/>
                    </a:ext>
                  </a:extLst>
                </a:gridCol>
              </a:tblGrid>
              <a:tr h="432048">
                <a:tc>
                  <a:txBody>
                    <a:bodyPr/>
                    <a:lstStyle/>
                    <a:p>
                      <a:r>
                        <a:rPr lang="tr-TR" sz="2400" b="0" dirty="0" smtClean="0">
                          <a:solidFill>
                            <a:schemeClr val="tx1"/>
                          </a:solidFill>
                        </a:rPr>
                        <a:t>Clinic </a:t>
                      </a:r>
                      <a:endParaRPr lang="tr-TR" sz="2400" b="0" dirty="0">
                        <a:solidFill>
                          <a:schemeClr val="tx1"/>
                        </a:solidFill>
                      </a:endParaRPr>
                    </a:p>
                  </a:txBody>
                  <a:tcPr anchor="ctr" anchorCtr="1">
                    <a:noFill/>
                  </a:tcPr>
                </a:tc>
                <a:tc>
                  <a:txBody>
                    <a:bodyPr/>
                    <a:lstStyle/>
                    <a:p>
                      <a:pPr algn="ctr"/>
                      <a:r>
                        <a:rPr lang="tr-TR" sz="2000" b="0" dirty="0" smtClean="0">
                          <a:solidFill>
                            <a:schemeClr val="tx1"/>
                          </a:solidFill>
                        </a:rPr>
                        <a:t>Duct</a:t>
                      </a:r>
                      <a:r>
                        <a:rPr lang="tr-TR" sz="2000" b="0" baseline="0" dirty="0" smtClean="0">
                          <a:solidFill>
                            <a:schemeClr val="tx1"/>
                          </a:solidFill>
                        </a:rPr>
                        <a:t>  stone  at  ERCP  </a:t>
                      </a:r>
                      <a:endParaRPr lang="tr-TR" sz="1800" b="0" dirty="0">
                        <a:solidFill>
                          <a:schemeClr val="tx1"/>
                        </a:solidFill>
                      </a:endParaRPr>
                    </a:p>
                  </a:txBody>
                  <a:tcPr anchor="ctr" anchorCtr="1">
                    <a:noFill/>
                  </a:tcPr>
                </a:tc>
                <a:extLst>
                  <a:ext uri="{0D108BD9-81ED-4DB2-BD59-A6C34878D82A}">
                    <a16:rowId xmlns:a16="http://schemas.microsoft.com/office/drawing/2014/main" val="10000"/>
                  </a:ext>
                </a:extLst>
              </a:tr>
              <a:tr h="588321">
                <a:tc>
                  <a:txBody>
                    <a:bodyPr/>
                    <a:lstStyle/>
                    <a:p>
                      <a:r>
                        <a:rPr lang="tr-TR" sz="2000" b="0" dirty="0" smtClean="0">
                          <a:solidFill>
                            <a:schemeClr val="tx1"/>
                          </a:solidFill>
                        </a:rPr>
                        <a:t>Biliary pain + Elevated  liver enzymes</a:t>
                      </a:r>
                      <a:endParaRPr lang="tr-TR" sz="2000" b="0" dirty="0">
                        <a:solidFill>
                          <a:schemeClr val="tx1"/>
                        </a:solidFill>
                      </a:endParaRPr>
                    </a:p>
                  </a:txBody>
                  <a:tcPr anchor="ctr" anchorCtr="1">
                    <a:noFill/>
                  </a:tcPr>
                </a:tc>
                <a:tc>
                  <a:txBody>
                    <a:bodyPr/>
                    <a:lstStyle/>
                    <a:p>
                      <a:r>
                        <a:rPr lang="tr-TR" b="0" dirty="0" smtClean="0">
                          <a:solidFill>
                            <a:schemeClr val="tx1"/>
                          </a:solidFill>
                        </a:rPr>
                        <a:t>78 %</a:t>
                      </a:r>
                      <a:endParaRPr lang="tr-TR" b="0" dirty="0">
                        <a:solidFill>
                          <a:schemeClr val="tx1"/>
                        </a:solidFill>
                      </a:endParaRPr>
                    </a:p>
                  </a:txBody>
                  <a:tcPr anchor="ctr" anchorCtr="1">
                    <a:noFill/>
                  </a:tcPr>
                </a:tc>
                <a:extLst>
                  <a:ext uri="{0D108BD9-81ED-4DB2-BD59-A6C34878D82A}">
                    <a16:rowId xmlns:a16="http://schemas.microsoft.com/office/drawing/2014/main" val="10001"/>
                  </a:ext>
                </a:extLst>
              </a:tr>
              <a:tr h="5883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b="0" dirty="0" smtClean="0">
                          <a:solidFill>
                            <a:schemeClr val="tx1"/>
                          </a:solidFill>
                        </a:rPr>
                        <a:t>Biliary pain + Normal  liver enzymes</a:t>
                      </a:r>
                      <a:endParaRPr lang="tr-TR" sz="2000" b="0" dirty="0">
                        <a:solidFill>
                          <a:schemeClr val="tx1"/>
                        </a:solidFill>
                      </a:endParaRPr>
                    </a:p>
                  </a:txBody>
                  <a:tcPr anchor="ctr" anchorCtr="1">
                    <a:noFill/>
                  </a:tcPr>
                </a:tc>
                <a:tc>
                  <a:txBody>
                    <a:bodyPr/>
                    <a:lstStyle/>
                    <a:p>
                      <a:r>
                        <a:rPr lang="tr-TR" b="0" dirty="0" smtClean="0">
                          <a:solidFill>
                            <a:schemeClr val="tx1"/>
                          </a:solidFill>
                        </a:rPr>
                        <a:t>&lt; 5 %</a:t>
                      </a:r>
                      <a:endParaRPr lang="tr-TR" b="0" dirty="0">
                        <a:solidFill>
                          <a:schemeClr val="tx1"/>
                        </a:solidFill>
                      </a:endParaRPr>
                    </a:p>
                  </a:txBody>
                  <a:tcPr anchor="ctr" anchorCtr="1">
                    <a:noFill/>
                  </a:tcPr>
                </a:tc>
                <a:extLst>
                  <a:ext uri="{0D108BD9-81ED-4DB2-BD59-A6C34878D82A}">
                    <a16:rowId xmlns:a16="http://schemas.microsoft.com/office/drawing/2014/main" val="10002"/>
                  </a:ext>
                </a:extLst>
              </a:tr>
            </a:tbl>
          </a:graphicData>
        </a:graphic>
      </p:graphicFrame>
      <p:sp>
        <p:nvSpPr>
          <p:cNvPr id="2" name="Slayt Numarası Yer Tutucusu 1"/>
          <p:cNvSpPr>
            <a:spLocks noGrp="1"/>
          </p:cNvSpPr>
          <p:nvPr>
            <p:ph type="sldNum" sz="quarter" idx="12"/>
          </p:nvPr>
        </p:nvSpPr>
        <p:spPr/>
        <p:txBody>
          <a:bodyPr/>
          <a:lstStyle/>
          <a:p>
            <a:pPr>
              <a:defRPr/>
            </a:pPr>
            <a:fld id="{F0B3AC44-B3AE-45AA-A9DC-A10D0C9D45C9}" type="slidenum">
              <a:rPr lang="tr-TR" smtClean="0"/>
              <a:pPr>
                <a:defRPr/>
              </a:pPr>
              <a:t>65</a:t>
            </a:fld>
            <a:endParaRPr lang="tr-TR"/>
          </a:p>
        </p:txBody>
      </p:sp>
    </p:spTree>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512763"/>
            <a:ext cx="7339012" cy="608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Dikdörtgen 2"/>
          <p:cNvSpPr>
            <a:spLocks noChangeArrowheads="1"/>
          </p:cNvSpPr>
          <p:nvPr/>
        </p:nvSpPr>
        <p:spPr bwMode="auto">
          <a:xfrm>
            <a:off x="1392238" y="620713"/>
            <a:ext cx="1022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r>
              <a:rPr lang="tr-TR" altLang="tr-TR" sz="2800" b="0">
                <a:solidFill>
                  <a:srgbClr val="FFFF00"/>
                </a:solidFill>
              </a:rPr>
              <a:t>ERCP</a:t>
            </a:r>
            <a:endParaRPr lang="tr-TR" altLang="tr-TR" sz="2800" b="0"/>
          </a:p>
        </p:txBody>
      </p:sp>
      <p:grpSp>
        <p:nvGrpSpPr>
          <p:cNvPr id="76804" name="Group 4"/>
          <p:cNvGrpSpPr>
            <a:grpSpLocks/>
          </p:cNvGrpSpPr>
          <p:nvPr/>
        </p:nvGrpSpPr>
        <p:grpSpPr bwMode="auto">
          <a:xfrm>
            <a:off x="58738" y="6440488"/>
            <a:ext cx="2667000" cy="365125"/>
            <a:chOff x="384" y="2976"/>
            <a:chExt cx="1680" cy="230"/>
          </a:xfrm>
        </p:grpSpPr>
        <p:pic>
          <p:nvPicPr>
            <p:cNvPr id="76805" name="Picture 5" descr="HM00260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1" y="3009"/>
              <a:ext cx="144"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Text Box 6"/>
            <p:cNvSpPr txBox="1">
              <a:spLocks noChangeArrowheads="1"/>
            </p:cNvSpPr>
            <p:nvPr/>
          </p:nvSpPr>
          <p:spPr bwMode="auto">
            <a:xfrm>
              <a:off x="384" y="2976"/>
              <a:ext cx="1680"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r>
                <a:rPr lang="tr-TR" altLang="tr-TR" sz="900" b="0"/>
                <a:t>İÜ.Cerrahpaşa Tıp Fakültesi</a:t>
              </a:r>
            </a:p>
            <a:p>
              <a:pPr eaLnBrk="1" hangingPunct="1">
                <a:spcBef>
                  <a:spcPct val="0"/>
                </a:spcBef>
                <a:buClrTx/>
                <a:buSzTx/>
                <a:buFontTx/>
                <a:buNone/>
              </a:pPr>
              <a:r>
                <a:rPr lang="tr-TR" altLang="tr-TR" sz="900" b="0"/>
                <a:t>Gastroenteroloji Bilim Dalı</a:t>
              </a:r>
            </a:p>
          </p:txBody>
        </p:sp>
      </p:grpSp>
    </p:spTree>
    <p:extLst>
      <p:ext uri="{BB962C8B-B14F-4D97-AF65-F5344CB8AC3E}">
        <p14:creationId xmlns:p14="http://schemas.microsoft.com/office/powerpoint/2010/main" val="728055177"/>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srcRect/>
          <a:stretch>
            <a:fillRect/>
          </a:stretch>
        </p:blipFill>
        <p:spPr bwMode="auto">
          <a:xfrm>
            <a:off x="436563" y="463550"/>
            <a:ext cx="4033837" cy="5861050"/>
          </a:xfrm>
          <a:prstGeom prst="rect">
            <a:avLst/>
          </a:prstGeom>
          <a:noFill/>
          <a:ln w="9525">
            <a:solidFill>
              <a:schemeClr val="tx1"/>
            </a:solidFill>
            <a:miter lim="800000"/>
            <a:headEnd/>
            <a:tailEnd/>
          </a:ln>
        </p:spPr>
      </p:pic>
      <p:pic>
        <p:nvPicPr>
          <p:cNvPr id="63491" name="Picture 3"/>
          <p:cNvPicPr>
            <a:picLocks noChangeAspect="1" noChangeArrowheads="1"/>
          </p:cNvPicPr>
          <p:nvPr/>
        </p:nvPicPr>
        <p:blipFill>
          <a:blip r:embed="rId3" cstate="print"/>
          <a:srcRect/>
          <a:stretch>
            <a:fillRect/>
          </a:stretch>
        </p:blipFill>
        <p:spPr bwMode="auto">
          <a:xfrm>
            <a:off x="4752975" y="449263"/>
            <a:ext cx="4032250" cy="5870575"/>
          </a:xfrm>
          <a:prstGeom prst="rect">
            <a:avLst/>
          </a:prstGeom>
          <a:noFill/>
          <a:ln w="9525">
            <a:solidFill>
              <a:schemeClr val="tx1"/>
            </a:solidFill>
            <a:miter lim="800000"/>
            <a:headEnd/>
            <a:tailEnd/>
          </a:ln>
        </p:spPr>
      </p:pic>
      <p:grpSp>
        <p:nvGrpSpPr>
          <p:cNvPr id="63492" name="Group 5"/>
          <p:cNvGrpSpPr>
            <a:grpSpLocks/>
          </p:cNvGrpSpPr>
          <p:nvPr/>
        </p:nvGrpSpPr>
        <p:grpSpPr bwMode="auto">
          <a:xfrm>
            <a:off x="58738" y="6440488"/>
            <a:ext cx="2667000" cy="365125"/>
            <a:chOff x="384" y="2976"/>
            <a:chExt cx="1680" cy="230"/>
          </a:xfrm>
        </p:grpSpPr>
        <p:pic>
          <p:nvPicPr>
            <p:cNvPr id="63501" name="Picture 6" descr="HM00260_"/>
            <p:cNvPicPr>
              <a:picLocks noChangeAspect="1" noChangeArrowheads="1"/>
            </p:cNvPicPr>
            <p:nvPr/>
          </p:nvPicPr>
          <p:blipFill>
            <a:blip r:embed="rId4" cstate="print"/>
            <a:srcRect/>
            <a:stretch>
              <a:fillRect/>
            </a:stretch>
          </p:blipFill>
          <p:spPr bwMode="auto">
            <a:xfrm>
              <a:off x="1351" y="3009"/>
              <a:ext cx="144" cy="183"/>
            </a:xfrm>
            <a:prstGeom prst="rect">
              <a:avLst/>
            </a:prstGeom>
            <a:noFill/>
            <a:ln w="9525">
              <a:noFill/>
              <a:miter lim="800000"/>
              <a:headEnd/>
              <a:tailEnd/>
            </a:ln>
          </p:spPr>
        </p:pic>
        <p:sp>
          <p:nvSpPr>
            <p:cNvPr id="63502" name="Text Box 7"/>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
        <p:nvSpPr>
          <p:cNvPr id="63493" name="TextBox 9"/>
          <p:cNvSpPr txBox="1">
            <a:spLocks noChangeArrowheads="1"/>
          </p:cNvSpPr>
          <p:nvPr/>
        </p:nvSpPr>
        <p:spPr bwMode="auto">
          <a:xfrm>
            <a:off x="7462838" y="2714625"/>
            <a:ext cx="1500187" cy="338138"/>
          </a:xfrm>
          <a:prstGeom prst="rect">
            <a:avLst/>
          </a:prstGeom>
          <a:noFill/>
          <a:ln w="9525">
            <a:noFill/>
            <a:miter lim="800000"/>
            <a:headEnd/>
            <a:tailEnd/>
          </a:ln>
        </p:spPr>
        <p:txBody>
          <a:bodyPr>
            <a:spAutoFit/>
          </a:bodyPr>
          <a:lstStyle/>
          <a:p>
            <a:pPr algn="ctr"/>
            <a:r>
              <a:rPr lang="tr-TR" sz="1600"/>
              <a:t>Choledoc</a:t>
            </a:r>
          </a:p>
        </p:txBody>
      </p:sp>
      <p:sp>
        <p:nvSpPr>
          <p:cNvPr id="63494" name="TextBox 10"/>
          <p:cNvSpPr txBox="1">
            <a:spLocks noChangeArrowheads="1"/>
          </p:cNvSpPr>
          <p:nvPr/>
        </p:nvSpPr>
        <p:spPr bwMode="auto">
          <a:xfrm>
            <a:off x="2987675" y="2349500"/>
            <a:ext cx="1500188" cy="523875"/>
          </a:xfrm>
          <a:prstGeom prst="rect">
            <a:avLst/>
          </a:prstGeom>
          <a:noFill/>
          <a:ln w="9525">
            <a:noFill/>
            <a:miter lim="800000"/>
            <a:headEnd/>
            <a:tailEnd/>
          </a:ln>
        </p:spPr>
        <p:txBody>
          <a:bodyPr>
            <a:spAutoFit/>
          </a:bodyPr>
          <a:lstStyle/>
          <a:p>
            <a:pPr algn="ctr"/>
            <a:r>
              <a:rPr lang="tr-TR" sz="1400"/>
              <a:t>Stones in choledoc</a:t>
            </a:r>
          </a:p>
        </p:txBody>
      </p:sp>
      <p:cxnSp>
        <p:nvCxnSpPr>
          <p:cNvPr id="9" name="Straight Arrow Connector 12"/>
          <p:cNvCxnSpPr>
            <a:cxnSpLocks noChangeShapeType="1"/>
          </p:cNvCxnSpPr>
          <p:nvPr/>
        </p:nvCxnSpPr>
        <p:spPr bwMode="auto">
          <a:xfrm flipH="1">
            <a:off x="7524750" y="3068638"/>
            <a:ext cx="584200" cy="427037"/>
          </a:xfrm>
          <a:prstGeom prst="straightConnector1">
            <a:avLst/>
          </a:prstGeom>
          <a:noFill/>
          <a:ln w="38100" algn="ctr">
            <a:solidFill>
              <a:schemeClr val="accent6">
                <a:lumMod val="60000"/>
                <a:lumOff val="40000"/>
              </a:schemeClr>
            </a:solidFill>
            <a:round/>
            <a:headEnd/>
            <a:tailEnd type="arrow" w="med" len="med"/>
          </a:ln>
        </p:spPr>
      </p:cxnSp>
      <p:cxnSp>
        <p:nvCxnSpPr>
          <p:cNvPr id="10" name="Straight Arrow Connector 14"/>
          <p:cNvCxnSpPr>
            <a:cxnSpLocks noChangeShapeType="1"/>
          </p:cNvCxnSpPr>
          <p:nvPr/>
        </p:nvCxnSpPr>
        <p:spPr bwMode="auto">
          <a:xfrm>
            <a:off x="5148263" y="3860800"/>
            <a:ext cx="217487" cy="431800"/>
          </a:xfrm>
          <a:prstGeom prst="straightConnector1">
            <a:avLst/>
          </a:prstGeom>
          <a:noFill/>
          <a:ln w="38100" algn="ctr">
            <a:solidFill>
              <a:schemeClr val="accent6">
                <a:lumMod val="60000"/>
                <a:lumOff val="40000"/>
              </a:schemeClr>
            </a:solidFill>
            <a:round/>
            <a:headEnd/>
            <a:tailEnd type="arrow" w="med" len="med"/>
          </a:ln>
        </p:spPr>
      </p:cxnSp>
      <p:sp>
        <p:nvSpPr>
          <p:cNvPr id="63497" name="TextBox 16"/>
          <p:cNvSpPr txBox="1">
            <a:spLocks noChangeArrowheads="1"/>
          </p:cNvSpPr>
          <p:nvPr/>
        </p:nvSpPr>
        <p:spPr bwMode="auto">
          <a:xfrm rot="-2828208">
            <a:off x="2778919" y="4015582"/>
            <a:ext cx="1857375" cy="338137"/>
          </a:xfrm>
          <a:prstGeom prst="rect">
            <a:avLst/>
          </a:prstGeom>
          <a:noFill/>
          <a:ln w="9525">
            <a:noFill/>
            <a:miter lim="800000"/>
            <a:headEnd/>
            <a:tailEnd/>
          </a:ln>
        </p:spPr>
        <p:txBody>
          <a:bodyPr>
            <a:spAutoFit/>
          </a:bodyPr>
          <a:lstStyle/>
          <a:p>
            <a:r>
              <a:rPr lang="tr-TR" sz="1600" b="0"/>
              <a:t>Duodenoscop</a:t>
            </a:r>
          </a:p>
        </p:txBody>
      </p:sp>
      <p:cxnSp>
        <p:nvCxnSpPr>
          <p:cNvPr id="12" name="11 Düz Ok Bağlayıcısı"/>
          <p:cNvCxnSpPr/>
          <p:nvPr/>
        </p:nvCxnSpPr>
        <p:spPr bwMode="auto">
          <a:xfrm flipH="1">
            <a:off x="2843213" y="2852738"/>
            <a:ext cx="433387" cy="349250"/>
          </a:xfrm>
          <a:prstGeom prst="straightConnector1">
            <a:avLst/>
          </a:prstGeom>
          <a:solidFill>
            <a:schemeClr val="accent1"/>
          </a:solidFill>
          <a:ln w="28575" cap="flat" cmpd="sng" algn="ctr">
            <a:solidFill>
              <a:schemeClr val="accent6">
                <a:lumMod val="60000"/>
                <a:lumOff val="40000"/>
              </a:schemeClr>
            </a:solidFill>
            <a:prstDash val="solid"/>
            <a:round/>
            <a:headEnd type="none" w="med" len="med"/>
            <a:tailEnd type="arrow"/>
          </a:ln>
          <a:effectLst/>
        </p:spPr>
      </p:cxnSp>
      <p:sp>
        <p:nvSpPr>
          <p:cNvPr id="63499" name="TextBox 10"/>
          <p:cNvSpPr txBox="1">
            <a:spLocks noChangeArrowheads="1"/>
          </p:cNvSpPr>
          <p:nvPr/>
        </p:nvSpPr>
        <p:spPr bwMode="auto">
          <a:xfrm>
            <a:off x="4656138" y="3398838"/>
            <a:ext cx="1500187" cy="461962"/>
          </a:xfrm>
          <a:prstGeom prst="rect">
            <a:avLst/>
          </a:prstGeom>
          <a:noFill/>
          <a:ln w="9525">
            <a:noFill/>
            <a:miter lim="800000"/>
            <a:headEnd/>
            <a:tailEnd/>
          </a:ln>
        </p:spPr>
        <p:txBody>
          <a:bodyPr>
            <a:spAutoFit/>
          </a:bodyPr>
          <a:lstStyle/>
          <a:p>
            <a:pPr algn="ctr"/>
            <a:r>
              <a:rPr lang="tr-TR" sz="1200"/>
              <a:t>Stones in gallbladder</a:t>
            </a:r>
          </a:p>
        </p:txBody>
      </p:sp>
      <p:sp>
        <p:nvSpPr>
          <p:cNvPr id="63500" name="TextBox 8"/>
          <p:cNvSpPr txBox="1">
            <a:spLocks noChangeArrowheads="1"/>
          </p:cNvSpPr>
          <p:nvPr/>
        </p:nvSpPr>
        <p:spPr bwMode="auto">
          <a:xfrm>
            <a:off x="179388" y="549275"/>
            <a:ext cx="1500187" cy="461963"/>
          </a:xfrm>
          <a:prstGeom prst="rect">
            <a:avLst/>
          </a:prstGeom>
          <a:noFill/>
          <a:ln w="9525">
            <a:noFill/>
            <a:miter lim="800000"/>
            <a:headEnd/>
            <a:tailEnd/>
          </a:ln>
        </p:spPr>
        <p:txBody>
          <a:bodyPr>
            <a:spAutoFit/>
          </a:bodyPr>
          <a:lstStyle/>
          <a:p>
            <a:pPr algn="ctr"/>
            <a:r>
              <a:rPr lang="tr-TR" sz="2400" b="0"/>
              <a:t>ERCP</a:t>
            </a:r>
          </a:p>
        </p:txBody>
      </p:sp>
      <p:sp>
        <p:nvSpPr>
          <p:cNvPr id="2" name="Slayt Numarası Yer Tutucusu 1"/>
          <p:cNvSpPr>
            <a:spLocks noGrp="1"/>
          </p:cNvSpPr>
          <p:nvPr>
            <p:ph type="sldNum" sz="quarter" idx="12"/>
          </p:nvPr>
        </p:nvSpPr>
        <p:spPr/>
        <p:txBody>
          <a:bodyPr/>
          <a:lstStyle/>
          <a:p>
            <a:pPr>
              <a:defRPr/>
            </a:pPr>
            <a:fld id="{CA48B754-D8E6-460C-8CA2-0447D872C702}" type="slidenum">
              <a:rPr lang="tr-TR" smtClean="0"/>
              <a:pPr>
                <a:defRPr/>
              </a:pPr>
              <a:t>67</a:t>
            </a:fld>
            <a:endParaRPr lang="tr-TR"/>
          </a:p>
        </p:txBody>
      </p:sp>
    </p:spTree>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292100"/>
            <a:ext cx="8229600" cy="1049338"/>
          </a:xfrm>
        </p:spPr>
        <p:txBody>
          <a:bodyPr/>
          <a:lstStyle/>
          <a:p>
            <a:pPr algn="ctr" eaLnBrk="1" hangingPunct="1"/>
            <a:r>
              <a:rPr lang="tr-TR" sz="3200" smtClean="0">
                <a:solidFill>
                  <a:srgbClr val="FFFF00"/>
                </a:solidFill>
                <a:effectLst/>
              </a:rPr>
              <a:t>Differantial diagnosis</a:t>
            </a:r>
          </a:p>
        </p:txBody>
      </p:sp>
      <p:sp>
        <p:nvSpPr>
          <p:cNvPr id="70659" name="Rectangle 3"/>
          <p:cNvSpPr>
            <a:spLocks noGrp="1" noChangeArrowheads="1"/>
          </p:cNvSpPr>
          <p:nvPr>
            <p:ph type="body" idx="1"/>
          </p:nvPr>
        </p:nvSpPr>
        <p:spPr>
          <a:xfrm>
            <a:off x="900113" y="2050504"/>
            <a:ext cx="6696075" cy="4114800"/>
          </a:xfrm>
        </p:spPr>
        <p:txBody>
          <a:bodyPr/>
          <a:lstStyle/>
          <a:p>
            <a:pPr eaLnBrk="1" hangingPunct="1">
              <a:lnSpc>
                <a:spcPct val="90000"/>
              </a:lnSpc>
              <a:defRPr/>
            </a:pPr>
            <a:r>
              <a:rPr lang="tr-TR" sz="2400" dirty="0" smtClean="0"/>
              <a:t>Piyelonephritis</a:t>
            </a:r>
          </a:p>
          <a:p>
            <a:pPr eaLnBrk="1" hangingPunct="1">
              <a:lnSpc>
                <a:spcPct val="90000"/>
              </a:lnSpc>
              <a:defRPr/>
            </a:pPr>
            <a:r>
              <a:rPr lang="tr-TR" sz="2400" dirty="0" smtClean="0"/>
              <a:t>Acute pancreatitis</a:t>
            </a:r>
          </a:p>
          <a:p>
            <a:pPr eaLnBrk="1" hangingPunct="1">
              <a:lnSpc>
                <a:spcPct val="90000"/>
              </a:lnSpc>
              <a:defRPr/>
            </a:pPr>
            <a:r>
              <a:rPr lang="tr-TR" sz="2400" dirty="0" smtClean="0"/>
              <a:t>Retrocolic appendicitis</a:t>
            </a:r>
          </a:p>
          <a:p>
            <a:pPr eaLnBrk="1" hangingPunct="1">
              <a:lnSpc>
                <a:spcPct val="90000"/>
              </a:lnSpc>
              <a:defRPr/>
            </a:pPr>
            <a:r>
              <a:rPr lang="tr-TR" sz="2400" dirty="0" err="1" smtClean="0"/>
              <a:t>Peptic</a:t>
            </a:r>
            <a:r>
              <a:rPr lang="tr-TR" sz="2400" dirty="0" smtClean="0"/>
              <a:t> ulcer perforation</a:t>
            </a:r>
          </a:p>
          <a:p>
            <a:pPr eaLnBrk="1" hangingPunct="1">
              <a:lnSpc>
                <a:spcPct val="90000"/>
              </a:lnSpc>
              <a:defRPr/>
            </a:pPr>
            <a:r>
              <a:rPr lang="tr-TR" sz="2400" dirty="0" smtClean="0"/>
              <a:t>Pleuresia, </a:t>
            </a:r>
            <a:r>
              <a:rPr lang="tr-TR" sz="2400" dirty="0" err="1" smtClean="0"/>
              <a:t>basal</a:t>
            </a:r>
            <a:r>
              <a:rPr lang="tr-TR" sz="2400" dirty="0" smtClean="0"/>
              <a:t> </a:t>
            </a:r>
            <a:r>
              <a:rPr lang="tr-TR" sz="2400" dirty="0" err="1" smtClean="0"/>
              <a:t>pneumonia</a:t>
            </a:r>
            <a:endParaRPr lang="tr-TR" sz="2400" dirty="0" smtClean="0"/>
          </a:p>
          <a:p>
            <a:pPr eaLnBrk="1" hangingPunct="1">
              <a:lnSpc>
                <a:spcPct val="90000"/>
              </a:lnSpc>
              <a:defRPr/>
            </a:pPr>
            <a:r>
              <a:rPr lang="tr-TR" sz="2400" dirty="0" smtClean="0"/>
              <a:t>Perihepatitis  </a:t>
            </a:r>
            <a:r>
              <a:rPr lang="tr-TR" sz="2400" dirty="0" smtClean="0">
                <a:solidFill>
                  <a:srgbClr val="FFFF00"/>
                </a:solidFill>
              </a:rPr>
              <a:t>(</a:t>
            </a:r>
            <a:r>
              <a:rPr lang="tr-TR" sz="2400" dirty="0" err="1" smtClean="0">
                <a:solidFill>
                  <a:srgbClr val="FFFF00"/>
                </a:solidFill>
              </a:rPr>
              <a:t>Fitz</a:t>
            </a:r>
            <a:r>
              <a:rPr lang="tr-TR" sz="2400" dirty="0" smtClean="0">
                <a:solidFill>
                  <a:srgbClr val="FFFF00"/>
                </a:solidFill>
              </a:rPr>
              <a:t>-</a:t>
            </a:r>
            <a:r>
              <a:rPr lang="tr-TR" sz="2400" dirty="0" err="1" smtClean="0">
                <a:solidFill>
                  <a:srgbClr val="FFFF00"/>
                </a:solidFill>
              </a:rPr>
              <a:t>Hugh</a:t>
            </a:r>
            <a:r>
              <a:rPr lang="tr-TR" sz="2400" dirty="0" smtClean="0">
                <a:solidFill>
                  <a:srgbClr val="FFFF00"/>
                </a:solidFill>
              </a:rPr>
              <a:t>-</a:t>
            </a:r>
            <a:r>
              <a:rPr lang="tr-TR" sz="2400" dirty="0" err="1" smtClean="0">
                <a:solidFill>
                  <a:srgbClr val="FFFF00"/>
                </a:solidFill>
              </a:rPr>
              <a:t>Curtis</a:t>
            </a:r>
            <a:r>
              <a:rPr lang="tr-TR" sz="2400" dirty="0" smtClean="0">
                <a:solidFill>
                  <a:srgbClr val="FFFF00"/>
                </a:solidFill>
              </a:rPr>
              <a:t> </a:t>
            </a:r>
            <a:r>
              <a:rPr lang="tr-TR" sz="2400" dirty="0" err="1" smtClean="0">
                <a:solidFill>
                  <a:srgbClr val="FFFF00"/>
                </a:solidFill>
              </a:rPr>
              <a:t>syndrome</a:t>
            </a:r>
            <a:r>
              <a:rPr lang="tr-TR" sz="2400" dirty="0" smtClean="0">
                <a:solidFill>
                  <a:srgbClr val="FFFF00"/>
                </a:solidFill>
              </a:rPr>
              <a:t>)</a:t>
            </a:r>
          </a:p>
          <a:p>
            <a:pPr eaLnBrk="1" hangingPunct="1">
              <a:lnSpc>
                <a:spcPct val="90000"/>
              </a:lnSpc>
              <a:defRPr/>
            </a:pPr>
            <a:r>
              <a:rPr lang="tr-TR" sz="2400" dirty="0" smtClean="0"/>
              <a:t>Myocardial infraction</a:t>
            </a:r>
          </a:p>
          <a:p>
            <a:pPr eaLnBrk="1" hangingPunct="1">
              <a:lnSpc>
                <a:spcPct val="90000"/>
              </a:lnSpc>
              <a:defRPr/>
            </a:pPr>
            <a:r>
              <a:rPr lang="tr-TR" sz="2400" dirty="0" smtClean="0"/>
              <a:t>Oddi sphincter dysfunction</a:t>
            </a:r>
          </a:p>
        </p:txBody>
      </p:sp>
      <p:grpSp>
        <p:nvGrpSpPr>
          <p:cNvPr id="64516" name="Group 4"/>
          <p:cNvGrpSpPr>
            <a:grpSpLocks/>
          </p:cNvGrpSpPr>
          <p:nvPr/>
        </p:nvGrpSpPr>
        <p:grpSpPr bwMode="auto">
          <a:xfrm>
            <a:off x="58738" y="6440488"/>
            <a:ext cx="2667000" cy="365125"/>
            <a:chOff x="384" y="2976"/>
            <a:chExt cx="1680" cy="230"/>
          </a:xfrm>
        </p:grpSpPr>
        <p:pic>
          <p:nvPicPr>
            <p:cNvPr id="64519" name="Picture 5" descr="HM00260_"/>
            <p:cNvPicPr>
              <a:picLocks noChangeAspect="1" noChangeArrowheads="1"/>
            </p:cNvPicPr>
            <p:nvPr/>
          </p:nvPicPr>
          <p:blipFill>
            <a:blip r:embed="rId2" cstate="print"/>
            <a:srcRect/>
            <a:stretch>
              <a:fillRect/>
            </a:stretch>
          </p:blipFill>
          <p:spPr bwMode="auto">
            <a:xfrm>
              <a:off x="1351" y="3009"/>
              <a:ext cx="144" cy="183"/>
            </a:xfrm>
            <a:prstGeom prst="rect">
              <a:avLst/>
            </a:prstGeom>
            <a:noFill/>
            <a:ln w="9525">
              <a:noFill/>
              <a:miter lim="800000"/>
              <a:headEnd/>
              <a:tailEnd/>
            </a:ln>
          </p:spPr>
        </p:pic>
        <p:sp>
          <p:nvSpPr>
            <p:cNvPr id="64520"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
        <p:nvSpPr>
          <p:cNvPr id="64517" name="Line 7"/>
          <p:cNvSpPr>
            <a:spLocks noChangeShapeType="1"/>
          </p:cNvSpPr>
          <p:nvPr/>
        </p:nvSpPr>
        <p:spPr bwMode="auto">
          <a:xfrm>
            <a:off x="0" y="1341438"/>
            <a:ext cx="9144000" cy="0"/>
          </a:xfrm>
          <a:prstGeom prst="line">
            <a:avLst/>
          </a:prstGeom>
          <a:noFill/>
          <a:ln w="9525">
            <a:solidFill>
              <a:schemeClr val="hlink"/>
            </a:solidFill>
            <a:round/>
            <a:headEnd/>
            <a:tailEnd/>
          </a:ln>
        </p:spPr>
        <p:txBody>
          <a:bodyPr/>
          <a:lstStyle/>
          <a:p>
            <a:endParaRPr lang="tr-TR"/>
          </a:p>
        </p:txBody>
      </p:sp>
      <p:sp>
        <p:nvSpPr>
          <p:cNvPr id="2" name="Slayt Numarası Yer Tutucusu 1"/>
          <p:cNvSpPr>
            <a:spLocks noGrp="1"/>
          </p:cNvSpPr>
          <p:nvPr>
            <p:ph type="sldNum" sz="quarter" idx="12"/>
          </p:nvPr>
        </p:nvSpPr>
        <p:spPr/>
        <p:txBody>
          <a:bodyPr/>
          <a:lstStyle/>
          <a:p>
            <a:pPr>
              <a:defRPr/>
            </a:pPr>
            <a:fld id="{F0B3AC44-B3AE-45AA-A9DC-A10D0C9D45C9}" type="slidenum">
              <a:rPr lang="tr-TR" smtClean="0"/>
              <a:pPr>
                <a:defRPr/>
              </a:pPr>
              <a:t>68</a:t>
            </a:fld>
            <a:endParaRPr lang="tr-TR"/>
          </a:p>
        </p:txBody>
      </p:sp>
    </p:spTree>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68313" y="260350"/>
            <a:ext cx="8229600" cy="1143000"/>
          </a:xfrm>
        </p:spPr>
        <p:txBody>
          <a:bodyPr/>
          <a:lstStyle/>
          <a:p>
            <a:pPr algn="ctr" eaLnBrk="1" hangingPunct="1">
              <a:defRPr/>
            </a:pPr>
            <a:r>
              <a:rPr lang="tr-TR" sz="3200" dirty="0" smtClean="0">
                <a:solidFill>
                  <a:srgbClr val="FFFF00"/>
                </a:solidFill>
                <a:effectLst/>
              </a:rPr>
              <a:t>Treatment of gall stone disease</a:t>
            </a:r>
          </a:p>
        </p:txBody>
      </p:sp>
      <p:sp>
        <p:nvSpPr>
          <p:cNvPr id="71683" name="Rectangle 3"/>
          <p:cNvSpPr>
            <a:spLocks noGrp="1" noChangeArrowheads="1"/>
          </p:cNvSpPr>
          <p:nvPr>
            <p:ph type="body" idx="1"/>
          </p:nvPr>
        </p:nvSpPr>
        <p:spPr>
          <a:xfrm>
            <a:off x="323528" y="1916832"/>
            <a:ext cx="8712968" cy="4525962"/>
          </a:xfrm>
        </p:spPr>
        <p:txBody>
          <a:bodyPr/>
          <a:lstStyle/>
          <a:p>
            <a:pPr eaLnBrk="1" hangingPunct="1">
              <a:defRPr/>
            </a:pPr>
            <a:r>
              <a:rPr lang="tr-TR" sz="2400" dirty="0" smtClean="0"/>
              <a:t>Indications of proflactic cholecystectomy in incidentally  diagnosed patients  with gall bladder stones:</a:t>
            </a:r>
          </a:p>
          <a:p>
            <a:pPr eaLnBrk="1" hangingPunct="1">
              <a:buFontTx/>
              <a:buNone/>
              <a:defRPr/>
            </a:pPr>
            <a:endParaRPr lang="tr-TR" sz="2800" dirty="0" smtClean="0"/>
          </a:p>
          <a:p>
            <a:pPr eaLnBrk="1" hangingPunct="1">
              <a:buFontTx/>
              <a:buNone/>
              <a:defRPr/>
            </a:pPr>
            <a:r>
              <a:rPr lang="tr-TR" sz="2800" dirty="0" smtClean="0"/>
              <a:t>   </a:t>
            </a:r>
            <a:r>
              <a:rPr lang="tr-TR" sz="2000" dirty="0" smtClean="0"/>
              <a:t>- Porcellain gall bladder 				        	               - Gall bladder polyps larger than 10mm	        	                          - Salmonella portors (especially in </a:t>
            </a:r>
            <a:r>
              <a:rPr lang="tr-TR" sz="2000" dirty="0" err="1" smtClean="0"/>
              <a:t>food</a:t>
            </a:r>
            <a:r>
              <a:rPr lang="tr-TR" sz="2000" dirty="0" smtClean="0"/>
              <a:t> </a:t>
            </a:r>
            <a:r>
              <a:rPr lang="tr-TR" sz="2000" dirty="0" err="1" smtClean="0"/>
              <a:t>sector</a:t>
            </a:r>
            <a:r>
              <a:rPr lang="tr-TR" sz="2000" dirty="0" smtClean="0"/>
              <a:t> </a:t>
            </a:r>
            <a:r>
              <a:rPr lang="tr-TR" sz="2000" dirty="0" err="1" smtClean="0"/>
              <a:t>workers</a:t>
            </a:r>
            <a:r>
              <a:rPr lang="tr-TR" sz="2000" dirty="0" smtClean="0"/>
              <a:t>)</a:t>
            </a:r>
          </a:p>
          <a:p>
            <a:pPr eaLnBrk="1" hangingPunct="1">
              <a:buFontTx/>
              <a:buNone/>
              <a:defRPr/>
            </a:pPr>
            <a:r>
              <a:rPr lang="tr-TR" sz="2000" dirty="0"/>
              <a:t> </a:t>
            </a:r>
            <a:r>
              <a:rPr lang="tr-TR" sz="2000" dirty="0" smtClean="0"/>
              <a:t>   - Diabetes mellitus					                           - Sickle </a:t>
            </a:r>
            <a:r>
              <a:rPr lang="tr-TR" sz="2000" dirty="0" err="1" smtClean="0"/>
              <a:t>cell</a:t>
            </a:r>
            <a:r>
              <a:rPr lang="tr-TR" sz="2000" dirty="0" smtClean="0"/>
              <a:t>  </a:t>
            </a:r>
            <a:r>
              <a:rPr lang="tr-TR" sz="2000" dirty="0" err="1" smtClean="0"/>
              <a:t>anemia</a:t>
            </a:r>
            <a:endParaRPr lang="tr-TR" sz="2000" dirty="0" smtClean="0"/>
          </a:p>
          <a:p>
            <a:pPr eaLnBrk="1" hangingPunct="1">
              <a:buFontTx/>
              <a:buNone/>
              <a:defRPr/>
            </a:pPr>
            <a:r>
              <a:rPr lang="tr-TR" sz="2000" dirty="0"/>
              <a:t> </a:t>
            </a:r>
            <a:r>
              <a:rPr lang="tr-TR" sz="2000" dirty="0" smtClean="0"/>
              <a:t>   - </a:t>
            </a:r>
            <a:r>
              <a:rPr lang="en-US" sz="2000" dirty="0" smtClean="0"/>
              <a:t>People </a:t>
            </a:r>
            <a:r>
              <a:rPr lang="en-US" sz="2000" dirty="0"/>
              <a:t>who live in places where transportation is difficult, such as </a:t>
            </a:r>
            <a:r>
              <a:rPr lang="tr-TR" sz="2000" dirty="0" smtClean="0"/>
              <a:t>      </a:t>
            </a:r>
            <a:r>
              <a:rPr lang="en-US" sz="2000" dirty="0" smtClean="0"/>
              <a:t>on </a:t>
            </a:r>
            <a:r>
              <a:rPr lang="en-US" sz="2000" dirty="0"/>
              <a:t>high hills or on an island.</a:t>
            </a:r>
            <a:r>
              <a:rPr lang="tr-TR" sz="2000" dirty="0" smtClean="0"/>
              <a:t>			</a:t>
            </a:r>
          </a:p>
          <a:p>
            <a:pPr eaLnBrk="1" hangingPunct="1">
              <a:defRPr/>
            </a:pPr>
            <a:endParaRPr lang="tr-TR" sz="2000" dirty="0" smtClean="0"/>
          </a:p>
        </p:txBody>
      </p:sp>
      <p:grpSp>
        <p:nvGrpSpPr>
          <p:cNvPr id="2" name="Group 4"/>
          <p:cNvGrpSpPr>
            <a:grpSpLocks/>
          </p:cNvGrpSpPr>
          <p:nvPr/>
        </p:nvGrpSpPr>
        <p:grpSpPr bwMode="auto">
          <a:xfrm>
            <a:off x="58738" y="6440488"/>
            <a:ext cx="2667000" cy="365125"/>
            <a:chOff x="384" y="2976"/>
            <a:chExt cx="1680" cy="230"/>
          </a:xfrm>
        </p:grpSpPr>
        <p:pic>
          <p:nvPicPr>
            <p:cNvPr id="4102" name="Picture 5" descr="HM00260_"/>
            <p:cNvPicPr>
              <a:picLocks noChangeAspect="1" noChangeArrowheads="1"/>
            </p:cNvPicPr>
            <p:nvPr/>
          </p:nvPicPr>
          <p:blipFill>
            <a:blip r:embed="rId2" cstate="print"/>
            <a:srcRect/>
            <a:stretch>
              <a:fillRect/>
            </a:stretch>
          </p:blipFill>
          <p:spPr bwMode="auto">
            <a:xfrm>
              <a:off x="1351" y="3009"/>
              <a:ext cx="144" cy="183"/>
            </a:xfrm>
            <a:prstGeom prst="rect">
              <a:avLst/>
            </a:prstGeom>
            <a:noFill/>
            <a:ln w="9525">
              <a:noFill/>
              <a:miter lim="800000"/>
              <a:headEnd/>
              <a:tailEnd/>
            </a:ln>
          </p:spPr>
        </p:pic>
        <p:sp>
          <p:nvSpPr>
            <p:cNvPr id="4103"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
        <p:nvSpPr>
          <p:cNvPr id="4101" name="Line 7"/>
          <p:cNvSpPr>
            <a:spLocks noChangeShapeType="1"/>
          </p:cNvSpPr>
          <p:nvPr/>
        </p:nvSpPr>
        <p:spPr bwMode="auto">
          <a:xfrm>
            <a:off x="0" y="1341438"/>
            <a:ext cx="9144000" cy="0"/>
          </a:xfrm>
          <a:prstGeom prst="line">
            <a:avLst/>
          </a:prstGeom>
          <a:noFill/>
          <a:ln w="9525">
            <a:solidFill>
              <a:schemeClr val="hlink"/>
            </a:solidFill>
            <a:round/>
            <a:headEnd/>
            <a:tailEnd/>
          </a:ln>
        </p:spPr>
        <p:txBody>
          <a:bodyPr/>
          <a:lstStyle/>
          <a:p>
            <a:endParaRPr lang="tr-TR"/>
          </a:p>
        </p:txBody>
      </p:sp>
      <p:sp>
        <p:nvSpPr>
          <p:cNvPr id="8" name="7 Slayt Numarası Yer Tutucusu"/>
          <p:cNvSpPr>
            <a:spLocks noGrp="1"/>
          </p:cNvSpPr>
          <p:nvPr>
            <p:ph type="sldNum" sz="quarter" idx="12"/>
          </p:nvPr>
        </p:nvSpPr>
        <p:spPr/>
        <p:txBody>
          <a:bodyPr/>
          <a:lstStyle/>
          <a:p>
            <a:pPr>
              <a:defRPr/>
            </a:pPr>
            <a:fld id="{C47501C2-F80F-47B5-95CD-9D2D0476B990}" type="slidenum">
              <a:rPr lang="tr-TR" smtClean="0"/>
              <a:pPr>
                <a:defRPr/>
              </a:pPr>
              <a:t>69</a:t>
            </a:fld>
            <a:endParaRPr lang="tr-TR" dirty="0"/>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92100"/>
            <a:ext cx="8229600" cy="833438"/>
          </a:xfrm>
        </p:spPr>
        <p:txBody>
          <a:bodyPr/>
          <a:lstStyle/>
          <a:p>
            <a:pPr algn="ctr" eaLnBrk="1" hangingPunct="1">
              <a:defRPr/>
            </a:pPr>
            <a:r>
              <a:rPr lang="tr-TR" sz="2800" dirty="0" smtClean="0">
                <a:solidFill>
                  <a:srgbClr val="FFFF00"/>
                </a:solidFill>
              </a:rPr>
              <a:t>Nomenclature</a:t>
            </a:r>
            <a:endParaRPr lang="tr-TR" sz="2800" dirty="0" smtClean="0">
              <a:solidFill>
                <a:srgbClr val="FFFF00"/>
              </a:solidFill>
              <a:effectLst/>
            </a:endParaRPr>
          </a:p>
        </p:txBody>
      </p:sp>
      <p:sp>
        <p:nvSpPr>
          <p:cNvPr id="9219" name="Rectangle 3"/>
          <p:cNvSpPr>
            <a:spLocks noGrp="1" noChangeArrowheads="1"/>
          </p:cNvSpPr>
          <p:nvPr>
            <p:ph type="body" idx="1"/>
          </p:nvPr>
        </p:nvSpPr>
        <p:spPr>
          <a:xfrm>
            <a:off x="0" y="1700808"/>
            <a:ext cx="9144000" cy="4751487"/>
          </a:xfrm>
        </p:spPr>
        <p:txBody>
          <a:bodyPr/>
          <a:lstStyle/>
          <a:p>
            <a:pPr eaLnBrk="1" hangingPunct="1">
              <a:lnSpc>
                <a:spcPct val="80000"/>
              </a:lnSpc>
            </a:pPr>
            <a:r>
              <a:rPr lang="tr-TR" sz="2400" dirty="0" err="1" smtClean="0">
                <a:effectLst/>
                <a:latin typeface="Calibri" pitchFamily="34" charset="0"/>
              </a:rPr>
              <a:t>Gallstones</a:t>
            </a:r>
            <a:r>
              <a:rPr lang="tr-TR" sz="2400" dirty="0" smtClean="0">
                <a:effectLst/>
                <a:latin typeface="Calibri" pitchFamily="34" charset="0"/>
              </a:rPr>
              <a:t> ------------------- </a:t>
            </a:r>
            <a:r>
              <a:rPr lang="tr-TR" sz="2400" dirty="0" err="1" smtClean="0">
                <a:effectLst/>
                <a:latin typeface="Calibri" pitchFamily="34" charset="0"/>
              </a:rPr>
              <a:t>Cholecystolithiasis</a:t>
            </a:r>
            <a:endParaRPr lang="tr-TR" sz="2400" dirty="0" smtClean="0">
              <a:effectLst/>
              <a:latin typeface="Calibri" pitchFamily="34" charset="0"/>
            </a:endParaRPr>
          </a:p>
          <a:p>
            <a:pPr eaLnBrk="1" hangingPunct="1">
              <a:lnSpc>
                <a:spcPct val="80000"/>
              </a:lnSpc>
            </a:pPr>
            <a:endParaRPr lang="tr-TR" sz="2400" dirty="0" smtClean="0">
              <a:effectLst/>
              <a:latin typeface="Calibri" pitchFamily="34" charset="0"/>
            </a:endParaRPr>
          </a:p>
          <a:p>
            <a:pPr eaLnBrk="1" hangingPunct="1">
              <a:lnSpc>
                <a:spcPct val="80000"/>
              </a:lnSpc>
            </a:pPr>
            <a:r>
              <a:rPr lang="tr-TR" sz="2400" dirty="0" smtClean="0">
                <a:effectLst/>
                <a:latin typeface="Calibri" pitchFamily="34" charset="0"/>
              </a:rPr>
              <a:t>Bile </a:t>
            </a:r>
            <a:r>
              <a:rPr lang="tr-TR" sz="2400" dirty="0" err="1" smtClean="0">
                <a:effectLst/>
                <a:latin typeface="Calibri" pitchFamily="34" charset="0"/>
              </a:rPr>
              <a:t>duct</a:t>
            </a:r>
            <a:r>
              <a:rPr lang="tr-TR" sz="2400" dirty="0" smtClean="0">
                <a:effectLst/>
                <a:latin typeface="Calibri" pitchFamily="34" charset="0"/>
              </a:rPr>
              <a:t> </a:t>
            </a:r>
            <a:r>
              <a:rPr lang="tr-TR" sz="2400" dirty="0" err="1" smtClean="0">
                <a:effectLst/>
                <a:latin typeface="Calibri" pitchFamily="34" charset="0"/>
              </a:rPr>
              <a:t>stones</a:t>
            </a:r>
            <a:r>
              <a:rPr lang="tr-TR" sz="2400" dirty="0" smtClean="0">
                <a:effectLst/>
                <a:latin typeface="Calibri" pitchFamily="34" charset="0"/>
              </a:rPr>
              <a:t> --------------- </a:t>
            </a:r>
            <a:r>
              <a:rPr lang="tr-TR" sz="2400" dirty="0" err="1" smtClean="0">
                <a:effectLst/>
                <a:latin typeface="Calibri" pitchFamily="34" charset="0"/>
              </a:rPr>
              <a:t>Choledocholithiasis</a:t>
            </a:r>
            <a:endParaRPr lang="tr-TR" sz="2400" dirty="0" smtClean="0">
              <a:effectLst/>
              <a:latin typeface="Calibri" pitchFamily="34" charset="0"/>
            </a:endParaRPr>
          </a:p>
          <a:p>
            <a:pPr eaLnBrk="1" hangingPunct="1">
              <a:lnSpc>
                <a:spcPct val="80000"/>
              </a:lnSpc>
            </a:pPr>
            <a:endParaRPr lang="tr-TR" sz="2400" dirty="0" smtClean="0">
              <a:effectLst/>
              <a:latin typeface="Calibri" pitchFamily="34" charset="0"/>
            </a:endParaRPr>
          </a:p>
          <a:p>
            <a:pPr eaLnBrk="1" hangingPunct="1">
              <a:lnSpc>
                <a:spcPct val="80000"/>
              </a:lnSpc>
            </a:pPr>
            <a:r>
              <a:rPr lang="tr-TR" sz="2400" dirty="0" err="1" smtClean="0">
                <a:effectLst/>
                <a:latin typeface="Calibri" pitchFamily="34" charset="0"/>
              </a:rPr>
              <a:t>Gallbladder</a:t>
            </a:r>
            <a:r>
              <a:rPr lang="tr-TR" sz="2400" dirty="0" smtClean="0">
                <a:effectLst/>
                <a:latin typeface="Calibri" pitchFamily="34" charset="0"/>
              </a:rPr>
              <a:t> </a:t>
            </a:r>
            <a:r>
              <a:rPr lang="tr-TR" sz="2400" dirty="0" err="1" smtClean="0">
                <a:effectLst/>
                <a:latin typeface="Calibri" pitchFamily="34" charset="0"/>
              </a:rPr>
              <a:t>inflammation</a:t>
            </a:r>
            <a:r>
              <a:rPr lang="tr-TR" sz="2400" dirty="0" smtClean="0">
                <a:effectLst/>
                <a:latin typeface="Calibri" pitchFamily="34" charset="0"/>
              </a:rPr>
              <a:t> ---------------- </a:t>
            </a:r>
            <a:r>
              <a:rPr lang="tr-TR" sz="2400" dirty="0" err="1" smtClean="0">
                <a:effectLst/>
                <a:latin typeface="Calibri" pitchFamily="34" charset="0"/>
              </a:rPr>
              <a:t>Cholecystitis</a:t>
            </a:r>
            <a:r>
              <a:rPr lang="tr-TR" sz="2400" dirty="0" smtClean="0">
                <a:effectLst/>
                <a:latin typeface="Calibri" pitchFamily="34" charset="0"/>
              </a:rPr>
              <a:t> </a:t>
            </a:r>
          </a:p>
          <a:p>
            <a:pPr eaLnBrk="1" hangingPunct="1">
              <a:lnSpc>
                <a:spcPct val="80000"/>
              </a:lnSpc>
            </a:pPr>
            <a:endParaRPr lang="tr-TR" sz="2400" dirty="0" smtClean="0">
              <a:effectLst/>
              <a:latin typeface="Calibri" pitchFamily="34" charset="0"/>
            </a:endParaRPr>
          </a:p>
          <a:p>
            <a:pPr eaLnBrk="1" hangingPunct="1">
              <a:lnSpc>
                <a:spcPct val="80000"/>
              </a:lnSpc>
            </a:pPr>
            <a:r>
              <a:rPr lang="tr-TR" sz="2400" dirty="0" smtClean="0">
                <a:effectLst/>
                <a:latin typeface="Calibri" pitchFamily="34" charset="0"/>
              </a:rPr>
              <a:t>Bile </a:t>
            </a:r>
            <a:r>
              <a:rPr lang="tr-TR" sz="2400" dirty="0" err="1" smtClean="0">
                <a:effectLst/>
                <a:latin typeface="Calibri" pitchFamily="34" charset="0"/>
              </a:rPr>
              <a:t>duct</a:t>
            </a:r>
            <a:r>
              <a:rPr lang="tr-TR" sz="2400" dirty="0" smtClean="0">
                <a:effectLst/>
                <a:latin typeface="Calibri" pitchFamily="34" charset="0"/>
              </a:rPr>
              <a:t> </a:t>
            </a:r>
            <a:r>
              <a:rPr lang="tr-TR" sz="2400" dirty="0" err="1" smtClean="0">
                <a:effectLst/>
                <a:latin typeface="Calibri" pitchFamily="34" charset="0"/>
              </a:rPr>
              <a:t>inflammation</a:t>
            </a:r>
            <a:r>
              <a:rPr lang="tr-TR" sz="2400" dirty="0" smtClean="0">
                <a:effectLst/>
                <a:latin typeface="Calibri" pitchFamily="34" charset="0"/>
              </a:rPr>
              <a:t> ---------------- </a:t>
            </a:r>
            <a:r>
              <a:rPr lang="tr-TR" sz="2400" dirty="0" err="1" smtClean="0">
                <a:effectLst/>
                <a:latin typeface="Calibri" pitchFamily="34" charset="0"/>
              </a:rPr>
              <a:t>Cholangitis</a:t>
            </a:r>
            <a:endParaRPr lang="tr-TR" sz="2400" dirty="0" smtClean="0">
              <a:effectLst/>
              <a:latin typeface="Calibri" pitchFamily="34" charset="0"/>
            </a:endParaRPr>
          </a:p>
          <a:p>
            <a:pPr eaLnBrk="1" hangingPunct="1">
              <a:lnSpc>
                <a:spcPct val="80000"/>
              </a:lnSpc>
            </a:pPr>
            <a:endParaRPr lang="tr-TR" sz="2400" dirty="0" smtClean="0">
              <a:effectLst/>
              <a:latin typeface="Calibri" pitchFamily="34" charset="0"/>
            </a:endParaRPr>
          </a:p>
          <a:p>
            <a:pPr eaLnBrk="1" hangingPunct="1">
              <a:lnSpc>
                <a:spcPct val="80000"/>
              </a:lnSpc>
            </a:pPr>
            <a:r>
              <a:rPr lang="tr-TR" sz="2400" dirty="0" err="1" smtClean="0">
                <a:effectLst/>
                <a:latin typeface="Calibri" pitchFamily="34" charset="0"/>
              </a:rPr>
              <a:t>Gallbladder</a:t>
            </a:r>
            <a:r>
              <a:rPr lang="tr-TR" sz="2400" dirty="0" smtClean="0">
                <a:effectLst/>
                <a:latin typeface="Calibri" pitchFamily="34" charset="0"/>
              </a:rPr>
              <a:t> </a:t>
            </a:r>
            <a:r>
              <a:rPr lang="tr-TR" sz="2400" dirty="0" err="1" smtClean="0">
                <a:effectLst/>
                <a:latin typeface="Calibri" pitchFamily="34" charset="0"/>
              </a:rPr>
              <a:t>inflammation</a:t>
            </a:r>
            <a:r>
              <a:rPr lang="tr-TR" sz="2400" dirty="0" smtClean="0">
                <a:effectLst/>
                <a:latin typeface="Calibri" pitchFamily="34" charset="0"/>
              </a:rPr>
              <a:t> </a:t>
            </a:r>
            <a:r>
              <a:rPr lang="tr-TR" sz="2400" dirty="0" err="1" smtClean="0">
                <a:effectLst/>
                <a:latin typeface="Calibri" pitchFamily="34" charset="0"/>
              </a:rPr>
              <a:t>with</a:t>
            </a:r>
            <a:r>
              <a:rPr lang="tr-TR" sz="2400" dirty="0" smtClean="0">
                <a:effectLst/>
                <a:latin typeface="Calibri" pitchFamily="34" charset="0"/>
              </a:rPr>
              <a:t> </a:t>
            </a:r>
            <a:r>
              <a:rPr lang="tr-TR" sz="2400" dirty="0" err="1" smtClean="0">
                <a:effectLst/>
                <a:latin typeface="Calibri" pitchFamily="34" charset="0"/>
              </a:rPr>
              <a:t>gallstone</a:t>
            </a:r>
            <a:r>
              <a:rPr lang="tr-TR" sz="2400" dirty="0" smtClean="0">
                <a:effectLst/>
                <a:latin typeface="Calibri" pitchFamily="34" charset="0"/>
              </a:rPr>
              <a:t> ------- </a:t>
            </a:r>
            <a:r>
              <a:rPr lang="tr-TR" sz="2400" dirty="0" err="1" smtClean="0">
                <a:effectLst/>
                <a:latin typeface="Calibri" pitchFamily="34" charset="0"/>
              </a:rPr>
              <a:t>Calculous</a:t>
            </a:r>
            <a:r>
              <a:rPr lang="tr-TR" sz="2400" dirty="0" smtClean="0">
                <a:effectLst/>
                <a:latin typeface="Calibri" pitchFamily="34" charset="0"/>
              </a:rPr>
              <a:t> </a:t>
            </a:r>
            <a:r>
              <a:rPr lang="tr-TR" sz="2400" dirty="0" err="1" smtClean="0">
                <a:effectLst/>
                <a:latin typeface="Calibri" pitchFamily="34" charset="0"/>
              </a:rPr>
              <a:t>cholecystitis</a:t>
            </a:r>
            <a:endParaRPr lang="tr-TR" sz="2400" dirty="0" smtClean="0">
              <a:effectLst/>
              <a:latin typeface="Calibri" pitchFamily="34" charset="0"/>
            </a:endParaRPr>
          </a:p>
          <a:p>
            <a:pPr eaLnBrk="1" hangingPunct="1">
              <a:lnSpc>
                <a:spcPct val="80000"/>
              </a:lnSpc>
            </a:pPr>
            <a:endParaRPr lang="tr-TR" sz="2400" dirty="0" smtClean="0">
              <a:effectLst/>
              <a:latin typeface="Calibri" pitchFamily="34" charset="0"/>
            </a:endParaRPr>
          </a:p>
          <a:p>
            <a:pPr eaLnBrk="1" hangingPunct="1">
              <a:lnSpc>
                <a:spcPct val="80000"/>
              </a:lnSpc>
            </a:pPr>
            <a:r>
              <a:rPr lang="tr-TR" sz="2400" dirty="0" err="1" smtClean="0">
                <a:effectLst/>
                <a:latin typeface="Calibri" pitchFamily="34" charset="0"/>
              </a:rPr>
              <a:t>Gallbladder</a:t>
            </a:r>
            <a:r>
              <a:rPr lang="tr-TR" sz="2400" dirty="0" smtClean="0">
                <a:effectLst/>
                <a:latin typeface="Calibri" pitchFamily="34" charset="0"/>
              </a:rPr>
              <a:t> </a:t>
            </a:r>
            <a:r>
              <a:rPr lang="tr-TR" sz="2400" dirty="0" err="1" smtClean="0">
                <a:effectLst/>
                <a:latin typeface="Calibri" pitchFamily="34" charset="0"/>
              </a:rPr>
              <a:t>inflammation</a:t>
            </a:r>
            <a:r>
              <a:rPr lang="tr-TR" sz="2400" dirty="0" smtClean="0">
                <a:effectLst/>
                <a:latin typeface="Calibri" pitchFamily="34" charset="0"/>
              </a:rPr>
              <a:t> </a:t>
            </a:r>
            <a:r>
              <a:rPr lang="tr-TR" sz="2400" dirty="0" err="1" smtClean="0">
                <a:effectLst/>
                <a:latin typeface="Calibri" pitchFamily="34" charset="0"/>
              </a:rPr>
              <a:t>without</a:t>
            </a:r>
            <a:r>
              <a:rPr lang="tr-TR" sz="2400" dirty="0" smtClean="0">
                <a:effectLst/>
                <a:latin typeface="Calibri" pitchFamily="34" charset="0"/>
              </a:rPr>
              <a:t> </a:t>
            </a:r>
            <a:r>
              <a:rPr lang="tr-TR" sz="2400" dirty="0" err="1" smtClean="0">
                <a:effectLst/>
                <a:latin typeface="Calibri" pitchFamily="34" charset="0"/>
              </a:rPr>
              <a:t>gallstone</a:t>
            </a:r>
            <a:r>
              <a:rPr lang="tr-TR" sz="2400" dirty="0" smtClean="0">
                <a:effectLst/>
                <a:latin typeface="Calibri" pitchFamily="34" charset="0"/>
              </a:rPr>
              <a:t> --------- </a:t>
            </a:r>
            <a:r>
              <a:rPr lang="tr-TR" sz="2400" dirty="0" err="1" smtClean="0">
                <a:effectLst/>
                <a:latin typeface="Calibri" pitchFamily="34" charset="0"/>
              </a:rPr>
              <a:t>Acalculous</a:t>
            </a:r>
            <a:r>
              <a:rPr lang="tr-TR" sz="2400" dirty="0" smtClean="0">
                <a:effectLst/>
                <a:latin typeface="Calibri" pitchFamily="34" charset="0"/>
              </a:rPr>
              <a:t>  					                                             </a:t>
            </a:r>
            <a:r>
              <a:rPr lang="tr-TR" sz="2400" dirty="0" err="1" smtClean="0">
                <a:effectLst/>
                <a:latin typeface="Calibri" pitchFamily="34" charset="0"/>
              </a:rPr>
              <a:t>cholecystitis</a:t>
            </a:r>
            <a:r>
              <a:rPr lang="tr-TR" sz="2400" dirty="0" smtClean="0">
                <a:effectLst/>
                <a:latin typeface="Calibri" pitchFamily="34" charset="0"/>
              </a:rPr>
              <a:t>	</a:t>
            </a:r>
          </a:p>
        </p:txBody>
      </p:sp>
      <p:grpSp>
        <p:nvGrpSpPr>
          <p:cNvPr id="9220" name="Group 4"/>
          <p:cNvGrpSpPr>
            <a:grpSpLocks/>
          </p:cNvGrpSpPr>
          <p:nvPr/>
        </p:nvGrpSpPr>
        <p:grpSpPr bwMode="auto">
          <a:xfrm>
            <a:off x="58738" y="6440488"/>
            <a:ext cx="2667000" cy="365125"/>
            <a:chOff x="384" y="2976"/>
            <a:chExt cx="1680" cy="230"/>
          </a:xfrm>
        </p:grpSpPr>
        <p:pic>
          <p:nvPicPr>
            <p:cNvPr id="9223" name="Picture 5" descr="HM00260_"/>
            <p:cNvPicPr>
              <a:picLocks noChangeAspect="1" noChangeArrowheads="1"/>
            </p:cNvPicPr>
            <p:nvPr/>
          </p:nvPicPr>
          <p:blipFill>
            <a:blip r:embed="rId2" cstate="print"/>
            <a:srcRect/>
            <a:stretch>
              <a:fillRect/>
            </a:stretch>
          </p:blipFill>
          <p:spPr bwMode="auto">
            <a:xfrm>
              <a:off x="1351" y="3009"/>
              <a:ext cx="144" cy="183"/>
            </a:xfrm>
            <a:prstGeom prst="rect">
              <a:avLst/>
            </a:prstGeom>
            <a:noFill/>
            <a:ln w="9525">
              <a:noFill/>
              <a:miter lim="800000"/>
              <a:headEnd/>
              <a:tailEnd/>
            </a:ln>
          </p:spPr>
        </p:pic>
        <p:sp>
          <p:nvSpPr>
            <p:cNvPr id="9224"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
        <p:nvSpPr>
          <p:cNvPr id="9221" name="Line 7"/>
          <p:cNvSpPr>
            <a:spLocks noChangeShapeType="1"/>
          </p:cNvSpPr>
          <p:nvPr/>
        </p:nvSpPr>
        <p:spPr bwMode="auto">
          <a:xfrm>
            <a:off x="0" y="1341438"/>
            <a:ext cx="9144000" cy="0"/>
          </a:xfrm>
          <a:prstGeom prst="line">
            <a:avLst/>
          </a:prstGeom>
          <a:noFill/>
          <a:ln w="9525">
            <a:solidFill>
              <a:schemeClr val="hlink"/>
            </a:solidFill>
            <a:round/>
            <a:headEnd/>
            <a:tailEnd/>
          </a:ln>
        </p:spPr>
        <p:txBody>
          <a:bodyPr/>
          <a:lstStyle/>
          <a:p>
            <a:endParaRPr lang="tr-TR"/>
          </a:p>
        </p:txBody>
      </p:sp>
      <p:sp>
        <p:nvSpPr>
          <p:cNvPr id="2" name="Slayt Numarası Yer Tutucusu 1"/>
          <p:cNvSpPr>
            <a:spLocks noGrp="1"/>
          </p:cNvSpPr>
          <p:nvPr>
            <p:ph type="sldNum" sz="quarter" idx="12"/>
          </p:nvPr>
        </p:nvSpPr>
        <p:spPr/>
        <p:txBody>
          <a:bodyPr/>
          <a:lstStyle/>
          <a:p>
            <a:pPr>
              <a:defRPr/>
            </a:pPr>
            <a:fld id="{F0B3AC44-B3AE-45AA-A9DC-A10D0C9D45C9}" type="slidenum">
              <a:rPr lang="tr-TR" smtClean="0"/>
              <a:pPr>
                <a:defRPr/>
              </a:pPr>
              <a:t>7</a:t>
            </a:fld>
            <a:endParaRPr lang="tr-TR"/>
          </a:p>
        </p:txBody>
      </p:sp>
    </p:spTree>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899593" y="128687"/>
            <a:ext cx="5653608" cy="708025"/>
          </a:xfrm>
        </p:spPr>
        <p:txBody>
          <a:bodyPr/>
          <a:lstStyle/>
          <a:p>
            <a:pPr algn="ctr" eaLnBrk="1" hangingPunct="1">
              <a:defRPr/>
            </a:pPr>
            <a:r>
              <a:rPr lang="tr-TR" sz="2800" dirty="0" smtClean="0">
                <a:solidFill>
                  <a:srgbClr val="FFFF00"/>
                </a:solidFill>
              </a:rPr>
              <a:t>Treatment of acute cholesytitis</a:t>
            </a:r>
          </a:p>
        </p:txBody>
      </p:sp>
      <p:sp>
        <p:nvSpPr>
          <p:cNvPr id="5123" name="Rectangle 3"/>
          <p:cNvSpPr>
            <a:spLocks noGrp="1" noChangeArrowheads="1"/>
          </p:cNvSpPr>
          <p:nvPr>
            <p:ph type="body" sz="half" idx="1"/>
          </p:nvPr>
        </p:nvSpPr>
        <p:spPr>
          <a:xfrm>
            <a:off x="467544" y="1339850"/>
            <a:ext cx="8362950" cy="5143500"/>
          </a:xfrm>
        </p:spPr>
        <p:txBody>
          <a:bodyPr/>
          <a:lstStyle/>
          <a:p>
            <a:pPr eaLnBrk="1" hangingPunct="1"/>
            <a:r>
              <a:rPr lang="tr-TR" sz="2400" dirty="0" smtClean="0">
                <a:solidFill>
                  <a:srgbClr val="FFFF00"/>
                </a:solidFill>
                <a:effectLst/>
              </a:rPr>
              <a:t>Supportive treatmet</a:t>
            </a:r>
          </a:p>
          <a:p>
            <a:pPr eaLnBrk="1" hangingPunct="1">
              <a:buFontTx/>
              <a:buNone/>
            </a:pPr>
            <a:r>
              <a:rPr lang="tr-TR" sz="2000" dirty="0" smtClean="0">
                <a:solidFill>
                  <a:srgbClr val="FFFF00"/>
                </a:solidFill>
                <a:effectLst/>
              </a:rPr>
              <a:t>    </a:t>
            </a:r>
            <a:r>
              <a:rPr lang="tr-TR" sz="2000" dirty="0" smtClean="0">
                <a:effectLst/>
              </a:rPr>
              <a:t>- Stop oral feeding</a:t>
            </a:r>
          </a:p>
          <a:p>
            <a:pPr eaLnBrk="1" hangingPunct="1">
              <a:buFontTx/>
              <a:buNone/>
            </a:pPr>
            <a:r>
              <a:rPr lang="tr-TR" sz="2000" dirty="0" smtClean="0">
                <a:effectLst/>
              </a:rPr>
              <a:t>    - Start iv  fluid  			                                             - </a:t>
            </a:r>
            <a:r>
              <a:rPr lang="tr-TR" sz="2000" dirty="0" err="1" smtClean="0">
                <a:effectLst/>
              </a:rPr>
              <a:t>When</a:t>
            </a:r>
            <a:r>
              <a:rPr lang="tr-TR" sz="2000" dirty="0" smtClean="0">
                <a:effectLst/>
              </a:rPr>
              <a:t> required;                                                   </a:t>
            </a:r>
          </a:p>
          <a:p>
            <a:pPr eaLnBrk="1" hangingPunct="1">
              <a:buFontTx/>
              <a:buNone/>
            </a:pPr>
            <a:r>
              <a:rPr lang="tr-TR" sz="2000" dirty="0" smtClean="0">
                <a:effectLst/>
              </a:rPr>
              <a:t>             </a:t>
            </a:r>
            <a:r>
              <a:rPr lang="tr-TR" sz="2000" dirty="0" err="1" smtClean="0">
                <a:effectLst/>
              </a:rPr>
              <a:t>Give</a:t>
            </a:r>
            <a:r>
              <a:rPr lang="tr-TR" sz="2000" dirty="0" smtClean="0">
                <a:effectLst/>
              </a:rPr>
              <a:t> </a:t>
            </a:r>
            <a:r>
              <a:rPr lang="tr-TR" sz="2000" dirty="0" err="1" smtClean="0">
                <a:effectLst/>
              </a:rPr>
              <a:t>analgesic</a:t>
            </a:r>
            <a:r>
              <a:rPr lang="tr-TR" sz="2000" dirty="0" smtClean="0">
                <a:effectLst/>
              </a:rPr>
              <a:t>  (</a:t>
            </a:r>
            <a:r>
              <a:rPr lang="tr-TR" sz="2000" dirty="0" err="1" smtClean="0">
                <a:effectLst/>
              </a:rPr>
              <a:t>M</a:t>
            </a:r>
            <a:r>
              <a:rPr lang="tr-TR" sz="1800" dirty="0" err="1" smtClean="0">
                <a:effectLst/>
              </a:rPr>
              <a:t>eperidine</a:t>
            </a:r>
            <a:r>
              <a:rPr lang="tr-TR" sz="1800" dirty="0" smtClean="0">
                <a:effectLst/>
              </a:rPr>
              <a:t>) </a:t>
            </a:r>
            <a:r>
              <a:rPr lang="tr-TR" sz="2000" dirty="0" smtClean="0">
                <a:effectLst/>
              </a:rPr>
              <a:t>and/or spasmolytic   </a:t>
            </a:r>
          </a:p>
          <a:p>
            <a:pPr eaLnBrk="1" hangingPunct="1">
              <a:buFontTx/>
              <a:buNone/>
            </a:pPr>
            <a:r>
              <a:rPr lang="tr-TR" sz="2000" dirty="0" smtClean="0">
                <a:effectLst/>
              </a:rPr>
              <a:t>             agents </a:t>
            </a:r>
            <a:r>
              <a:rPr lang="tr-TR" sz="1800" dirty="0" smtClean="0">
                <a:effectLst/>
              </a:rPr>
              <a:t>(</a:t>
            </a:r>
            <a:r>
              <a:rPr lang="tr-TR" sz="1800" dirty="0" smtClean="0"/>
              <a:t>Butylscopolamine</a:t>
            </a:r>
            <a:r>
              <a:rPr lang="tr-TR" sz="1800" dirty="0" smtClean="0">
                <a:effectLst/>
              </a:rPr>
              <a:t>) </a:t>
            </a:r>
          </a:p>
          <a:p>
            <a:pPr eaLnBrk="1" hangingPunct="1">
              <a:buFontTx/>
              <a:buNone/>
            </a:pPr>
            <a:r>
              <a:rPr lang="tr-TR" sz="2000" dirty="0" smtClean="0">
                <a:effectLst/>
              </a:rPr>
              <a:t>             Antiemetics </a:t>
            </a:r>
            <a:r>
              <a:rPr lang="tr-TR" sz="1800" dirty="0" smtClean="0">
                <a:effectLst/>
              </a:rPr>
              <a:t>(Metoclopramide, domperidone)      </a:t>
            </a:r>
          </a:p>
          <a:p>
            <a:pPr eaLnBrk="1" hangingPunct="1">
              <a:buFontTx/>
              <a:buNone/>
            </a:pPr>
            <a:r>
              <a:rPr lang="tr-TR" sz="2000" dirty="0" smtClean="0">
                <a:effectLst/>
              </a:rPr>
              <a:t>    - Start iv </a:t>
            </a:r>
            <a:r>
              <a:rPr lang="tr-TR" sz="2000" dirty="0" err="1" smtClean="0">
                <a:effectLst/>
              </a:rPr>
              <a:t>antibiotic</a:t>
            </a:r>
            <a:r>
              <a:rPr lang="tr-TR" sz="2000" dirty="0" smtClean="0">
                <a:effectLst/>
              </a:rPr>
              <a:t> </a:t>
            </a:r>
          </a:p>
          <a:p>
            <a:pPr eaLnBrk="1" hangingPunct="1">
              <a:buFontTx/>
              <a:buNone/>
            </a:pPr>
            <a:r>
              <a:rPr lang="tr-TR" sz="1800" dirty="0" smtClean="0">
                <a:effectLst/>
              </a:rPr>
              <a:t>      (</a:t>
            </a:r>
            <a:r>
              <a:rPr lang="tr-TR" sz="1800" dirty="0" err="1" smtClean="0">
                <a:effectLst/>
              </a:rPr>
              <a:t>Qinolones</a:t>
            </a:r>
            <a:r>
              <a:rPr lang="tr-TR" sz="1800" dirty="0" smtClean="0">
                <a:effectLst/>
              </a:rPr>
              <a:t> or cephalosproines)</a:t>
            </a:r>
          </a:p>
          <a:p>
            <a:pPr eaLnBrk="1" hangingPunct="1"/>
            <a:endParaRPr lang="tr-TR" sz="2400" dirty="0" smtClean="0">
              <a:solidFill>
                <a:srgbClr val="FFFF00"/>
              </a:solidFill>
              <a:effectLst/>
            </a:endParaRPr>
          </a:p>
          <a:p>
            <a:pPr eaLnBrk="1" hangingPunct="1"/>
            <a:r>
              <a:rPr lang="tr-TR" sz="2400" dirty="0" err="1" smtClean="0">
                <a:solidFill>
                  <a:srgbClr val="FFFF00"/>
                </a:solidFill>
                <a:effectLst/>
              </a:rPr>
              <a:t>Cholecystectomy</a:t>
            </a:r>
            <a:r>
              <a:rPr lang="tr-TR" sz="2400" dirty="0" smtClean="0">
                <a:solidFill>
                  <a:srgbClr val="FFFF00"/>
                </a:solidFill>
                <a:effectLst/>
              </a:rPr>
              <a:t> </a:t>
            </a:r>
            <a:r>
              <a:rPr lang="tr-TR" sz="2000" dirty="0" smtClean="0">
                <a:effectLst/>
              </a:rPr>
              <a:t>(Laparoscopic)	</a:t>
            </a:r>
          </a:p>
          <a:p>
            <a:pPr eaLnBrk="1" hangingPunct="1">
              <a:buFontTx/>
              <a:buNone/>
            </a:pPr>
            <a:r>
              <a:rPr lang="tr-TR" sz="2400" dirty="0" smtClean="0">
                <a:solidFill>
                  <a:srgbClr val="FFFF00"/>
                </a:solidFill>
                <a:effectLst/>
              </a:rPr>
              <a:t>                                 </a:t>
            </a:r>
          </a:p>
        </p:txBody>
      </p:sp>
      <p:sp>
        <p:nvSpPr>
          <p:cNvPr id="5125" name="Line 9"/>
          <p:cNvSpPr>
            <a:spLocks noChangeShapeType="1"/>
          </p:cNvSpPr>
          <p:nvPr/>
        </p:nvSpPr>
        <p:spPr bwMode="auto">
          <a:xfrm>
            <a:off x="251520" y="836712"/>
            <a:ext cx="9144000" cy="0"/>
          </a:xfrm>
          <a:prstGeom prst="line">
            <a:avLst/>
          </a:prstGeom>
          <a:noFill/>
          <a:ln w="9525">
            <a:solidFill>
              <a:schemeClr val="hlink"/>
            </a:solidFill>
            <a:round/>
            <a:headEnd/>
            <a:tailEnd/>
          </a:ln>
        </p:spPr>
        <p:txBody>
          <a:bodyPr/>
          <a:lstStyle/>
          <a:p>
            <a:endParaRPr lang="tr-TR"/>
          </a:p>
        </p:txBody>
      </p:sp>
      <p:pic>
        <p:nvPicPr>
          <p:cNvPr id="5126" name="Picture 4" descr="PE03687_"/>
          <p:cNvPicPr>
            <a:picLocks noChangeAspect="1" noChangeArrowheads="1"/>
          </p:cNvPicPr>
          <p:nvPr/>
        </p:nvPicPr>
        <p:blipFill>
          <a:blip r:embed="rId2" cstate="print"/>
          <a:srcRect/>
          <a:stretch>
            <a:fillRect/>
          </a:stretch>
        </p:blipFill>
        <p:spPr bwMode="auto">
          <a:xfrm>
            <a:off x="7638987" y="188640"/>
            <a:ext cx="1377909" cy="936104"/>
          </a:xfrm>
          <a:prstGeom prst="rect">
            <a:avLst/>
          </a:prstGeom>
          <a:noFill/>
          <a:ln w="9525">
            <a:noFill/>
            <a:miter lim="800000"/>
            <a:headEnd/>
            <a:tailEnd/>
          </a:ln>
        </p:spPr>
      </p:pic>
      <p:pic>
        <p:nvPicPr>
          <p:cNvPr id="9" name="Picture 2" descr="http://4.bp.blogspot.com/-M7RCUMq0Si8/T2C6y7hcdWI/AAAAAAAAAx4/lbje8-evKOI/s200/gallbladder+open+cholecystectomy.jpg">
            <a:hlinkClick r:id="rId3"/>
          </p:cNvPr>
          <p:cNvPicPr>
            <a:picLocks noChangeAspect="1" noChangeArrowheads="1"/>
          </p:cNvPicPr>
          <p:nvPr/>
        </p:nvPicPr>
        <p:blipFill>
          <a:blip r:embed="rId4" cstate="print">
            <a:lum bright="-10000" contrast="10000"/>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bwMode="auto">
          <a:xfrm>
            <a:off x="5652120" y="4357507"/>
            <a:ext cx="3364776" cy="2363968"/>
          </a:xfrm>
          <a:prstGeom prst="rect">
            <a:avLst/>
          </a:prstGeom>
          <a:noFill/>
          <a:ln w="3175">
            <a:solidFill>
              <a:schemeClr val="tx1"/>
            </a:solidFill>
          </a:ln>
        </p:spPr>
      </p:pic>
      <p:sp>
        <p:nvSpPr>
          <p:cNvPr id="7" name="6 Slayt Numarası Yer Tutucusu"/>
          <p:cNvSpPr>
            <a:spLocks noGrp="1"/>
          </p:cNvSpPr>
          <p:nvPr>
            <p:ph type="sldNum" sz="quarter" idx="12"/>
          </p:nvPr>
        </p:nvSpPr>
        <p:spPr>
          <a:xfrm>
            <a:off x="8265279" y="6258048"/>
            <a:ext cx="658416" cy="476250"/>
          </a:xfrm>
        </p:spPr>
        <p:txBody>
          <a:bodyPr/>
          <a:lstStyle/>
          <a:p>
            <a:pPr>
              <a:defRPr/>
            </a:pPr>
            <a:fld id="{ED42956A-ECF6-4B5C-8CEF-AC788D737504}" type="slidenum">
              <a:rPr lang="tr-TR" smtClean="0">
                <a:solidFill>
                  <a:srgbClr val="000000"/>
                </a:solidFill>
              </a:rPr>
              <a:pPr>
                <a:defRPr/>
              </a:pPr>
              <a:t>70</a:t>
            </a:fld>
            <a:endParaRPr lang="tr-TR" dirty="0">
              <a:solidFill>
                <a:srgbClr val="000000"/>
              </a:solidFill>
            </a:endParaRPr>
          </a:p>
        </p:txBody>
      </p:sp>
    </p:spTree>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68313" y="333375"/>
            <a:ext cx="8229600" cy="1143000"/>
          </a:xfrm>
        </p:spPr>
        <p:txBody>
          <a:bodyPr/>
          <a:lstStyle/>
          <a:p>
            <a:pPr algn="ctr" eaLnBrk="1" hangingPunct="1">
              <a:defRPr/>
            </a:pPr>
            <a:r>
              <a:rPr lang="tr-TR" sz="2800" dirty="0" smtClean="0">
                <a:solidFill>
                  <a:srgbClr val="FFFF00"/>
                </a:solidFill>
              </a:rPr>
              <a:t>Medical treatment of gall bladder stones</a:t>
            </a:r>
          </a:p>
        </p:txBody>
      </p:sp>
      <p:sp>
        <p:nvSpPr>
          <p:cNvPr id="123907" name="Rectangle 3"/>
          <p:cNvSpPr>
            <a:spLocks noGrp="1" noChangeArrowheads="1"/>
          </p:cNvSpPr>
          <p:nvPr>
            <p:ph type="body" idx="1"/>
          </p:nvPr>
        </p:nvSpPr>
        <p:spPr>
          <a:xfrm>
            <a:off x="571500" y="2060351"/>
            <a:ext cx="8229600" cy="3744913"/>
          </a:xfrm>
        </p:spPr>
        <p:txBody>
          <a:bodyPr/>
          <a:lstStyle/>
          <a:p>
            <a:pPr eaLnBrk="1" hangingPunct="1">
              <a:defRPr/>
            </a:pPr>
            <a:r>
              <a:rPr lang="tr-TR" sz="2400" dirty="0" smtClean="0"/>
              <a:t>Oral bile salt therapy  (UDCA)</a:t>
            </a:r>
          </a:p>
          <a:p>
            <a:pPr eaLnBrk="1" hangingPunct="1">
              <a:defRPr/>
            </a:pPr>
            <a:endParaRPr lang="tr-TR" sz="2400" dirty="0" smtClean="0"/>
          </a:p>
          <a:p>
            <a:pPr eaLnBrk="1" hangingPunct="1">
              <a:defRPr/>
            </a:pPr>
            <a:r>
              <a:rPr lang="tr-TR" sz="2400" dirty="0" smtClean="0"/>
              <a:t>ECSWL (</a:t>
            </a:r>
            <a:r>
              <a:rPr lang="tr-TR" sz="2400" dirty="0" err="1" smtClean="0"/>
              <a:t>Extracorpereal</a:t>
            </a:r>
            <a:r>
              <a:rPr lang="tr-TR" sz="2400" dirty="0" smtClean="0"/>
              <a:t> </a:t>
            </a:r>
            <a:r>
              <a:rPr lang="tr-TR" sz="2400" dirty="0" err="1" smtClean="0"/>
              <a:t>shock</a:t>
            </a:r>
            <a:r>
              <a:rPr lang="tr-TR" sz="2400" dirty="0" smtClean="0"/>
              <a:t> </a:t>
            </a:r>
            <a:r>
              <a:rPr lang="tr-TR" sz="2400" dirty="0" err="1" smtClean="0"/>
              <a:t>wave</a:t>
            </a:r>
            <a:r>
              <a:rPr lang="tr-TR" sz="2400" dirty="0" smtClean="0"/>
              <a:t> </a:t>
            </a:r>
            <a:r>
              <a:rPr lang="tr-TR" sz="2400" dirty="0" err="1" smtClean="0"/>
              <a:t>lithotripsy</a:t>
            </a:r>
            <a:r>
              <a:rPr lang="tr-TR" sz="2400" dirty="0" smtClean="0"/>
              <a:t>)</a:t>
            </a:r>
          </a:p>
          <a:p>
            <a:pPr eaLnBrk="1" hangingPunct="1">
              <a:buNone/>
              <a:defRPr/>
            </a:pPr>
            <a:r>
              <a:rPr lang="tr-TR" sz="2400" dirty="0" smtClean="0"/>
              <a:t>    </a:t>
            </a:r>
          </a:p>
          <a:p>
            <a:pPr eaLnBrk="1" hangingPunct="1">
              <a:defRPr/>
            </a:pPr>
            <a:r>
              <a:rPr lang="tr-TR" sz="2400" dirty="0" smtClean="0"/>
              <a:t>RCD </a:t>
            </a:r>
            <a:r>
              <a:rPr lang="tr-TR" sz="1800" dirty="0" smtClean="0"/>
              <a:t>(Rapid contact dissolution with solvent)</a:t>
            </a:r>
          </a:p>
          <a:p>
            <a:pPr eaLnBrk="1" hangingPunct="1">
              <a:buFontTx/>
              <a:buNone/>
              <a:defRPr/>
            </a:pPr>
            <a:r>
              <a:rPr lang="tr-TR" sz="2400" dirty="0" smtClean="0"/>
              <a:t>    </a:t>
            </a:r>
            <a:r>
              <a:rPr lang="tr-TR" sz="2000" dirty="0" smtClean="0"/>
              <a:t>Gall bladdder irrigation with MTBE  (3-10ml  methy tertier buthyl ether)  through a catheter  placed percutaneusly  or  with ERCP in to the gall bladder . Procedure  usually takes 1-4 days.</a:t>
            </a:r>
          </a:p>
          <a:p>
            <a:pPr eaLnBrk="1" hangingPunct="1">
              <a:defRPr/>
            </a:pPr>
            <a:endParaRPr lang="tr-TR" sz="2400" dirty="0" smtClean="0"/>
          </a:p>
          <a:p>
            <a:pPr eaLnBrk="1" hangingPunct="1">
              <a:defRPr/>
            </a:pPr>
            <a:endParaRPr lang="tr-TR" sz="2400" dirty="0" smtClean="0"/>
          </a:p>
        </p:txBody>
      </p:sp>
      <p:grpSp>
        <p:nvGrpSpPr>
          <p:cNvPr id="2" name="Group 4"/>
          <p:cNvGrpSpPr>
            <a:grpSpLocks/>
          </p:cNvGrpSpPr>
          <p:nvPr/>
        </p:nvGrpSpPr>
        <p:grpSpPr bwMode="auto">
          <a:xfrm>
            <a:off x="58738" y="6440488"/>
            <a:ext cx="2667000" cy="365125"/>
            <a:chOff x="384" y="2976"/>
            <a:chExt cx="1680" cy="230"/>
          </a:xfrm>
        </p:grpSpPr>
        <p:pic>
          <p:nvPicPr>
            <p:cNvPr id="9222" name="Picture 5" descr="HM00260_"/>
            <p:cNvPicPr>
              <a:picLocks noChangeAspect="1" noChangeArrowheads="1"/>
            </p:cNvPicPr>
            <p:nvPr/>
          </p:nvPicPr>
          <p:blipFill>
            <a:blip r:embed="rId2" cstate="print"/>
            <a:srcRect/>
            <a:stretch>
              <a:fillRect/>
            </a:stretch>
          </p:blipFill>
          <p:spPr bwMode="auto">
            <a:xfrm>
              <a:off x="1351" y="3009"/>
              <a:ext cx="144" cy="183"/>
            </a:xfrm>
            <a:prstGeom prst="rect">
              <a:avLst/>
            </a:prstGeom>
            <a:noFill/>
            <a:ln w="9525">
              <a:noFill/>
              <a:miter lim="800000"/>
              <a:headEnd/>
              <a:tailEnd/>
            </a:ln>
          </p:spPr>
        </p:pic>
        <p:sp>
          <p:nvSpPr>
            <p:cNvPr id="9223"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
        <p:nvSpPr>
          <p:cNvPr id="9221" name="Line 7"/>
          <p:cNvSpPr>
            <a:spLocks noChangeShapeType="1"/>
          </p:cNvSpPr>
          <p:nvPr/>
        </p:nvSpPr>
        <p:spPr bwMode="auto">
          <a:xfrm>
            <a:off x="0" y="1341438"/>
            <a:ext cx="9144000" cy="0"/>
          </a:xfrm>
          <a:prstGeom prst="line">
            <a:avLst/>
          </a:prstGeom>
          <a:noFill/>
          <a:ln w="9525">
            <a:solidFill>
              <a:schemeClr val="hlink"/>
            </a:solidFill>
            <a:round/>
            <a:headEnd/>
            <a:tailEnd/>
          </a:ln>
        </p:spPr>
        <p:txBody>
          <a:bodyPr/>
          <a:lstStyle/>
          <a:p>
            <a:endParaRPr lang="tr-TR"/>
          </a:p>
        </p:txBody>
      </p:sp>
      <p:sp>
        <p:nvSpPr>
          <p:cNvPr id="8" name="7 Slayt Numarası Yer Tutucusu"/>
          <p:cNvSpPr>
            <a:spLocks noGrp="1"/>
          </p:cNvSpPr>
          <p:nvPr>
            <p:ph type="sldNum" sz="quarter" idx="12"/>
          </p:nvPr>
        </p:nvSpPr>
        <p:spPr/>
        <p:txBody>
          <a:bodyPr/>
          <a:lstStyle/>
          <a:p>
            <a:pPr>
              <a:defRPr/>
            </a:pPr>
            <a:fld id="{C47501C2-F80F-47B5-95CD-9D2D0476B990}" type="slidenum">
              <a:rPr lang="tr-TR" smtClean="0"/>
              <a:pPr>
                <a:defRPr/>
              </a:pPr>
              <a:t>71</a:t>
            </a:fld>
            <a:endParaRPr lang="tr-TR" dirty="0"/>
          </a:p>
        </p:txBody>
      </p:sp>
      <p:sp>
        <p:nvSpPr>
          <p:cNvPr id="9" name="8 Dikdörtgen"/>
          <p:cNvSpPr/>
          <p:nvPr/>
        </p:nvSpPr>
        <p:spPr bwMode="auto">
          <a:xfrm>
            <a:off x="539552" y="1916832"/>
            <a:ext cx="7992888" cy="792088"/>
          </a:xfrm>
          <a:prstGeom prst="rect">
            <a:avLst/>
          </a:prstGeom>
          <a:noFill/>
          <a:ln w="9525" cap="flat" cmpd="sng" algn="ctr">
            <a:solidFill>
              <a:schemeClr val="accent6">
                <a:lumMod val="60000"/>
                <a:lumOff val="4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Tahoma"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type="body" idx="1"/>
          </p:nvPr>
        </p:nvSpPr>
        <p:spPr>
          <a:xfrm>
            <a:off x="251520" y="620737"/>
            <a:ext cx="8373616" cy="6048623"/>
          </a:xfrm>
        </p:spPr>
        <p:txBody>
          <a:bodyPr/>
          <a:lstStyle/>
          <a:p>
            <a:pPr eaLnBrk="1" hangingPunct="1">
              <a:lnSpc>
                <a:spcPct val="80000"/>
              </a:lnSpc>
              <a:buFontTx/>
              <a:buNone/>
              <a:defRPr/>
            </a:pPr>
            <a:r>
              <a:rPr lang="tr-TR" sz="2000" dirty="0" smtClean="0"/>
              <a:t>	        								       </a:t>
            </a:r>
          </a:p>
          <a:p>
            <a:pPr eaLnBrk="1" hangingPunct="1">
              <a:lnSpc>
                <a:spcPct val="80000"/>
              </a:lnSpc>
              <a:buFontTx/>
              <a:buNone/>
              <a:defRPr/>
            </a:pPr>
            <a:r>
              <a:rPr lang="tr-TR" sz="2000" dirty="0" smtClean="0"/>
              <a:t>   - </a:t>
            </a:r>
            <a:r>
              <a:rPr lang="tr-TR" sz="2000" b="1" dirty="0" smtClean="0">
                <a:solidFill>
                  <a:srgbClr val="FFFF00"/>
                </a:solidFill>
              </a:rPr>
              <a:t>UDCA</a:t>
            </a:r>
            <a:r>
              <a:rPr lang="tr-TR" sz="2000" dirty="0" smtClean="0">
                <a:solidFill>
                  <a:srgbClr val="FFFF00"/>
                </a:solidFill>
              </a:rPr>
              <a:t> (Ursodeoxycholic acid) </a:t>
            </a:r>
            <a:r>
              <a:rPr lang="tr-TR" sz="2000" dirty="0" smtClean="0"/>
              <a:t>(10-15mg/kg/d) </a:t>
            </a:r>
          </a:p>
          <a:p>
            <a:pPr eaLnBrk="1" hangingPunct="1">
              <a:lnSpc>
                <a:spcPct val="80000"/>
              </a:lnSpc>
              <a:buFontTx/>
              <a:buNone/>
              <a:defRPr/>
            </a:pPr>
            <a:endParaRPr lang="tr-TR" sz="2000" dirty="0" smtClean="0"/>
          </a:p>
          <a:p>
            <a:pPr eaLnBrk="1" hangingPunct="1">
              <a:lnSpc>
                <a:spcPct val="80000"/>
              </a:lnSpc>
              <a:buFontTx/>
              <a:buNone/>
              <a:defRPr/>
            </a:pPr>
            <a:r>
              <a:rPr lang="tr-TR" sz="2000" dirty="0" smtClean="0"/>
              <a:t>   - It works  for dissolving of choleterol stones in gall bladder.  </a:t>
            </a:r>
          </a:p>
          <a:p>
            <a:pPr eaLnBrk="1" hangingPunct="1">
              <a:lnSpc>
                <a:spcPct val="80000"/>
              </a:lnSpc>
              <a:buFontTx/>
              <a:buNone/>
              <a:defRPr/>
            </a:pPr>
            <a:endParaRPr lang="tr-TR" sz="2000" dirty="0" smtClean="0"/>
          </a:p>
          <a:p>
            <a:pPr eaLnBrk="1" hangingPunct="1">
              <a:lnSpc>
                <a:spcPct val="80000"/>
              </a:lnSpc>
              <a:buFontTx/>
              <a:buNone/>
              <a:defRPr/>
            </a:pPr>
            <a:r>
              <a:rPr lang="tr-TR" sz="2000" dirty="0" smtClean="0"/>
              <a:t>   - The patients with floating  stones smaller than 15mm  and  good  gall bladder function are more favourable  for dissolving therapy. 					                          </a:t>
            </a:r>
          </a:p>
          <a:p>
            <a:pPr eaLnBrk="1" hangingPunct="1">
              <a:lnSpc>
                <a:spcPct val="80000"/>
              </a:lnSpc>
              <a:buFontTx/>
              <a:buNone/>
              <a:defRPr/>
            </a:pPr>
            <a:r>
              <a:rPr lang="tr-TR" sz="2000" dirty="0" smtClean="0"/>
              <a:t>   -  Dissolving  usually occurs  within 6-24’th  moths  of  therapy in 30-80% of patients with small stones (&lt;15 mm)  						                                                                        - Stone dissolving usually takes long time (1mm/month)			       					                                                            - Dissolving and stone size should be controlled  at 6’th months of therapy by  US						        					                                                                           - Stone recurrens  occurs in </a:t>
            </a:r>
            <a:r>
              <a:rPr lang="tr-TR" sz="2000" dirty="0" smtClean="0">
                <a:effectLst/>
              </a:rPr>
              <a:t>50</a:t>
            </a:r>
            <a:r>
              <a:rPr lang="tr-TR" sz="2000" dirty="0" smtClean="0"/>
              <a:t>% of patients  in a period of 5 years after  UDCA therapy.  </a:t>
            </a:r>
          </a:p>
          <a:p>
            <a:pPr eaLnBrk="1" hangingPunct="1">
              <a:lnSpc>
                <a:spcPct val="80000"/>
              </a:lnSpc>
              <a:buFontTx/>
              <a:buNone/>
              <a:defRPr/>
            </a:pPr>
            <a:r>
              <a:rPr lang="tr-TR" sz="2000" dirty="0" smtClean="0"/>
              <a:t>  </a:t>
            </a:r>
          </a:p>
          <a:p>
            <a:pPr eaLnBrk="1" hangingPunct="1">
              <a:lnSpc>
                <a:spcPct val="80000"/>
              </a:lnSpc>
              <a:buFontTx/>
              <a:buNone/>
              <a:defRPr/>
            </a:pPr>
            <a:r>
              <a:rPr lang="tr-TR" sz="2000" dirty="0" smtClean="0"/>
              <a:t>    - Diarrhea and transaminase elevation are the most common side effects of UDCA therapy</a:t>
            </a:r>
          </a:p>
        </p:txBody>
      </p:sp>
      <p:sp>
        <p:nvSpPr>
          <p:cNvPr id="10244" name="Line 9"/>
          <p:cNvSpPr>
            <a:spLocks noChangeShapeType="1"/>
          </p:cNvSpPr>
          <p:nvPr/>
        </p:nvSpPr>
        <p:spPr bwMode="auto">
          <a:xfrm>
            <a:off x="0" y="828502"/>
            <a:ext cx="9144000" cy="0"/>
          </a:xfrm>
          <a:prstGeom prst="line">
            <a:avLst/>
          </a:prstGeom>
          <a:noFill/>
          <a:ln w="9525">
            <a:solidFill>
              <a:schemeClr val="hlink"/>
            </a:solidFill>
            <a:round/>
            <a:headEnd/>
            <a:tailEnd/>
          </a:ln>
        </p:spPr>
        <p:txBody>
          <a:bodyPr/>
          <a:lstStyle/>
          <a:p>
            <a:endParaRPr lang="tr-TR"/>
          </a:p>
        </p:txBody>
      </p:sp>
      <p:sp>
        <p:nvSpPr>
          <p:cNvPr id="9" name="8 Metin kutusu"/>
          <p:cNvSpPr txBox="1"/>
          <p:nvPr/>
        </p:nvSpPr>
        <p:spPr>
          <a:xfrm>
            <a:off x="2500313" y="188640"/>
            <a:ext cx="4714875" cy="523220"/>
          </a:xfrm>
          <a:prstGeom prst="rect">
            <a:avLst/>
          </a:prstGeom>
          <a:noFill/>
        </p:spPr>
        <p:txBody>
          <a:bodyPr>
            <a:spAutoFit/>
          </a:bodyPr>
          <a:lstStyle/>
          <a:p>
            <a:pPr>
              <a:defRPr/>
            </a:pPr>
            <a:r>
              <a:rPr lang="tr-TR" sz="2800" b="0" dirty="0">
                <a:solidFill>
                  <a:srgbClr val="FFFF00"/>
                </a:solidFill>
                <a:effectLst>
                  <a:outerShdw blurRad="38100" dist="38100" dir="2700000" algn="tl">
                    <a:srgbClr val="000000">
                      <a:alpha val="43137"/>
                    </a:srgbClr>
                  </a:outerShdw>
                </a:effectLst>
              </a:rPr>
              <a:t>Oral </a:t>
            </a:r>
            <a:r>
              <a:rPr lang="tr-TR" sz="2800" b="0" dirty="0" smtClean="0">
                <a:solidFill>
                  <a:srgbClr val="FFFF00"/>
                </a:solidFill>
                <a:effectLst>
                  <a:outerShdw blurRad="38100" dist="38100" dir="2700000" algn="tl">
                    <a:srgbClr val="000000">
                      <a:alpha val="43137"/>
                    </a:srgbClr>
                  </a:outerShdw>
                </a:effectLst>
              </a:rPr>
              <a:t>bile salt therapy</a:t>
            </a:r>
            <a:endParaRPr lang="tr-TR" sz="2800" b="0" dirty="0">
              <a:solidFill>
                <a:srgbClr val="FFFF00"/>
              </a:solidFill>
              <a:effectLst>
                <a:outerShdw blurRad="38100" dist="38100" dir="2700000" algn="tl">
                  <a:srgbClr val="000000">
                    <a:alpha val="43137"/>
                  </a:srgbClr>
                </a:outerShdw>
              </a:effectLst>
            </a:endParaRPr>
          </a:p>
        </p:txBody>
      </p:sp>
      <p:pic>
        <p:nvPicPr>
          <p:cNvPr id="10246" name="Picture 8" descr="_sfgb4uw[1]"/>
          <p:cNvPicPr>
            <a:picLocks noChangeAspect="1" noChangeArrowheads="1"/>
          </p:cNvPicPr>
          <p:nvPr/>
        </p:nvPicPr>
        <p:blipFill>
          <a:blip r:embed="rId2" cstate="print"/>
          <a:srcRect/>
          <a:stretch>
            <a:fillRect/>
          </a:stretch>
        </p:blipFill>
        <p:spPr bwMode="auto">
          <a:xfrm>
            <a:off x="8024688" y="44624"/>
            <a:ext cx="939800" cy="1000125"/>
          </a:xfrm>
          <a:prstGeom prst="rect">
            <a:avLst/>
          </a:prstGeom>
          <a:noFill/>
          <a:ln w="9525">
            <a:noFill/>
            <a:miter lim="800000"/>
            <a:headEnd/>
            <a:tailEnd/>
          </a:ln>
        </p:spPr>
      </p:pic>
      <p:sp>
        <p:nvSpPr>
          <p:cNvPr id="10" name="9 Slayt Numarası Yer Tutucusu"/>
          <p:cNvSpPr>
            <a:spLocks noGrp="1"/>
          </p:cNvSpPr>
          <p:nvPr>
            <p:ph type="sldNum" sz="quarter" idx="12"/>
          </p:nvPr>
        </p:nvSpPr>
        <p:spPr/>
        <p:txBody>
          <a:bodyPr/>
          <a:lstStyle/>
          <a:p>
            <a:pPr>
              <a:defRPr/>
            </a:pPr>
            <a:fld id="{C47501C2-F80F-47B5-95CD-9D2D0476B990}" type="slidenum">
              <a:rPr lang="tr-TR" smtClean="0"/>
              <a:pPr>
                <a:defRPr/>
              </a:pPr>
              <a:t>72</a:t>
            </a:fld>
            <a:endParaRPr lang="tr-TR"/>
          </a:p>
        </p:txBody>
      </p:sp>
    </p:spTree>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Line 9"/>
          <p:cNvSpPr>
            <a:spLocks noChangeShapeType="1"/>
          </p:cNvSpPr>
          <p:nvPr/>
        </p:nvSpPr>
        <p:spPr bwMode="auto">
          <a:xfrm>
            <a:off x="0" y="1196752"/>
            <a:ext cx="9144000" cy="0"/>
          </a:xfrm>
          <a:prstGeom prst="line">
            <a:avLst/>
          </a:prstGeom>
          <a:noFill/>
          <a:ln w="9525">
            <a:solidFill>
              <a:schemeClr val="hlink"/>
            </a:solidFill>
            <a:round/>
            <a:headEnd/>
            <a:tailEnd/>
          </a:ln>
        </p:spPr>
        <p:txBody>
          <a:bodyPr/>
          <a:lstStyle/>
          <a:p>
            <a:endParaRPr lang="tr-TR"/>
          </a:p>
        </p:txBody>
      </p:sp>
      <p:sp>
        <p:nvSpPr>
          <p:cNvPr id="10" name="9 Slayt Numarası Yer Tutucusu"/>
          <p:cNvSpPr>
            <a:spLocks noGrp="1"/>
          </p:cNvSpPr>
          <p:nvPr>
            <p:ph type="sldNum" sz="quarter" idx="12"/>
          </p:nvPr>
        </p:nvSpPr>
        <p:spPr/>
        <p:txBody>
          <a:bodyPr/>
          <a:lstStyle/>
          <a:p>
            <a:pPr>
              <a:defRPr/>
            </a:pPr>
            <a:fld id="{C47501C2-F80F-47B5-95CD-9D2D0476B990}" type="slidenum">
              <a:rPr lang="tr-TR" smtClean="0"/>
              <a:pPr>
                <a:defRPr/>
              </a:pPr>
              <a:t>73</a:t>
            </a:fld>
            <a:endParaRPr lang="tr-TR"/>
          </a:p>
        </p:txBody>
      </p:sp>
      <p:sp>
        <p:nvSpPr>
          <p:cNvPr id="13" name="12 Metin kutusu"/>
          <p:cNvSpPr txBox="1"/>
          <p:nvPr/>
        </p:nvSpPr>
        <p:spPr>
          <a:xfrm>
            <a:off x="863588" y="1703029"/>
            <a:ext cx="7416824" cy="3477875"/>
          </a:xfrm>
          <a:prstGeom prst="rect">
            <a:avLst/>
          </a:prstGeom>
          <a:noFill/>
        </p:spPr>
        <p:txBody>
          <a:bodyPr wrap="square" rtlCol="0">
            <a:spAutoFit/>
          </a:bodyPr>
          <a:lstStyle/>
          <a:p>
            <a:r>
              <a:rPr lang="tr-TR" sz="2800" dirty="0" smtClean="0"/>
              <a:t> </a:t>
            </a:r>
            <a:r>
              <a:rPr lang="tr-TR" sz="2400" dirty="0" smtClean="0"/>
              <a:t> </a:t>
            </a:r>
            <a:endParaRPr lang="tr-TR" sz="2400" b="0" dirty="0" smtClean="0"/>
          </a:p>
          <a:p>
            <a:endParaRPr lang="tr-TR" sz="2400" b="0" dirty="0"/>
          </a:p>
          <a:p>
            <a:r>
              <a:rPr lang="tr-TR" sz="2400" b="0" dirty="0" smtClean="0"/>
              <a:t>- Decreases the cholesterol synthesis in heaptocytes</a:t>
            </a:r>
          </a:p>
          <a:p>
            <a:endParaRPr lang="tr-TR" sz="2400" b="0" dirty="0"/>
          </a:p>
          <a:p>
            <a:pPr>
              <a:buFontTx/>
              <a:buChar char="-"/>
            </a:pPr>
            <a:r>
              <a:rPr lang="tr-TR" sz="2400" b="0" dirty="0" smtClean="0"/>
              <a:t>Decreases the cholesterol excretion from the liver   </a:t>
            </a:r>
          </a:p>
          <a:p>
            <a:r>
              <a:rPr lang="tr-TR" sz="2400" b="0" dirty="0"/>
              <a:t> </a:t>
            </a:r>
            <a:r>
              <a:rPr lang="tr-TR" sz="2400" b="0" dirty="0" smtClean="0"/>
              <a:t>and  cholesterol saturation in  bile</a:t>
            </a:r>
          </a:p>
          <a:p>
            <a:endParaRPr lang="tr-TR" sz="2400" b="0" dirty="0"/>
          </a:p>
          <a:p>
            <a:pPr>
              <a:buFontTx/>
              <a:buChar char="-"/>
            </a:pPr>
            <a:r>
              <a:rPr lang="tr-TR" sz="2400" b="0" dirty="0" smtClean="0"/>
              <a:t>Decreases the cholesterol absorption  from small   </a:t>
            </a:r>
          </a:p>
          <a:p>
            <a:r>
              <a:rPr lang="tr-TR" sz="2400" b="0" dirty="0" smtClean="0"/>
              <a:t> intestines </a:t>
            </a:r>
            <a:endParaRPr lang="tr-TR" sz="2400" b="0" dirty="0"/>
          </a:p>
        </p:txBody>
      </p:sp>
      <p:sp>
        <p:nvSpPr>
          <p:cNvPr id="3" name="Dikdörtgen 2"/>
          <p:cNvSpPr/>
          <p:nvPr/>
        </p:nvSpPr>
        <p:spPr>
          <a:xfrm>
            <a:off x="1804574" y="527295"/>
            <a:ext cx="4363695" cy="523220"/>
          </a:xfrm>
          <a:prstGeom prst="rect">
            <a:avLst/>
          </a:prstGeom>
        </p:spPr>
        <p:txBody>
          <a:bodyPr wrap="none">
            <a:spAutoFit/>
          </a:bodyPr>
          <a:lstStyle/>
          <a:p>
            <a:r>
              <a:rPr lang="tr-TR" sz="2800" b="0" dirty="0">
                <a:solidFill>
                  <a:srgbClr val="FFFF00"/>
                </a:solidFill>
              </a:rPr>
              <a:t>UDCA </a:t>
            </a:r>
            <a:r>
              <a:rPr lang="tr-TR" sz="2400" b="0" dirty="0">
                <a:solidFill>
                  <a:srgbClr val="FFFF00"/>
                </a:solidFill>
              </a:rPr>
              <a:t>(</a:t>
            </a:r>
            <a:r>
              <a:rPr lang="tr-TR" sz="2400" b="0" dirty="0" err="1">
                <a:solidFill>
                  <a:srgbClr val="FFFF00"/>
                </a:solidFill>
              </a:rPr>
              <a:t>Ursodeoxycholic</a:t>
            </a:r>
            <a:r>
              <a:rPr lang="tr-TR" sz="2400" b="0" dirty="0">
                <a:solidFill>
                  <a:srgbClr val="FFFF00"/>
                </a:solidFill>
              </a:rPr>
              <a:t> </a:t>
            </a:r>
            <a:r>
              <a:rPr lang="tr-TR" sz="2400" b="0" dirty="0" err="1">
                <a:solidFill>
                  <a:srgbClr val="FFFF00"/>
                </a:solidFill>
              </a:rPr>
              <a:t>acid</a:t>
            </a:r>
            <a:r>
              <a:rPr lang="tr-TR" sz="2400" b="0" dirty="0">
                <a:solidFill>
                  <a:srgbClr val="FFFF00"/>
                </a:solidFill>
              </a:rPr>
              <a:t>) </a:t>
            </a:r>
            <a:endParaRPr lang="tr-TR" sz="2400" b="0" dirty="0"/>
          </a:p>
        </p:txBody>
      </p:sp>
      <p:pic>
        <p:nvPicPr>
          <p:cNvPr id="4" name="Resim 3"/>
          <p:cNvPicPr>
            <a:picLocks noChangeAspect="1"/>
          </p:cNvPicPr>
          <p:nvPr/>
        </p:nvPicPr>
        <p:blipFill>
          <a:blip r:embed="rId2"/>
          <a:stretch>
            <a:fillRect/>
          </a:stretch>
        </p:blipFill>
        <p:spPr>
          <a:xfrm>
            <a:off x="7506400" y="260648"/>
            <a:ext cx="1502073" cy="1296144"/>
          </a:xfrm>
          <a:prstGeom prst="rect">
            <a:avLst/>
          </a:prstGeom>
        </p:spPr>
      </p:pic>
    </p:spTree>
    <p:extLst>
      <p:ext uri="{BB962C8B-B14F-4D97-AF65-F5344CB8AC3E}">
        <p14:creationId xmlns:p14="http://schemas.microsoft.com/office/powerpoint/2010/main" val="4201953659"/>
      </p:ext>
    </p:extLst>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467544" y="1844824"/>
            <a:ext cx="4394200" cy="4464050"/>
          </a:xfrm>
          <a:prstGeom prst="rect">
            <a:avLst/>
          </a:prstGeom>
          <a:noFill/>
          <a:ln w="9525">
            <a:noFill/>
            <a:miter lim="800000"/>
            <a:headEnd/>
            <a:tailEnd/>
          </a:ln>
        </p:spPr>
      </p:pic>
      <p:pic>
        <p:nvPicPr>
          <p:cNvPr id="67587" name="Picture 3"/>
          <p:cNvPicPr>
            <a:picLocks noChangeAspect="1" noChangeArrowheads="1"/>
          </p:cNvPicPr>
          <p:nvPr/>
        </p:nvPicPr>
        <p:blipFill>
          <a:blip r:embed="rId4" cstate="print"/>
          <a:srcRect/>
          <a:stretch>
            <a:fillRect/>
          </a:stretch>
        </p:blipFill>
        <p:spPr bwMode="auto">
          <a:xfrm>
            <a:off x="5364088" y="3776663"/>
            <a:ext cx="3095625" cy="2706687"/>
          </a:xfrm>
          <a:prstGeom prst="rect">
            <a:avLst/>
          </a:prstGeom>
          <a:noFill/>
          <a:ln w="3175">
            <a:solidFill>
              <a:schemeClr val="tx1"/>
            </a:solidFill>
            <a:miter lim="800000"/>
            <a:headEnd/>
            <a:tailEnd/>
          </a:ln>
        </p:spPr>
      </p:pic>
      <p:pic>
        <p:nvPicPr>
          <p:cNvPr id="67588" name="Picture 4"/>
          <p:cNvPicPr>
            <a:picLocks noChangeAspect="1" noChangeArrowheads="1"/>
          </p:cNvPicPr>
          <p:nvPr/>
        </p:nvPicPr>
        <p:blipFill>
          <a:blip r:embed="rId5" cstate="print"/>
          <a:srcRect/>
          <a:stretch>
            <a:fillRect/>
          </a:stretch>
        </p:blipFill>
        <p:spPr bwMode="auto">
          <a:xfrm>
            <a:off x="5381550" y="511293"/>
            <a:ext cx="3060700" cy="2727325"/>
          </a:xfrm>
          <a:prstGeom prst="rect">
            <a:avLst/>
          </a:prstGeom>
          <a:noFill/>
          <a:ln w="3175">
            <a:solidFill>
              <a:schemeClr val="tx1"/>
            </a:solidFill>
            <a:miter lim="800000"/>
            <a:headEnd/>
            <a:tailEnd/>
          </a:ln>
        </p:spPr>
      </p:pic>
      <p:sp>
        <p:nvSpPr>
          <p:cNvPr id="67589" name="TextBox 8"/>
          <p:cNvSpPr txBox="1">
            <a:spLocks noChangeArrowheads="1"/>
          </p:cNvSpPr>
          <p:nvPr/>
        </p:nvSpPr>
        <p:spPr bwMode="auto">
          <a:xfrm>
            <a:off x="467544" y="548680"/>
            <a:ext cx="4464496" cy="1200329"/>
          </a:xfrm>
          <a:prstGeom prst="rect">
            <a:avLst/>
          </a:prstGeom>
          <a:noFill/>
          <a:ln w="9525">
            <a:noFill/>
            <a:miter lim="800000"/>
            <a:headEnd/>
            <a:tailEnd/>
          </a:ln>
        </p:spPr>
        <p:txBody>
          <a:bodyPr wrap="square">
            <a:spAutoFit/>
          </a:bodyPr>
          <a:lstStyle/>
          <a:p>
            <a:pPr algn="ctr"/>
            <a:r>
              <a:rPr lang="tr-TR" sz="2400" b="0" smtClean="0">
                <a:solidFill>
                  <a:srgbClr val="FFFF00"/>
                </a:solidFill>
              </a:rPr>
              <a:t>Treatment</a:t>
            </a:r>
            <a:r>
              <a:rPr lang="tr-TR" sz="2400" b="0" dirty="0" smtClean="0">
                <a:solidFill>
                  <a:srgbClr val="FFFF00"/>
                </a:solidFill>
              </a:rPr>
              <a:t> of bile duct stones</a:t>
            </a:r>
          </a:p>
          <a:p>
            <a:pPr algn="ctr"/>
            <a:endParaRPr lang="tr-TR" sz="2400" b="0" dirty="0" smtClean="0">
              <a:solidFill>
                <a:srgbClr val="FFFF00"/>
              </a:solidFill>
            </a:endParaRPr>
          </a:p>
          <a:p>
            <a:pPr algn="ctr"/>
            <a:r>
              <a:rPr lang="tr-TR" sz="2400" b="0" dirty="0" smtClean="0"/>
              <a:t>ERCP</a:t>
            </a:r>
            <a:endParaRPr lang="tr-TR" sz="2400" b="0" dirty="0"/>
          </a:p>
        </p:txBody>
      </p:sp>
      <p:sp>
        <p:nvSpPr>
          <p:cNvPr id="6" name="5 Slayt Numarası Yer Tutucusu"/>
          <p:cNvSpPr>
            <a:spLocks noGrp="1"/>
          </p:cNvSpPr>
          <p:nvPr>
            <p:ph type="sldNum" sz="quarter" idx="12"/>
          </p:nvPr>
        </p:nvSpPr>
        <p:spPr/>
        <p:txBody>
          <a:bodyPr/>
          <a:lstStyle/>
          <a:p>
            <a:pPr>
              <a:defRPr/>
            </a:pPr>
            <a:fld id="{18A7C158-08FE-4036-8D5A-254103DC9D54}" type="slidenum">
              <a:rPr lang="tr-TR" smtClean="0"/>
              <a:pPr>
                <a:defRPr/>
              </a:pPr>
              <a:t>74</a:t>
            </a:fld>
            <a:endParaRPr lang="tr-TR"/>
          </a:p>
        </p:txBody>
      </p:sp>
    </p:spTree>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Düz Ok Bağlayıcısı 13">
            <a:extLst>
              <a:ext uri="{FF2B5EF4-FFF2-40B4-BE49-F238E27FC236}">
                <a16:creationId xmlns:a16="http://schemas.microsoft.com/office/drawing/2014/main" id="{E2DDB325-BC25-400A-8F66-C3E549492BF1}"/>
              </a:ext>
            </a:extLst>
          </p:cNvPr>
          <p:cNvCxnSpPr>
            <a:cxnSpLocks/>
          </p:cNvCxnSpPr>
          <p:nvPr/>
        </p:nvCxnSpPr>
        <p:spPr>
          <a:xfrm>
            <a:off x="4386774" y="724601"/>
            <a:ext cx="0" cy="50931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Metin kutusu 15">
            <a:extLst>
              <a:ext uri="{FF2B5EF4-FFF2-40B4-BE49-F238E27FC236}">
                <a16:creationId xmlns:a16="http://schemas.microsoft.com/office/drawing/2014/main" id="{2EC92570-697E-47F6-B234-424C45A3499A}"/>
              </a:ext>
            </a:extLst>
          </p:cNvPr>
          <p:cNvSpPr txBox="1"/>
          <p:nvPr/>
        </p:nvSpPr>
        <p:spPr>
          <a:xfrm>
            <a:off x="3576132" y="1262434"/>
            <a:ext cx="1253581" cy="307777"/>
          </a:xfrm>
          <a:prstGeom prst="rect">
            <a:avLst/>
          </a:prstGeom>
          <a:solidFill>
            <a:srgbClr val="000042"/>
          </a:solidFill>
          <a:ln w="12700">
            <a:solidFill>
              <a:schemeClr val="tx2"/>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tr-TR" sz="1400" b="0" dirty="0" err="1" smtClean="0">
                <a:solidFill>
                  <a:srgbClr val="FFFFFF"/>
                </a:solidFill>
              </a:rPr>
              <a:t>Symptoms</a:t>
            </a:r>
            <a:r>
              <a:rPr lang="tr-TR" sz="1400" b="0" dirty="0" smtClean="0">
                <a:solidFill>
                  <a:srgbClr val="FFFFFF"/>
                </a:solidFill>
              </a:rPr>
              <a:t> ?</a:t>
            </a:r>
            <a:endParaRPr lang="tr-TR" sz="1400" b="0" dirty="0">
              <a:solidFill>
                <a:srgbClr val="FFFFFF"/>
              </a:solidFill>
            </a:endParaRPr>
          </a:p>
        </p:txBody>
      </p:sp>
      <p:sp>
        <p:nvSpPr>
          <p:cNvPr id="25" name="Metin kutusu 24">
            <a:extLst>
              <a:ext uri="{FF2B5EF4-FFF2-40B4-BE49-F238E27FC236}">
                <a16:creationId xmlns:a16="http://schemas.microsoft.com/office/drawing/2014/main" id="{1046A556-632F-49E1-866F-D8ABA2093FD5}"/>
              </a:ext>
            </a:extLst>
          </p:cNvPr>
          <p:cNvSpPr txBox="1"/>
          <p:nvPr/>
        </p:nvSpPr>
        <p:spPr>
          <a:xfrm>
            <a:off x="7582480" y="1573505"/>
            <a:ext cx="1237961" cy="276999"/>
          </a:xfrm>
          <a:prstGeom prst="rect">
            <a:avLst/>
          </a:prstGeom>
          <a:solidFill>
            <a:srgbClr val="000042"/>
          </a:solidFill>
          <a:ln w="12700">
            <a:solidFill>
              <a:schemeClr val="tx2"/>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tr-TR" sz="1200" b="0" dirty="0" err="1" smtClean="0">
                <a:solidFill>
                  <a:srgbClr val="FFFFFF"/>
                </a:solidFill>
              </a:rPr>
              <a:t>Complications</a:t>
            </a:r>
            <a:r>
              <a:rPr lang="tr-TR" sz="1200" b="0" dirty="0" smtClean="0">
                <a:solidFill>
                  <a:srgbClr val="FFFFFF"/>
                </a:solidFill>
              </a:rPr>
              <a:t> ?</a:t>
            </a:r>
            <a:endParaRPr lang="tr-TR" sz="1200" b="0" dirty="0">
              <a:solidFill>
                <a:srgbClr val="FFFFFF"/>
              </a:solidFill>
            </a:endParaRPr>
          </a:p>
        </p:txBody>
      </p:sp>
      <p:sp>
        <p:nvSpPr>
          <p:cNvPr id="32" name="Metin kutusu 31">
            <a:extLst>
              <a:ext uri="{FF2B5EF4-FFF2-40B4-BE49-F238E27FC236}">
                <a16:creationId xmlns:a16="http://schemas.microsoft.com/office/drawing/2014/main" id="{A879719B-669F-4DC9-A367-70CE60B6E012}"/>
              </a:ext>
            </a:extLst>
          </p:cNvPr>
          <p:cNvSpPr txBox="1"/>
          <p:nvPr/>
        </p:nvSpPr>
        <p:spPr>
          <a:xfrm>
            <a:off x="5896708" y="1850480"/>
            <a:ext cx="1498210" cy="461665"/>
          </a:xfrm>
          <a:prstGeom prst="rect">
            <a:avLst/>
          </a:prstGeom>
          <a:solidFill>
            <a:srgbClr val="000042"/>
          </a:solidFill>
          <a:ln w="12700">
            <a:solidFill>
              <a:schemeClr val="tx2"/>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tr-TR" sz="1200" b="0">
                <a:solidFill>
                  <a:srgbClr val="FFFFFF"/>
                </a:solidFill>
              </a:rPr>
              <a:t>Candidate for</a:t>
            </a:r>
          </a:p>
          <a:p>
            <a:pPr algn="ctr"/>
            <a:r>
              <a:rPr lang="tr-TR" sz="1200" b="0">
                <a:solidFill>
                  <a:srgbClr val="FFFFFF"/>
                </a:solidFill>
              </a:rPr>
              <a:t>surgery</a:t>
            </a:r>
            <a:endParaRPr lang="tr-TR" sz="1200" b="0" dirty="0">
              <a:solidFill>
                <a:srgbClr val="FFFFFF"/>
              </a:solidFill>
            </a:endParaRPr>
          </a:p>
        </p:txBody>
      </p:sp>
      <p:sp>
        <p:nvSpPr>
          <p:cNvPr id="40" name="Metin kutusu 39">
            <a:extLst>
              <a:ext uri="{FF2B5EF4-FFF2-40B4-BE49-F238E27FC236}">
                <a16:creationId xmlns:a16="http://schemas.microsoft.com/office/drawing/2014/main" id="{B1D05EC0-9251-45AD-BEEA-8D7400CD4D1D}"/>
              </a:ext>
            </a:extLst>
          </p:cNvPr>
          <p:cNvSpPr txBox="1"/>
          <p:nvPr/>
        </p:nvSpPr>
        <p:spPr>
          <a:xfrm>
            <a:off x="7092280" y="2535287"/>
            <a:ext cx="1628875" cy="461665"/>
          </a:xfrm>
          <a:prstGeom prst="rect">
            <a:avLst/>
          </a:prstGeom>
          <a:solidFill>
            <a:srgbClr val="000042"/>
          </a:solidFill>
          <a:ln w="12700">
            <a:solidFill>
              <a:schemeClr val="tx2"/>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tr-TR" sz="1200" b="0" dirty="0">
                <a:solidFill>
                  <a:srgbClr val="FFFFFF"/>
                </a:solidFill>
              </a:rPr>
              <a:t>Laparoscopic</a:t>
            </a:r>
          </a:p>
          <a:p>
            <a:pPr algn="ctr"/>
            <a:r>
              <a:rPr lang="tr-TR" sz="1200" b="0" dirty="0" err="1">
                <a:solidFill>
                  <a:srgbClr val="FFFFFF"/>
                </a:solidFill>
              </a:rPr>
              <a:t>cholecystectomy</a:t>
            </a:r>
            <a:endParaRPr lang="tr-TR" sz="1200" b="0" dirty="0">
              <a:solidFill>
                <a:srgbClr val="FFFFFF"/>
              </a:solidFill>
            </a:endParaRPr>
          </a:p>
        </p:txBody>
      </p:sp>
      <p:sp>
        <p:nvSpPr>
          <p:cNvPr id="48" name="Metin kutusu 47">
            <a:extLst>
              <a:ext uri="{FF2B5EF4-FFF2-40B4-BE49-F238E27FC236}">
                <a16:creationId xmlns:a16="http://schemas.microsoft.com/office/drawing/2014/main" id="{7ABF9AC5-A40B-4F56-BA43-FAD004BEDCC4}"/>
              </a:ext>
            </a:extLst>
          </p:cNvPr>
          <p:cNvSpPr txBox="1"/>
          <p:nvPr/>
        </p:nvSpPr>
        <p:spPr>
          <a:xfrm>
            <a:off x="3491880" y="2469734"/>
            <a:ext cx="2507838" cy="646331"/>
          </a:xfrm>
          <a:prstGeom prst="rect">
            <a:avLst/>
          </a:prstGeom>
          <a:solidFill>
            <a:srgbClr val="000042"/>
          </a:solidFill>
          <a:ln w="12700">
            <a:solidFill>
              <a:schemeClr val="tx2"/>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b="0" dirty="0">
                <a:solidFill>
                  <a:srgbClr val="FFFFFF"/>
                </a:solidFill>
              </a:rPr>
              <a:t>Mild symptoms, good</a:t>
            </a:r>
          </a:p>
          <a:p>
            <a:pPr algn="ctr"/>
            <a:r>
              <a:rPr lang="en-US" sz="1200" b="0" dirty="0">
                <a:solidFill>
                  <a:srgbClr val="FFFFFF"/>
                </a:solidFill>
              </a:rPr>
              <a:t>bladder function</a:t>
            </a:r>
          </a:p>
          <a:p>
            <a:pPr algn="ctr"/>
            <a:r>
              <a:rPr lang="en-US" sz="1200" b="0" dirty="0">
                <a:solidFill>
                  <a:srgbClr val="FFFFFF"/>
                </a:solidFill>
              </a:rPr>
              <a:t>radiolucent stones,</a:t>
            </a:r>
            <a:r>
              <a:rPr lang="tr-TR" sz="1200" b="0" dirty="0">
                <a:solidFill>
                  <a:srgbClr val="FFFFFF"/>
                </a:solidFill>
              </a:rPr>
              <a:t> </a:t>
            </a:r>
            <a:r>
              <a:rPr lang="en-US" sz="1200" b="0" dirty="0">
                <a:solidFill>
                  <a:srgbClr val="FFFFFF"/>
                </a:solidFill>
              </a:rPr>
              <a:t>small stones</a:t>
            </a:r>
            <a:endParaRPr lang="tr-TR" sz="1200" b="0" dirty="0">
              <a:solidFill>
                <a:srgbClr val="FFFFFF"/>
              </a:solidFill>
            </a:endParaRPr>
          </a:p>
        </p:txBody>
      </p:sp>
      <p:sp>
        <p:nvSpPr>
          <p:cNvPr id="53" name="Metin kutusu 52">
            <a:extLst>
              <a:ext uri="{FF2B5EF4-FFF2-40B4-BE49-F238E27FC236}">
                <a16:creationId xmlns:a16="http://schemas.microsoft.com/office/drawing/2014/main" id="{D8E46BB7-E519-4CB8-8E5F-74D306D392C4}"/>
              </a:ext>
            </a:extLst>
          </p:cNvPr>
          <p:cNvSpPr txBox="1"/>
          <p:nvPr/>
        </p:nvSpPr>
        <p:spPr>
          <a:xfrm>
            <a:off x="136272" y="1584943"/>
            <a:ext cx="1498210" cy="276999"/>
          </a:xfrm>
          <a:prstGeom prst="rect">
            <a:avLst/>
          </a:prstGeom>
          <a:solidFill>
            <a:srgbClr val="000042"/>
          </a:solidFill>
          <a:ln w="12700">
            <a:solidFill>
              <a:schemeClr val="tx2"/>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b="0" dirty="0">
                <a:solidFill>
                  <a:srgbClr val="FFFFFF"/>
                </a:solidFill>
              </a:rPr>
              <a:t>Hemolytic anemia</a:t>
            </a:r>
          </a:p>
        </p:txBody>
      </p:sp>
      <p:cxnSp>
        <p:nvCxnSpPr>
          <p:cNvPr id="65" name="Düz Ok Bağlayıcısı 64">
            <a:extLst>
              <a:ext uri="{FF2B5EF4-FFF2-40B4-BE49-F238E27FC236}">
                <a16:creationId xmlns:a16="http://schemas.microsoft.com/office/drawing/2014/main" id="{ABC2C9CB-4FD7-41C8-8A38-9A293D7F403C}"/>
              </a:ext>
            </a:extLst>
          </p:cNvPr>
          <p:cNvCxnSpPr/>
          <p:nvPr/>
        </p:nvCxnSpPr>
        <p:spPr>
          <a:xfrm>
            <a:off x="325877" y="1902677"/>
            <a:ext cx="0" cy="357269"/>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7" name="Metin kutusu 66">
            <a:extLst>
              <a:ext uri="{FF2B5EF4-FFF2-40B4-BE49-F238E27FC236}">
                <a16:creationId xmlns:a16="http://schemas.microsoft.com/office/drawing/2014/main" id="{4DA486A9-39CC-416D-A95C-5D793E642FD3}"/>
              </a:ext>
            </a:extLst>
          </p:cNvPr>
          <p:cNvSpPr txBox="1"/>
          <p:nvPr/>
        </p:nvSpPr>
        <p:spPr>
          <a:xfrm>
            <a:off x="-17128" y="2223531"/>
            <a:ext cx="879697" cy="276999"/>
          </a:xfrm>
          <a:prstGeom prst="rect">
            <a:avLst/>
          </a:prstGeom>
          <a:noFill/>
          <a:ln w="12700">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tr-TR" sz="1200" b="0" dirty="0" err="1">
                <a:solidFill>
                  <a:srgbClr val="FFFFFF"/>
                </a:solidFill>
              </a:rPr>
              <a:t>Follow-up</a:t>
            </a:r>
            <a:endParaRPr lang="tr-TR" sz="1200" b="0" dirty="0">
              <a:solidFill>
                <a:srgbClr val="FFFFFF"/>
              </a:solidFill>
            </a:endParaRPr>
          </a:p>
        </p:txBody>
      </p:sp>
      <p:cxnSp>
        <p:nvCxnSpPr>
          <p:cNvPr id="71" name="Düz Ok Bağlayıcısı 70">
            <a:extLst>
              <a:ext uri="{FF2B5EF4-FFF2-40B4-BE49-F238E27FC236}">
                <a16:creationId xmlns:a16="http://schemas.microsoft.com/office/drawing/2014/main" id="{65385ACB-B8A3-4E7B-834C-4E348E5D0FF7}"/>
              </a:ext>
            </a:extLst>
          </p:cNvPr>
          <p:cNvCxnSpPr/>
          <p:nvPr/>
        </p:nvCxnSpPr>
        <p:spPr>
          <a:xfrm>
            <a:off x="1477108" y="1850480"/>
            <a:ext cx="0" cy="357269"/>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72" name="Metin kutusu 71">
            <a:extLst>
              <a:ext uri="{FF2B5EF4-FFF2-40B4-BE49-F238E27FC236}">
                <a16:creationId xmlns:a16="http://schemas.microsoft.com/office/drawing/2014/main" id="{EB107727-82C7-4302-B537-47922BE3FCB5}"/>
              </a:ext>
            </a:extLst>
          </p:cNvPr>
          <p:cNvSpPr txBox="1"/>
          <p:nvPr/>
        </p:nvSpPr>
        <p:spPr>
          <a:xfrm>
            <a:off x="918850" y="2226761"/>
            <a:ext cx="2201125" cy="461665"/>
          </a:xfrm>
          <a:prstGeom prst="rect">
            <a:avLst/>
          </a:prstGeom>
          <a:solidFill>
            <a:srgbClr val="000042"/>
          </a:solidFill>
          <a:ln w="12700">
            <a:solidFill>
              <a:schemeClr val="tx2"/>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b="0" dirty="0">
                <a:solidFill>
                  <a:srgbClr val="FFFFFF"/>
                </a:solidFill>
              </a:rPr>
              <a:t>Prophylactic</a:t>
            </a:r>
            <a:r>
              <a:rPr lang="tr-TR" sz="1200" b="0" dirty="0">
                <a:solidFill>
                  <a:srgbClr val="FFFFFF"/>
                </a:solidFill>
              </a:rPr>
              <a:t> </a:t>
            </a:r>
            <a:r>
              <a:rPr lang="en-US" sz="1200" b="0" dirty="0">
                <a:solidFill>
                  <a:srgbClr val="FFFFFF"/>
                </a:solidFill>
              </a:rPr>
              <a:t>cholecystectomy</a:t>
            </a:r>
            <a:r>
              <a:rPr lang="tr-TR" sz="1200" b="0" dirty="0">
                <a:solidFill>
                  <a:srgbClr val="FFFFFF"/>
                </a:solidFill>
              </a:rPr>
              <a:t> </a:t>
            </a:r>
            <a:r>
              <a:rPr lang="en-US" sz="1200" b="0" dirty="0">
                <a:solidFill>
                  <a:srgbClr val="FFFFFF"/>
                </a:solidFill>
              </a:rPr>
              <a:t>may be offered</a:t>
            </a:r>
            <a:endParaRPr lang="tr-TR" sz="1200" b="0" dirty="0">
              <a:solidFill>
                <a:srgbClr val="FFFFFF"/>
              </a:solidFill>
            </a:endParaRPr>
          </a:p>
        </p:txBody>
      </p:sp>
      <p:sp>
        <p:nvSpPr>
          <p:cNvPr id="118" name="Metin kutusu 117">
            <a:extLst>
              <a:ext uri="{FF2B5EF4-FFF2-40B4-BE49-F238E27FC236}">
                <a16:creationId xmlns:a16="http://schemas.microsoft.com/office/drawing/2014/main" id="{884A167B-D7F3-4155-B9B7-D2600CCE4FA3}"/>
              </a:ext>
            </a:extLst>
          </p:cNvPr>
          <p:cNvSpPr txBox="1"/>
          <p:nvPr/>
        </p:nvSpPr>
        <p:spPr>
          <a:xfrm>
            <a:off x="5220073" y="3669067"/>
            <a:ext cx="2592288" cy="461665"/>
          </a:xfrm>
          <a:prstGeom prst="rect">
            <a:avLst/>
          </a:prstGeom>
          <a:solidFill>
            <a:srgbClr val="000042"/>
          </a:solidFill>
          <a:ln w="12700">
            <a:solidFill>
              <a:schemeClr val="tx2"/>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b="0" dirty="0">
                <a:solidFill>
                  <a:srgbClr val="FFFFFF"/>
                </a:solidFill>
              </a:rPr>
              <a:t>Oral dissolution </a:t>
            </a:r>
            <a:r>
              <a:rPr lang="tr-TR" sz="1200" b="0" dirty="0" err="1" smtClean="0">
                <a:solidFill>
                  <a:srgbClr val="FFFFFF"/>
                </a:solidFill>
              </a:rPr>
              <a:t>and</a:t>
            </a:r>
            <a:r>
              <a:rPr lang="tr-TR" sz="1200" b="0" dirty="0" smtClean="0">
                <a:solidFill>
                  <a:srgbClr val="FFFFFF"/>
                </a:solidFill>
              </a:rPr>
              <a:t> / </a:t>
            </a:r>
            <a:r>
              <a:rPr lang="en-US" sz="1200" b="0" dirty="0" smtClean="0">
                <a:solidFill>
                  <a:srgbClr val="FFFFFF"/>
                </a:solidFill>
              </a:rPr>
              <a:t>or</a:t>
            </a:r>
            <a:endParaRPr lang="en-US" sz="1200" b="0" dirty="0">
              <a:solidFill>
                <a:srgbClr val="FFFFFF"/>
              </a:solidFill>
            </a:endParaRPr>
          </a:p>
          <a:p>
            <a:pPr algn="ctr"/>
            <a:r>
              <a:rPr lang="en-US" sz="1200" b="0" dirty="0">
                <a:solidFill>
                  <a:srgbClr val="FFFFFF"/>
                </a:solidFill>
              </a:rPr>
              <a:t>extracorporeal </a:t>
            </a:r>
            <a:r>
              <a:rPr lang="en-US" sz="1200" b="0" dirty="0" smtClean="0">
                <a:solidFill>
                  <a:srgbClr val="FFFFFF"/>
                </a:solidFill>
              </a:rPr>
              <a:t>shock</a:t>
            </a:r>
            <a:r>
              <a:rPr lang="tr-TR" sz="1200" b="0" dirty="0" smtClean="0">
                <a:solidFill>
                  <a:srgbClr val="FFFFFF"/>
                </a:solidFill>
              </a:rPr>
              <a:t> </a:t>
            </a:r>
            <a:r>
              <a:rPr lang="en-US" sz="1200" b="0" dirty="0" smtClean="0">
                <a:solidFill>
                  <a:srgbClr val="FFFFFF"/>
                </a:solidFill>
              </a:rPr>
              <a:t>wave therapy</a:t>
            </a:r>
            <a:endParaRPr lang="tr-TR" sz="1200" b="0" dirty="0">
              <a:solidFill>
                <a:srgbClr val="FFFFFF"/>
              </a:solidFill>
            </a:endParaRPr>
          </a:p>
        </p:txBody>
      </p:sp>
      <p:sp>
        <p:nvSpPr>
          <p:cNvPr id="119" name="Metin kutusu 118">
            <a:extLst>
              <a:ext uri="{FF2B5EF4-FFF2-40B4-BE49-F238E27FC236}">
                <a16:creationId xmlns:a16="http://schemas.microsoft.com/office/drawing/2014/main" id="{3DA930E4-BD0B-4A33-84B1-0C931CC91C66}"/>
              </a:ext>
            </a:extLst>
          </p:cNvPr>
          <p:cNvSpPr txBox="1"/>
          <p:nvPr/>
        </p:nvSpPr>
        <p:spPr>
          <a:xfrm>
            <a:off x="800692" y="3018148"/>
            <a:ext cx="1760084" cy="461665"/>
          </a:xfrm>
          <a:prstGeom prst="rect">
            <a:avLst/>
          </a:prstGeom>
          <a:solidFill>
            <a:srgbClr val="000042"/>
          </a:solidFill>
          <a:ln w="12700">
            <a:solidFill>
              <a:schemeClr val="tx2"/>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b="0" dirty="0">
                <a:solidFill>
                  <a:srgbClr val="FFFFFF"/>
                </a:solidFill>
              </a:rPr>
              <a:t>Large pigmented</a:t>
            </a:r>
          </a:p>
          <a:p>
            <a:pPr algn="ctr"/>
            <a:r>
              <a:rPr lang="en-US" sz="1200" b="0" dirty="0">
                <a:solidFill>
                  <a:srgbClr val="FFFFFF"/>
                </a:solidFill>
              </a:rPr>
              <a:t>or radiopaque</a:t>
            </a:r>
            <a:r>
              <a:rPr lang="tr-TR" sz="1200" b="0" dirty="0">
                <a:solidFill>
                  <a:srgbClr val="FFFFFF"/>
                </a:solidFill>
              </a:rPr>
              <a:t> </a:t>
            </a:r>
            <a:r>
              <a:rPr lang="en-US" sz="1200" b="0" dirty="0">
                <a:solidFill>
                  <a:srgbClr val="FFFFFF"/>
                </a:solidFill>
              </a:rPr>
              <a:t>stones</a:t>
            </a:r>
            <a:endParaRPr lang="tr-TR" sz="1200" b="0" dirty="0">
              <a:solidFill>
                <a:srgbClr val="FFFFFF"/>
              </a:solidFill>
            </a:endParaRPr>
          </a:p>
        </p:txBody>
      </p:sp>
      <p:sp>
        <p:nvSpPr>
          <p:cNvPr id="159" name="Metin kutusu 158">
            <a:extLst>
              <a:ext uri="{FF2B5EF4-FFF2-40B4-BE49-F238E27FC236}">
                <a16:creationId xmlns:a16="http://schemas.microsoft.com/office/drawing/2014/main" id="{B0988EA8-DF2C-44BB-91F1-4A3587FEDF03}"/>
              </a:ext>
            </a:extLst>
          </p:cNvPr>
          <p:cNvSpPr txBox="1"/>
          <p:nvPr/>
        </p:nvSpPr>
        <p:spPr>
          <a:xfrm>
            <a:off x="154748" y="3708928"/>
            <a:ext cx="1648157" cy="461665"/>
          </a:xfrm>
          <a:prstGeom prst="rect">
            <a:avLst/>
          </a:prstGeom>
          <a:solidFill>
            <a:srgbClr val="000042"/>
          </a:solidFill>
          <a:ln w="12700">
            <a:solidFill>
              <a:schemeClr val="tx2"/>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b="0" dirty="0">
                <a:solidFill>
                  <a:srgbClr val="FFFFFF"/>
                </a:solidFill>
              </a:rPr>
              <a:t>Follow-up, except for</a:t>
            </a:r>
          </a:p>
          <a:p>
            <a:pPr algn="ctr"/>
            <a:r>
              <a:rPr lang="en-US" sz="1200" b="0" dirty="0">
                <a:solidFill>
                  <a:srgbClr val="FFFFFF"/>
                </a:solidFill>
              </a:rPr>
              <a:t>hemolytic anemia</a:t>
            </a:r>
          </a:p>
        </p:txBody>
      </p:sp>
      <p:sp>
        <p:nvSpPr>
          <p:cNvPr id="161" name="Metin kutusu 160">
            <a:extLst>
              <a:ext uri="{FF2B5EF4-FFF2-40B4-BE49-F238E27FC236}">
                <a16:creationId xmlns:a16="http://schemas.microsoft.com/office/drawing/2014/main" id="{7293453C-B7E5-4472-8F82-65583F76E155}"/>
              </a:ext>
            </a:extLst>
          </p:cNvPr>
          <p:cNvSpPr txBox="1"/>
          <p:nvPr/>
        </p:nvSpPr>
        <p:spPr>
          <a:xfrm>
            <a:off x="2155431" y="3686311"/>
            <a:ext cx="2507834" cy="646331"/>
          </a:xfrm>
          <a:prstGeom prst="rect">
            <a:avLst/>
          </a:prstGeom>
          <a:solidFill>
            <a:srgbClr val="000042"/>
          </a:solidFill>
          <a:ln w="12700">
            <a:solidFill>
              <a:schemeClr val="tx2"/>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tr-TR" sz="1200" b="0" dirty="0" err="1">
                <a:solidFill>
                  <a:srgbClr val="FFFFFF"/>
                </a:solidFill>
              </a:rPr>
              <a:t>Clinical</a:t>
            </a:r>
            <a:r>
              <a:rPr lang="tr-TR" sz="1200" b="0" dirty="0">
                <a:solidFill>
                  <a:srgbClr val="FFFFFF"/>
                </a:solidFill>
              </a:rPr>
              <a:t> </a:t>
            </a:r>
            <a:r>
              <a:rPr lang="tr-TR" sz="1200" b="0" dirty="0" err="1" smtClean="0">
                <a:solidFill>
                  <a:srgbClr val="FFFFFF"/>
                </a:solidFill>
              </a:rPr>
              <a:t>management</a:t>
            </a:r>
            <a:r>
              <a:rPr lang="tr-TR" sz="1200" b="0" dirty="0" smtClean="0">
                <a:solidFill>
                  <a:srgbClr val="FFFFFF"/>
                </a:solidFill>
              </a:rPr>
              <a:t> </a:t>
            </a:r>
            <a:r>
              <a:rPr lang="tr-TR" sz="1200" b="0" dirty="0" err="1" smtClean="0">
                <a:solidFill>
                  <a:srgbClr val="FFFFFF"/>
                </a:solidFill>
              </a:rPr>
              <a:t>or</a:t>
            </a:r>
            <a:endParaRPr lang="tr-TR" sz="1200" b="0" dirty="0">
              <a:solidFill>
                <a:srgbClr val="FFFFFF"/>
              </a:solidFill>
            </a:endParaRPr>
          </a:p>
          <a:p>
            <a:pPr algn="ctr"/>
            <a:r>
              <a:rPr lang="tr-TR" sz="1200" b="0" dirty="0">
                <a:solidFill>
                  <a:srgbClr val="FFFFFF"/>
                </a:solidFill>
              </a:rPr>
              <a:t> </a:t>
            </a:r>
            <a:r>
              <a:rPr lang="en-US" sz="1200" b="0" dirty="0">
                <a:solidFill>
                  <a:srgbClr val="FFFFFF"/>
                </a:solidFill>
              </a:rPr>
              <a:t>Laparoscopic</a:t>
            </a:r>
          </a:p>
          <a:p>
            <a:pPr algn="ctr"/>
            <a:r>
              <a:rPr lang="en-US" sz="1200" b="0" dirty="0">
                <a:solidFill>
                  <a:srgbClr val="FFFFFF"/>
                </a:solidFill>
              </a:rPr>
              <a:t>cholecystectomy</a:t>
            </a:r>
          </a:p>
        </p:txBody>
      </p:sp>
      <p:sp>
        <p:nvSpPr>
          <p:cNvPr id="168" name="Metin kutusu 167">
            <a:extLst>
              <a:ext uri="{FF2B5EF4-FFF2-40B4-BE49-F238E27FC236}">
                <a16:creationId xmlns:a16="http://schemas.microsoft.com/office/drawing/2014/main" id="{29177659-38ED-4FDC-A69A-BBB8176BF077}"/>
              </a:ext>
            </a:extLst>
          </p:cNvPr>
          <p:cNvSpPr txBox="1"/>
          <p:nvPr/>
        </p:nvSpPr>
        <p:spPr>
          <a:xfrm>
            <a:off x="376528" y="5469031"/>
            <a:ext cx="1442383" cy="646331"/>
          </a:xfrm>
          <a:prstGeom prst="rect">
            <a:avLst/>
          </a:prstGeom>
          <a:solidFill>
            <a:srgbClr val="000042"/>
          </a:solidFill>
          <a:ln w="12700">
            <a:solidFill>
              <a:schemeClr val="tx2"/>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b="0" dirty="0">
                <a:solidFill>
                  <a:srgbClr val="FFFFFF"/>
                </a:solidFill>
              </a:rPr>
              <a:t>Laparoscopic</a:t>
            </a:r>
          </a:p>
          <a:p>
            <a:pPr algn="ctr"/>
            <a:r>
              <a:rPr lang="en-US" sz="1200" b="0" dirty="0">
                <a:solidFill>
                  <a:srgbClr val="FFFFFF"/>
                </a:solidFill>
              </a:rPr>
              <a:t>cholecystectomy</a:t>
            </a:r>
          </a:p>
          <a:p>
            <a:pPr algn="ctr"/>
            <a:r>
              <a:rPr lang="en-US" sz="1200" b="0" dirty="0">
                <a:solidFill>
                  <a:srgbClr val="FFFFFF"/>
                </a:solidFill>
              </a:rPr>
              <a:t>within 72 hours</a:t>
            </a:r>
            <a:endParaRPr lang="tr-TR" sz="1200" b="0" dirty="0">
              <a:solidFill>
                <a:srgbClr val="FFFFFF"/>
              </a:solidFill>
            </a:endParaRPr>
          </a:p>
        </p:txBody>
      </p:sp>
      <p:sp>
        <p:nvSpPr>
          <p:cNvPr id="169" name="Metin kutusu 168">
            <a:extLst>
              <a:ext uri="{FF2B5EF4-FFF2-40B4-BE49-F238E27FC236}">
                <a16:creationId xmlns:a16="http://schemas.microsoft.com/office/drawing/2014/main" id="{D6D18989-3A8B-4D40-B8DA-A52CCCA17A00}"/>
              </a:ext>
            </a:extLst>
          </p:cNvPr>
          <p:cNvSpPr txBox="1"/>
          <p:nvPr/>
        </p:nvSpPr>
        <p:spPr>
          <a:xfrm>
            <a:off x="3943130" y="5461612"/>
            <a:ext cx="2104880" cy="1200329"/>
          </a:xfrm>
          <a:prstGeom prst="rect">
            <a:avLst/>
          </a:prstGeom>
          <a:solidFill>
            <a:srgbClr val="000042"/>
          </a:solidFill>
          <a:ln w="12700">
            <a:solidFill>
              <a:schemeClr val="tx2"/>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tr-TR" sz="1200" b="0" dirty="0" err="1">
                <a:solidFill>
                  <a:srgbClr val="FFFFFF"/>
                </a:solidFill>
              </a:rPr>
              <a:t>Intravenous</a:t>
            </a:r>
            <a:r>
              <a:rPr lang="tr-TR" sz="1200" b="0" dirty="0">
                <a:solidFill>
                  <a:srgbClr val="FFFFFF"/>
                </a:solidFill>
              </a:rPr>
              <a:t> </a:t>
            </a:r>
            <a:r>
              <a:rPr lang="tr-TR" sz="1200" b="0" dirty="0" err="1" smtClean="0">
                <a:solidFill>
                  <a:srgbClr val="FFFFFF"/>
                </a:solidFill>
              </a:rPr>
              <a:t>fluids</a:t>
            </a:r>
            <a:endParaRPr lang="tr-TR" sz="1200" b="0" dirty="0">
              <a:solidFill>
                <a:srgbClr val="FFFFFF"/>
              </a:solidFill>
            </a:endParaRPr>
          </a:p>
          <a:p>
            <a:pPr algn="ctr"/>
            <a:r>
              <a:rPr lang="tr-TR" sz="1200" b="0" dirty="0" err="1">
                <a:solidFill>
                  <a:srgbClr val="FFFFFF"/>
                </a:solidFill>
              </a:rPr>
              <a:t>and</a:t>
            </a:r>
            <a:r>
              <a:rPr lang="tr-TR" sz="1200" b="0" dirty="0">
                <a:solidFill>
                  <a:srgbClr val="FFFFFF"/>
                </a:solidFill>
              </a:rPr>
              <a:t> </a:t>
            </a:r>
            <a:r>
              <a:rPr lang="tr-TR" sz="1200" b="0" dirty="0" err="1">
                <a:solidFill>
                  <a:srgbClr val="FFFFFF"/>
                </a:solidFill>
              </a:rPr>
              <a:t>broad-spectrum</a:t>
            </a:r>
            <a:endParaRPr lang="tr-TR" sz="1200" b="0" dirty="0">
              <a:solidFill>
                <a:srgbClr val="FFFFFF"/>
              </a:solidFill>
            </a:endParaRPr>
          </a:p>
          <a:p>
            <a:pPr algn="ctr"/>
            <a:r>
              <a:rPr lang="tr-TR" sz="1200" b="0" dirty="0" err="1" smtClean="0">
                <a:solidFill>
                  <a:srgbClr val="FFFFFF"/>
                </a:solidFill>
              </a:rPr>
              <a:t>antibiotics</a:t>
            </a:r>
            <a:r>
              <a:rPr lang="tr-TR" sz="1200" b="0" dirty="0" smtClean="0">
                <a:solidFill>
                  <a:srgbClr val="FFFFFF"/>
                </a:solidFill>
              </a:rPr>
              <a:t> </a:t>
            </a:r>
          </a:p>
          <a:p>
            <a:pPr algn="ctr"/>
            <a:r>
              <a:rPr lang="tr-TR" sz="1200" b="0" dirty="0" err="1" smtClean="0">
                <a:solidFill>
                  <a:srgbClr val="FFFFFF"/>
                </a:solidFill>
              </a:rPr>
              <a:t>Biliary</a:t>
            </a:r>
            <a:r>
              <a:rPr lang="tr-TR" sz="1200" b="0" dirty="0" smtClean="0">
                <a:solidFill>
                  <a:srgbClr val="FFFFFF"/>
                </a:solidFill>
              </a:rPr>
              <a:t> </a:t>
            </a:r>
            <a:r>
              <a:rPr lang="tr-TR" sz="1200" b="0" dirty="0" err="1" smtClean="0">
                <a:solidFill>
                  <a:srgbClr val="FFFFFF"/>
                </a:solidFill>
              </a:rPr>
              <a:t>decompression</a:t>
            </a:r>
            <a:r>
              <a:rPr lang="tr-TR" sz="1200" b="0" dirty="0" smtClean="0">
                <a:solidFill>
                  <a:srgbClr val="FFFFFF"/>
                </a:solidFill>
              </a:rPr>
              <a:t> </a:t>
            </a:r>
            <a:r>
              <a:rPr lang="tr-TR" sz="1200" b="0" dirty="0" err="1" smtClean="0">
                <a:solidFill>
                  <a:srgbClr val="FFFFFF"/>
                </a:solidFill>
              </a:rPr>
              <a:t>for</a:t>
            </a:r>
            <a:r>
              <a:rPr lang="tr-TR" sz="1200" b="0" dirty="0" smtClean="0">
                <a:solidFill>
                  <a:srgbClr val="FFFFFF"/>
                </a:solidFill>
              </a:rPr>
              <a:t> </a:t>
            </a:r>
            <a:r>
              <a:rPr lang="tr-TR" sz="1200" b="0" dirty="0" err="1">
                <a:solidFill>
                  <a:srgbClr val="FFFFFF"/>
                </a:solidFill>
              </a:rPr>
              <a:t>stone</a:t>
            </a:r>
            <a:r>
              <a:rPr lang="tr-TR" sz="1200" b="0" dirty="0">
                <a:solidFill>
                  <a:srgbClr val="FFFFFF"/>
                </a:solidFill>
              </a:rPr>
              <a:t> </a:t>
            </a:r>
            <a:r>
              <a:rPr lang="tr-TR" sz="1200" b="0" dirty="0" err="1" smtClean="0">
                <a:solidFill>
                  <a:srgbClr val="FFFFFF"/>
                </a:solidFill>
              </a:rPr>
              <a:t>removal</a:t>
            </a:r>
            <a:r>
              <a:rPr lang="tr-TR" sz="1200" b="0" dirty="0" smtClean="0">
                <a:solidFill>
                  <a:srgbClr val="FFFFFF"/>
                </a:solidFill>
              </a:rPr>
              <a:t> </a:t>
            </a:r>
            <a:r>
              <a:rPr lang="tr-TR" sz="1200" b="0" dirty="0" err="1" smtClean="0">
                <a:solidFill>
                  <a:srgbClr val="FFFFFF"/>
                </a:solidFill>
              </a:rPr>
              <a:t>and</a:t>
            </a:r>
            <a:r>
              <a:rPr lang="tr-TR" sz="1200" b="0" dirty="0" smtClean="0">
                <a:solidFill>
                  <a:srgbClr val="FFFFFF"/>
                </a:solidFill>
              </a:rPr>
              <a:t> </a:t>
            </a:r>
            <a:r>
              <a:rPr lang="tr-TR" sz="1200" b="0" dirty="0" err="1" smtClean="0">
                <a:solidFill>
                  <a:srgbClr val="FFFFFF"/>
                </a:solidFill>
              </a:rPr>
              <a:t>dreinage</a:t>
            </a:r>
            <a:r>
              <a:rPr lang="tr-TR" sz="1200" b="0" dirty="0" smtClean="0">
                <a:solidFill>
                  <a:srgbClr val="FFFFFF"/>
                </a:solidFill>
              </a:rPr>
              <a:t> </a:t>
            </a:r>
            <a:r>
              <a:rPr lang="tr-TR" sz="1200" b="0" dirty="0" smtClean="0">
                <a:solidFill>
                  <a:srgbClr val="FFFF00"/>
                </a:solidFill>
              </a:rPr>
              <a:t>(ERCP</a:t>
            </a:r>
            <a:r>
              <a:rPr lang="tr-TR" sz="1200" b="0" dirty="0">
                <a:solidFill>
                  <a:srgbClr val="FFFF00"/>
                </a:solidFill>
              </a:rPr>
              <a:t>) </a:t>
            </a:r>
          </a:p>
        </p:txBody>
      </p:sp>
      <p:sp>
        <p:nvSpPr>
          <p:cNvPr id="171" name="Metin kutusu 170">
            <a:extLst>
              <a:ext uri="{FF2B5EF4-FFF2-40B4-BE49-F238E27FC236}">
                <a16:creationId xmlns:a16="http://schemas.microsoft.com/office/drawing/2014/main" id="{0B6C0F9A-26C6-4842-82B0-C1DA21658AB9}"/>
              </a:ext>
            </a:extLst>
          </p:cNvPr>
          <p:cNvSpPr txBox="1"/>
          <p:nvPr/>
        </p:nvSpPr>
        <p:spPr>
          <a:xfrm>
            <a:off x="6252030" y="5469031"/>
            <a:ext cx="2726666" cy="1015663"/>
          </a:xfrm>
          <a:prstGeom prst="rect">
            <a:avLst/>
          </a:prstGeom>
          <a:solidFill>
            <a:srgbClr val="000042"/>
          </a:solidFill>
          <a:ln w="12700">
            <a:solidFill>
              <a:schemeClr val="tx2"/>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tr-TR" sz="1200" b="0" dirty="0" err="1">
                <a:solidFill>
                  <a:srgbClr val="FFFFFF"/>
                </a:solidFill>
              </a:rPr>
              <a:t>Intravenous</a:t>
            </a:r>
            <a:r>
              <a:rPr lang="tr-TR" sz="1200" b="0" dirty="0">
                <a:solidFill>
                  <a:srgbClr val="FFFFFF"/>
                </a:solidFill>
              </a:rPr>
              <a:t> </a:t>
            </a:r>
            <a:r>
              <a:rPr lang="tr-TR" sz="1200" b="0" dirty="0" err="1" smtClean="0">
                <a:solidFill>
                  <a:srgbClr val="FFFFFF"/>
                </a:solidFill>
              </a:rPr>
              <a:t>fluids</a:t>
            </a:r>
            <a:r>
              <a:rPr lang="tr-TR" sz="1200" b="0" dirty="0" smtClean="0">
                <a:solidFill>
                  <a:srgbClr val="FFFFFF"/>
                </a:solidFill>
              </a:rPr>
              <a:t> </a:t>
            </a:r>
            <a:r>
              <a:rPr lang="tr-TR" sz="1200" b="0" dirty="0" err="1" smtClean="0">
                <a:solidFill>
                  <a:srgbClr val="FFFFFF"/>
                </a:solidFill>
              </a:rPr>
              <a:t>and</a:t>
            </a:r>
            <a:r>
              <a:rPr lang="tr-TR" sz="1200" b="0" dirty="0" smtClean="0">
                <a:solidFill>
                  <a:srgbClr val="FFFFFF"/>
                </a:solidFill>
              </a:rPr>
              <a:t> </a:t>
            </a:r>
            <a:r>
              <a:rPr lang="tr-TR" sz="1200" b="0" dirty="0" err="1" smtClean="0">
                <a:solidFill>
                  <a:srgbClr val="FFFFFF"/>
                </a:solidFill>
              </a:rPr>
              <a:t>pain</a:t>
            </a:r>
            <a:r>
              <a:rPr lang="tr-TR" sz="1200" b="0" dirty="0" smtClean="0">
                <a:solidFill>
                  <a:srgbClr val="FFFFFF"/>
                </a:solidFill>
              </a:rPr>
              <a:t> </a:t>
            </a:r>
            <a:r>
              <a:rPr lang="tr-TR" sz="1200" b="0" dirty="0" err="1" smtClean="0">
                <a:solidFill>
                  <a:srgbClr val="FFFFFF"/>
                </a:solidFill>
              </a:rPr>
              <a:t>control</a:t>
            </a:r>
            <a:endParaRPr lang="tr-TR" sz="1200" b="0" dirty="0" smtClean="0">
              <a:solidFill>
                <a:srgbClr val="FFFFFF"/>
              </a:solidFill>
            </a:endParaRPr>
          </a:p>
          <a:p>
            <a:pPr algn="ctr"/>
            <a:r>
              <a:rPr lang="tr-TR" sz="1200" b="0" dirty="0">
                <a:solidFill>
                  <a:srgbClr val="FFFFFF"/>
                </a:solidFill>
              </a:rPr>
              <a:t>ERCP </a:t>
            </a:r>
            <a:r>
              <a:rPr lang="tr-TR" sz="1200" b="0" dirty="0" err="1">
                <a:solidFill>
                  <a:srgbClr val="FFFFFF"/>
                </a:solidFill>
              </a:rPr>
              <a:t>within</a:t>
            </a:r>
            <a:r>
              <a:rPr lang="tr-TR" sz="1200" b="0" dirty="0">
                <a:solidFill>
                  <a:srgbClr val="FFFFFF"/>
                </a:solidFill>
              </a:rPr>
              <a:t> 24 </a:t>
            </a:r>
            <a:r>
              <a:rPr lang="tr-TR" sz="1200" b="0" dirty="0" err="1">
                <a:solidFill>
                  <a:srgbClr val="FFFFFF"/>
                </a:solidFill>
              </a:rPr>
              <a:t>hours</a:t>
            </a:r>
            <a:r>
              <a:rPr lang="tr-TR" sz="1200" b="0" dirty="0">
                <a:solidFill>
                  <a:srgbClr val="FFFFFF"/>
                </a:solidFill>
              </a:rPr>
              <a:t> </a:t>
            </a:r>
            <a:r>
              <a:rPr lang="tr-TR" sz="1200" b="0" dirty="0" smtClean="0">
                <a:solidFill>
                  <a:srgbClr val="FFFFFF"/>
                </a:solidFill>
              </a:rPr>
              <a:t> </a:t>
            </a:r>
            <a:r>
              <a:rPr lang="tr-TR" sz="1200" b="0" dirty="0" err="1" smtClean="0">
                <a:solidFill>
                  <a:srgbClr val="FFFFFF"/>
                </a:solidFill>
              </a:rPr>
              <a:t>if</a:t>
            </a:r>
            <a:r>
              <a:rPr lang="tr-TR" sz="1200" b="0" dirty="0" smtClean="0">
                <a:solidFill>
                  <a:srgbClr val="FFFFFF"/>
                </a:solidFill>
              </a:rPr>
              <a:t> bile </a:t>
            </a:r>
            <a:r>
              <a:rPr lang="tr-TR" sz="1200" b="0" dirty="0" err="1" smtClean="0">
                <a:solidFill>
                  <a:srgbClr val="FFFFFF"/>
                </a:solidFill>
              </a:rPr>
              <a:t>duct</a:t>
            </a:r>
            <a:r>
              <a:rPr lang="tr-TR" sz="1200" b="0" dirty="0" smtClean="0">
                <a:solidFill>
                  <a:srgbClr val="FFFFFF"/>
                </a:solidFill>
              </a:rPr>
              <a:t> </a:t>
            </a:r>
            <a:r>
              <a:rPr lang="tr-TR" sz="1200" b="0" dirty="0" err="1" smtClean="0">
                <a:solidFill>
                  <a:srgbClr val="FFFFFF"/>
                </a:solidFill>
              </a:rPr>
              <a:t>stone</a:t>
            </a:r>
            <a:r>
              <a:rPr lang="tr-TR" sz="1200" b="0" dirty="0" smtClean="0">
                <a:solidFill>
                  <a:srgbClr val="FFFFFF"/>
                </a:solidFill>
              </a:rPr>
              <a:t> is </a:t>
            </a:r>
            <a:r>
              <a:rPr lang="tr-TR" sz="1200" b="0" dirty="0" err="1" smtClean="0">
                <a:solidFill>
                  <a:srgbClr val="FFFFFF"/>
                </a:solidFill>
              </a:rPr>
              <a:t>detected</a:t>
            </a:r>
            <a:r>
              <a:rPr lang="tr-TR" sz="1200" b="0" dirty="0" smtClean="0">
                <a:solidFill>
                  <a:srgbClr val="FFFFFF"/>
                </a:solidFill>
              </a:rPr>
              <a:t>.</a:t>
            </a:r>
            <a:endParaRPr lang="tr-TR" sz="1200" b="0" dirty="0">
              <a:solidFill>
                <a:srgbClr val="FFFFFF"/>
              </a:solidFill>
            </a:endParaRPr>
          </a:p>
          <a:p>
            <a:pPr algn="ctr"/>
            <a:r>
              <a:rPr lang="tr-TR" sz="1200" b="0" dirty="0" err="1" smtClean="0">
                <a:solidFill>
                  <a:srgbClr val="FFFFFF"/>
                </a:solidFill>
              </a:rPr>
              <a:t>Laparoscopic</a:t>
            </a:r>
            <a:r>
              <a:rPr lang="tr-TR" sz="1200" b="0" dirty="0" smtClean="0">
                <a:solidFill>
                  <a:srgbClr val="FFFFFF"/>
                </a:solidFill>
              </a:rPr>
              <a:t> </a:t>
            </a:r>
            <a:r>
              <a:rPr lang="tr-TR" sz="1200" b="0" dirty="0" err="1" smtClean="0">
                <a:solidFill>
                  <a:srgbClr val="FFFFFF"/>
                </a:solidFill>
              </a:rPr>
              <a:t>cholecystectomy</a:t>
            </a:r>
            <a:r>
              <a:rPr lang="tr-TR" sz="1200" b="0" dirty="0" smtClean="0">
                <a:solidFill>
                  <a:srgbClr val="FFFFFF"/>
                </a:solidFill>
              </a:rPr>
              <a:t> </a:t>
            </a:r>
            <a:r>
              <a:rPr lang="tr-TR" sz="1200" b="0" dirty="0" err="1">
                <a:solidFill>
                  <a:srgbClr val="FFFFFF"/>
                </a:solidFill>
              </a:rPr>
              <a:t>if</a:t>
            </a:r>
            <a:r>
              <a:rPr lang="tr-TR" sz="1200" b="0" dirty="0">
                <a:solidFill>
                  <a:srgbClr val="FFFFFF"/>
                </a:solidFill>
              </a:rPr>
              <a:t> </a:t>
            </a:r>
            <a:r>
              <a:rPr lang="tr-TR" sz="1200" b="0" dirty="0" err="1">
                <a:solidFill>
                  <a:srgbClr val="FFFFFF"/>
                </a:solidFill>
              </a:rPr>
              <a:t>gallstone</a:t>
            </a:r>
            <a:r>
              <a:rPr lang="tr-TR" sz="1200" b="0" dirty="0">
                <a:solidFill>
                  <a:srgbClr val="FFFFFF"/>
                </a:solidFill>
              </a:rPr>
              <a:t> </a:t>
            </a:r>
            <a:r>
              <a:rPr lang="tr-TR" sz="1200" b="0" dirty="0" err="1">
                <a:solidFill>
                  <a:srgbClr val="FFFFFF"/>
                </a:solidFill>
              </a:rPr>
              <a:t>pancreatitis</a:t>
            </a:r>
            <a:r>
              <a:rPr lang="tr-TR" sz="1200" b="0" dirty="0">
                <a:solidFill>
                  <a:srgbClr val="FFFFFF"/>
                </a:solidFill>
              </a:rPr>
              <a:t> </a:t>
            </a:r>
            <a:endParaRPr lang="tr-TR" sz="1200" b="0" dirty="0" smtClean="0">
              <a:solidFill>
                <a:srgbClr val="FFFFFF"/>
              </a:solidFill>
            </a:endParaRPr>
          </a:p>
        </p:txBody>
      </p:sp>
      <p:cxnSp>
        <p:nvCxnSpPr>
          <p:cNvPr id="173" name="Düz Ok Bağlayıcısı 172">
            <a:extLst>
              <a:ext uri="{FF2B5EF4-FFF2-40B4-BE49-F238E27FC236}">
                <a16:creationId xmlns:a16="http://schemas.microsoft.com/office/drawing/2014/main" id="{6B35C210-7267-44C1-816B-6BAB4212ACB0}"/>
              </a:ext>
            </a:extLst>
          </p:cNvPr>
          <p:cNvCxnSpPr>
            <a:cxnSpLocks/>
            <a:endCxn id="168" idx="0"/>
          </p:cNvCxnSpPr>
          <p:nvPr/>
        </p:nvCxnSpPr>
        <p:spPr>
          <a:xfrm>
            <a:off x="1094935" y="5144512"/>
            <a:ext cx="2785" cy="324519"/>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Düz Ok Bağlayıcısı 176">
            <a:extLst>
              <a:ext uri="{FF2B5EF4-FFF2-40B4-BE49-F238E27FC236}">
                <a16:creationId xmlns:a16="http://schemas.microsoft.com/office/drawing/2014/main" id="{8DBDFFA9-D10F-441C-B165-F2DA1B1C9C38}"/>
              </a:ext>
            </a:extLst>
          </p:cNvPr>
          <p:cNvCxnSpPr>
            <a:endCxn id="2" idx="0"/>
          </p:cNvCxnSpPr>
          <p:nvPr/>
        </p:nvCxnSpPr>
        <p:spPr>
          <a:xfrm>
            <a:off x="3074758" y="5124687"/>
            <a:ext cx="613" cy="344344"/>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89" name="Metin kutusu 188">
            <a:extLst>
              <a:ext uri="{FF2B5EF4-FFF2-40B4-BE49-F238E27FC236}">
                <a16:creationId xmlns:a16="http://schemas.microsoft.com/office/drawing/2014/main" id="{D7758D55-18E2-48E8-BA43-FF515FEF8ECD}"/>
              </a:ext>
            </a:extLst>
          </p:cNvPr>
          <p:cNvSpPr txBox="1"/>
          <p:nvPr/>
        </p:nvSpPr>
        <p:spPr>
          <a:xfrm>
            <a:off x="6533563" y="1088083"/>
            <a:ext cx="321653" cy="338554"/>
          </a:xfrm>
          <a:prstGeom prst="rect">
            <a:avLst/>
          </a:prstGeom>
          <a:noFill/>
          <a:ln w="12700">
            <a:noFill/>
          </a:ln>
        </p:spPr>
        <p:txBody>
          <a:bodyPr wrap="square" rtlCol="0">
            <a:spAutoFit/>
          </a:bodyPr>
          <a:lstStyle/>
          <a:p>
            <a:pPr algn="ctr"/>
            <a:r>
              <a:rPr lang="tr-TR" sz="1600" dirty="0">
                <a:solidFill>
                  <a:srgbClr val="FFFFFF"/>
                </a:solidFill>
              </a:rPr>
              <a:t>+</a:t>
            </a:r>
          </a:p>
        </p:txBody>
      </p:sp>
      <p:sp>
        <p:nvSpPr>
          <p:cNvPr id="190" name="Metin kutusu 189">
            <a:extLst>
              <a:ext uri="{FF2B5EF4-FFF2-40B4-BE49-F238E27FC236}">
                <a16:creationId xmlns:a16="http://schemas.microsoft.com/office/drawing/2014/main" id="{DEF87107-0D1F-40F4-B150-AE4D617FC2B9}"/>
              </a:ext>
            </a:extLst>
          </p:cNvPr>
          <p:cNvSpPr txBox="1"/>
          <p:nvPr/>
        </p:nvSpPr>
        <p:spPr>
          <a:xfrm>
            <a:off x="7619625" y="2074851"/>
            <a:ext cx="346633" cy="307777"/>
          </a:xfrm>
          <a:prstGeom prst="rect">
            <a:avLst/>
          </a:prstGeom>
          <a:noFill/>
          <a:ln w="12700">
            <a:noFill/>
          </a:ln>
        </p:spPr>
        <p:txBody>
          <a:bodyPr wrap="square" rtlCol="0">
            <a:spAutoFit/>
          </a:bodyPr>
          <a:lstStyle/>
          <a:p>
            <a:pPr algn="ctr"/>
            <a:r>
              <a:rPr lang="tr-TR" sz="1400" dirty="0">
                <a:solidFill>
                  <a:srgbClr val="FFFFFF"/>
                </a:solidFill>
              </a:rPr>
              <a:t>+</a:t>
            </a:r>
          </a:p>
        </p:txBody>
      </p:sp>
      <p:sp>
        <p:nvSpPr>
          <p:cNvPr id="192" name="Metin kutusu 191">
            <a:extLst>
              <a:ext uri="{FF2B5EF4-FFF2-40B4-BE49-F238E27FC236}">
                <a16:creationId xmlns:a16="http://schemas.microsoft.com/office/drawing/2014/main" id="{ED83CC23-71FB-45E4-85FB-103DEEAFF45D}"/>
              </a:ext>
            </a:extLst>
          </p:cNvPr>
          <p:cNvSpPr txBox="1"/>
          <p:nvPr/>
        </p:nvSpPr>
        <p:spPr>
          <a:xfrm>
            <a:off x="5975112" y="2507269"/>
            <a:ext cx="332142" cy="307777"/>
          </a:xfrm>
          <a:prstGeom prst="rect">
            <a:avLst/>
          </a:prstGeom>
          <a:noFill/>
          <a:ln w="12700">
            <a:noFill/>
          </a:ln>
        </p:spPr>
        <p:txBody>
          <a:bodyPr wrap="none" rtlCol="0">
            <a:spAutoFit/>
          </a:bodyPr>
          <a:lstStyle/>
          <a:p>
            <a:pPr algn="ctr"/>
            <a:r>
              <a:rPr lang="tr-TR" sz="1400" dirty="0">
                <a:solidFill>
                  <a:srgbClr val="FFFFFF"/>
                </a:solidFill>
              </a:rPr>
              <a:t>+</a:t>
            </a:r>
          </a:p>
        </p:txBody>
      </p:sp>
      <p:sp>
        <p:nvSpPr>
          <p:cNvPr id="195" name="Metin kutusu 194">
            <a:extLst>
              <a:ext uri="{FF2B5EF4-FFF2-40B4-BE49-F238E27FC236}">
                <a16:creationId xmlns:a16="http://schemas.microsoft.com/office/drawing/2014/main" id="{2EC29ABF-FEA7-4662-9557-0D5A8C1C6310}"/>
              </a:ext>
            </a:extLst>
          </p:cNvPr>
          <p:cNvSpPr txBox="1"/>
          <p:nvPr/>
        </p:nvSpPr>
        <p:spPr>
          <a:xfrm>
            <a:off x="3376041" y="3232715"/>
            <a:ext cx="332142" cy="307777"/>
          </a:xfrm>
          <a:prstGeom prst="rect">
            <a:avLst/>
          </a:prstGeom>
          <a:noFill/>
          <a:ln w="12700">
            <a:noFill/>
          </a:ln>
        </p:spPr>
        <p:txBody>
          <a:bodyPr wrap="none" rtlCol="0">
            <a:spAutoFit/>
          </a:bodyPr>
          <a:lstStyle/>
          <a:p>
            <a:pPr algn="ctr"/>
            <a:r>
              <a:rPr lang="tr-TR" sz="1400" dirty="0">
                <a:solidFill>
                  <a:srgbClr val="FFFFFF"/>
                </a:solidFill>
              </a:rPr>
              <a:t>+</a:t>
            </a:r>
          </a:p>
        </p:txBody>
      </p:sp>
      <p:sp>
        <p:nvSpPr>
          <p:cNvPr id="196" name="Metin kutusu 195">
            <a:extLst>
              <a:ext uri="{FF2B5EF4-FFF2-40B4-BE49-F238E27FC236}">
                <a16:creationId xmlns:a16="http://schemas.microsoft.com/office/drawing/2014/main" id="{CC9CF236-9C80-401E-A2CC-BCAF79FC9BB2}"/>
              </a:ext>
            </a:extLst>
          </p:cNvPr>
          <p:cNvSpPr txBox="1"/>
          <p:nvPr/>
        </p:nvSpPr>
        <p:spPr>
          <a:xfrm>
            <a:off x="1436956" y="1859310"/>
            <a:ext cx="332142" cy="307777"/>
          </a:xfrm>
          <a:prstGeom prst="rect">
            <a:avLst/>
          </a:prstGeom>
          <a:noFill/>
          <a:ln w="12700">
            <a:noFill/>
          </a:ln>
        </p:spPr>
        <p:txBody>
          <a:bodyPr wrap="none" rtlCol="0">
            <a:spAutoFit/>
          </a:bodyPr>
          <a:lstStyle/>
          <a:p>
            <a:pPr algn="ctr"/>
            <a:r>
              <a:rPr lang="tr-TR" sz="1400" dirty="0">
                <a:solidFill>
                  <a:srgbClr val="FFFFFF"/>
                </a:solidFill>
              </a:rPr>
              <a:t>+</a:t>
            </a:r>
          </a:p>
        </p:txBody>
      </p:sp>
      <p:sp>
        <p:nvSpPr>
          <p:cNvPr id="197" name="Metin kutusu 196">
            <a:extLst>
              <a:ext uri="{FF2B5EF4-FFF2-40B4-BE49-F238E27FC236}">
                <a16:creationId xmlns:a16="http://schemas.microsoft.com/office/drawing/2014/main" id="{F834C035-CD47-4851-8D52-999000C25961}"/>
              </a:ext>
            </a:extLst>
          </p:cNvPr>
          <p:cNvSpPr txBox="1"/>
          <p:nvPr/>
        </p:nvSpPr>
        <p:spPr>
          <a:xfrm>
            <a:off x="1805580" y="1088083"/>
            <a:ext cx="272832" cy="338554"/>
          </a:xfrm>
          <a:prstGeom prst="rect">
            <a:avLst/>
          </a:prstGeom>
          <a:noFill/>
          <a:ln w="12700">
            <a:noFill/>
          </a:ln>
        </p:spPr>
        <p:txBody>
          <a:bodyPr wrap="none" rtlCol="0">
            <a:spAutoFit/>
          </a:bodyPr>
          <a:lstStyle/>
          <a:p>
            <a:pPr algn="ctr"/>
            <a:r>
              <a:rPr lang="tr-TR" sz="1600" dirty="0">
                <a:solidFill>
                  <a:srgbClr val="FFFFFF"/>
                </a:solidFill>
              </a:rPr>
              <a:t>-</a:t>
            </a:r>
          </a:p>
        </p:txBody>
      </p:sp>
      <p:sp>
        <p:nvSpPr>
          <p:cNvPr id="199" name="Metin kutusu 198">
            <a:extLst>
              <a:ext uri="{FF2B5EF4-FFF2-40B4-BE49-F238E27FC236}">
                <a16:creationId xmlns:a16="http://schemas.microsoft.com/office/drawing/2014/main" id="{E3C364FF-467F-42B4-85B4-3EEDF5DA26FE}"/>
              </a:ext>
            </a:extLst>
          </p:cNvPr>
          <p:cNvSpPr txBox="1"/>
          <p:nvPr/>
        </p:nvSpPr>
        <p:spPr>
          <a:xfrm>
            <a:off x="308947" y="3193823"/>
            <a:ext cx="279368" cy="338554"/>
          </a:xfrm>
          <a:prstGeom prst="rect">
            <a:avLst/>
          </a:prstGeom>
          <a:noFill/>
          <a:ln w="12700">
            <a:noFill/>
          </a:ln>
        </p:spPr>
        <p:txBody>
          <a:bodyPr wrap="square" rtlCol="0">
            <a:spAutoFit/>
          </a:bodyPr>
          <a:lstStyle/>
          <a:p>
            <a:pPr algn="ctr"/>
            <a:r>
              <a:rPr lang="tr-TR" sz="1600" dirty="0">
                <a:solidFill>
                  <a:srgbClr val="FFFFFF"/>
                </a:solidFill>
              </a:rPr>
              <a:t>-</a:t>
            </a:r>
          </a:p>
        </p:txBody>
      </p:sp>
      <p:sp>
        <p:nvSpPr>
          <p:cNvPr id="200" name="Metin kutusu 199">
            <a:extLst>
              <a:ext uri="{FF2B5EF4-FFF2-40B4-BE49-F238E27FC236}">
                <a16:creationId xmlns:a16="http://schemas.microsoft.com/office/drawing/2014/main" id="{D6FBF862-4462-4A08-BFAD-1755636F393E}"/>
              </a:ext>
            </a:extLst>
          </p:cNvPr>
          <p:cNvSpPr txBox="1"/>
          <p:nvPr/>
        </p:nvSpPr>
        <p:spPr>
          <a:xfrm>
            <a:off x="5233925" y="1840583"/>
            <a:ext cx="272832" cy="338554"/>
          </a:xfrm>
          <a:prstGeom prst="rect">
            <a:avLst/>
          </a:prstGeom>
          <a:noFill/>
          <a:ln w="12700">
            <a:noFill/>
          </a:ln>
        </p:spPr>
        <p:txBody>
          <a:bodyPr wrap="none" rtlCol="0">
            <a:spAutoFit/>
          </a:bodyPr>
          <a:lstStyle/>
          <a:p>
            <a:pPr algn="ctr"/>
            <a:r>
              <a:rPr lang="tr-TR" sz="1600" dirty="0">
                <a:solidFill>
                  <a:srgbClr val="FFFFFF"/>
                </a:solidFill>
              </a:rPr>
              <a:t>-</a:t>
            </a:r>
          </a:p>
        </p:txBody>
      </p:sp>
      <p:sp>
        <p:nvSpPr>
          <p:cNvPr id="201" name="Metin kutusu 200">
            <a:extLst>
              <a:ext uri="{FF2B5EF4-FFF2-40B4-BE49-F238E27FC236}">
                <a16:creationId xmlns:a16="http://schemas.microsoft.com/office/drawing/2014/main" id="{FEAA7B68-2493-42F2-AF17-554079945B60}"/>
              </a:ext>
            </a:extLst>
          </p:cNvPr>
          <p:cNvSpPr txBox="1"/>
          <p:nvPr/>
        </p:nvSpPr>
        <p:spPr>
          <a:xfrm>
            <a:off x="2938342" y="2695597"/>
            <a:ext cx="272832" cy="338554"/>
          </a:xfrm>
          <a:prstGeom prst="rect">
            <a:avLst/>
          </a:prstGeom>
          <a:noFill/>
          <a:ln w="12700">
            <a:noFill/>
          </a:ln>
        </p:spPr>
        <p:txBody>
          <a:bodyPr wrap="none" rtlCol="0">
            <a:spAutoFit/>
          </a:bodyPr>
          <a:lstStyle/>
          <a:p>
            <a:pPr algn="ctr"/>
            <a:r>
              <a:rPr lang="tr-TR" sz="1600" dirty="0">
                <a:solidFill>
                  <a:srgbClr val="FFFFFF"/>
                </a:solidFill>
              </a:rPr>
              <a:t>-</a:t>
            </a:r>
          </a:p>
        </p:txBody>
      </p:sp>
      <p:sp>
        <p:nvSpPr>
          <p:cNvPr id="2" name="Metin kutusu 1">
            <a:extLst>
              <a:ext uri="{FF2B5EF4-FFF2-40B4-BE49-F238E27FC236}">
                <a16:creationId xmlns:a16="http://schemas.microsoft.com/office/drawing/2014/main" id="{0D59B179-51D9-4A04-882B-DC79FFC35DF0}"/>
              </a:ext>
            </a:extLst>
          </p:cNvPr>
          <p:cNvSpPr txBox="1"/>
          <p:nvPr/>
        </p:nvSpPr>
        <p:spPr>
          <a:xfrm>
            <a:off x="2442559" y="5469031"/>
            <a:ext cx="1265624" cy="646331"/>
          </a:xfrm>
          <a:prstGeom prst="rect">
            <a:avLst/>
          </a:prstGeom>
          <a:solidFill>
            <a:srgbClr val="000042"/>
          </a:solidFill>
          <a:ln w="12700">
            <a:solidFill>
              <a:schemeClr val="tx2"/>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b="0" dirty="0">
                <a:solidFill>
                  <a:srgbClr val="FFFFFF"/>
                </a:solidFill>
              </a:rPr>
              <a:t>Refer to</a:t>
            </a:r>
          </a:p>
          <a:p>
            <a:pPr algn="ctr"/>
            <a:r>
              <a:rPr lang="tr-TR" sz="1200" b="0" dirty="0">
                <a:solidFill>
                  <a:srgbClr val="FFFFFF"/>
                </a:solidFill>
              </a:rPr>
              <a:t>g</a:t>
            </a:r>
            <a:r>
              <a:rPr lang="en-US" sz="1200" b="0" dirty="0" err="1" smtClean="0">
                <a:solidFill>
                  <a:srgbClr val="FFFFFF"/>
                </a:solidFill>
              </a:rPr>
              <a:t>uideline</a:t>
            </a:r>
            <a:r>
              <a:rPr lang="tr-TR" sz="1200" b="0" dirty="0" smtClean="0">
                <a:solidFill>
                  <a:srgbClr val="FFFFFF"/>
                </a:solidFill>
              </a:rPr>
              <a:t> in </a:t>
            </a:r>
            <a:r>
              <a:rPr lang="tr-TR" sz="1200" b="0" dirty="0" err="1" smtClean="0">
                <a:solidFill>
                  <a:srgbClr val="FFFFFF"/>
                </a:solidFill>
              </a:rPr>
              <a:t>next</a:t>
            </a:r>
            <a:r>
              <a:rPr lang="tr-TR" sz="1200" b="0" dirty="0" smtClean="0">
                <a:solidFill>
                  <a:srgbClr val="FFFFFF"/>
                </a:solidFill>
              </a:rPr>
              <a:t> </a:t>
            </a:r>
            <a:r>
              <a:rPr lang="tr-TR" sz="1200" b="0" dirty="0" err="1" smtClean="0">
                <a:solidFill>
                  <a:srgbClr val="FFFFFF"/>
                </a:solidFill>
              </a:rPr>
              <a:t>slides</a:t>
            </a:r>
            <a:endParaRPr lang="tr-TR" sz="1200" b="0" dirty="0">
              <a:solidFill>
                <a:srgbClr val="FFFFFF"/>
              </a:solidFill>
            </a:endParaRPr>
          </a:p>
        </p:txBody>
      </p:sp>
      <p:sp>
        <p:nvSpPr>
          <p:cNvPr id="3" name="Metin kutusu 2">
            <a:extLst>
              <a:ext uri="{FF2B5EF4-FFF2-40B4-BE49-F238E27FC236}">
                <a16:creationId xmlns:a16="http://schemas.microsoft.com/office/drawing/2014/main" id="{D716659E-2935-4FCB-8778-3DA43D61A7DA}"/>
              </a:ext>
            </a:extLst>
          </p:cNvPr>
          <p:cNvSpPr txBox="1"/>
          <p:nvPr/>
        </p:nvSpPr>
        <p:spPr>
          <a:xfrm>
            <a:off x="423883" y="4838930"/>
            <a:ext cx="1507463" cy="276999"/>
          </a:xfrm>
          <a:prstGeom prst="rect">
            <a:avLst/>
          </a:prstGeom>
          <a:solidFill>
            <a:srgbClr val="000042"/>
          </a:solidFill>
          <a:ln w="12700">
            <a:solidFill>
              <a:schemeClr val="tx2"/>
            </a:solidFill>
          </a:ln>
        </p:spPr>
        <p:txBody>
          <a:bodyPr wrap="square" rtlCol="0">
            <a:spAutoFit/>
          </a:bodyPr>
          <a:lstStyle/>
          <a:p>
            <a:pPr algn="ctr"/>
            <a:r>
              <a:rPr lang="tr-TR" sz="1200" b="0" dirty="0" err="1" smtClean="0">
                <a:solidFill>
                  <a:srgbClr val="FFFFFF"/>
                </a:solidFill>
              </a:rPr>
              <a:t>Acute</a:t>
            </a:r>
            <a:r>
              <a:rPr lang="tr-TR" sz="1200" b="0" dirty="0" smtClean="0">
                <a:solidFill>
                  <a:srgbClr val="FFFFFF"/>
                </a:solidFill>
              </a:rPr>
              <a:t> </a:t>
            </a:r>
            <a:r>
              <a:rPr lang="tr-TR" sz="1200" b="0" dirty="0" err="1" smtClean="0">
                <a:solidFill>
                  <a:srgbClr val="FFFFFF"/>
                </a:solidFill>
              </a:rPr>
              <a:t>cholecystitis</a:t>
            </a:r>
            <a:endParaRPr lang="tr-TR" sz="1200" b="0" dirty="0">
              <a:solidFill>
                <a:srgbClr val="FFFFFF"/>
              </a:solidFill>
            </a:endParaRPr>
          </a:p>
        </p:txBody>
      </p:sp>
      <p:sp>
        <p:nvSpPr>
          <p:cNvPr id="4" name="Metin kutusu 3">
            <a:extLst>
              <a:ext uri="{FF2B5EF4-FFF2-40B4-BE49-F238E27FC236}">
                <a16:creationId xmlns:a16="http://schemas.microsoft.com/office/drawing/2014/main" id="{BEE05E1C-BF12-4B11-8A43-697821735BF0}"/>
              </a:ext>
            </a:extLst>
          </p:cNvPr>
          <p:cNvSpPr txBox="1"/>
          <p:nvPr/>
        </p:nvSpPr>
        <p:spPr>
          <a:xfrm>
            <a:off x="2569103" y="4839998"/>
            <a:ext cx="1529858" cy="276999"/>
          </a:xfrm>
          <a:prstGeom prst="rect">
            <a:avLst/>
          </a:prstGeom>
          <a:solidFill>
            <a:srgbClr val="000042"/>
          </a:solidFill>
          <a:ln w="12700">
            <a:solidFill>
              <a:schemeClr val="tx2"/>
            </a:solidFill>
          </a:ln>
        </p:spPr>
        <p:txBody>
          <a:bodyPr wrap="square" rtlCol="0">
            <a:spAutoFit/>
          </a:bodyPr>
          <a:lstStyle/>
          <a:p>
            <a:pPr algn="ctr"/>
            <a:r>
              <a:rPr lang="tr-TR" sz="1200" b="0" dirty="0" err="1">
                <a:solidFill>
                  <a:srgbClr val="FFFFFF"/>
                </a:solidFill>
              </a:rPr>
              <a:t>Choledocholithiasis</a:t>
            </a:r>
            <a:endParaRPr lang="tr-TR" sz="1200" b="0" dirty="0">
              <a:solidFill>
                <a:srgbClr val="FFFFFF"/>
              </a:solidFill>
            </a:endParaRPr>
          </a:p>
        </p:txBody>
      </p:sp>
      <p:sp>
        <p:nvSpPr>
          <p:cNvPr id="5" name="Metin kutusu 4">
            <a:extLst>
              <a:ext uri="{FF2B5EF4-FFF2-40B4-BE49-F238E27FC236}">
                <a16:creationId xmlns:a16="http://schemas.microsoft.com/office/drawing/2014/main" id="{9B3E3147-634B-4CF5-8863-F7D24EF74D5F}"/>
              </a:ext>
            </a:extLst>
          </p:cNvPr>
          <p:cNvSpPr txBox="1"/>
          <p:nvPr/>
        </p:nvSpPr>
        <p:spPr>
          <a:xfrm>
            <a:off x="4600351" y="4838605"/>
            <a:ext cx="1350662" cy="276999"/>
          </a:xfrm>
          <a:prstGeom prst="rect">
            <a:avLst/>
          </a:prstGeom>
          <a:solidFill>
            <a:srgbClr val="000042"/>
          </a:solidFill>
          <a:ln w="12700">
            <a:solidFill>
              <a:schemeClr val="tx2"/>
            </a:solidFill>
          </a:ln>
        </p:spPr>
        <p:txBody>
          <a:bodyPr wrap="square" rtlCol="0">
            <a:spAutoFit/>
          </a:bodyPr>
          <a:lstStyle/>
          <a:p>
            <a:pPr algn="ctr"/>
            <a:r>
              <a:rPr lang="tr-TR" sz="1200" b="0" dirty="0" err="1">
                <a:solidFill>
                  <a:srgbClr val="FFFFFF"/>
                </a:solidFill>
              </a:rPr>
              <a:t>Acute</a:t>
            </a:r>
            <a:r>
              <a:rPr lang="tr-TR" sz="1200" b="0" dirty="0">
                <a:solidFill>
                  <a:srgbClr val="FFFFFF"/>
                </a:solidFill>
              </a:rPr>
              <a:t> </a:t>
            </a:r>
            <a:r>
              <a:rPr lang="tr-TR" sz="1200" b="0" dirty="0" err="1">
                <a:solidFill>
                  <a:srgbClr val="FFFFFF"/>
                </a:solidFill>
              </a:rPr>
              <a:t>cholangitis</a:t>
            </a:r>
            <a:endParaRPr lang="tr-TR" sz="1200" b="0" dirty="0">
              <a:solidFill>
                <a:srgbClr val="FFFFFF"/>
              </a:solidFill>
            </a:endParaRPr>
          </a:p>
        </p:txBody>
      </p:sp>
      <p:sp>
        <p:nvSpPr>
          <p:cNvPr id="7" name="Metin kutusu 6">
            <a:extLst>
              <a:ext uri="{FF2B5EF4-FFF2-40B4-BE49-F238E27FC236}">
                <a16:creationId xmlns:a16="http://schemas.microsoft.com/office/drawing/2014/main" id="{CD5DCB60-8222-4BAE-9D3C-15709E658F13}"/>
              </a:ext>
            </a:extLst>
          </p:cNvPr>
          <p:cNvSpPr txBox="1"/>
          <p:nvPr/>
        </p:nvSpPr>
        <p:spPr>
          <a:xfrm>
            <a:off x="6763043" y="4842924"/>
            <a:ext cx="1432233" cy="276999"/>
          </a:xfrm>
          <a:prstGeom prst="rect">
            <a:avLst/>
          </a:prstGeom>
          <a:solidFill>
            <a:srgbClr val="000042"/>
          </a:solidFill>
          <a:ln w="12700">
            <a:solidFill>
              <a:schemeClr val="tx2"/>
            </a:solidFill>
          </a:ln>
        </p:spPr>
        <p:txBody>
          <a:bodyPr wrap="square" rtlCol="0">
            <a:spAutoFit/>
          </a:bodyPr>
          <a:lstStyle/>
          <a:p>
            <a:pPr algn="ctr"/>
            <a:r>
              <a:rPr lang="tr-TR" sz="1200" b="0" dirty="0" err="1">
                <a:solidFill>
                  <a:srgbClr val="FFFFFF"/>
                </a:solidFill>
              </a:rPr>
              <a:t>Acute</a:t>
            </a:r>
            <a:r>
              <a:rPr lang="tr-TR" sz="1200" b="0" dirty="0">
                <a:solidFill>
                  <a:srgbClr val="FFFFFF"/>
                </a:solidFill>
              </a:rPr>
              <a:t> </a:t>
            </a:r>
            <a:r>
              <a:rPr lang="tr-TR" sz="1200" b="0" dirty="0" err="1">
                <a:solidFill>
                  <a:srgbClr val="FFFFFF"/>
                </a:solidFill>
              </a:rPr>
              <a:t>pancreatitis</a:t>
            </a:r>
            <a:endParaRPr lang="tr-TR" sz="1200" b="0" dirty="0">
              <a:solidFill>
                <a:srgbClr val="FFFFFF"/>
              </a:solidFill>
            </a:endParaRPr>
          </a:p>
        </p:txBody>
      </p:sp>
      <p:sp>
        <p:nvSpPr>
          <p:cNvPr id="20" name="Metin kutusu 19">
            <a:extLst>
              <a:ext uri="{FF2B5EF4-FFF2-40B4-BE49-F238E27FC236}">
                <a16:creationId xmlns:a16="http://schemas.microsoft.com/office/drawing/2014/main" id="{37544442-5F01-4E79-980F-F2244B0A5575}"/>
              </a:ext>
            </a:extLst>
          </p:cNvPr>
          <p:cNvSpPr txBox="1"/>
          <p:nvPr/>
        </p:nvSpPr>
        <p:spPr>
          <a:xfrm>
            <a:off x="2014822" y="334806"/>
            <a:ext cx="5171058" cy="400110"/>
          </a:xfrm>
          <a:prstGeom prst="rect">
            <a:avLst/>
          </a:prstGeom>
          <a:noFill/>
          <a:ln>
            <a:noFill/>
          </a:ln>
        </p:spPr>
        <p:txBody>
          <a:bodyPr wrap="square" rtlCol="0">
            <a:spAutoFit/>
          </a:bodyPr>
          <a:lstStyle/>
          <a:p>
            <a:r>
              <a:rPr lang="tr-TR" sz="2000" b="0" dirty="0" smtClean="0">
                <a:solidFill>
                  <a:srgbClr val="FFFF00"/>
                </a:solidFill>
                <a:latin typeface="Arial" panose="020B0604020202020204" pitchFamily="34" charset="0"/>
                <a:cs typeface="Arial" panose="020B0604020202020204" pitchFamily="34" charset="0"/>
              </a:rPr>
              <a:t>   </a:t>
            </a:r>
            <a:r>
              <a:rPr lang="en-US" sz="2000" b="0" dirty="0" smtClean="0">
                <a:solidFill>
                  <a:srgbClr val="FFFF00"/>
                </a:solidFill>
                <a:latin typeface="Arial" panose="020B0604020202020204" pitchFamily="34" charset="0"/>
                <a:cs typeface="Arial" panose="020B0604020202020204" pitchFamily="34" charset="0"/>
              </a:rPr>
              <a:t>Management </a:t>
            </a:r>
            <a:r>
              <a:rPr lang="en-US" sz="2000" b="0" dirty="0">
                <a:solidFill>
                  <a:srgbClr val="FFFF00"/>
                </a:solidFill>
                <a:latin typeface="Arial" panose="020B0604020202020204" pitchFamily="34" charset="0"/>
                <a:cs typeface="Arial" panose="020B0604020202020204" pitchFamily="34" charset="0"/>
              </a:rPr>
              <a:t>of patients with gallstones</a:t>
            </a:r>
            <a:endParaRPr lang="tr-TR" sz="2000" b="0" dirty="0">
              <a:solidFill>
                <a:srgbClr val="FFFF00"/>
              </a:solidFill>
              <a:latin typeface="Arial" panose="020B0604020202020204" pitchFamily="34" charset="0"/>
              <a:cs typeface="Arial" panose="020B0604020202020204" pitchFamily="34" charset="0"/>
            </a:endParaRPr>
          </a:p>
        </p:txBody>
      </p:sp>
      <p:cxnSp>
        <p:nvCxnSpPr>
          <p:cNvPr id="10" name="Dirsek Bağlayıcısı 9"/>
          <p:cNvCxnSpPr>
            <a:stCxn id="48" idx="1"/>
          </p:cNvCxnSpPr>
          <p:nvPr/>
        </p:nvCxnSpPr>
        <p:spPr bwMode="auto">
          <a:xfrm rot="10800000" flipV="1">
            <a:off x="1673862" y="2792900"/>
            <a:ext cx="1818018" cy="213276"/>
          </a:xfrm>
          <a:prstGeom prst="bentConnector3">
            <a:avLst>
              <a:gd name="adj1" fmla="val 102137"/>
            </a:avLst>
          </a:prstGeom>
          <a:solidFill>
            <a:schemeClr val="accent1"/>
          </a:solidFill>
          <a:ln w="12700" cap="flat" cmpd="sng" algn="ctr">
            <a:solidFill>
              <a:schemeClr val="tx2"/>
            </a:solidFill>
            <a:prstDash val="solid"/>
            <a:round/>
            <a:headEnd type="none" w="med" len="med"/>
            <a:tailEnd type="triangle"/>
          </a:ln>
          <a:effectLst/>
        </p:spPr>
      </p:cxnSp>
      <p:grpSp>
        <p:nvGrpSpPr>
          <p:cNvPr id="91" name="Group 4"/>
          <p:cNvGrpSpPr>
            <a:grpSpLocks/>
          </p:cNvGrpSpPr>
          <p:nvPr/>
        </p:nvGrpSpPr>
        <p:grpSpPr bwMode="auto">
          <a:xfrm>
            <a:off x="-471487" y="6440494"/>
            <a:ext cx="2667000" cy="369888"/>
            <a:chOff x="50" y="2976"/>
            <a:chExt cx="1680" cy="233"/>
          </a:xfrm>
        </p:grpSpPr>
        <p:pic>
          <p:nvPicPr>
            <p:cNvPr id="93" name="Picture 5" descr="HM00260_"/>
            <p:cNvPicPr>
              <a:picLocks noChangeAspect="1" noChangeArrowheads="1"/>
            </p:cNvPicPr>
            <p:nvPr/>
          </p:nvPicPr>
          <p:blipFill>
            <a:blip r:embed="rId3" cstate="print"/>
            <a:srcRect/>
            <a:stretch>
              <a:fillRect/>
            </a:stretch>
          </p:blipFill>
          <p:spPr bwMode="auto">
            <a:xfrm>
              <a:off x="1351" y="3009"/>
              <a:ext cx="144" cy="183"/>
            </a:xfrm>
            <a:prstGeom prst="rect">
              <a:avLst/>
            </a:prstGeom>
            <a:noFill/>
            <a:ln w="12700">
              <a:noFill/>
              <a:miter lim="800000"/>
              <a:headEnd/>
              <a:tailEnd/>
            </a:ln>
          </p:spPr>
        </p:pic>
        <p:sp>
          <p:nvSpPr>
            <p:cNvPr id="94" name="Text Box 6"/>
            <p:cNvSpPr txBox="1">
              <a:spLocks noChangeArrowheads="1"/>
            </p:cNvSpPr>
            <p:nvPr/>
          </p:nvSpPr>
          <p:spPr bwMode="auto">
            <a:xfrm>
              <a:off x="50" y="2976"/>
              <a:ext cx="1680" cy="233"/>
            </a:xfrm>
            <a:prstGeom prst="rect">
              <a:avLst/>
            </a:prstGeom>
            <a:noFill/>
            <a:ln w="12700">
              <a:noFill/>
              <a:miter lim="800000"/>
              <a:headEnd/>
              <a:tailEnd/>
            </a:ln>
          </p:spPr>
          <p:txBody>
            <a:bodyPr>
              <a:spAutoFit/>
            </a:bodyPr>
            <a:lstStyle/>
            <a:p>
              <a:pPr algn="ctr"/>
              <a:r>
                <a:rPr lang="tr-TR" sz="900" b="0" dirty="0" err="1"/>
                <a:t>İÜ.Cerrahpaşa</a:t>
              </a:r>
              <a:r>
                <a:rPr lang="tr-TR" sz="900" b="0" dirty="0"/>
                <a:t> Tıp Fakültesi</a:t>
              </a:r>
            </a:p>
            <a:p>
              <a:pPr algn="ctr"/>
              <a:r>
                <a:rPr lang="tr-TR" sz="900" b="0" dirty="0"/>
                <a:t>Gastroenteroloji Bilim Dalı</a:t>
              </a:r>
            </a:p>
          </p:txBody>
        </p:sp>
      </p:grpSp>
      <p:cxnSp>
        <p:nvCxnSpPr>
          <p:cNvPr id="8" name="Dirsek Bağlayıcısı 7"/>
          <p:cNvCxnSpPr>
            <a:stCxn id="16" idx="1"/>
            <a:endCxn id="53" idx="0"/>
          </p:cNvCxnSpPr>
          <p:nvPr/>
        </p:nvCxnSpPr>
        <p:spPr bwMode="auto">
          <a:xfrm rot="10800000" flipV="1">
            <a:off x="885378" y="1416323"/>
            <a:ext cx="2690755" cy="168620"/>
          </a:xfrm>
          <a:prstGeom prst="bentConnector2">
            <a:avLst/>
          </a:prstGeom>
          <a:solidFill>
            <a:schemeClr val="accent1"/>
          </a:solidFill>
          <a:ln w="9525" cap="flat" cmpd="sng" algn="ctr">
            <a:solidFill>
              <a:schemeClr val="tx1"/>
            </a:solidFill>
            <a:prstDash val="solid"/>
            <a:round/>
            <a:headEnd type="none" w="med" len="med"/>
            <a:tailEnd type="triangle"/>
          </a:ln>
          <a:effectLst/>
        </p:spPr>
      </p:cxnSp>
      <p:cxnSp>
        <p:nvCxnSpPr>
          <p:cNvPr id="11" name="Dirsek Bağlayıcısı 10"/>
          <p:cNvCxnSpPr>
            <a:stCxn id="16" idx="3"/>
            <a:endCxn id="25" idx="0"/>
          </p:cNvCxnSpPr>
          <p:nvPr/>
        </p:nvCxnSpPr>
        <p:spPr bwMode="auto">
          <a:xfrm>
            <a:off x="4829713" y="1416323"/>
            <a:ext cx="3371748" cy="157182"/>
          </a:xfrm>
          <a:prstGeom prst="bentConnector2">
            <a:avLst/>
          </a:prstGeom>
          <a:solidFill>
            <a:schemeClr val="accent1"/>
          </a:solidFill>
          <a:ln w="9525" cap="flat" cmpd="sng" algn="ctr">
            <a:solidFill>
              <a:schemeClr val="tx1"/>
            </a:solidFill>
            <a:prstDash val="solid"/>
            <a:round/>
            <a:headEnd type="none" w="med" len="med"/>
            <a:tailEnd type="triangle"/>
          </a:ln>
          <a:effectLst/>
        </p:spPr>
      </p:cxnSp>
      <p:cxnSp>
        <p:nvCxnSpPr>
          <p:cNvPr id="13" name="Dirsek Bağlayıcısı 12"/>
          <p:cNvCxnSpPr>
            <a:stCxn id="25" idx="1"/>
            <a:endCxn id="32" idx="0"/>
          </p:cNvCxnSpPr>
          <p:nvPr/>
        </p:nvCxnSpPr>
        <p:spPr bwMode="auto">
          <a:xfrm rot="10800000" flipV="1">
            <a:off x="6645814" y="1712004"/>
            <a:ext cx="936667" cy="138475"/>
          </a:xfrm>
          <a:prstGeom prst="bentConnector2">
            <a:avLst/>
          </a:prstGeom>
          <a:solidFill>
            <a:schemeClr val="accent1"/>
          </a:solidFill>
          <a:ln w="9525" cap="flat" cmpd="sng" algn="ctr">
            <a:solidFill>
              <a:schemeClr val="tx1"/>
            </a:solidFill>
            <a:prstDash val="solid"/>
            <a:round/>
            <a:headEnd type="none" w="med" len="med"/>
            <a:tailEnd type="triangle"/>
          </a:ln>
          <a:effectLst/>
        </p:spPr>
      </p:cxnSp>
      <p:cxnSp>
        <p:nvCxnSpPr>
          <p:cNvPr id="21" name="Dirsek Bağlayıcısı 20"/>
          <p:cNvCxnSpPr>
            <a:stCxn id="48" idx="3"/>
            <a:endCxn id="118" idx="0"/>
          </p:cNvCxnSpPr>
          <p:nvPr/>
        </p:nvCxnSpPr>
        <p:spPr bwMode="auto">
          <a:xfrm>
            <a:off x="5999718" y="2792900"/>
            <a:ext cx="516499" cy="876167"/>
          </a:xfrm>
          <a:prstGeom prst="bentConnector2">
            <a:avLst/>
          </a:prstGeom>
          <a:solidFill>
            <a:schemeClr val="accent1"/>
          </a:solidFill>
          <a:ln w="9525" cap="flat" cmpd="sng" algn="ctr">
            <a:solidFill>
              <a:schemeClr val="tx1"/>
            </a:solidFill>
            <a:prstDash val="solid"/>
            <a:round/>
            <a:headEnd type="none" w="med" len="med"/>
            <a:tailEnd type="triangle"/>
          </a:ln>
          <a:effectLst/>
        </p:spPr>
      </p:cxnSp>
      <p:cxnSp>
        <p:nvCxnSpPr>
          <p:cNvPr id="28" name="Dirsek Bağlayıcısı 27"/>
          <p:cNvCxnSpPr>
            <a:stCxn id="32" idx="1"/>
            <a:endCxn id="48" idx="0"/>
          </p:cNvCxnSpPr>
          <p:nvPr/>
        </p:nvCxnSpPr>
        <p:spPr bwMode="auto">
          <a:xfrm rot="10800000" flipV="1">
            <a:off x="4745800" y="2081312"/>
            <a:ext cx="1150909" cy="388421"/>
          </a:xfrm>
          <a:prstGeom prst="bentConnector2">
            <a:avLst/>
          </a:prstGeom>
          <a:solidFill>
            <a:schemeClr val="accent1"/>
          </a:solidFill>
          <a:ln w="9525" cap="flat" cmpd="sng" algn="ctr">
            <a:solidFill>
              <a:schemeClr val="tx1"/>
            </a:solidFill>
            <a:prstDash val="solid"/>
            <a:round/>
            <a:headEnd type="none" w="med" len="med"/>
            <a:tailEnd type="triangle"/>
          </a:ln>
          <a:effectLst/>
        </p:spPr>
      </p:cxnSp>
      <p:cxnSp>
        <p:nvCxnSpPr>
          <p:cNvPr id="31" name="Dirsek Bağlayıcısı 30"/>
          <p:cNvCxnSpPr>
            <a:stCxn id="32" idx="3"/>
            <a:endCxn id="40" idx="0"/>
          </p:cNvCxnSpPr>
          <p:nvPr/>
        </p:nvCxnSpPr>
        <p:spPr bwMode="auto">
          <a:xfrm>
            <a:off x="7394918" y="2081313"/>
            <a:ext cx="511800" cy="453974"/>
          </a:xfrm>
          <a:prstGeom prst="bentConnector2">
            <a:avLst/>
          </a:prstGeom>
          <a:solidFill>
            <a:schemeClr val="accent1"/>
          </a:solidFill>
          <a:ln w="9525" cap="flat" cmpd="sng" algn="ctr">
            <a:solidFill>
              <a:schemeClr val="tx1"/>
            </a:solidFill>
            <a:prstDash val="solid"/>
            <a:round/>
            <a:headEnd type="none" w="med" len="med"/>
            <a:tailEnd type="triangle"/>
          </a:ln>
          <a:effectLst/>
        </p:spPr>
      </p:cxnSp>
      <p:cxnSp>
        <p:nvCxnSpPr>
          <p:cNvPr id="34" name="Dirsek Bağlayıcısı 33"/>
          <p:cNvCxnSpPr>
            <a:stCxn id="119" idx="3"/>
            <a:endCxn id="161" idx="0"/>
          </p:cNvCxnSpPr>
          <p:nvPr/>
        </p:nvCxnSpPr>
        <p:spPr bwMode="auto">
          <a:xfrm>
            <a:off x="2560776" y="3248981"/>
            <a:ext cx="848572" cy="437330"/>
          </a:xfrm>
          <a:prstGeom prst="bentConnector2">
            <a:avLst/>
          </a:prstGeom>
          <a:solidFill>
            <a:schemeClr val="accent1"/>
          </a:solidFill>
          <a:ln w="9525" cap="flat" cmpd="sng" algn="ctr">
            <a:solidFill>
              <a:schemeClr val="tx1"/>
            </a:solidFill>
            <a:prstDash val="solid"/>
            <a:round/>
            <a:headEnd type="none" w="med" len="med"/>
            <a:tailEnd type="triangle"/>
          </a:ln>
          <a:effectLst/>
        </p:spPr>
      </p:cxnSp>
      <p:cxnSp>
        <p:nvCxnSpPr>
          <p:cNvPr id="38" name="Dirsek Bağlayıcısı 37"/>
          <p:cNvCxnSpPr>
            <a:stCxn id="119" idx="1"/>
            <a:endCxn id="159" idx="0"/>
          </p:cNvCxnSpPr>
          <p:nvPr/>
        </p:nvCxnSpPr>
        <p:spPr bwMode="auto">
          <a:xfrm rot="10800000" flipH="1" flipV="1">
            <a:off x="800691" y="3248980"/>
            <a:ext cx="178135" cy="459947"/>
          </a:xfrm>
          <a:prstGeom prst="bentConnector4">
            <a:avLst>
              <a:gd name="adj1" fmla="val -128330"/>
              <a:gd name="adj2" fmla="val 75093"/>
            </a:avLst>
          </a:prstGeom>
          <a:solidFill>
            <a:schemeClr val="accent1"/>
          </a:solidFill>
          <a:ln w="9525" cap="flat" cmpd="sng" algn="ctr">
            <a:solidFill>
              <a:schemeClr val="tx1"/>
            </a:solidFill>
            <a:prstDash val="solid"/>
            <a:round/>
            <a:headEnd type="none" w="med" len="med"/>
            <a:tailEnd type="triangle"/>
          </a:ln>
          <a:effectLst/>
        </p:spPr>
      </p:cxnSp>
      <p:cxnSp>
        <p:nvCxnSpPr>
          <p:cNvPr id="92" name="Düz Ok Bağlayıcısı 91">
            <a:extLst>
              <a:ext uri="{FF2B5EF4-FFF2-40B4-BE49-F238E27FC236}">
                <a16:creationId xmlns:a16="http://schemas.microsoft.com/office/drawing/2014/main" id="{8DBDFFA9-D10F-441C-B165-F2DA1B1C9C38}"/>
              </a:ext>
            </a:extLst>
          </p:cNvPr>
          <p:cNvCxnSpPr/>
          <p:nvPr/>
        </p:nvCxnSpPr>
        <p:spPr>
          <a:xfrm>
            <a:off x="5075443" y="5118298"/>
            <a:ext cx="613" cy="344344"/>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5" name="Düz Ok Bağlayıcısı 94">
            <a:extLst>
              <a:ext uri="{FF2B5EF4-FFF2-40B4-BE49-F238E27FC236}">
                <a16:creationId xmlns:a16="http://schemas.microsoft.com/office/drawing/2014/main" id="{8DBDFFA9-D10F-441C-B165-F2DA1B1C9C38}"/>
              </a:ext>
            </a:extLst>
          </p:cNvPr>
          <p:cNvCxnSpPr/>
          <p:nvPr/>
        </p:nvCxnSpPr>
        <p:spPr>
          <a:xfrm>
            <a:off x="7451707" y="5125735"/>
            <a:ext cx="613" cy="344344"/>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Dirsek Bağlayıcısı 56"/>
          <p:cNvCxnSpPr>
            <a:stCxn id="25" idx="3"/>
            <a:endCxn id="3" idx="0"/>
          </p:cNvCxnSpPr>
          <p:nvPr/>
        </p:nvCxnSpPr>
        <p:spPr bwMode="auto">
          <a:xfrm flipH="1">
            <a:off x="1177615" y="1712005"/>
            <a:ext cx="7642826" cy="3126925"/>
          </a:xfrm>
          <a:prstGeom prst="bentConnector4">
            <a:avLst>
              <a:gd name="adj1" fmla="val -2991"/>
              <a:gd name="adj2" fmla="val 88591"/>
            </a:avLst>
          </a:prstGeom>
          <a:solidFill>
            <a:schemeClr val="accent1"/>
          </a:solidFill>
          <a:ln w="9525" cap="flat" cmpd="sng" algn="ctr">
            <a:solidFill>
              <a:schemeClr val="tx1"/>
            </a:solidFill>
            <a:prstDash val="solid"/>
            <a:round/>
            <a:headEnd type="none" w="med" len="med"/>
            <a:tailEnd type="triangle"/>
          </a:ln>
          <a:effectLst/>
        </p:spPr>
      </p:cxnSp>
      <p:cxnSp>
        <p:nvCxnSpPr>
          <p:cNvPr id="60" name="Dirsek Bağlayıcısı 59"/>
          <p:cNvCxnSpPr>
            <a:stCxn id="25" idx="3"/>
            <a:endCxn id="4" idx="0"/>
          </p:cNvCxnSpPr>
          <p:nvPr/>
        </p:nvCxnSpPr>
        <p:spPr bwMode="auto">
          <a:xfrm flipH="1">
            <a:off x="3334032" y="1712005"/>
            <a:ext cx="5486409" cy="3127993"/>
          </a:xfrm>
          <a:prstGeom prst="bentConnector4">
            <a:avLst>
              <a:gd name="adj1" fmla="val -4167"/>
              <a:gd name="adj2" fmla="val 91072"/>
            </a:avLst>
          </a:prstGeom>
          <a:solidFill>
            <a:schemeClr val="accent1"/>
          </a:solidFill>
          <a:ln w="9525" cap="flat" cmpd="sng" algn="ctr">
            <a:solidFill>
              <a:schemeClr val="tx1"/>
            </a:solidFill>
            <a:prstDash val="solid"/>
            <a:round/>
            <a:headEnd type="none" w="med" len="med"/>
            <a:tailEnd type="triangle"/>
          </a:ln>
          <a:effectLst/>
        </p:spPr>
      </p:cxnSp>
      <p:cxnSp>
        <p:nvCxnSpPr>
          <p:cNvPr id="63" name="Dirsek Bağlayıcısı 62"/>
          <p:cNvCxnSpPr>
            <a:stCxn id="25" idx="3"/>
            <a:endCxn id="5" idx="0"/>
          </p:cNvCxnSpPr>
          <p:nvPr/>
        </p:nvCxnSpPr>
        <p:spPr bwMode="auto">
          <a:xfrm flipH="1">
            <a:off x="5275682" y="1712005"/>
            <a:ext cx="3544759" cy="3126600"/>
          </a:xfrm>
          <a:prstGeom prst="bentConnector4">
            <a:avLst>
              <a:gd name="adj1" fmla="val -6449"/>
              <a:gd name="adj2" fmla="val 93587"/>
            </a:avLst>
          </a:prstGeom>
          <a:solidFill>
            <a:schemeClr val="accent1"/>
          </a:solidFill>
          <a:ln w="9525" cap="flat" cmpd="sng" algn="ctr">
            <a:solidFill>
              <a:schemeClr val="tx1"/>
            </a:solidFill>
            <a:prstDash val="solid"/>
            <a:round/>
            <a:headEnd type="none" w="med" len="med"/>
            <a:tailEnd type="triangle"/>
          </a:ln>
          <a:effectLst/>
        </p:spPr>
      </p:cxnSp>
      <p:cxnSp>
        <p:nvCxnSpPr>
          <p:cNvPr id="68" name="Dirsek Bağlayıcısı 67"/>
          <p:cNvCxnSpPr>
            <a:stCxn id="25" idx="3"/>
            <a:endCxn id="7" idx="0"/>
          </p:cNvCxnSpPr>
          <p:nvPr/>
        </p:nvCxnSpPr>
        <p:spPr bwMode="auto">
          <a:xfrm flipH="1">
            <a:off x="7479160" y="1712005"/>
            <a:ext cx="1341281" cy="3130919"/>
          </a:xfrm>
          <a:prstGeom prst="bentConnector4">
            <a:avLst>
              <a:gd name="adj1" fmla="val -17043"/>
              <a:gd name="adj2" fmla="val 95307"/>
            </a:avLst>
          </a:prstGeom>
          <a:solidFill>
            <a:schemeClr val="accent1"/>
          </a:solidFill>
          <a:ln w="9525" cap="flat" cmpd="sng" algn="ctr">
            <a:solidFill>
              <a:schemeClr val="tx1"/>
            </a:solidFill>
            <a:prstDash val="solid"/>
            <a:round/>
            <a:headEnd type="none" w="med" len="med"/>
            <a:tailEnd type="triangle"/>
          </a:ln>
          <a:effectLst/>
        </p:spPr>
      </p:cxnSp>
      <p:sp>
        <p:nvSpPr>
          <p:cNvPr id="112" name="Metin kutusu 111">
            <a:extLst>
              <a:ext uri="{FF2B5EF4-FFF2-40B4-BE49-F238E27FC236}">
                <a16:creationId xmlns:a16="http://schemas.microsoft.com/office/drawing/2014/main" id="{F834C035-CD47-4851-8D52-999000C25961}"/>
              </a:ext>
            </a:extLst>
          </p:cNvPr>
          <p:cNvSpPr txBox="1"/>
          <p:nvPr/>
        </p:nvSpPr>
        <p:spPr>
          <a:xfrm>
            <a:off x="7107480" y="1456564"/>
            <a:ext cx="272832" cy="338554"/>
          </a:xfrm>
          <a:prstGeom prst="rect">
            <a:avLst/>
          </a:prstGeom>
          <a:noFill/>
          <a:ln w="12700">
            <a:noFill/>
          </a:ln>
        </p:spPr>
        <p:txBody>
          <a:bodyPr wrap="none" rtlCol="0">
            <a:spAutoFit/>
          </a:bodyPr>
          <a:lstStyle/>
          <a:p>
            <a:pPr algn="ctr"/>
            <a:r>
              <a:rPr lang="tr-TR" sz="1600" dirty="0">
                <a:solidFill>
                  <a:srgbClr val="FFFFFF"/>
                </a:solidFill>
              </a:rPr>
              <a:t>-</a:t>
            </a:r>
          </a:p>
        </p:txBody>
      </p:sp>
      <p:sp>
        <p:nvSpPr>
          <p:cNvPr id="113" name="Metin kutusu 112">
            <a:extLst>
              <a:ext uri="{FF2B5EF4-FFF2-40B4-BE49-F238E27FC236}">
                <a16:creationId xmlns:a16="http://schemas.microsoft.com/office/drawing/2014/main" id="{CC9CF236-9C80-401E-A2CC-BCAF79FC9BB2}"/>
              </a:ext>
            </a:extLst>
          </p:cNvPr>
          <p:cNvSpPr txBox="1"/>
          <p:nvPr/>
        </p:nvSpPr>
        <p:spPr>
          <a:xfrm>
            <a:off x="8787513" y="1944804"/>
            <a:ext cx="332142" cy="307777"/>
          </a:xfrm>
          <a:prstGeom prst="rect">
            <a:avLst/>
          </a:prstGeom>
          <a:noFill/>
          <a:ln w="12700">
            <a:noFill/>
          </a:ln>
        </p:spPr>
        <p:txBody>
          <a:bodyPr wrap="none" rtlCol="0">
            <a:spAutoFit/>
          </a:bodyPr>
          <a:lstStyle/>
          <a:p>
            <a:pPr algn="ctr"/>
            <a:r>
              <a:rPr lang="tr-TR" sz="1400" dirty="0">
                <a:solidFill>
                  <a:srgbClr val="FFFFFF"/>
                </a:solidFill>
              </a:rPr>
              <a:t>+</a:t>
            </a:r>
          </a:p>
        </p:txBody>
      </p:sp>
      <p:sp>
        <p:nvSpPr>
          <p:cNvPr id="6" name="Slayt Numarası Yer Tutucusu 5"/>
          <p:cNvSpPr>
            <a:spLocks noGrp="1"/>
          </p:cNvSpPr>
          <p:nvPr>
            <p:ph type="sldNum" sz="quarter" idx="12"/>
          </p:nvPr>
        </p:nvSpPr>
        <p:spPr>
          <a:xfrm>
            <a:off x="8233042" y="6354328"/>
            <a:ext cx="720542" cy="476250"/>
          </a:xfrm>
        </p:spPr>
        <p:txBody>
          <a:bodyPr/>
          <a:lstStyle/>
          <a:p>
            <a:pPr>
              <a:defRPr/>
            </a:pPr>
            <a:fld id="{CA48B754-D8E6-460C-8CA2-0447D872C702}" type="slidenum">
              <a:rPr lang="tr-TR" smtClean="0"/>
              <a:pPr>
                <a:defRPr/>
              </a:pPr>
              <a:t>75</a:t>
            </a:fld>
            <a:endParaRPr lang="tr-TR" dirty="0"/>
          </a:p>
        </p:txBody>
      </p:sp>
    </p:spTree>
    <p:extLst>
      <p:ext uri="{BB962C8B-B14F-4D97-AF65-F5344CB8AC3E}">
        <p14:creationId xmlns:p14="http://schemas.microsoft.com/office/powerpoint/2010/main" val="140164617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5EFC3C35-54B4-4984-B1DA-4D86F7899B90}"/>
              </a:ext>
            </a:extLst>
          </p:cNvPr>
          <p:cNvSpPr txBox="1"/>
          <p:nvPr/>
        </p:nvSpPr>
        <p:spPr>
          <a:xfrm>
            <a:off x="3458949" y="1086373"/>
            <a:ext cx="2782231" cy="307777"/>
          </a:xfrm>
          <a:prstGeom prst="rect">
            <a:avLst/>
          </a:prstGeom>
          <a:solidFill>
            <a:srgbClr val="000042"/>
          </a:solidFill>
          <a:ln w="12700">
            <a:solidFill>
              <a:srgbClr val="FFFFFF"/>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tr-TR" sz="1400" b="0" dirty="0" err="1">
                <a:solidFill>
                  <a:srgbClr val="FFFFFF"/>
                </a:solidFill>
              </a:rPr>
              <a:t>Likelihood</a:t>
            </a:r>
            <a:r>
              <a:rPr lang="tr-TR" sz="1400" b="0" dirty="0">
                <a:solidFill>
                  <a:srgbClr val="FFFFFF"/>
                </a:solidFill>
              </a:rPr>
              <a:t> of </a:t>
            </a:r>
            <a:r>
              <a:rPr lang="tr-TR" sz="1400" b="0" dirty="0" err="1">
                <a:solidFill>
                  <a:srgbClr val="FFFFFF"/>
                </a:solidFill>
              </a:rPr>
              <a:t>choledocholithiasis</a:t>
            </a:r>
            <a:endParaRPr lang="tr-TR" sz="1400" b="0" dirty="0">
              <a:solidFill>
                <a:srgbClr val="FFFFFF"/>
              </a:solidFill>
            </a:endParaRPr>
          </a:p>
        </p:txBody>
      </p:sp>
      <p:sp>
        <p:nvSpPr>
          <p:cNvPr id="4" name="Metin kutusu 3">
            <a:extLst>
              <a:ext uri="{FF2B5EF4-FFF2-40B4-BE49-F238E27FC236}">
                <a16:creationId xmlns:a16="http://schemas.microsoft.com/office/drawing/2014/main" id="{1FCD5F3F-F192-4B83-BF81-79ED3EEA9D3F}"/>
              </a:ext>
            </a:extLst>
          </p:cNvPr>
          <p:cNvSpPr txBox="1"/>
          <p:nvPr/>
        </p:nvSpPr>
        <p:spPr>
          <a:xfrm>
            <a:off x="599530" y="5278419"/>
            <a:ext cx="3147834" cy="954107"/>
          </a:xfrm>
          <a:prstGeom prst="rect">
            <a:avLst/>
          </a:prstGeom>
          <a:solidFill>
            <a:srgbClr val="000042"/>
          </a:solidFill>
          <a:ln w="12700">
            <a:solidFill>
              <a:srgbClr val="FFFFF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tr-TR" sz="1400" b="0" dirty="0" smtClean="0">
                <a:solidFill>
                  <a:srgbClr val="FFFFFF"/>
                </a:solidFill>
              </a:rPr>
              <a:t>Laparoscopic </a:t>
            </a:r>
            <a:r>
              <a:rPr lang="tr-TR" sz="1400" b="0" dirty="0" err="1" smtClean="0">
                <a:solidFill>
                  <a:srgbClr val="FFFFFF"/>
                </a:solidFill>
              </a:rPr>
              <a:t>cholecystectomy</a:t>
            </a:r>
            <a:endParaRPr lang="tr-TR" sz="1400" b="0" dirty="0">
              <a:solidFill>
                <a:srgbClr val="FFFFFF"/>
              </a:solidFill>
            </a:endParaRPr>
          </a:p>
          <a:p>
            <a:r>
              <a:rPr lang="tr-TR" sz="1400" b="0" dirty="0" smtClean="0">
                <a:solidFill>
                  <a:srgbClr val="FFFFFF"/>
                </a:solidFill>
              </a:rPr>
              <a:t>    </a:t>
            </a:r>
            <a:r>
              <a:rPr lang="tr-TR" sz="1400" b="0" dirty="0">
                <a:solidFill>
                  <a:srgbClr val="FFFFFF"/>
                </a:solidFill>
              </a:rPr>
              <a:t>P</a:t>
            </a:r>
            <a:r>
              <a:rPr lang="en-US" sz="1400" b="0" dirty="0" err="1">
                <a:solidFill>
                  <a:srgbClr val="FFFFFF"/>
                </a:solidFill>
              </a:rPr>
              <a:t>ostoperative</a:t>
            </a:r>
            <a:r>
              <a:rPr lang="tr-TR" sz="1400" b="0" dirty="0">
                <a:solidFill>
                  <a:srgbClr val="FFFFFF"/>
                </a:solidFill>
              </a:rPr>
              <a:t> </a:t>
            </a:r>
            <a:r>
              <a:rPr lang="en-US" sz="1400" b="0" dirty="0" smtClean="0">
                <a:solidFill>
                  <a:srgbClr val="FFFFFF"/>
                </a:solidFill>
              </a:rPr>
              <a:t>ERCP</a:t>
            </a:r>
            <a:r>
              <a:rPr lang="tr-TR" sz="1400" b="0" dirty="0" smtClean="0">
                <a:solidFill>
                  <a:srgbClr val="FFFFFF"/>
                </a:solidFill>
              </a:rPr>
              <a:t>  </a:t>
            </a:r>
            <a:r>
              <a:rPr lang="tr-TR" sz="1400" dirty="0" err="1" smtClean="0">
                <a:solidFill>
                  <a:srgbClr val="FFFF00"/>
                </a:solidFill>
              </a:rPr>
              <a:t>if</a:t>
            </a:r>
            <a:r>
              <a:rPr lang="tr-TR" sz="1400" dirty="0" smtClean="0">
                <a:solidFill>
                  <a:srgbClr val="FFFF00"/>
                </a:solidFill>
              </a:rPr>
              <a:t> </a:t>
            </a:r>
            <a:r>
              <a:rPr lang="tr-TR" sz="1400" dirty="0" err="1">
                <a:solidFill>
                  <a:srgbClr val="FFFF00"/>
                </a:solidFill>
              </a:rPr>
              <a:t>necessary</a:t>
            </a:r>
            <a:endParaRPr lang="en-US" sz="1400" dirty="0">
              <a:solidFill>
                <a:srgbClr val="FFFF00"/>
              </a:solidFill>
            </a:endParaRPr>
          </a:p>
          <a:p>
            <a:r>
              <a:rPr lang="tr-TR" sz="1400" b="0" dirty="0" smtClean="0">
                <a:solidFill>
                  <a:srgbClr val="FFFFFF"/>
                </a:solidFill>
              </a:rPr>
              <a:t>    </a:t>
            </a:r>
            <a:r>
              <a:rPr lang="en-US" sz="1400" b="0" dirty="0" smtClean="0">
                <a:solidFill>
                  <a:srgbClr val="FFFFFF"/>
                </a:solidFill>
              </a:rPr>
              <a:t>Laparoscopic </a:t>
            </a:r>
            <a:r>
              <a:rPr lang="en-US" sz="1400" b="0" dirty="0">
                <a:solidFill>
                  <a:srgbClr val="FFFFFF"/>
                </a:solidFill>
              </a:rPr>
              <a:t>common</a:t>
            </a:r>
            <a:r>
              <a:rPr lang="tr-TR" sz="1400" b="0" dirty="0">
                <a:solidFill>
                  <a:srgbClr val="FFFFFF"/>
                </a:solidFill>
              </a:rPr>
              <a:t> </a:t>
            </a:r>
            <a:r>
              <a:rPr lang="en-US" sz="1400" b="0" dirty="0">
                <a:solidFill>
                  <a:srgbClr val="FFFFFF"/>
                </a:solidFill>
              </a:rPr>
              <a:t>bile duct </a:t>
            </a:r>
            <a:r>
              <a:rPr lang="tr-TR" sz="1400" b="0" dirty="0" smtClean="0">
                <a:solidFill>
                  <a:srgbClr val="FFFFFF"/>
                </a:solidFill>
              </a:rPr>
              <a:t>   </a:t>
            </a:r>
          </a:p>
          <a:p>
            <a:r>
              <a:rPr lang="tr-TR" sz="1400" b="0" dirty="0">
                <a:solidFill>
                  <a:srgbClr val="FFFFFF"/>
                </a:solidFill>
              </a:rPr>
              <a:t> </a:t>
            </a:r>
            <a:r>
              <a:rPr lang="tr-TR" sz="1400" b="0" dirty="0" smtClean="0">
                <a:solidFill>
                  <a:srgbClr val="FFFFFF"/>
                </a:solidFill>
              </a:rPr>
              <a:t>   </a:t>
            </a:r>
            <a:r>
              <a:rPr lang="en-US" sz="1400" b="0" dirty="0" smtClean="0">
                <a:solidFill>
                  <a:srgbClr val="FFFFFF"/>
                </a:solidFill>
              </a:rPr>
              <a:t>exploration</a:t>
            </a:r>
            <a:r>
              <a:rPr lang="tr-TR" sz="1400" b="0" dirty="0" smtClean="0">
                <a:solidFill>
                  <a:srgbClr val="FFFFFF"/>
                </a:solidFill>
              </a:rPr>
              <a:t> (?)</a:t>
            </a:r>
            <a:endParaRPr lang="tr-TR" sz="1400" b="0" dirty="0">
              <a:solidFill>
                <a:srgbClr val="FFFFFF"/>
              </a:solidFill>
            </a:endParaRPr>
          </a:p>
        </p:txBody>
      </p:sp>
      <p:sp>
        <p:nvSpPr>
          <p:cNvPr id="5" name="Metin kutusu 4">
            <a:extLst>
              <a:ext uri="{FF2B5EF4-FFF2-40B4-BE49-F238E27FC236}">
                <a16:creationId xmlns:a16="http://schemas.microsoft.com/office/drawing/2014/main" id="{D01BB8C2-631D-4E24-B210-D217BD5BF519}"/>
              </a:ext>
            </a:extLst>
          </p:cNvPr>
          <p:cNvSpPr txBox="1"/>
          <p:nvPr/>
        </p:nvSpPr>
        <p:spPr>
          <a:xfrm>
            <a:off x="589288" y="2504621"/>
            <a:ext cx="2266076" cy="738664"/>
          </a:xfrm>
          <a:prstGeom prst="rect">
            <a:avLst/>
          </a:prstGeom>
          <a:solidFill>
            <a:srgbClr val="000042"/>
          </a:solidFill>
          <a:ln w="12700">
            <a:solidFill>
              <a:srgbClr val="FFFFF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b="0" dirty="0">
                <a:solidFill>
                  <a:srgbClr val="FFFFFF"/>
                </a:solidFill>
              </a:rPr>
              <a:t>Laparoscopic</a:t>
            </a:r>
          </a:p>
          <a:p>
            <a:pPr algn="ctr"/>
            <a:r>
              <a:rPr lang="en-US" sz="1400" b="0" dirty="0">
                <a:solidFill>
                  <a:srgbClr val="FFFFFF"/>
                </a:solidFill>
              </a:rPr>
              <a:t>cholecystectomy</a:t>
            </a:r>
          </a:p>
          <a:p>
            <a:pPr algn="ctr"/>
            <a:r>
              <a:rPr lang="en-US" sz="1400" b="0" dirty="0">
                <a:solidFill>
                  <a:srgbClr val="FFFFFF"/>
                </a:solidFill>
              </a:rPr>
              <a:t>No </a:t>
            </a:r>
            <a:r>
              <a:rPr lang="tr-TR" sz="1400" b="0" dirty="0" smtClean="0">
                <a:solidFill>
                  <a:srgbClr val="FFFFFF"/>
                </a:solidFill>
              </a:rPr>
              <a:t>ERCP</a:t>
            </a:r>
            <a:r>
              <a:rPr lang="en-US" sz="1400" b="0" dirty="0" smtClean="0">
                <a:solidFill>
                  <a:srgbClr val="FFFFFF"/>
                </a:solidFill>
              </a:rPr>
              <a:t> </a:t>
            </a:r>
            <a:r>
              <a:rPr lang="en-US" sz="1400" b="0" dirty="0">
                <a:solidFill>
                  <a:srgbClr val="FFFFFF"/>
                </a:solidFill>
              </a:rPr>
              <a:t>needed</a:t>
            </a:r>
          </a:p>
        </p:txBody>
      </p:sp>
      <p:sp>
        <p:nvSpPr>
          <p:cNvPr id="7" name="Metin kutusu 6">
            <a:extLst>
              <a:ext uri="{FF2B5EF4-FFF2-40B4-BE49-F238E27FC236}">
                <a16:creationId xmlns:a16="http://schemas.microsoft.com/office/drawing/2014/main" id="{7D044006-B9F3-489B-9A21-0CD608DA4724}"/>
              </a:ext>
            </a:extLst>
          </p:cNvPr>
          <p:cNvSpPr txBox="1"/>
          <p:nvPr/>
        </p:nvSpPr>
        <p:spPr>
          <a:xfrm>
            <a:off x="4457729" y="5291443"/>
            <a:ext cx="1639272" cy="523220"/>
          </a:xfrm>
          <a:prstGeom prst="rect">
            <a:avLst/>
          </a:prstGeom>
          <a:solidFill>
            <a:srgbClr val="000042"/>
          </a:solidFill>
          <a:ln w="12700">
            <a:solidFill>
              <a:srgbClr val="FFFFF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tr-TR" sz="1400" b="0" dirty="0">
                <a:solidFill>
                  <a:srgbClr val="FFFFFF"/>
                </a:solidFill>
              </a:rPr>
              <a:t>Laparoscopic</a:t>
            </a:r>
          </a:p>
          <a:p>
            <a:pPr algn="ctr"/>
            <a:r>
              <a:rPr lang="tr-TR" sz="1400" b="0" dirty="0" err="1">
                <a:solidFill>
                  <a:srgbClr val="FFFFFF"/>
                </a:solidFill>
              </a:rPr>
              <a:t>cholecystectomy</a:t>
            </a:r>
            <a:endParaRPr lang="tr-TR" sz="1400" b="0" dirty="0">
              <a:solidFill>
                <a:srgbClr val="FFFFFF"/>
              </a:solidFill>
            </a:endParaRPr>
          </a:p>
        </p:txBody>
      </p:sp>
      <p:sp>
        <p:nvSpPr>
          <p:cNvPr id="8" name="Metin kutusu 7">
            <a:extLst>
              <a:ext uri="{FF2B5EF4-FFF2-40B4-BE49-F238E27FC236}">
                <a16:creationId xmlns:a16="http://schemas.microsoft.com/office/drawing/2014/main" id="{C52E323A-8844-4187-8462-B3517044AB6D}"/>
              </a:ext>
            </a:extLst>
          </p:cNvPr>
          <p:cNvSpPr txBox="1"/>
          <p:nvPr/>
        </p:nvSpPr>
        <p:spPr>
          <a:xfrm>
            <a:off x="3752123" y="2489581"/>
            <a:ext cx="2753782" cy="738664"/>
          </a:xfrm>
          <a:prstGeom prst="rect">
            <a:avLst/>
          </a:prstGeom>
          <a:solidFill>
            <a:srgbClr val="000042"/>
          </a:solidFill>
          <a:ln w="12700">
            <a:solidFill>
              <a:srgbClr val="FFFFFF"/>
            </a:solid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tr-TR" sz="1400" b="0" dirty="0" smtClean="0">
              <a:solidFill>
                <a:srgbClr val="FFFFFF"/>
              </a:solidFill>
            </a:endParaRPr>
          </a:p>
          <a:p>
            <a:r>
              <a:rPr lang="tr-TR" sz="1400" b="0" dirty="0" err="1" smtClean="0">
                <a:solidFill>
                  <a:srgbClr val="FFFFFF"/>
                </a:solidFill>
              </a:rPr>
              <a:t>Preoperative</a:t>
            </a:r>
            <a:r>
              <a:rPr lang="tr-TR" sz="1400" b="0" dirty="0" smtClean="0">
                <a:solidFill>
                  <a:srgbClr val="FFFFFF"/>
                </a:solidFill>
              </a:rPr>
              <a:t> EUS </a:t>
            </a:r>
            <a:r>
              <a:rPr lang="tr-TR" sz="1400" b="0" dirty="0" err="1" smtClean="0">
                <a:solidFill>
                  <a:srgbClr val="FFFFFF"/>
                </a:solidFill>
              </a:rPr>
              <a:t>and</a:t>
            </a:r>
            <a:r>
              <a:rPr lang="tr-TR" sz="1400" b="0" dirty="0" smtClean="0">
                <a:solidFill>
                  <a:srgbClr val="FFFFFF"/>
                </a:solidFill>
              </a:rPr>
              <a:t> / </a:t>
            </a:r>
            <a:r>
              <a:rPr lang="tr-TR" sz="1400" b="0" dirty="0" err="1" smtClean="0">
                <a:solidFill>
                  <a:srgbClr val="FFFFFF"/>
                </a:solidFill>
              </a:rPr>
              <a:t>or</a:t>
            </a:r>
            <a:r>
              <a:rPr lang="tr-TR" sz="1400" b="0" dirty="0" smtClean="0">
                <a:solidFill>
                  <a:srgbClr val="FFFFFF"/>
                </a:solidFill>
              </a:rPr>
              <a:t> ERCP</a:t>
            </a:r>
          </a:p>
          <a:p>
            <a:endParaRPr lang="tr-TR" sz="1400" b="0" dirty="0">
              <a:solidFill>
                <a:srgbClr val="FFFFFF"/>
              </a:solidFill>
            </a:endParaRPr>
          </a:p>
        </p:txBody>
      </p:sp>
      <p:sp>
        <p:nvSpPr>
          <p:cNvPr id="9" name="Metin kutusu 8">
            <a:extLst>
              <a:ext uri="{FF2B5EF4-FFF2-40B4-BE49-F238E27FC236}">
                <a16:creationId xmlns:a16="http://schemas.microsoft.com/office/drawing/2014/main" id="{B70579BA-9DBB-4553-8F63-FBAE084452EC}"/>
              </a:ext>
            </a:extLst>
          </p:cNvPr>
          <p:cNvSpPr txBox="1"/>
          <p:nvPr/>
        </p:nvSpPr>
        <p:spPr>
          <a:xfrm>
            <a:off x="7581107" y="2502255"/>
            <a:ext cx="1164733" cy="523220"/>
          </a:xfrm>
          <a:prstGeom prst="rect">
            <a:avLst/>
          </a:prstGeom>
          <a:solidFill>
            <a:srgbClr val="000042"/>
          </a:solidFill>
          <a:ln w="12700">
            <a:solidFill>
              <a:srgbClr val="FFFFF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tr-TR" sz="1400" b="0" dirty="0" err="1">
                <a:solidFill>
                  <a:srgbClr val="FFFFFF"/>
                </a:solidFill>
              </a:rPr>
              <a:t>Preoperative</a:t>
            </a:r>
            <a:r>
              <a:rPr lang="tr-TR" sz="1400" b="0" dirty="0">
                <a:solidFill>
                  <a:srgbClr val="FFFFFF"/>
                </a:solidFill>
              </a:rPr>
              <a:t> ERCP</a:t>
            </a:r>
          </a:p>
        </p:txBody>
      </p:sp>
      <p:sp>
        <p:nvSpPr>
          <p:cNvPr id="10" name="Metin kutusu 9">
            <a:extLst>
              <a:ext uri="{FF2B5EF4-FFF2-40B4-BE49-F238E27FC236}">
                <a16:creationId xmlns:a16="http://schemas.microsoft.com/office/drawing/2014/main" id="{624C7801-214E-4AAD-80B6-6D5E6A62F9D4}"/>
              </a:ext>
            </a:extLst>
          </p:cNvPr>
          <p:cNvSpPr txBox="1"/>
          <p:nvPr/>
        </p:nvSpPr>
        <p:spPr>
          <a:xfrm>
            <a:off x="7020669" y="5304361"/>
            <a:ext cx="1164727" cy="575542"/>
          </a:xfrm>
          <a:prstGeom prst="rect">
            <a:avLst/>
          </a:prstGeom>
          <a:solidFill>
            <a:srgbClr val="000042"/>
          </a:solidFill>
          <a:ln w="12700">
            <a:solidFill>
              <a:srgbClr val="FFFFF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tr-TR" sz="1400" b="0">
                <a:solidFill>
                  <a:srgbClr val="FFFFFF"/>
                </a:solidFill>
              </a:rPr>
              <a:t>Preoperative</a:t>
            </a:r>
          </a:p>
          <a:p>
            <a:pPr algn="ctr"/>
            <a:r>
              <a:rPr lang="tr-TR" sz="1400" b="0">
                <a:solidFill>
                  <a:srgbClr val="FFFFFF"/>
                </a:solidFill>
              </a:rPr>
              <a:t>ERCP</a:t>
            </a:r>
            <a:endParaRPr lang="tr-TR" sz="1400" b="0" dirty="0">
              <a:solidFill>
                <a:srgbClr val="FFFFFF"/>
              </a:solidFill>
            </a:endParaRPr>
          </a:p>
        </p:txBody>
      </p:sp>
      <p:sp>
        <p:nvSpPr>
          <p:cNvPr id="116" name="Metin kutusu 115">
            <a:extLst>
              <a:ext uri="{FF2B5EF4-FFF2-40B4-BE49-F238E27FC236}">
                <a16:creationId xmlns:a16="http://schemas.microsoft.com/office/drawing/2014/main" id="{3C41BFD5-3E9E-425F-BC08-DC31CCC985DB}"/>
              </a:ext>
            </a:extLst>
          </p:cNvPr>
          <p:cNvSpPr txBox="1"/>
          <p:nvPr/>
        </p:nvSpPr>
        <p:spPr>
          <a:xfrm>
            <a:off x="1288013" y="362817"/>
            <a:ext cx="7034862" cy="369332"/>
          </a:xfrm>
          <a:prstGeom prst="rect">
            <a:avLst/>
          </a:prstGeom>
          <a:noFill/>
        </p:spPr>
        <p:txBody>
          <a:bodyPr wrap="square" rtlCol="0">
            <a:spAutoFit/>
          </a:bodyPr>
          <a:lstStyle/>
          <a:p>
            <a:r>
              <a:rPr lang="en-US" b="0" dirty="0">
                <a:solidFill>
                  <a:srgbClr val="FFFF00"/>
                </a:solidFill>
                <a:ea typeface="Tahoma" panose="020B0604030504040204" pitchFamily="34" charset="0"/>
                <a:cs typeface="Tahoma" panose="020B0604030504040204" pitchFamily="34" charset="0"/>
              </a:rPr>
              <a:t>Management of patients with </a:t>
            </a:r>
            <a:r>
              <a:rPr lang="en-US" b="0" dirty="0" err="1" smtClean="0">
                <a:solidFill>
                  <a:srgbClr val="FFFF00"/>
                </a:solidFill>
                <a:ea typeface="Tahoma" panose="020B0604030504040204" pitchFamily="34" charset="0"/>
                <a:cs typeface="Tahoma" panose="020B0604030504040204" pitchFamily="34" charset="0"/>
              </a:rPr>
              <a:t>choledocholithiasis</a:t>
            </a:r>
            <a:r>
              <a:rPr lang="tr-TR" b="0" dirty="0" smtClean="0">
                <a:solidFill>
                  <a:srgbClr val="FFFF00"/>
                </a:solidFill>
                <a:ea typeface="Tahoma" panose="020B0604030504040204" pitchFamily="34" charset="0"/>
                <a:cs typeface="Tahoma" panose="020B0604030504040204" pitchFamily="34" charset="0"/>
              </a:rPr>
              <a:t> </a:t>
            </a:r>
            <a:r>
              <a:rPr lang="tr-TR" b="0" dirty="0" err="1" smtClean="0">
                <a:solidFill>
                  <a:srgbClr val="FFFF00"/>
                </a:solidFill>
                <a:ea typeface="Tahoma" panose="020B0604030504040204" pitchFamily="34" charset="0"/>
                <a:cs typeface="Tahoma" panose="020B0604030504040204" pitchFamily="34" charset="0"/>
              </a:rPr>
              <a:t>and</a:t>
            </a:r>
            <a:r>
              <a:rPr lang="tr-TR" b="0" dirty="0" smtClean="0">
                <a:solidFill>
                  <a:srgbClr val="FFFF00"/>
                </a:solidFill>
                <a:ea typeface="Tahoma" panose="020B0604030504040204" pitchFamily="34" charset="0"/>
                <a:cs typeface="Tahoma" panose="020B0604030504040204" pitchFamily="34" charset="0"/>
              </a:rPr>
              <a:t> </a:t>
            </a:r>
            <a:r>
              <a:rPr lang="tr-TR" b="0" dirty="0" err="1" smtClean="0">
                <a:solidFill>
                  <a:srgbClr val="FFFF00"/>
                </a:solidFill>
                <a:ea typeface="Tahoma" panose="020B0604030504040204" pitchFamily="34" charset="0"/>
                <a:cs typeface="Tahoma" panose="020B0604030504040204" pitchFamily="34" charset="0"/>
              </a:rPr>
              <a:t>cholelithiasis</a:t>
            </a:r>
            <a:endParaRPr lang="tr-TR" b="0" dirty="0">
              <a:solidFill>
                <a:srgbClr val="FFFF00"/>
              </a:solidFill>
              <a:ea typeface="Tahoma" panose="020B0604030504040204" pitchFamily="34" charset="0"/>
              <a:cs typeface="Tahoma" panose="020B0604030504040204" pitchFamily="34" charset="0"/>
            </a:endParaRPr>
          </a:p>
        </p:txBody>
      </p:sp>
      <p:cxnSp>
        <p:nvCxnSpPr>
          <p:cNvPr id="12" name="Dirsek Bağlayıcısı 11"/>
          <p:cNvCxnSpPr>
            <a:stCxn id="3" idx="3"/>
            <a:endCxn id="9" idx="0"/>
          </p:cNvCxnSpPr>
          <p:nvPr/>
        </p:nvCxnSpPr>
        <p:spPr bwMode="auto">
          <a:xfrm>
            <a:off x="6241180" y="1240262"/>
            <a:ext cx="1922294" cy="1261993"/>
          </a:xfrm>
          <a:prstGeom prst="bentConnector2">
            <a:avLst/>
          </a:prstGeom>
          <a:solidFill>
            <a:schemeClr val="accent1"/>
          </a:solidFill>
          <a:ln w="9525" cap="flat" cmpd="sng" algn="ctr">
            <a:solidFill>
              <a:schemeClr val="tx1"/>
            </a:solidFill>
            <a:prstDash val="solid"/>
            <a:round/>
            <a:headEnd type="none" w="med" len="med"/>
            <a:tailEnd type="triangle"/>
          </a:ln>
          <a:effectLst/>
        </p:spPr>
      </p:cxnSp>
      <p:cxnSp>
        <p:nvCxnSpPr>
          <p:cNvPr id="14" name="Dirsek Bağlayıcısı 13"/>
          <p:cNvCxnSpPr>
            <a:stCxn id="3" idx="1"/>
            <a:endCxn id="5" idx="0"/>
          </p:cNvCxnSpPr>
          <p:nvPr/>
        </p:nvCxnSpPr>
        <p:spPr bwMode="auto">
          <a:xfrm rot="10800000" flipV="1">
            <a:off x="1722327" y="1240261"/>
            <a:ext cx="1736623" cy="1264359"/>
          </a:xfrm>
          <a:prstGeom prst="bentConnector2">
            <a:avLst/>
          </a:prstGeom>
          <a:solidFill>
            <a:schemeClr val="accent1"/>
          </a:solidFill>
          <a:ln w="9525" cap="flat" cmpd="sng" algn="ctr">
            <a:solidFill>
              <a:schemeClr val="tx1"/>
            </a:solidFill>
            <a:prstDash val="solid"/>
            <a:round/>
            <a:headEnd type="none" w="med" len="med"/>
            <a:tailEnd type="triangle"/>
          </a:ln>
          <a:effectLst/>
        </p:spPr>
      </p:cxnSp>
      <p:cxnSp>
        <p:nvCxnSpPr>
          <p:cNvPr id="16" name="Dirsek Bağlayıcısı 15"/>
          <p:cNvCxnSpPr>
            <a:endCxn id="4" idx="0"/>
          </p:cNvCxnSpPr>
          <p:nvPr/>
        </p:nvCxnSpPr>
        <p:spPr bwMode="auto">
          <a:xfrm rot="10800000" flipV="1">
            <a:off x="2173447" y="3753941"/>
            <a:ext cx="2676618" cy="1524478"/>
          </a:xfrm>
          <a:prstGeom prst="bentConnector2">
            <a:avLst/>
          </a:prstGeom>
          <a:solidFill>
            <a:schemeClr val="accent1"/>
          </a:solidFill>
          <a:ln w="9525" cap="flat" cmpd="sng" algn="ctr">
            <a:solidFill>
              <a:schemeClr val="tx1"/>
            </a:solidFill>
            <a:prstDash val="solid"/>
            <a:round/>
            <a:headEnd type="none" w="med" len="med"/>
            <a:tailEnd type="triangle"/>
          </a:ln>
          <a:effectLst/>
        </p:spPr>
      </p:cxnSp>
      <p:cxnSp>
        <p:nvCxnSpPr>
          <p:cNvPr id="20" name="Dirsek Bağlayıcısı 19"/>
          <p:cNvCxnSpPr>
            <a:endCxn id="10" idx="0"/>
          </p:cNvCxnSpPr>
          <p:nvPr/>
        </p:nvCxnSpPr>
        <p:spPr bwMode="auto">
          <a:xfrm>
            <a:off x="4845480" y="3753097"/>
            <a:ext cx="2757553" cy="1551264"/>
          </a:xfrm>
          <a:prstGeom prst="bentConnector2">
            <a:avLst/>
          </a:prstGeom>
          <a:solidFill>
            <a:schemeClr val="accent1"/>
          </a:solidFill>
          <a:ln w="9525" cap="flat" cmpd="sng" algn="ctr">
            <a:solidFill>
              <a:schemeClr val="tx1"/>
            </a:solidFill>
            <a:prstDash val="solid"/>
            <a:round/>
            <a:headEnd type="none" w="med" len="med"/>
            <a:tailEnd type="triangle"/>
          </a:ln>
          <a:effectLst/>
        </p:spPr>
      </p:cxnSp>
      <p:sp>
        <p:nvSpPr>
          <p:cNvPr id="50" name="Metin kutusu 49">
            <a:extLst>
              <a:ext uri="{FF2B5EF4-FFF2-40B4-BE49-F238E27FC236}">
                <a16:creationId xmlns:a16="http://schemas.microsoft.com/office/drawing/2014/main" id="{C197ACC2-E05F-4DA6-9837-6205B7252FCB}"/>
              </a:ext>
            </a:extLst>
          </p:cNvPr>
          <p:cNvSpPr txBox="1"/>
          <p:nvPr/>
        </p:nvSpPr>
        <p:spPr>
          <a:xfrm>
            <a:off x="1467415" y="1765957"/>
            <a:ext cx="574999" cy="307777"/>
          </a:xfrm>
          <a:prstGeom prst="rect">
            <a:avLst/>
          </a:prstGeom>
          <a:solidFill>
            <a:srgbClr val="010173"/>
          </a:solidFill>
          <a:ln>
            <a:noFill/>
          </a:ln>
        </p:spPr>
        <p:txBody>
          <a:bodyPr wrap="square" rtlCol="0">
            <a:spAutoFit/>
          </a:bodyPr>
          <a:lstStyle/>
          <a:p>
            <a:r>
              <a:rPr lang="tr-TR" sz="1400" b="0" dirty="0" err="1" smtClean="0">
                <a:solidFill>
                  <a:srgbClr val="FFFFFF"/>
                </a:solidFill>
              </a:rPr>
              <a:t>Low</a:t>
            </a:r>
            <a:endParaRPr lang="tr-TR" sz="1400" b="0" dirty="0">
              <a:solidFill>
                <a:srgbClr val="FFFFFF"/>
              </a:solidFill>
            </a:endParaRPr>
          </a:p>
        </p:txBody>
      </p:sp>
      <p:sp>
        <p:nvSpPr>
          <p:cNvPr id="52" name="Metin kutusu 51">
            <a:extLst>
              <a:ext uri="{FF2B5EF4-FFF2-40B4-BE49-F238E27FC236}">
                <a16:creationId xmlns:a16="http://schemas.microsoft.com/office/drawing/2014/main" id="{05CD6BF5-B6FE-41EA-85D2-41B84B8898A7}"/>
              </a:ext>
            </a:extLst>
          </p:cNvPr>
          <p:cNvSpPr txBox="1"/>
          <p:nvPr/>
        </p:nvSpPr>
        <p:spPr>
          <a:xfrm>
            <a:off x="1516853" y="4422120"/>
            <a:ext cx="1753217" cy="307777"/>
          </a:xfrm>
          <a:prstGeom prst="rect">
            <a:avLst/>
          </a:prstGeom>
          <a:solidFill>
            <a:srgbClr val="010173"/>
          </a:solidFill>
          <a:ln>
            <a:noFill/>
          </a:ln>
        </p:spPr>
        <p:txBody>
          <a:bodyPr wrap="square" rtlCol="0">
            <a:spAutoFit/>
          </a:bodyPr>
          <a:lstStyle/>
          <a:p>
            <a:r>
              <a:rPr lang="tr-TR" sz="1400" b="0" dirty="0" err="1" smtClean="0">
                <a:solidFill>
                  <a:srgbClr val="FFFFFF"/>
                </a:solidFill>
              </a:rPr>
              <a:t>Doubtful</a:t>
            </a:r>
            <a:r>
              <a:rPr lang="tr-TR" sz="1400" b="0" dirty="0" smtClean="0">
                <a:solidFill>
                  <a:srgbClr val="FFFFFF"/>
                </a:solidFill>
              </a:rPr>
              <a:t>  ? </a:t>
            </a:r>
            <a:endParaRPr lang="tr-TR" sz="1400" b="0" dirty="0">
              <a:solidFill>
                <a:srgbClr val="FFFFFF"/>
              </a:solidFill>
            </a:endParaRPr>
          </a:p>
        </p:txBody>
      </p:sp>
      <p:sp>
        <p:nvSpPr>
          <p:cNvPr id="54" name="Metin kutusu 53">
            <a:extLst>
              <a:ext uri="{FF2B5EF4-FFF2-40B4-BE49-F238E27FC236}">
                <a16:creationId xmlns:a16="http://schemas.microsoft.com/office/drawing/2014/main" id="{0B6C761A-4F62-4804-9331-749F959EE4E3}"/>
              </a:ext>
            </a:extLst>
          </p:cNvPr>
          <p:cNvSpPr txBox="1"/>
          <p:nvPr/>
        </p:nvSpPr>
        <p:spPr>
          <a:xfrm>
            <a:off x="6627714" y="4516180"/>
            <a:ext cx="1751044" cy="307777"/>
          </a:xfrm>
          <a:prstGeom prst="rect">
            <a:avLst/>
          </a:prstGeom>
          <a:solidFill>
            <a:srgbClr val="010173"/>
          </a:solidFill>
          <a:ln>
            <a:noFill/>
          </a:ln>
        </p:spPr>
        <p:txBody>
          <a:bodyPr wrap="square" rtlCol="0">
            <a:spAutoFit/>
          </a:bodyPr>
          <a:lstStyle/>
          <a:p>
            <a:pPr algn="ctr"/>
            <a:r>
              <a:rPr lang="tr-TR" sz="1400" b="0" dirty="0" smtClean="0">
                <a:solidFill>
                  <a:srgbClr val="FFFFFF"/>
                </a:solidFill>
              </a:rPr>
              <a:t> </a:t>
            </a:r>
            <a:r>
              <a:rPr lang="tr-TR" sz="1400" b="0" dirty="0" err="1" smtClean="0">
                <a:solidFill>
                  <a:srgbClr val="FFFFFF"/>
                </a:solidFill>
              </a:rPr>
              <a:t>Definitely</a:t>
            </a:r>
            <a:r>
              <a:rPr lang="tr-TR" sz="1400" b="0" dirty="0" smtClean="0">
                <a:solidFill>
                  <a:srgbClr val="FFFFFF"/>
                </a:solidFill>
              </a:rPr>
              <a:t> </a:t>
            </a:r>
            <a:r>
              <a:rPr lang="tr-TR" sz="1400" b="0" dirty="0" err="1" smtClean="0">
                <a:solidFill>
                  <a:srgbClr val="FFFFFF"/>
                </a:solidFill>
              </a:rPr>
              <a:t>positive</a:t>
            </a:r>
            <a:r>
              <a:rPr lang="tr-TR" sz="1400" b="0" dirty="0" smtClean="0">
                <a:solidFill>
                  <a:srgbClr val="FFFFFF"/>
                </a:solidFill>
              </a:rPr>
              <a:t> </a:t>
            </a:r>
            <a:endParaRPr lang="tr-TR" sz="1400" b="0" dirty="0">
              <a:solidFill>
                <a:srgbClr val="FFFFFF"/>
              </a:solidFill>
            </a:endParaRPr>
          </a:p>
        </p:txBody>
      </p:sp>
      <p:sp>
        <p:nvSpPr>
          <p:cNvPr id="56" name="Metin kutusu 55">
            <a:extLst>
              <a:ext uri="{FF2B5EF4-FFF2-40B4-BE49-F238E27FC236}">
                <a16:creationId xmlns:a16="http://schemas.microsoft.com/office/drawing/2014/main" id="{56CCB399-0FEB-41FD-9C41-4196C93E67D0}"/>
              </a:ext>
            </a:extLst>
          </p:cNvPr>
          <p:cNvSpPr txBox="1"/>
          <p:nvPr/>
        </p:nvSpPr>
        <p:spPr>
          <a:xfrm>
            <a:off x="7831813" y="1794893"/>
            <a:ext cx="546945" cy="307777"/>
          </a:xfrm>
          <a:prstGeom prst="rect">
            <a:avLst/>
          </a:prstGeom>
          <a:solidFill>
            <a:srgbClr val="010173"/>
          </a:solidFill>
          <a:ln>
            <a:noFill/>
          </a:ln>
        </p:spPr>
        <p:txBody>
          <a:bodyPr wrap="none" rtlCol="0">
            <a:spAutoFit/>
          </a:bodyPr>
          <a:lstStyle/>
          <a:p>
            <a:r>
              <a:rPr lang="tr-TR" sz="1400" b="0" dirty="0" smtClean="0">
                <a:solidFill>
                  <a:srgbClr val="FFFFFF"/>
                </a:solidFill>
              </a:rPr>
              <a:t>High</a:t>
            </a:r>
            <a:endParaRPr lang="tr-TR" sz="1400" b="0" dirty="0">
              <a:solidFill>
                <a:srgbClr val="FFFFFF"/>
              </a:solidFill>
            </a:endParaRPr>
          </a:p>
        </p:txBody>
      </p:sp>
      <p:cxnSp>
        <p:nvCxnSpPr>
          <p:cNvPr id="88" name="Düz Ok Bağlayıcısı 87"/>
          <p:cNvCxnSpPr>
            <a:stCxn id="8" idx="2"/>
          </p:cNvCxnSpPr>
          <p:nvPr/>
        </p:nvCxnSpPr>
        <p:spPr bwMode="auto">
          <a:xfrm flipH="1">
            <a:off x="5124255" y="3228245"/>
            <a:ext cx="4759" cy="205017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92" name="Metin kutusu 91">
            <a:extLst>
              <a:ext uri="{FF2B5EF4-FFF2-40B4-BE49-F238E27FC236}">
                <a16:creationId xmlns:a16="http://schemas.microsoft.com/office/drawing/2014/main" id="{A295F5F4-D87C-443E-B121-9EAF39A81566}"/>
              </a:ext>
            </a:extLst>
          </p:cNvPr>
          <p:cNvSpPr txBox="1"/>
          <p:nvPr/>
        </p:nvSpPr>
        <p:spPr>
          <a:xfrm>
            <a:off x="4673926" y="4441577"/>
            <a:ext cx="1127779" cy="307777"/>
          </a:xfrm>
          <a:prstGeom prst="rect">
            <a:avLst/>
          </a:prstGeom>
          <a:solidFill>
            <a:srgbClr val="010173"/>
          </a:solidFill>
          <a:ln>
            <a:noFill/>
          </a:ln>
        </p:spPr>
        <p:txBody>
          <a:bodyPr wrap="square" rtlCol="0">
            <a:spAutoFit/>
          </a:bodyPr>
          <a:lstStyle/>
          <a:p>
            <a:r>
              <a:rPr lang="tr-TR" sz="1400" b="0" dirty="0" err="1" smtClean="0">
                <a:solidFill>
                  <a:srgbClr val="FFFFFF"/>
                </a:solidFill>
              </a:rPr>
              <a:t>Negative</a:t>
            </a:r>
            <a:endParaRPr lang="tr-TR" sz="1400" b="0" dirty="0">
              <a:solidFill>
                <a:srgbClr val="FFFFFF"/>
              </a:solidFill>
            </a:endParaRPr>
          </a:p>
        </p:txBody>
      </p:sp>
      <p:cxnSp>
        <p:nvCxnSpPr>
          <p:cNvPr id="91" name="Düz Ok Bağlayıcısı 90"/>
          <p:cNvCxnSpPr>
            <a:stCxn id="3" idx="2"/>
          </p:cNvCxnSpPr>
          <p:nvPr/>
        </p:nvCxnSpPr>
        <p:spPr bwMode="auto">
          <a:xfrm flipH="1">
            <a:off x="4844225" y="1394150"/>
            <a:ext cx="5840" cy="109543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95" name="Metin kutusu 94">
            <a:extLst>
              <a:ext uri="{FF2B5EF4-FFF2-40B4-BE49-F238E27FC236}">
                <a16:creationId xmlns:a16="http://schemas.microsoft.com/office/drawing/2014/main" id="{DAD23887-FF8D-44CD-9BFA-567DE78B36C2}"/>
              </a:ext>
            </a:extLst>
          </p:cNvPr>
          <p:cNvSpPr txBox="1"/>
          <p:nvPr/>
        </p:nvSpPr>
        <p:spPr>
          <a:xfrm>
            <a:off x="4342345" y="1764374"/>
            <a:ext cx="1203278" cy="307777"/>
          </a:xfrm>
          <a:prstGeom prst="rect">
            <a:avLst/>
          </a:prstGeom>
          <a:solidFill>
            <a:srgbClr val="010173"/>
          </a:solidFill>
          <a:ln>
            <a:noFill/>
          </a:ln>
        </p:spPr>
        <p:txBody>
          <a:bodyPr wrap="none" rtlCol="0">
            <a:spAutoFit/>
          </a:bodyPr>
          <a:lstStyle/>
          <a:p>
            <a:r>
              <a:rPr lang="tr-TR" sz="1400" b="0" dirty="0" err="1">
                <a:solidFill>
                  <a:srgbClr val="FFFFFF"/>
                </a:solidFill>
              </a:rPr>
              <a:t>I</a:t>
            </a:r>
            <a:r>
              <a:rPr lang="tr-TR" sz="1400" b="0" dirty="0" err="1" smtClean="0">
                <a:solidFill>
                  <a:srgbClr val="FFFFFF"/>
                </a:solidFill>
              </a:rPr>
              <a:t>ntermediate</a:t>
            </a:r>
            <a:endParaRPr lang="tr-TR" sz="1400" b="0" dirty="0">
              <a:solidFill>
                <a:srgbClr val="FFFFFF"/>
              </a:solidFill>
            </a:endParaRPr>
          </a:p>
        </p:txBody>
      </p:sp>
      <p:grpSp>
        <p:nvGrpSpPr>
          <p:cNvPr id="97" name="Group 4"/>
          <p:cNvGrpSpPr>
            <a:grpSpLocks/>
          </p:cNvGrpSpPr>
          <p:nvPr/>
        </p:nvGrpSpPr>
        <p:grpSpPr bwMode="auto">
          <a:xfrm>
            <a:off x="58738" y="6440488"/>
            <a:ext cx="2667000" cy="365125"/>
            <a:chOff x="384" y="2976"/>
            <a:chExt cx="1680" cy="230"/>
          </a:xfrm>
        </p:grpSpPr>
        <p:pic>
          <p:nvPicPr>
            <p:cNvPr id="98" name="Picture 5" descr="HM00260_"/>
            <p:cNvPicPr>
              <a:picLocks noChangeAspect="1" noChangeArrowheads="1"/>
            </p:cNvPicPr>
            <p:nvPr/>
          </p:nvPicPr>
          <p:blipFill>
            <a:blip r:embed="rId2" cstate="print"/>
            <a:srcRect/>
            <a:stretch>
              <a:fillRect/>
            </a:stretch>
          </p:blipFill>
          <p:spPr bwMode="auto">
            <a:xfrm>
              <a:off x="1351" y="3009"/>
              <a:ext cx="144" cy="183"/>
            </a:xfrm>
            <a:prstGeom prst="rect">
              <a:avLst/>
            </a:prstGeom>
            <a:noFill/>
            <a:ln w="9525">
              <a:noFill/>
              <a:miter lim="800000"/>
              <a:headEnd/>
              <a:tailEnd/>
            </a:ln>
          </p:spPr>
        </p:pic>
        <p:sp>
          <p:nvSpPr>
            <p:cNvPr id="99"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dirty="0" err="1"/>
                <a:t>İÜ.Cerrahpaşa</a:t>
              </a:r>
              <a:r>
                <a:rPr lang="tr-TR" sz="900" b="0" dirty="0"/>
                <a:t> Tıp Fakültesi</a:t>
              </a:r>
            </a:p>
            <a:p>
              <a:r>
                <a:rPr lang="tr-TR" sz="900" b="0" dirty="0"/>
                <a:t>Gastroenteroloji Bilim Dalı</a:t>
              </a:r>
            </a:p>
          </p:txBody>
        </p:sp>
      </p:grpSp>
      <p:sp>
        <p:nvSpPr>
          <p:cNvPr id="2" name="Slayt Numarası Yer Tutucusu 1"/>
          <p:cNvSpPr>
            <a:spLocks noGrp="1"/>
          </p:cNvSpPr>
          <p:nvPr>
            <p:ph type="sldNum" sz="quarter" idx="12"/>
          </p:nvPr>
        </p:nvSpPr>
        <p:spPr/>
        <p:txBody>
          <a:bodyPr/>
          <a:lstStyle/>
          <a:p>
            <a:pPr>
              <a:defRPr/>
            </a:pPr>
            <a:fld id="{CA48B754-D8E6-460C-8CA2-0447D872C702}" type="slidenum">
              <a:rPr lang="tr-TR" smtClean="0"/>
              <a:pPr>
                <a:defRPr/>
              </a:pPr>
              <a:t>76</a:t>
            </a:fld>
            <a:endParaRPr lang="tr-TR"/>
          </a:p>
        </p:txBody>
      </p:sp>
    </p:spTree>
    <p:extLst>
      <p:ext uri="{BB962C8B-B14F-4D97-AF65-F5344CB8AC3E}">
        <p14:creationId xmlns:p14="http://schemas.microsoft.com/office/powerpoint/2010/main" val="126547926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Numarası Yer Tutucusu"/>
          <p:cNvSpPr>
            <a:spLocks noGrp="1"/>
          </p:cNvSpPr>
          <p:nvPr>
            <p:ph type="sldNum" sz="quarter" idx="12"/>
          </p:nvPr>
        </p:nvSpPr>
        <p:spPr/>
        <p:txBody>
          <a:bodyPr/>
          <a:lstStyle/>
          <a:p>
            <a:pPr>
              <a:defRPr/>
            </a:pPr>
            <a:fld id="{18A7C158-08FE-4036-8D5A-254103DC9D54}" type="slidenum">
              <a:rPr lang="tr-TR" smtClean="0"/>
              <a:pPr>
                <a:defRPr/>
              </a:pPr>
              <a:t>77</a:t>
            </a:fld>
            <a:endParaRPr lang="tr-TR"/>
          </a:p>
        </p:txBody>
      </p:sp>
      <p:pic>
        <p:nvPicPr>
          <p:cNvPr id="1026" name="Picture 2" descr="C:\Documents and Settings\user\Desktop\Çiçekler\IMG_1744.jpg"/>
          <p:cNvPicPr>
            <a:picLocks noChangeAspect="1" noChangeArrowheads="1"/>
          </p:cNvPicPr>
          <p:nvPr/>
        </p:nvPicPr>
        <p:blipFill>
          <a:blip r:embed="rId2" cstate="print">
            <a:lum bright="10000" contrast="20000"/>
          </a:blip>
          <a:srcRect/>
          <a:stretch>
            <a:fillRect/>
          </a:stretch>
        </p:blipFill>
        <p:spPr bwMode="auto">
          <a:xfrm>
            <a:off x="0" y="0"/>
            <a:ext cx="9144000" cy="6858000"/>
          </a:xfrm>
          <a:prstGeom prst="rect">
            <a:avLst/>
          </a:prstGeom>
          <a:noFill/>
        </p:spPr>
      </p:pic>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p:cNvGrpSpPr/>
          <p:nvPr/>
        </p:nvGrpSpPr>
        <p:grpSpPr>
          <a:xfrm>
            <a:off x="2116324" y="770820"/>
            <a:ext cx="5076056" cy="2135895"/>
            <a:chOff x="3491880" y="414349"/>
            <a:chExt cx="5268159" cy="2136617"/>
          </a:xfrm>
        </p:grpSpPr>
        <p:pic>
          <p:nvPicPr>
            <p:cNvPr id="3" name="Picture 4" descr="aging ile ilgili gÃ¶rsel sonucu"/>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491880" y="414349"/>
              <a:ext cx="4883696" cy="2136617"/>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3563888" y="1963476"/>
              <a:ext cx="1296144" cy="523220"/>
            </a:xfrm>
            <a:prstGeom prst="rect">
              <a:avLst/>
            </a:prstGeom>
            <a:noFill/>
          </p:spPr>
          <p:txBody>
            <a:bodyPr wrap="square" rtlCol="0">
              <a:spAutoFit/>
            </a:bodyPr>
            <a:lstStyle/>
            <a:p>
              <a:r>
                <a:rPr lang="tr-TR" sz="1400" dirty="0" smtClean="0">
                  <a:solidFill>
                    <a:srgbClr val="000000"/>
                  </a:solidFill>
                </a:rPr>
                <a:t>10-15%</a:t>
              </a:r>
            </a:p>
            <a:p>
              <a:r>
                <a:rPr lang="tr-TR" sz="1400" dirty="0" smtClean="0">
                  <a:solidFill>
                    <a:srgbClr val="000000"/>
                  </a:solidFill>
                </a:rPr>
                <a:t>F/M :2</a:t>
              </a:r>
              <a:endParaRPr lang="tr-TR" sz="1400" dirty="0">
                <a:solidFill>
                  <a:srgbClr val="000000"/>
                </a:solidFill>
              </a:endParaRPr>
            </a:p>
          </p:txBody>
        </p:sp>
        <p:sp>
          <p:nvSpPr>
            <p:cNvPr id="5" name="Metin kutusu 4"/>
            <p:cNvSpPr txBox="1"/>
            <p:nvPr/>
          </p:nvSpPr>
          <p:spPr>
            <a:xfrm>
              <a:off x="7463895" y="2167164"/>
              <a:ext cx="1296144" cy="307777"/>
            </a:xfrm>
            <a:prstGeom prst="rect">
              <a:avLst/>
            </a:prstGeom>
            <a:noFill/>
          </p:spPr>
          <p:txBody>
            <a:bodyPr wrap="square" rtlCol="0">
              <a:spAutoFit/>
            </a:bodyPr>
            <a:lstStyle/>
            <a:p>
              <a:r>
                <a:rPr lang="tr-TR" sz="1400" dirty="0" smtClean="0">
                  <a:solidFill>
                    <a:srgbClr val="000000"/>
                  </a:solidFill>
                </a:rPr>
                <a:t>50%</a:t>
              </a:r>
              <a:endParaRPr lang="tr-TR" sz="1400" dirty="0">
                <a:solidFill>
                  <a:srgbClr val="000000"/>
                </a:solidFill>
              </a:endParaRPr>
            </a:p>
          </p:txBody>
        </p:sp>
      </p:grpSp>
      <p:sp>
        <p:nvSpPr>
          <p:cNvPr id="6" name="Rectangle 2"/>
          <p:cNvSpPr txBox="1">
            <a:spLocks noChangeArrowheads="1"/>
          </p:cNvSpPr>
          <p:nvPr/>
        </p:nvSpPr>
        <p:spPr>
          <a:xfrm>
            <a:off x="2910614" y="43801"/>
            <a:ext cx="3117032" cy="615950"/>
          </a:xfrm>
          <a:prstGeom prst="rect">
            <a:avLst/>
          </a:prstGeom>
        </p:spPr>
        <p:txBody>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ctr" eaLnBrk="1" hangingPunct="1"/>
            <a:r>
              <a:rPr lang="tr-TR" sz="2400" b="0" kern="0" dirty="0" err="1" smtClean="0">
                <a:solidFill>
                  <a:srgbClr val="FFFF00"/>
                </a:solidFill>
                <a:effectLst/>
              </a:rPr>
              <a:t>Incidence</a:t>
            </a:r>
            <a:endParaRPr lang="tr-TR" sz="2400" b="0" kern="0" dirty="0" smtClean="0">
              <a:solidFill>
                <a:srgbClr val="FFFF00"/>
              </a:solidFill>
              <a:effectLst/>
            </a:endParaRPr>
          </a:p>
        </p:txBody>
      </p:sp>
      <p:sp>
        <p:nvSpPr>
          <p:cNvPr id="7" name="Line 7"/>
          <p:cNvSpPr>
            <a:spLocks noChangeShapeType="1"/>
          </p:cNvSpPr>
          <p:nvPr/>
        </p:nvSpPr>
        <p:spPr bwMode="auto">
          <a:xfrm>
            <a:off x="82352" y="548680"/>
            <a:ext cx="9144000" cy="0"/>
          </a:xfrm>
          <a:prstGeom prst="line">
            <a:avLst/>
          </a:prstGeom>
          <a:noFill/>
          <a:ln w="9525">
            <a:solidFill>
              <a:schemeClr val="hlink"/>
            </a:solidFill>
            <a:round/>
            <a:headEnd/>
            <a:tailEnd/>
          </a:ln>
        </p:spPr>
        <p:txBody>
          <a:bodyPr/>
          <a:lstStyle/>
          <a:p>
            <a:endParaRPr lang="tr-TR"/>
          </a:p>
        </p:txBody>
      </p:sp>
      <p:sp>
        <p:nvSpPr>
          <p:cNvPr id="8" name="Rectangle 3"/>
          <p:cNvSpPr txBox="1">
            <a:spLocks noChangeArrowheads="1"/>
          </p:cNvSpPr>
          <p:nvPr/>
        </p:nvSpPr>
        <p:spPr>
          <a:xfrm>
            <a:off x="827584" y="2851545"/>
            <a:ext cx="8589962" cy="5111750"/>
          </a:xfrm>
          <a:prstGeom prst="rect">
            <a:avLst/>
          </a:prstGeom>
        </p:spPr>
        <p:txBody>
          <a:bodyPr/>
          <a:lst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a:lstStyle>
          <a:p>
            <a:pPr eaLnBrk="1" hangingPunct="1">
              <a:lnSpc>
                <a:spcPct val="80000"/>
              </a:lnSpc>
              <a:defRPr/>
            </a:pPr>
            <a:endParaRPr lang="tr-TR" sz="2000" b="0" kern="0" dirty="0" smtClean="0"/>
          </a:p>
          <a:p>
            <a:pPr eaLnBrk="1" hangingPunct="1">
              <a:lnSpc>
                <a:spcPct val="80000"/>
              </a:lnSpc>
              <a:defRPr/>
            </a:pPr>
            <a:r>
              <a:rPr lang="tr-TR" sz="1600" b="0" kern="0" dirty="0" smtClean="0"/>
              <a:t>10-15%  of </a:t>
            </a:r>
            <a:r>
              <a:rPr lang="tr-TR" sz="1600" b="0" kern="0" dirty="0" err="1" smtClean="0"/>
              <a:t>adults</a:t>
            </a:r>
            <a:r>
              <a:rPr lang="tr-TR" sz="1600" b="0" kern="0" dirty="0" smtClean="0"/>
              <a:t> in western </a:t>
            </a:r>
            <a:r>
              <a:rPr lang="tr-TR" sz="1600" b="0" kern="0" dirty="0" err="1" smtClean="0"/>
              <a:t>societies</a:t>
            </a:r>
            <a:r>
              <a:rPr lang="tr-TR" sz="1600" b="0" kern="0" dirty="0" smtClean="0"/>
              <a:t> </a:t>
            </a:r>
            <a:r>
              <a:rPr lang="tr-TR" sz="1600" b="0" kern="0" dirty="0" err="1" smtClean="0"/>
              <a:t>have</a:t>
            </a:r>
            <a:r>
              <a:rPr lang="tr-TR" sz="1600" b="0" kern="0" dirty="0" smtClean="0"/>
              <a:t> </a:t>
            </a:r>
            <a:r>
              <a:rPr lang="tr-TR" sz="1600" b="0" kern="0" dirty="0" err="1" smtClean="0"/>
              <a:t>gallstones</a:t>
            </a:r>
            <a:r>
              <a:rPr lang="tr-TR" sz="1600" b="0" kern="0" dirty="0" smtClean="0"/>
              <a:t> (F/M: 2).</a:t>
            </a:r>
          </a:p>
          <a:p>
            <a:pPr eaLnBrk="1" hangingPunct="1">
              <a:lnSpc>
                <a:spcPct val="80000"/>
              </a:lnSpc>
              <a:defRPr/>
            </a:pPr>
            <a:endParaRPr lang="tr-TR" sz="1600" b="0" kern="0" dirty="0" smtClean="0"/>
          </a:p>
          <a:p>
            <a:pPr eaLnBrk="1" hangingPunct="1">
              <a:lnSpc>
                <a:spcPct val="80000"/>
              </a:lnSpc>
              <a:defRPr/>
            </a:pPr>
            <a:r>
              <a:rPr lang="tr-TR" sz="1600" b="0" kern="0" dirty="0" smtClean="0"/>
              <a:t>30% of  </a:t>
            </a:r>
            <a:r>
              <a:rPr lang="tr-TR" sz="1600" b="0" kern="0" dirty="0" err="1" smtClean="0"/>
              <a:t>women</a:t>
            </a:r>
            <a:r>
              <a:rPr lang="tr-TR" sz="1600" b="0" kern="0" dirty="0" smtClean="0"/>
              <a:t> in </a:t>
            </a:r>
            <a:r>
              <a:rPr lang="tr-TR" sz="1600" b="0" kern="0" dirty="0" err="1" smtClean="0"/>
              <a:t>their</a:t>
            </a:r>
            <a:r>
              <a:rPr lang="tr-TR" sz="1600" b="0" kern="0" dirty="0" smtClean="0"/>
              <a:t> </a:t>
            </a:r>
            <a:r>
              <a:rPr lang="tr-TR" sz="1600" b="0" kern="0" dirty="0" err="1" smtClean="0"/>
              <a:t>sixties</a:t>
            </a:r>
            <a:r>
              <a:rPr lang="tr-TR" sz="1600" b="0" kern="0" dirty="0" smtClean="0"/>
              <a:t>  </a:t>
            </a:r>
            <a:r>
              <a:rPr lang="tr-TR" sz="1600" b="0" kern="0" dirty="0" err="1" smtClean="0"/>
              <a:t>and</a:t>
            </a:r>
            <a:r>
              <a:rPr lang="tr-TR" sz="1600" b="0" kern="0" dirty="0" smtClean="0"/>
              <a:t>  50% of  </a:t>
            </a:r>
            <a:r>
              <a:rPr lang="tr-TR" sz="1600" b="0" kern="0" dirty="0" err="1" smtClean="0"/>
              <a:t>women</a:t>
            </a:r>
            <a:r>
              <a:rPr lang="tr-TR" sz="1600" b="0" kern="0" dirty="0" smtClean="0"/>
              <a:t> </a:t>
            </a:r>
            <a:r>
              <a:rPr lang="tr-TR" sz="1600" b="0" kern="0" dirty="0" err="1" smtClean="0"/>
              <a:t>and</a:t>
            </a:r>
            <a:r>
              <a:rPr lang="tr-TR" sz="1600" b="0" kern="0" dirty="0" smtClean="0"/>
              <a:t> men in  </a:t>
            </a:r>
            <a:r>
              <a:rPr lang="tr-TR" sz="1600" b="0" kern="0" dirty="0" err="1" smtClean="0"/>
              <a:t>their</a:t>
            </a:r>
            <a:r>
              <a:rPr lang="tr-TR" sz="1600" b="0" kern="0" dirty="0" smtClean="0"/>
              <a:t>  </a:t>
            </a:r>
            <a:r>
              <a:rPr lang="tr-TR" sz="1600" b="0" kern="0" dirty="0" err="1" smtClean="0"/>
              <a:t>eighties</a:t>
            </a:r>
            <a:r>
              <a:rPr lang="tr-TR" sz="1600" b="0" kern="0" dirty="0" smtClean="0"/>
              <a:t> </a:t>
            </a:r>
            <a:r>
              <a:rPr lang="tr-TR" sz="1600" b="0" kern="0" dirty="0" err="1" smtClean="0"/>
              <a:t>have</a:t>
            </a:r>
            <a:r>
              <a:rPr lang="tr-TR" sz="1600" b="0" kern="0" dirty="0" smtClean="0"/>
              <a:t>  bile </a:t>
            </a:r>
            <a:r>
              <a:rPr lang="tr-TR" sz="1600" b="0" kern="0" dirty="0" err="1" smtClean="0"/>
              <a:t>sludge</a:t>
            </a:r>
            <a:r>
              <a:rPr lang="tr-TR" sz="1600" b="0" kern="0" dirty="0" smtClean="0"/>
              <a:t> (</a:t>
            </a:r>
            <a:r>
              <a:rPr lang="tr-TR" sz="1600" b="0" kern="0" dirty="0" err="1" smtClean="0"/>
              <a:t>or</a:t>
            </a:r>
            <a:r>
              <a:rPr lang="tr-TR" sz="1600" b="0" kern="0" dirty="0" smtClean="0"/>
              <a:t> </a:t>
            </a:r>
            <a:r>
              <a:rPr lang="tr-TR" sz="1600" b="0" kern="0" dirty="0" err="1" smtClean="0"/>
              <a:t>gallstone</a:t>
            </a:r>
            <a:r>
              <a:rPr lang="tr-TR" sz="1600" b="0" kern="0" dirty="0" smtClean="0"/>
              <a:t>).  </a:t>
            </a:r>
          </a:p>
          <a:p>
            <a:pPr eaLnBrk="1" hangingPunct="1">
              <a:lnSpc>
                <a:spcPct val="80000"/>
              </a:lnSpc>
              <a:defRPr/>
            </a:pPr>
            <a:endParaRPr lang="tr-TR" sz="1600" b="0" kern="0" dirty="0" smtClean="0"/>
          </a:p>
          <a:p>
            <a:pPr eaLnBrk="1" hangingPunct="1">
              <a:lnSpc>
                <a:spcPct val="80000"/>
              </a:lnSpc>
              <a:defRPr/>
            </a:pPr>
            <a:r>
              <a:rPr lang="tr-TR" sz="1600" b="0" kern="0" dirty="0" err="1" smtClean="0">
                <a:effectLst/>
              </a:rPr>
              <a:t>Pregnancy</a:t>
            </a:r>
            <a:r>
              <a:rPr lang="tr-TR" sz="1600" b="0" kern="0" dirty="0" smtClean="0">
                <a:effectLst/>
              </a:rPr>
              <a:t> (</a:t>
            </a:r>
            <a:r>
              <a:rPr lang="tr-TR" sz="1600" b="0" kern="0" dirty="0" err="1" smtClean="0">
                <a:effectLst/>
              </a:rPr>
              <a:t>especially</a:t>
            </a:r>
            <a:r>
              <a:rPr lang="tr-TR" sz="1600" b="0" kern="0" dirty="0" smtClean="0">
                <a:effectLst/>
              </a:rPr>
              <a:t> </a:t>
            </a:r>
            <a:r>
              <a:rPr lang="tr-TR" sz="1600" b="0" kern="0" dirty="0" err="1" smtClean="0">
                <a:effectLst/>
              </a:rPr>
              <a:t>multiparity</a:t>
            </a:r>
            <a:r>
              <a:rPr lang="tr-TR" sz="1600" b="0" kern="0" dirty="0" smtClean="0">
                <a:effectLst/>
              </a:rPr>
              <a:t>) is a </a:t>
            </a:r>
            <a:r>
              <a:rPr lang="tr-TR" sz="1600" b="0" kern="0" dirty="0" err="1" smtClean="0">
                <a:effectLst/>
              </a:rPr>
              <a:t>wellknown</a:t>
            </a:r>
            <a:r>
              <a:rPr lang="tr-TR" sz="1600" b="0" kern="0" dirty="0" smtClean="0">
                <a:effectLst/>
              </a:rPr>
              <a:t> risk </a:t>
            </a:r>
            <a:r>
              <a:rPr lang="tr-TR" sz="1600" b="0" kern="0" dirty="0" err="1" smtClean="0">
                <a:effectLst/>
              </a:rPr>
              <a:t>factor</a:t>
            </a:r>
            <a:r>
              <a:rPr lang="tr-TR" sz="1600" b="0" kern="0" dirty="0" smtClean="0">
                <a:effectLst/>
              </a:rPr>
              <a:t> </a:t>
            </a:r>
            <a:r>
              <a:rPr lang="tr-TR" sz="1600" b="0" kern="0" dirty="0" err="1" smtClean="0">
                <a:effectLst/>
              </a:rPr>
              <a:t>for</a:t>
            </a:r>
            <a:r>
              <a:rPr lang="tr-TR" sz="1600" b="0" kern="0" dirty="0" smtClean="0">
                <a:effectLst/>
              </a:rPr>
              <a:t> </a:t>
            </a:r>
            <a:r>
              <a:rPr lang="tr-TR" sz="1600" b="0" kern="0" dirty="0" err="1" smtClean="0">
                <a:effectLst/>
              </a:rPr>
              <a:t>gallstone</a:t>
            </a:r>
            <a:r>
              <a:rPr lang="tr-TR" sz="1600" b="0" kern="0" dirty="0" smtClean="0">
                <a:effectLst/>
              </a:rPr>
              <a:t>  </a:t>
            </a:r>
            <a:r>
              <a:rPr lang="tr-TR" sz="1600" b="0" kern="0" dirty="0" err="1" smtClean="0">
                <a:effectLst/>
              </a:rPr>
              <a:t>development</a:t>
            </a:r>
            <a:r>
              <a:rPr lang="tr-TR" sz="1600" b="0" kern="0" dirty="0" smtClean="0">
                <a:effectLst/>
              </a:rPr>
              <a:t>.</a:t>
            </a:r>
          </a:p>
          <a:p>
            <a:pPr marL="0" indent="0" eaLnBrk="1" hangingPunct="1">
              <a:lnSpc>
                <a:spcPct val="80000"/>
              </a:lnSpc>
              <a:buNone/>
              <a:defRPr/>
            </a:pPr>
            <a:r>
              <a:rPr lang="tr-TR" sz="1600" b="0" kern="0" dirty="0" smtClean="0">
                <a:effectLst/>
              </a:rPr>
              <a:t> </a:t>
            </a:r>
          </a:p>
          <a:p>
            <a:pPr eaLnBrk="1" hangingPunct="1">
              <a:lnSpc>
                <a:spcPct val="80000"/>
              </a:lnSpc>
              <a:buClr>
                <a:schemeClr val="accent6">
                  <a:lumMod val="60000"/>
                  <a:lumOff val="40000"/>
                </a:schemeClr>
              </a:buClr>
              <a:buFontTx/>
              <a:buNone/>
              <a:defRPr/>
            </a:pPr>
            <a:r>
              <a:rPr lang="tr-TR" sz="1600" b="0" kern="0" dirty="0" smtClean="0">
                <a:effectLst/>
              </a:rPr>
              <a:t>      </a:t>
            </a:r>
            <a:r>
              <a:rPr lang="tr-TR" sz="1400" b="0" kern="0" dirty="0" smtClean="0">
                <a:effectLst/>
              </a:rPr>
              <a:t>- </a:t>
            </a:r>
            <a:r>
              <a:rPr lang="tr-TR" sz="1400" b="0" kern="0" dirty="0" err="1" smtClean="0">
                <a:effectLst/>
              </a:rPr>
              <a:t>It</a:t>
            </a:r>
            <a:r>
              <a:rPr lang="tr-TR" sz="1400" b="0" kern="0" dirty="0" smtClean="0">
                <a:effectLst/>
              </a:rPr>
              <a:t> is </a:t>
            </a:r>
            <a:r>
              <a:rPr lang="tr-TR" sz="1400" b="0" kern="0" dirty="0" err="1" smtClean="0">
                <a:effectLst/>
              </a:rPr>
              <a:t>usually</a:t>
            </a:r>
            <a:r>
              <a:rPr lang="tr-TR" sz="1400" b="0" kern="0" dirty="0" smtClean="0">
                <a:effectLst/>
              </a:rPr>
              <a:t>  </a:t>
            </a:r>
            <a:r>
              <a:rPr lang="tr-TR" sz="1400" b="0" kern="0" dirty="0" err="1" smtClean="0">
                <a:effectLst/>
              </a:rPr>
              <a:t>onset</a:t>
            </a:r>
            <a:r>
              <a:rPr lang="tr-TR" sz="1400" b="0" kern="0" dirty="0" smtClean="0">
                <a:effectLst/>
              </a:rPr>
              <a:t>  in  2. </a:t>
            </a:r>
            <a:r>
              <a:rPr lang="tr-TR" sz="1400" b="0" kern="0" dirty="0" err="1" smtClean="0">
                <a:effectLst/>
              </a:rPr>
              <a:t>and</a:t>
            </a:r>
            <a:r>
              <a:rPr lang="tr-TR" sz="1400" b="0" kern="0" dirty="0" smtClean="0">
                <a:effectLst/>
              </a:rPr>
              <a:t>  3. </a:t>
            </a:r>
            <a:r>
              <a:rPr lang="tr-TR" sz="1400" b="0" kern="0" dirty="0" err="1" smtClean="0">
                <a:effectLst/>
              </a:rPr>
              <a:t>trimestr</a:t>
            </a:r>
            <a:r>
              <a:rPr lang="tr-TR" sz="1400" b="0" kern="0" dirty="0" smtClean="0">
                <a:effectLst/>
              </a:rPr>
              <a:t> </a:t>
            </a:r>
            <a:r>
              <a:rPr lang="tr-TR" sz="1400" b="0" kern="0" dirty="0" err="1" smtClean="0">
                <a:effectLst/>
              </a:rPr>
              <a:t>and</a:t>
            </a:r>
            <a:r>
              <a:rPr lang="tr-TR" sz="1400" b="0" kern="0" dirty="0" smtClean="0">
                <a:effectLst/>
              </a:rPr>
              <a:t>  </a:t>
            </a:r>
            <a:r>
              <a:rPr lang="tr-TR" sz="1400" b="0" kern="0" dirty="0" err="1" smtClean="0">
                <a:effectLst/>
              </a:rPr>
              <a:t>asymptomatic</a:t>
            </a:r>
            <a:r>
              <a:rPr lang="tr-TR" sz="1400" b="0" kern="0" dirty="0" smtClean="0">
                <a:effectLst/>
              </a:rPr>
              <a:t>.</a:t>
            </a:r>
          </a:p>
          <a:p>
            <a:pPr eaLnBrk="1" hangingPunct="1">
              <a:lnSpc>
                <a:spcPct val="80000"/>
              </a:lnSpc>
              <a:buClr>
                <a:schemeClr val="accent6">
                  <a:lumMod val="60000"/>
                  <a:lumOff val="40000"/>
                </a:schemeClr>
              </a:buClr>
              <a:buFontTx/>
              <a:buNone/>
              <a:defRPr/>
            </a:pPr>
            <a:r>
              <a:rPr lang="tr-TR" sz="1400" b="0" kern="0" dirty="0" smtClean="0">
                <a:effectLst/>
              </a:rPr>
              <a:t>     </a:t>
            </a:r>
          </a:p>
          <a:p>
            <a:pPr eaLnBrk="1" hangingPunct="1">
              <a:lnSpc>
                <a:spcPct val="80000"/>
              </a:lnSpc>
              <a:buClr>
                <a:schemeClr val="accent6">
                  <a:lumMod val="60000"/>
                  <a:lumOff val="40000"/>
                </a:schemeClr>
              </a:buClr>
              <a:buFontTx/>
              <a:buNone/>
              <a:defRPr/>
            </a:pPr>
            <a:r>
              <a:rPr lang="tr-TR" sz="1400" b="0" kern="0" dirty="0" smtClean="0">
                <a:effectLst/>
              </a:rPr>
              <a:t>      - </a:t>
            </a:r>
            <a:r>
              <a:rPr lang="tr-TR" sz="1400" b="0" kern="0" dirty="0" err="1" smtClean="0">
                <a:effectLst/>
              </a:rPr>
              <a:t>Cholcystitis</a:t>
            </a:r>
            <a:r>
              <a:rPr lang="tr-TR" sz="1400" b="0" kern="0" dirty="0" smtClean="0">
                <a:effectLst/>
              </a:rPr>
              <a:t> is  </a:t>
            </a:r>
            <a:r>
              <a:rPr lang="tr-TR" sz="1400" b="0" kern="0" dirty="0" err="1" smtClean="0">
                <a:effectLst/>
              </a:rPr>
              <a:t>the</a:t>
            </a:r>
            <a:r>
              <a:rPr lang="tr-TR" sz="1400" b="0" kern="0" dirty="0" smtClean="0">
                <a:effectLst/>
              </a:rPr>
              <a:t> </a:t>
            </a:r>
            <a:r>
              <a:rPr lang="tr-TR" sz="1400" b="0" kern="0" dirty="0" err="1" smtClean="0">
                <a:effectLst/>
              </a:rPr>
              <a:t>second</a:t>
            </a:r>
            <a:r>
              <a:rPr lang="tr-TR" sz="1400" b="0" kern="0" dirty="0" smtClean="0">
                <a:effectLst/>
              </a:rPr>
              <a:t>  </a:t>
            </a:r>
            <a:r>
              <a:rPr lang="tr-TR" sz="1400" b="0" kern="0" dirty="0" err="1" smtClean="0">
                <a:effectLst/>
              </a:rPr>
              <a:t>most</a:t>
            </a:r>
            <a:r>
              <a:rPr lang="tr-TR" sz="1400" b="0" kern="0" dirty="0" smtClean="0">
                <a:effectLst/>
              </a:rPr>
              <a:t> </a:t>
            </a:r>
            <a:r>
              <a:rPr lang="tr-TR" sz="1400" b="0" kern="0" dirty="0" err="1" smtClean="0">
                <a:effectLst/>
              </a:rPr>
              <a:t>common</a:t>
            </a:r>
            <a:r>
              <a:rPr lang="tr-TR" sz="1400" b="0" kern="0" dirty="0" smtClean="0">
                <a:effectLst/>
              </a:rPr>
              <a:t> </a:t>
            </a:r>
            <a:r>
              <a:rPr lang="tr-TR" sz="1400" b="0" kern="0" dirty="0" err="1" smtClean="0">
                <a:effectLst/>
              </a:rPr>
              <a:t>reason</a:t>
            </a:r>
            <a:r>
              <a:rPr lang="tr-TR" sz="1400" b="0" kern="0" dirty="0" smtClean="0">
                <a:effectLst/>
              </a:rPr>
              <a:t> </a:t>
            </a:r>
            <a:r>
              <a:rPr lang="tr-TR" sz="1400" b="0" kern="0" dirty="0" err="1" smtClean="0">
                <a:effectLst/>
              </a:rPr>
              <a:t>for</a:t>
            </a:r>
            <a:r>
              <a:rPr lang="tr-TR" sz="1400" b="0" kern="0" dirty="0" smtClean="0">
                <a:effectLst/>
              </a:rPr>
              <a:t> </a:t>
            </a:r>
            <a:r>
              <a:rPr lang="tr-TR" sz="1400" b="0" kern="0" dirty="0" err="1" smtClean="0">
                <a:effectLst/>
              </a:rPr>
              <a:t>surgery</a:t>
            </a:r>
            <a:r>
              <a:rPr lang="tr-TR" sz="1400" b="0" kern="0" dirty="0" smtClean="0">
                <a:effectLst/>
              </a:rPr>
              <a:t>  in </a:t>
            </a:r>
            <a:r>
              <a:rPr lang="tr-TR" sz="1400" b="0" kern="0" dirty="0" err="1" smtClean="0">
                <a:effectLst/>
              </a:rPr>
              <a:t>pregnancy</a:t>
            </a:r>
            <a:r>
              <a:rPr lang="tr-TR" sz="1400" b="0" kern="0" dirty="0" smtClean="0">
                <a:effectLst/>
              </a:rPr>
              <a:t>   </a:t>
            </a:r>
          </a:p>
          <a:p>
            <a:pPr eaLnBrk="1" hangingPunct="1">
              <a:lnSpc>
                <a:spcPct val="80000"/>
              </a:lnSpc>
              <a:buClr>
                <a:schemeClr val="accent6">
                  <a:lumMod val="60000"/>
                  <a:lumOff val="40000"/>
                </a:schemeClr>
              </a:buClr>
              <a:buFontTx/>
              <a:buNone/>
              <a:defRPr/>
            </a:pPr>
            <a:r>
              <a:rPr lang="tr-TR" sz="1400" b="0" kern="0" dirty="0" smtClean="0">
                <a:effectLst/>
              </a:rPr>
              <a:t>        </a:t>
            </a:r>
            <a:r>
              <a:rPr lang="tr-TR" sz="1400" b="0" kern="0" dirty="0" err="1" smtClean="0">
                <a:effectLst/>
              </a:rPr>
              <a:t>after</a:t>
            </a:r>
            <a:r>
              <a:rPr lang="tr-TR" sz="1400" b="0" kern="0" dirty="0" smtClean="0">
                <a:effectLst/>
              </a:rPr>
              <a:t>  </a:t>
            </a:r>
            <a:r>
              <a:rPr lang="tr-TR" sz="1400" b="0" kern="0" dirty="0" err="1" smtClean="0">
                <a:effectLst/>
              </a:rPr>
              <a:t>acute</a:t>
            </a:r>
            <a:r>
              <a:rPr lang="tr-TR" sz="1400" b="0" kern="0" dirty="0" smtClean="0">
                <a:effectLst/>
              </a:rPr>
              <a:t> </a:t>
            </a:r>
            <a:r>
              <a:rPr lang="tr-TR" sz="1400" b="0" kern="0" dirty="0" err="1" smtClean="0">
                <a:effectLst/>
              </a:rPr>
              <a:t>appendicitis</a:t>
            </a:r>
            <a:r>
              <a:rPr lang="tr-TR" sz="1400" b="0" kern="0" dirty="0" smtClean="0">
                <a:effectLst/>
              </a:rPr>
              <a:t>.   </a:t>
            </a:r>
          </a:p>
          <a:p>
            <a:pPr eaLnBrk="1" hangingPunct="1">
              <a:lnSpc>
                <a:spcPct val="80000"/>
              </a:lnSpc>
              <a:buClr>
                <a:schemeClr val="accent6">
                  <a:lumMod val="60000"/>
                  <a:lumOff val="40000"/>
                </a:schemeClr>
              </a:buClr>
              <a:buFontTx/>
              <a:buNone/>
              <a:defRPr/>
            </a:pPr>
            <a:r>
              <a:rPr lang="tr-TR" sz="1400" b="0" kern="0" dirty="0" smtClean="0">
                <a:effectLst/>
              </a:rPr>
              <a:t>   </a:t>
            </a:r>
          </a:p>
          <a:p>
            <a:pPr eaLnBrk="1" hangingPunct="1">
              <a:lnSpc>
                <a:spcPct val="80000"/>
              </a:lnSpc>
              <a:buClr>
                <a:schemeClr val="accent6">
                  <a:lumMod val="60000"/>
                  <a:lumOff val="40000"/>
                </a:schemeClr>
              </a:buClr>
              <a:buFontTx/>
              <a:buNone/>
              <a:defRPr/>
            </a:pPr>
            <a:r>
              <a:rPr lang="tr-TR" sz="1400" b="0" kern="0" dirty="0" smtClean="0">
                <a:effectLst/>
              </a:rPr>
              <a:t>      - </a:t>
            </a:r>
            <a:r>
              <a:rPr lang="tr-TR" sz="1400" b="0" kern="0" dirty="0" err="1" smtClean="0">
                <a:effectLst/>
              </a:rPr>
              <a:t>In</a:t>
            </a:r>
            <a:r>
              <a:rPr lang="tr-TR" sz="1400" b="0" kern="0" dirty="0" smtClean="0">
                <a:effectLst/>
              </a:rPr>
              <a:t> </a:t>
            </a:r>
            <a:r>
              <a:rPr lang="tr-TR" sz="1400" b="0" kern="0" dirty="0" err="1" smtClean="0">
                <a:effectLst/>
              </a:rPr>
              <a:t>postpartum</a:t>
            </a:r>
            <a:r>
              <a:rPr lang="tr-TR" sz="1400" b="0" kern="0" dirty="0" smtClean="0">
                <a:effectLst/>
              </a:rPr>
              <a:t>  </a:t>
            </a:r>
            <a:r>
              <a:rPr lang="tr-TR" sz="1400" b="0" kern="0" dirty="0" err="1" smtClean="0">
                <a:effectLst/>
              </a:rPr>
              <a:t>period</a:t>
            </a:r>
            <a:r>
              <a:rPr lang="tr-TR" sz="1400" b="0" kern="0" dirty="0" smtClean="0">
                <a:effectLst/>
              </a:rPr>
              <a:t>, ¼ of </a:t>
            </a:r>
            <a:r>
              <a:rPr lang="tr-TR" sz="1400" b="0" kern="0" dirty="0" err="1" smtClean="0">
                <a:effectLst/>
              </a:rPr>
              <a:t>women</a:t>
            </a:r>
            <a:r>
              <a:rPr lang="tr-TR" sz="1400" b="0" kern="0" dirty="0" smtClean="0">
                <a:effectLst/>
              </a:rPr>
              <a:t> </a:t>
            </a:r>
            <a:r>
              <a:rPr lang="tr-TR" sz="1400" b="0" kern="0" dirty="0" err="1" smtClean="0">
                <a:effectLst/>
              </a:rPr>
              <a:t>have</a:t>
            </a:r>
            <a:r>
              <a:rPr lang="tr-TR" sz="1400" b="0" kern="0" dirty="0" smtClean="0">
                <a:effectLst/>
              </a:rPr>
              <a:t> bile </a:t>
            </a:r>
            <a:r>
              <a:rPr lang="tr-TR" sz="1400" b="0" kern="0" dirty="0" err="1" smtClean="0">
                <a:effectLst/>
              </a:rPr>
              <a:t>sludge</a:t>
            </a:r>
            <a:r>
              <a:rPr lang="tr-TR" sz="1400" b="0" kern="0" dirty="0" smtClean="0">
                <a:effectLst/>
              </a:rPr>
              <a:t> </a:t>
            </a:r>
            <a:r>
              <a:rPr lang="tr-TR" sz="1400" b="0" kern="0" dirty="0" err="1" smtClean="0">
                <a:effectLst/>
              </a:rPr>
              <a:t>and</a:t>
            </a:r>
            <a:r>
              <a:rPr lang="tr-TR" sz="1400" b="0" kern="0" dirty="0" smtClean="0">
                <a:effectLst/>
              </a:rPr>
              <a:t>  5% </a:t>
            </a:r>
            <a:r>
              <a:rPr lang="tr-TR" sz="1400" b="0" kern="0" dirty="0" err="1" smtClean="0">
                <a:effectLst/>
              </a:rPr>
              <a:t>have</a:t>
            </a:r>
            <a:r>
              <a:rPr lang="tr-TR" sz="1400" b="0" kern="0" dirty="0" smtClean="0">
                <a:effectLst/>
              </a:rPr>
              <a:t> </a:t>
            </a:r>
          </a:p>
          <a:p>
            <a:pPr eaLnBrk="1" hangingPunct="1">
              <a:lnSpc>
                <a:spcPct val="80000"/>
              </a:lnSpc>
              <a:buClr>
                <a:schemeClr val="accent6">
                  <a:lumMod val="60000"/>
                  <a:lumOff val="40000"/>
                </a:schemeClr>
              </a:buClr>
              <a:buFontTx/>
              <a:buNone/>
              <a:defRPr/>
            </a:pPr>
            <a:r>
              <a:rPr lang="tr-TR" sz="1400" b="0" kern="0" dirty="0" smtClean="0">
                <a:effectLst/>
              </a:rPr>
              <a:t>        </a:t>
            </a:r>
            <a:r>
              <a:rPr lang="tr-TR" sz="1400" b="0" kern="0" dirty="0" err="1" smtClean="0">
                <a:effectLst/>
              </a:rPr>
              <a:t>gallstone</a:t>
            </a:r>
            <a:r>
              <a:rPr lang="tr-TR" sz="1400" b="0" kern="0" dirty="0" smtClean="0">
                <a:effectLst/>
              </a:rPr>
              <a:t>. </a:t>
            </a:r>
            <a:r>
              <a:rPr lang="tr-TR" sz="1400" b="0" kern="0" dirty="0" err="1" smtClean="0">
                <a:effectLst/>
              </a:rPr>
              <a:t>During</a:t>
            </a:r>
            <a:r>
              <a:rPr lang="tr-TR" sz="1400" b="0" kern="0" dirty="0" smtClean="0">
                <a:effectLst/>
              </a:rPr>
              <a:t> </a:t>
            </a:r>
            <a:r>
              <a:rPr lang="tr-TR" sz="1400" b="0" kern="0" dirty="0" err="1" smtClean="0">
                <a:effectLst/>
              </a:rPr>
              <a:t>the</a:t>
            </a:r>
            <a:r>
              <a:rPr lang="tr-TR" sz="1400" b="0" kern="0" dirty="0" smtClean="0">
                <a:effectLst/>
              </a:rPr>
              <a:t> </a:t>
            </a:r>
            <a:r>
              <a:rPr lang="tr-TR" sz="1400" b="0" kern="0" dirty="0" err="1" smtClean="0">
                <a:effectLst/>
              </a:rPr>
              <a:t>first</a:t>
            </a:r>
            <a:r>
              <a:rPr lang="tr-TR" sz="1400" b="0" kern="0" dirty="0" smtClean="0">
                <a:effectLst/>
              </a:rPr>
              <a:t> </a:t>
            </a:r>
            <a:r>
              <a:rPr lang="tr-TR" sz="1400" b="0" kern="0" dirty="0" err="1" smtClean="0">
                <a:effectLst/>
              </a:rPr>
              <a:t>five</a:t>
            </a:r>
            <a:r>
              <a:rPr lang="tr-TR" sz="1400" b="0" kern="0" dirty="0" smtClean="0">
                <a:effectLst/>
              </a:rPr>
              <a:t> </a:t>
            </a:r>
            <a:r>
              <a:rPr lang="tr-TR" sz="1400" b="0" kern="0" dirty="0" err="1" smtClean="0">
                <a:effectLst/>
              </a:rPr>
              <a:t>years</a:t>
            </a:r>
            <a:r>
              <a:rPr lang="tr-TR" sz="1400" b="0" kern="0" dirty="0" smtClean="0">
                <a:effectLst/>
              </a:rPr>
              <a:t> </a:t>
            </a:r>
            <a:r>
              <a:rPr lang="tr-TR" sz="1400" b="0" kern="0" dirty="0" err="1" smtClean="0">
                <a:effectLst/>
              </a:rPr>
              <a:t>after</a:t>
            </a:r>
            <a:r>
              <a:rPr lang="tr-TR" sz="1400" b="0" kern="0" dirty="0" smtClean="0">
                <a:effectLst/>
              </a:rPr>
              <a:t> </a:t>
            </a:r>
            <a:r>
              <a:rPr lang="tr-TR" sz="1400" b="0" kern="0" dirty="0" err="1" smtClean="0">
                <a:effectLst/>
              </a:rPr>
              <a:t>the</a:t>
            </a:r>
            <a:r>
              <a:rPr lang="tr-TR" sz="1400" b="0" kern="0" dirty="0" smtClean="0">
                <a:effectLst/>
              </a:rPr>
              <a:t> </a:t>
            </a:r>
            <a:r>
              <a:rPr lang="tr-TR" sz="1400" b="0" kern="0" dirty="0" err="1" smtClean="0">
                <a:effectLst/>
              </a:rPr>
              <a:t>delivery</a:t>
            </a:r>
            <a:r>
              <a:rPr lang="tr-TR" sz="1400" b="0" kern="0" dirty="0" smtClean="0">
                <a:effectLst/>
              </a:rPr>
              <a:t>, </a:t>
            </a:r>
            <a:r>
              <a:rPr lang="tr-TR" sz="1400" b="0" kern="0" dirty="0" err="1" smtClean="0">
                <a:effectLst/>
              </a:rPr>
              <a:t>women</a:t>
            </a:r>
            <a:r>
              <a:rPr lang="tr-TR" sz="1400" b="0" kern="0" dirty="0" smtClean="0">
                <a:effectLst/>
              </a:rPr>
              <a:t> </a:t>
            </a:r>
            <a:r>
              <a:rPr lang="tr-TR" sz="1400" b="0" kern="0" dirty="0" err="1" smtClean="0">
                <a:effectLst/>
              </a:rPr>
              <a:t>have</a:t>
            </a:r>
            <a:r>
              <a:rPr lang="tr-TR" sz="1400" b="0" kern="0" dirty="0" smtClean="0">
                <a:effectLst/>
              </a:rPr>
              <a:t> </a:t>
            </a:r>
            <a:r>
              <a:rPr lang="tr-TR" sz="1400" b="0" kern="0" dirty="0" err="1" smtClean="0">
                <a:effectLst/>
              </a:rPr>
              <a:t>high</a:t>
            </a:r>
            <a:r>
              <a:rPr lang="tr-TR" sz="1400" b="0" kern="0" dirty="0" smtClean="0">
                <a:effectLst/>
              </a:rPr>
              <a:t> risk   </a:t>
            </a:r>
          </a:p>
          <a:p>
            <a:pPr eaLnBrk="1" hangingPunct="1">
              <a:lnSpc>
                <a:spcPct val="80000"/>
              </a:lnSpc>
              <a:buClr>
                <a:schemeClr val="accent6">
                  <a:lumMod val="60000"/>
                  <a:lumOff val="40000"/>
                </a:schemeClr>
              </a:buClr>
              <a:buFontTx/>
              <a:buNone/>
              <a:defRPr/>
            </a:pPr>
            <a:r>
              <a:rPr lang="tr-TR" sz="1400" b="0" kern="0" dirty="0" smtClean="0">
                <a:effectLst/>
              </a:rPr>
              <a:t>        </a:t>
            </a:r>
            <a:r>
              <a:rPr lang="tr-TR" sz="1400" b="0" kern="0" dirty="0" err="1" smtClean="0">
                <a:effectLst/>
              </a:rPr>
              <a:t>for</a:t>
            </a:r>
            <a:r>
              <a:rPr lang="tr-TR" sz="1400" b="0" kern="0" dirty="0" smtClean="0">
                <a:effectLst/>
              </a:rPr>
              <a:t> </a:t>
            </a:r>
            <a:r>
              <a:rPr lang="tr-TR" sz="1400" b="0" kern="0" dirty="0" err="1" smtClean="0">
                <a:effectLst/>
              </a:rPr>
              <a:t>gall</a:t>
            </a:r>
            <a:r>
              <a:rPr lang="tr-TR" sz="1400" b="0" kern="0" dirty="0" smtClean="0">
                <a:effectLst/>
              </a:rPr>
              <a:t> </a:t>
            </a:r>
            <a:r>
              <a:rPr lang="tr-TR" sz="1400" b="0" kern="0" dirty="0" err="1" smtClean="0">
                <a:effectLst/>
              </a:rPr>
              <a:t>stone</a:t>
            </a:r>
            <a:r>
              <a:rPr lang="tr-TR" sz="1400" b="0" kern="0" dirty="0" smtClean="0">
                <a:effectLst/>
              </a:rPr>
              <a:t> </a:t>
            </a:r>
            <a:r>
              <a:rPr lang="tr-TR" sz="1400" b="0" kern="0" dirty="0" err="1" smtClean="0">
                <a:effectLst/>
              </a:rPr>
              <a:t>formation</a:t>
            </a:r>
            <a:r>
              <a:rPr lang="tr-TR" sz="1400" b="0" kern="0" dirty="0" smtClean="0">
                <a:effectLst/>
              </a:rPr>
              <a:t>. </a:t>
            </a:r>
            <a:endParaRPr lang="tr-TR" sz="1400" b="0" kern="0" dirty="0" smtClean="0"/>
          </a:p>
        </p:txBody>
      </p:sp>
      <p:pic>
        <p:nvPicPr>
          <p:cNvPr id="9" name="Picture 16" descr="klyrcqee[1]"/>
          <p:cNvPicPr>
            <a:picLocks noChangeAspect="1" noChangeArrowheads="1"/>
          </p:cNvPicPr>
          <p:nvPr/>
        </p:nvPicPr>
        <p:blipFill>
          <a:blip r:embed="rId4" cstate="print"/>
          <a:srcRect/>
          <a:stretch>
            <a:fillRect/>
          </a:stretch>
        </p:blipFill>
        <p:spPr bwMode="auto">
          <a:xfrm>
            <a:off x="323528" y="5229200"/>
            <a:ext cx="692714" cy="1062162"/>
          </a:xfrm>
          <a:prstGeom prst="rect">
            <a:avLst/>
          </a:prstGeom>
          <a:noFill/>
          <a:ln w="19050">
            <a:noFill/>
            <a:miter lim="800000"/>
            <a:headEnd/>
            <a:tailEnd/>
          </a:ln>
        </p:spPr>
      </p:pic>
      <p:grpSp>
        <p:nvGrpSpPr>
          <p:cNvPr id="10" name="Group 4"/>
          <p:cNvGrpSpPr>
            <a:grpSpLocks/>
          </p:cNvGrpSpPr>
          <p:nvPr/>
        </p:nvGrpSpPr>
        <p:grpSpPr bwMode="auto">
          <a:xfrm>
            <a:off x="7295761" y="6445579"/>
            <a:ext cx="2708858" cy="365547"/>
            <a:chOff x="384" y="2976"/>
            <a:chExt cx="1680" cy="230"/>
          </a:xfrm>
        </p:grpSpPr>
        <p:pic>
          <p:nvPicPr>
            <p:cNvPr id="11" name="Picture 5" descr="HM00260_"/>
            <p:cNvPicPr>
              <a:picLocks noChangeAspect="1" noChangeArrowheads="1"/>
            </p:cNvPicPr>
            <p:nvPr/>
          </p:nvPicPr>
          <p:blipFill>
            <a:blip r:embed="rId5" cstate="print"/>
            <a:srcRect/>
            <a:stretch>
              <a:fillRect/>
            </a:stretch>
          </p:blipFill>
          <p:spPr bwMode="auto">
            <a:xfrm>
              <a:off x="1351" y="3009"/>
              <a:ext cx="144" cy="183"/>
            </a:xfrm>
            <a:prstGeom prst="rect">
              <a:avLst/>
            </a:prstGeom>
            <a:noFill/>
            <a:ln w="9525">
              <a:noFill/>
              <a:miter lim="800000"/>
              <a:headEnd/>
              <a:tailEnd/>
            </a:ln>
          </p:spPr>
        </p:pic>
        <p:sp>
          <p:nvSpPr>
            <p:cNvPr id="12"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dirty="0" err="1"/>
                <a:t>İÜ.Cerrahpaşa</a:t>
              </a:r>
              <a:r>
                <a:rPr lang="tr-TR" sz="900" b="0" dirty="0"/>
                <a:t> Tıp Fakültesi</a:t>
              </a:r>
            </a:p>
            <a:p>
              <a:r>
                <a:rPr lang="tr-TR" sz="900" b="0" dirty="0"/>
                <a:t>Gastroenteroloji Bilim Dalı</a:t>
              </a:r>
            </a:p>
          </p:txBody>
        </p:sp>
      </p:grpSp>
      <p:sp>
        <p:nvSpPr>
          <p:cNvPr id="13" name="Slayt Numarası Yer Tutucusu 12"/>
          <p:cNvSpPr>
            <a:spLocks noGrp="1"/>
          </p:cNvSpPr>
          <p:nvPr>
            <p:ph type="sldNum" sz="quarter" idx="12"/>
          </p:nvPr>
        </p:nvSpPr>
        <p:spPr/>
        <p:txBody>
          <a:bodyPr/>
          <a:lstStyle/>
          <a:p>
            <a:pPr>
              <a:defRPr/>
            </a:pPr>
            <a:fld id="{CA48B754-D8E6-460C-8CA2-0447D872C702}" type="slidenum">
              <a:rPr lang="tr-TR" smtClean="0"/>
              <a:pPr>
                <a:defRPr/>
              </a:pPr>
              <a:t>8</a:t>
            </a:fld>
            <a:endParaRPr lang="tr-TR"/>
          </a:p>
        </p:txBody>
      </p:sp>
    </p:spTree>
    <p:extLst>
      <p:ext uri="{BB962C8B-B14F-4D97-AF65-F5344CB8AC3E}">
        <p14:creationId xmlns:p14="http://schemas.microsoft.com/office/powerpoint/2010/main" val="746849826"/>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a:xfrm>
            <a:off x="683568" y="1011238"/>
            <a:ext cx="8229600" cy="5183187"/>
          </a:xfrm>
        </p:spPr>
        <p:txBody>
          <a:bodyPr/>
          <a:lstStyle/>
          <a:p>
            <a:pPr eaLnBrk="1" hangingPunct="1"/>
            <a:r>
              <a:rPr lang="tr-TR" sz="2400" dirty="0" err="1" smtClean="0">
                <a:solidFill>
                  <a:srgbClr val="FFFF00"/>
                </a:solidFill>
                <a:effectLst/>
              </a:rPr>
              <a:t>According</a:t>
            </a:r>
            <a:r>
              <a:rPr lang="tr-TR" sz="2400" dirty="0" smtClean="0">
                <a:solidFill>
                  <a:srgbClr val="FFFF00"/>
                </a:solidFill>
                <a:effectLst/>
              </a:rPr>
              <a:t> </a:t>
            </a:r>
            <a:r>
              <a:rPr lang="tr-TR" sz="2400" dirty="0" err="1" smtClean="0">
                <a:solidFill>
                  <a:srgbClr val="FFFF00"/>
                </a:solidFill>
                <a:effectLst/>
              </a:rPr>
              <a:t>to</a:t>
            </a:r>
            <a:r>
              <a:rPr lang="tr-TR" sz="2400" dirty="0" smtClean="0">
                <a:solidFill>
                  <a:srgbClr val="FFFF00"/>
                </a:solidFill>
                <a:effectLst/>
              </a:rPr>
              <a:t> </a:t>
            </a:r>
            <a:r>
              <a:rPr lang="tr-TR" sz="2400" dirty="0" err="1" smtClean="0">
                <a:solidFill>
                  <a:srgbClr val="FFFF00"/>
                </a:solidFill>
                <a:effectLst/>
              </a:rPr>
              <a:t>stone</a:t>
            </a:r>
            <a:r>
              <a:rPr lang="tr-TR" sz="2400" dirty="0" smtClean="0">
                <a:solidFill>
                  <a:srgbClr val="FFFF00"/>
                </a:solidFill>
                <a:effectLst/>
              </a:rPr>
              <a:t> </a:t>
            </a:r>
            <a:r>
              <a:rPr lang="tr-TR" sz="2400" dirty="0" err="1" smtClean="0">
                <a:solidFill>
                  <a:srgbClr val="FFFF00"/>
                </a:solidFill>
                <a:effectLst/>
              </a:rPr>
              <a:t>type</a:t>
            </a:r>
            <a:r>
              <a:rPr lang="tr-TR" sz="2400" dirty="0" smtClean="0">
                <a:solidFill>
                  <a:srgbClr val="FFFF00"/>
                </a:solidFill>
                <a:effectLst/>
              </a:rPr>
              <a:t>:</a:t>
            </a:r>
          </a:p>
          <a:p>
            <a:pPr marL="0" indent="0" eaLnBrk="1" hangingPunct="1">
              <a:buNone/>
            </a:pPr>
            <a:r>
              <a:rPr lang="tr-TR" sz="2400" dirty="0">
                <a:solidFill>
                  <a:srgbClr val="FFFF00"/>
                </a:solidFill>
                <a:effectLst/>
              </a:rPr>
              <a:t> </a:t>
            </a:r>
            <a:r>
              <a:rPr lang="tr-TR" sz="2400" dirty="0" smtClean="0">
                <a:solidFill>
                  <a:srgbClr val="FFFF00"/>
                </a:solidFill>
                <a:effectLst/>
              </a:rPr>
              <a:t>  </a:t>
            </a:r>
            <a:r>
              <a:rPr lang="tr-TR" sz="2000" dirty="0" smtClean="0">
                <a:effectLst/>
              </a:rPr>
              <a:t>- </a:t>
            </a:r>
            <a:r>
              <a:rPr lang="tr-TR" sz="2000" dirty="0" err="1" smtClean="0">
                <a:effectLst/>
              </a:rPr>
              <a:t>Cholesterol</a:t>
            </a:r>
            <a:r>
              <a:rPr lang="tr-TR" sz="2000" dirty="0" smtClean="0">
                <a:effectLst/>
              </a:rPr>
              <a:t> </a:t>
            </a:r>
            <a:r>
              <a:rPr lang="tr-TR" sz="2000" dirty="0" err="1" smtClean="0">
                <a:effectLst/>
              </a:rPr>
              <a:t>stones</a:t>
            </a:r>
            <a:endParaRPr lang="tr-TR" sz="2000" dirty="0" smtClean="0">
              <a:effectLst/>
            </a:endParaRPr>
          </a:p>
          <a:p>
            <a:pPr eaLnBrk="1" hangingPunct="1">
              <a:buFontTx/>
              <a:buNone/>
            </a:pPr>
            <a:r>
              <a:rPr lang="tr-TR" sz="2000" dirty="0" smtClean="0">
                <a:effectLst/>
              </a:rPr>
              <a:t>    - Pigment  Stones</a:t>
            </a:r>
          </a:p>
          <a:p>
            <a:pPr eaLnBrk="1" hangingPunct="1">
              <a:buFontTx/>
              <a:buNone/>
            </a:pPr>
            <a:endParaRPr lang="tr-TR" sz="2000" dirty="0" smtClean="0">
              <a:effectLst/>
            </a:endParaRPr>
          </a:p>
          <a:p>
            <a:pPr eaLnBrk="1" hangingPunct="1"/>
            <a:r>
              <a:rPr lang="tr-TR" sz="2400" dirty="0" err="1" smtClean="0">
                <a:solidFill>
                  <a:srgbClr val="FFFF00"/>
                </a:solidFill>
                <a:effectLst/>
              </a:rPr>
              <a:t>According</a:t>
            </a:r>
            <a:r>
              <a:rPr lang="tr-TR" sz="2400" dirty="0" smtClean="0">
                <a:solidFill>
                  <a:srgbClr val="FFFF00"/>
                </a:solidFill>
                <a:effectLst/>
              </a:rPr>
              <a:t> </a:t>
            </a:r>
            <a:r>
              <a:rPr lang="tr-TR" sz="2400" dirty="0" err="1" smtClean="0">
                <a:solidFill>
                  <a:srgbClr val="FFFF00"/>
                </a:solidFill>
                <a:effectLst/>
              </a:rPr>
              <a:t>to</a:t>
            </a:r>
            <a:r>
              <a:rPr lang="tr-TR" sz="2400" dirty="0" smtClean="0">
                <a:solidFill>
                  <a:srgbClr val="FFFF00"/>
                </a:solidFill>
                <a:effectLst/>
              </a:rPr>
              <a:t> </a:t>
            </a:r>
            <a:r>
              <a:rPr lang="tr-TR" sz="2400" dirty="0" err="1" smtClean="0">
                <a:solidFill>
                  <a:srgbClr val="FFFF00"/>
                </a:solidFill>
                <a:effectLst/>
              </a:rPr>
              <a:t>stone</a:t>
            </a:r>
            <a:r>
              <a:rPr lang="tr-TR" sz="2400" dirty="0" smtClean="0">
                <a:solidFill>
                  <a:srgbClr val="FFFF00"/>
                </a:solidFill>
                <a:effectLst/>
              </a:rPr>
              <a:t> </a:t>
            </a:r>
            <a:r>
              <a:rPr lang="tr-TR" sz="2400" dirty="0" err="1" smtClean="0">
                <a:solidFill>
                  <a:srgbClr val="FFFF00"/>
                </a:solidFill>
                <a:effectLst/>
              </a:rPr>
              <a:t>localization</a:t>
            </a:r>
            <a:r>
              <a:rPr lang="tr-TR" sz="2400" dirty="0" smtClean="0">
                <a:solidFill>
                  <a:srgbClr val="FFFF00"/>
                </a:solidFill>
                <a:effectLst/>
              </a:rPr>
              <a:t>;</a:t>
            </a:r>
          </a:p>
          <a:p>
            <a:pPr marL="0" indent="0" eaLnBrk="1" hangingPunct="1">
              <a:buNone/>
            </a:pPr>
            <a:r>
              <a:rPr lang="tr-TR" sz="2400" dirty="0" smtClean="0">
                <a:effectLst/>
              </a:rPr>
              <a:t>    </a:t>
            </a:r>
            <a:r>
              <a:rPr lang="tr-TR" sz="2000" dirty="0" smtClean="0">
                <a:effectLst/>
              </a:rPr>
              <a:t>- </a:t>
            </a:r>
            <a:r>
              <a:rPr lang="tr-TR" sz="2000" dirty="0" err="1" smtClean="0">
                <a:effectLst/>
              </a:rPr>
              <a:t>Cholecystolithiasis</a:t>
            </a:r>
            <a:r>
              <a:rPr lang="tr-TR" sz="2000" dirty="0" smtClean="0">
                <a:effectLst/>
              </a:rPr>
              <a:t>  </a:t>
            </a:r>
          </a:p>
          <a:p>
            <a:pPr eaLnBrk="1" hangingPunct="1">
              <a:buFontTx/>
              <a:buNone/>
            </a:pPr>
            <a:r>
              <a:rPr lang="tr-TR" sz="2000" dirty="0" smtClean="0">
                <a:effectLst/>
              </a:rPr>
              <a:t>    - </a:t>
            </a:r>
            <a:r>
              <a:rPr lang="tr-TR" sz="2000" dirty="0" err="1" smtClean="0">
                <a:effectLst/>
              </a:rPr>
              <a:t>Choledocholithiasis</a:t>
            </a:r>
            <a:endParaRPr lang="tr-TR" sz="2000" dirty="0" smtClean="0">
              <a:effectLst/>
            </a:endParaRPr>
          </a:p>
          <a:p>
            <a:pPr eaLnBrk="1" hangingPunct="1">
              <a:buFontTx/>
              <a:buNone/>
            </a:pPr>
            <a:endParaRPr lang="tr-TR" sz="2000" dirty="0" smtClean="0">
              <a:effectLst/>
            </a:endParaRPr>
          </a:p>
          <a:p>
            <a:pPr eaLnBrk="1" hangingPunct="1"/>
            <a:r>
              <a:rPr lang="tr-TR" sz="2400" dirty="0" err="1" smtClean="0">
                <a:solidFill>
                  <a:srgbClr val="FFFF00"/>
                </a:solidFill>
                <a:effectLst/>
              </a:rPr>
              <a:t>According</a:t>
            </a:r>
            <a:r>
              <a:rPr lang="tr-TR" sz="2400" dirty="0" smtClean="0">
                <a:solidFill>
                  <a:srgbClr val="FFFF00"/>
                </a:solidFill>
                <a:effectLst/>
              </a:rPr>
              <a:t> </a:t>
            </a:r>
            <a:r>
              <a:rPr lang="tr-TR" sz="2400" dirty="0" err="1" smtClean="0">
                <a:solidFill>
                  <a:srgbClr val="FFFF00"/>
                </a:solidFill>
                <a:effectLst/>
              </a:rPr>
              <a:t>to</a:t>
            </a:r>
            <a:r>
              <a:rPr lang="tr-TR" sz="2400" dirty="0" smtClean="0">
                <a:solidFill>
                  <a:srgbClr val="FFFF00"/>
                </a:solidFill>
                <a:effectLst/>
              </a:rPr>
              <a:t> </a:t>
            </a:r>
            <a:r>
              <a:rPr lang="tr-TR" sz="2400" dirty="0" err="1" smtClean="0">
                <a:solidFill>
                  <a:srgbClr val="FFFF00"/>
                </a:solidFill>
                <a:effectLst/>
              </a:rPr>
              <a:t>clinical</a:t>
            </a:r>
            <a:r>
              <a:rPr lang="tr-TR" sz="2400" dirty="0" smtClean="0">
                <a:solidFill>
                  <a:srgbClr val="FFFF00"/>
                </a:solidFill>
                <a:effectLst/>
              </a:rPr>
              <a:t> </a:t>
            </a:r>
            <a:r>
              <a:rPr lang="tr-TR" sz="2400" dirty="0" err="1" smtClean="0">
                <a:solidFill>
                  <a:srgbClr val="FFFF00"/>
                </a:solidFill>
                <a:effectLst/>
              </a:rPr>
              <a:t>presentation</a:t>
            </a:r>
            <a:r>
              <a:rPr lang="tr-TR" sz="2400" dirty="0" smtClean="0">
                <a:solidFill>
                  <a:srgbClr val="FFFF00"/>
                </a:solidFill>
                <a:effectLst/>
              </a:rPr>
              <a:t>:</a:t>
            </a:r>
          </a:p>
          <a:p>
            <a:pPr marL="0" indent="0" eaLnBrk="1" hangingPunct="1">
              <a:buNone/>
            </a:pPr>
            <a:r>
              <a:rPr lang="tr-TR" sz="2400" dirty="0" smtClean="0">
                <a:effectLst/>
              </a:rPr>
              <a:t>    </a:t>
            </a:r>
            <a:r>
              <a:rPr lang="tr-TR" sz="2000" dirty="0" smtClean="0">
                <a:effectLst/>
              </a:rPr>
              <a:t>-</a:t>
            </a:r>
            <a:r>
              <a:rPr lang="tr-TR" sz="2000" dirty="0" smtClean="0">
                <a:solidFill>
                  <a:srgbClr val="FFFF00"/>
                </a:solidFill>
                <a:effectLst/>
              </a:rPr>
              <a:t> </a:t>
            </a:r>
            <a:r>
              <a:rPr lang="tr-TR" sz="2000" dirty="0" err="1" smtClean="0">
                <a:effectLst/>
              </a:rPr>
              <a:t>Asymptomatic</a:t>
            </a:r>
            <a:r>
              <a:rPr lang="tr-TR" sz="2000" dirty="0" smtClean="0">
                <a:effectLst/>
              </a:rPr>
              <a:t>                                                                    </a:t>
            </a:r>
          </a:p>
          <a:p>
            <a:pPr marL="0" indent="0" eaLnBrk="1" hangingPunct="1">
              <a:buNone/>
            </a:pPr>
            <a:r>
              <a:rPr lang="tr-TR" sz="2000" dirty="0">
                <a:effectLst/>
              </a:rPr>
              <a:t> </a:t>
            </a:r>
            <a:r>
              <a:rPr lang="tr-TR" sz="2000" dirty="0" smtClean="0">
                <a:effectLst/>
              </a:rPr>
              <a:t>   - </a:t>
            </a:r>
            <a:r>
              <a:rPr lang="tr-TR" sz="2000" dirty="0" err="1" smtClean="0">
                <a:effectLst/>
              </a:rPr>
              <a:t>Acute</a:t>
            </a:r>
            <a:r>
              <a:rPr lang="tr-TR" sz="2000" dirty="0" smtClean="0">
                <a:effectLst/>
              </a:rPr>
              <a:t>                                                                                </a:t>
            </a:r>
          </a:p>
          <a:p>
            <a:pPr marL="0" indent="0" eaLnBrk="1" hangingPunct="1">
              <a:buNone/>
            </a:pPr>
            <a:r>
              <a:rPr lang="tr-TR" sz="2000" dirty="0">
                <a:effectLst/>
              </a:rPr>
              <a:t> </a:t>
            </a:r>
            <a:r>
              <a:rPr lang="tr-TR" sz="2000" dirty="0" smtClean="0">
                <a:effectLst/>
              </a:rPr>
              <a:t>   - </a:t>
            </a:r>
            <a:r>
              <a:rPr lang="tr-TR" sz="2000" dirty="0" err="1" smtClean="0">
                <a:effectLst/>
              </a:rPr>
              <a:t>Chronic</a:t>
            </a:r>
            <a:r>
              <a:rPr lang="tr-TR" sz="2000" dirty="0" smtClean="0">
                <a:effectLst/>
              </a:rPr>
              <a:t>                                                                             </a:t>
            </a:r>
          </a:p>
          <a:p>
            <a:pPr marL="0" indent="0" eaLnBrk="1" hangingPunct="1">
              <a:buNone/>
            </a:pPr>
            <a:r>
              <a:rPr lang="tr-TR" sz="2000" dirty="0">
                <a:effectLst/>
              </a:rPr>
              <a:t> </a:t>
            </a:r>
            <a:r>
              <a:rPr lang="tr-TR" sz="2000" dirty="0" smtClean="0">
                <a:effectLst/>
              </a:rPr>
              <a:t>   - </a:t>
            </a:r>
            <a:r>
              <a:rPr lang="tr-TR" sz="2000" dirty="0" err="1" smtClean="0">
                <a:effectLst/>
              </a:rPr>
              <a:t>Complicated</a:t>
            </a:r>
            <a:r>
              <a:rPr lang="tr-TR" sz="2000" dirty="0" smtClean="0">
                <a:effectLst/>
              </a:rPr>
              <a:t>                               bile </a:t>
            </a:r>
            <a:r>
              <a:rPr lang="tr-TR" sz="2000" dirty="0" err="1" smtClean="0">
                <a:effectLst/>
              </a:rPr>
              <a:t>stone</a:t>
            </a:r>
            <a:r>
              <a:rPr lang="tr-TR" sz="2000" dirty="0" smtClean="0">
                <a:effectLst/>
              </a:rPr>
              <a:t>  </a:t>
            </a:r>
            <a:r>
              <a:rPr lang="tr-TR" sz="2000" dirty="0" err="1" smtClean="0">
                <a:effectLst/>
              </a:rPr>
              <a:t>disease</a:t>
            </a:r>
            <a:endParaRPr lang="tr-TR" sz="2000" dirty="0" smtClean="0">
              <a:effectLst/>
            </a:endParaRPr>
          </a:p>
        </p:txBody>
      </p:sp>
      <p:grpSp>
        <p:nvGrpSpPr>
          <p:cNvPr id="10243" name="Group 4"/>
          <p:cNvGrpSpPr>
            <a:grpSpLocks/>
          </p:cNvGrpSpPr>
          <p:nvPr/>
        </p:nvGrpSpPr>
        <p:grpSpPr bwMode="auto">
          <a:xfrm>
            <a:off x="58738" y="6440488"/>
            <a:ext cx="2667000" cy="365125"/>
            <a:chOff x="384" y="2976"/>
            <a:chExt cx="1680" cy="230"/>
          </a:xfrm>
        </p:grpSpPr>
        <p:pic>
          <p:nvPicPr>
            <p:cNvPr id="10246" name="Picture 5" descr="HM00260_"/>
            <p:cNvPicPr>
              <a:picLocks noChangeAspect="1" noChangeArrowheads="1"/>
            </p:cNvPicPr>
            <p:nvPr/>
          </p:nvPicPr>
          <p:blipFill>
            <a:blip r:embed="rId3" cstate="print"/>
            <a:srcRect/>
            <a:stretch>
              <a:fillRect/>
            </a:stretch>
          </p:blipFill>
          <p:spPr bwMode="auto">
            <a:xfrm>
              <a:off x="1351" y="3009"/>
              <a:ext cx="144" cy="183"/>
            </a:xfrm>
            <a:prstGeom prst="rect">
              <a:avLst/>
            </a:prstGeom>
            <a:noFill/>
            <a:ln w="9525">
              <a:noFill/>
              <a:miter lim="800000"/>
              <a:headEnd/>
              <a:tailEnd/>
            </a:ln>
          </p:spPr>
        </p:pic>
        <p:sp>
          <p:nvSpPr>
            <p:cNvPr id="10247" name="Text Box 6"/>
            <p:cNvSpPr txBox="1">
              <a:spLocks noChangeArrowheads="1"/>
            </p:cNvSpPr>
            <p:nvPr/>
          </p:nvSpPr>
          <p:spPr bwMode="auto">
            <a:xfrm>
              <a:off x="384" y="2976"/>
              <a:ext cx="1680" cy="230"/>
            </a:xfrm>
            <a:prstGeom prst="rect">
              <a:avLst/>
            </a:prstGeom>
            <a:noFill/>
            <a:ln w="9525">
              <a:noFill/>
              <a:miter lim="800000"/>
              <a:headEnd/>
              <a:tailEnd/>
            </a:ln>
          </p:spPr>
          <p:txBody>
            <a:bodyPr>
              <a:spAutoFit/>
            </a:bodyPr>
            <a:lstStyle/>
            <a:p>
              <a:r>
                <a:rPr lang="tr-TR" sz="900" b="0"/>
                <a:t>İÜ.Cerrahpaşa Tıp Fakültesi</a:t>
              </a:r>
            </a:p>
            <a:p>
              <a:r>
                <a:rPr lang="tr-TR" sz="900" b="0"/>
                <a:t>Gastroenteroloji Bilim Dalı</a:t>
              </a:r>
            </a:p>
          </p:txBody>
        </p:sp>
      </p:grpSp>
      <p:sp>
        <p:nvSpPr>
          <p:cNvPr id="10244" name="Line 7"/>
          <p:cNvSpPr>
            <a:spLocks noChangeShapeType="1"/>
          </p:cNvSpPr>
          <p:nvPr/>
        </p:nvSpPr>
        <p:spPr bwMode="auto">
          <a:xfrm>
            <a:off x="0" y="765175"/>
            <a:ext cx="9144000" cy="0"/>
          </a:xfrm>
          <a:prstGeom prst="line">
            <a:avLst/>
          </a:prstGeom>
          <a:noFill/>
          <a:ln w="9525">
            <a:solidFill>
              <a:schemeClr val="hlink"/>
            </a:solidFill>
            <a:round/>
            <a:headEnd/>
            <a:tailEnd/>
          </a:ln>
        </p:spPr>
        <p:txBody>
          <a:bodyPr/>
          <a:lstStyle/>
          <a:p>
            <a:endParaRPr lang="tr-TR"/>
          </a:p>
        </p:txBody>
      </p:sp>
      <p:pic>
        <p:nvPicPr>
          <p:cNvPr id="7" name="Resim 6"/>
          <p:cNvPicPr>
            <a:picLocks noChangeAspect="1"/>
          </p:cNvPicPr>
          <p:nvPr/>
        </p:nvPicPr>
        <p:blipFill>
          <a:blip r:embed="rId4"/>
          <a:stretch>
            <a:fillRect/>
          </a:stretch>
        </p:blipFill>
        <p:spPr>
          <a:xfrm>
            <a:off x="6805473" y="116633"/>
            <a:ext cx="2234946" cy="1224135"/>
          </a:xfrm>
          <a:prstGeom prst="rect">
            <a:avLst/>
          </a:prstGeom>
        </p:spPr>
      </p:pic>
      <p:sp>
        <p:nvSpPr>
          <p:cNvPr id="2" name="Slayt Numarası Yer Tutucusu 1"/>
          <p:cNvSpPr>
            <a:spLocks noGrp="1"/>
          </p:cNvSpPr>
          <p:nvPr>
            <p:ph type="sldNum" sz="quarter" idx="12"/>
          </p:nvPr>
        </p:nvSpPr>
        <p:spPr/>
        <p:txBody>
          <a:bodyPr/>
          <a:lstStyle/>
          <a:p>
            <a:pPr>
              <a:defRPr/>
            </a:pPr>
            <a:fld id="{F0B3AC44-B3AE-45AA-A9DC-A10D0C9D45C9}" type="slidenum">
              <a:rPr lang="tr-TR" smtClean="0"/>
              <a:pPr>
                <a:defRPr/>
              </a:pPr>
              <a:t>9</a:t>
            </a:fld>
            <a:endParaRPr lang="tr-TR"/>
          </a:p>
        </p:txBody>
      </p:sp>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kyanus">
  <a:themeElements>
    <a:clrScheme name="Okyanus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kyanu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tr-TR" sz="18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tr-TR" sz="18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Okyanus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kyanus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kyanus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kyanus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kyanus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kyanus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kyanus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kyanus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Ocean</Template>
  <TotalTime>4739</TotalTime>
  <Words>3321</Words>
  <Application>Microsoft Office PowerPoint</Application>
  <PresentationFormat>Ekran Gösterisi (4:3)</PresentationFormat>
  <Paragraphs>840</Paragraphs>
  <Slides>77</Slides>
  <Notes>4</Notes>
  <HiddenSlides>1</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77</vt:i4>
      </vt:variant>
    </vt:vector>
  </HeadingPairs>
  <TitlesOfParts>
    <vt:vector size="82" baseType="lpstr">
      <vt:lpstr>Arial</vt:lpstr>
      <vt:lpstr>Calibri</vt:lpstr>
      <vt:lpstr>Tahoma</vt:lpstr>
      <vt:lpstr>Wingdings</vt:lpstr>
      <vt:lpstr>Okyanus</vt:lpstr>
      <vt:lpstr>GALLSTONE  DISEASE</vt:lpstr>
      <vt:lpstr>PowerPoint Sunusu</vt:lpstr>
      <vt:lpstr>PowerPoint Sunusu</vt:lpstr>
      <vt:lpstr>PowerPoint Sunusu</vt:lpstr>
      <vt:lpstr>PowerPoint Sunusu</vt:lpstr>
      <vt:lpstr>PowerPoint Sunusu</vt:lpstr>
      <vt:lpstr>Nomenclature</vt:lpstr>
      <vt:lpstr>PowerPoint Sunusu</vt:lpstr>
      <vt:lpstr>PowerPoint Sunusu</vt:lpstr>
      <vt:lpstr>             Cholesterol stones</vt:lpstr>
      <vt:lpstr>Risk factors for development of cholesterol stones</vt:lpstr>
      <vt:lpstr>Pathophysiology of cholesterol stones</vt:lpstr>
      <vt:lpstr>Pigment  stones</vt:lpstr>
      <vt:lpstr>PowerPoint Sunusu</vt:lpstr>
      <vt:lpstr>Risc factors in pigment stones formation</vt:lpstr>
      <vt:lpstr>PowerPoint Sunusu</vt:lpstr>
      <vt:lpstr>PowerPoint Sunusu</vt:lpstr>
      <vt:lpstr>Clinic</vt:lpstr>
      <vt:lpstr>Asymptomatic cholecystolithiasis</vt:lpstr>
      <vt:lpstr>Acute calculous cholecystitis</vt:lpstr>
      <vt:lpstr>PowerPoint Sunusu</vt:lpstr>
      <vt:lpstr>PowerPoint Sunusu</vt:lpstr>
      <vt:lpstr>PowerPoint Sunusu</vt:lpstr>
      <vt:lpstr>PowerPoint Sunusu</vt:lpstr>
      <vt:lpstr>PowerPoint Sunusu</vt:lpstr>
      <vt:lpstr>PowerPoint Sunusu</vt:lpstr>
      <vt:lpstr>PowerPoint Sunusu</vt:lpstr>
      <vt:lpstr>PowerPoint Sunusu</vt:lpstr>
      <vt:lpstr>Chronic calculous cholecystitis</vt:lpstr>
      <vt:lpstr>PowerPoint Sunusu</vt:lpstr>
      <vt:lpstr>PowerPoint Sunusu</vt:lpstr>
      <vt:lpstr>PowerPoint Sunusu</vt:lpstr>
      <vt:lpstr>Acalculous cholecystitis (10%)</vt:lpstr>
      <vt:lpstr>Complications of gallstones</vt:lpstr>
      <vt:lpstr>PowerPoint Sunusu</vt:lpstr>
      <vt:lpstr>PowerPoint Sunusu</vt:lpstr>
      <vt:lpstr>Cholecystoenteric fistula and gallstone ileus</vt:lpstr>
      <vt:lpstr>Cholecystoenteric fistula and gallstone ileus</vt:lpstr>
      <vt:lpstr>PowerPoint Sunusu</vt:lpstr>
      <vt:lpstr>Porcellain gallbladder (PG)</vt:lpstr>
      <vt:lpstr>PowerPoint Sunusu</vt:lpstr>
      <vt:lpstr>Bile duct stones  (Choledocholithiasis)</vt:lpstr>
      <vt:lpstr>Clinical  presentation</vt:lpstr>
      <vt:lpstr>PowerPoint Sunusu</vt:lpstr>
      <vt:lpstr>PowerPoint Sunusu</vt:lpstr>
      <vt:lpstr>Complications of gallstone disease</vt:lpstr>
      <vt:lpstr>Diagnosis of gallstone disease</vt:lpstr>
      <vt:lpstr>PowerPoint Sunusu</vt:lpstr>
      <vt:lpstr>Ultrasonography</vt:lpstr>
      <vt:lpstr>Ultrasonographic findings  of acute cholecystitis</vt:lpstr>
      <vt:lpstr>PowerPoint Sunusu</vt:lpstr>
      <vt:lpstr>PowerPoint Sunusu</vt:lpstr>
      <vt:lpstr>PowerPoint Sunusu</vt:lpstr>
      <vt:lpstr>Cholescintigraphy</vt:lpstr>
      <vt:lpstr>PowerPoint Sunusu</vt:lpstr>
      <vt:lpstr>C T (Computed tomography)</vt:lpstr>
      <vt:lpstr>PowerPoint Sunusu</vt:lpstr>
      <vt:lpstr>PowerPoint Sunusu</vt:lpstr>
      <vt:lpstr>PowerPoint Sunusu</vt:lpstr>
      <vt:lpstr>MRCP (Magnetic resonance  cholangiopancreatogrphy)</vt:lpstr>
      <vt:lpstr>PowerPoint Sunusu</vt:lpstr>
      <vt:lpstr>PowerPoint Sunusu</vt:lpstr>
      <vt:lpstr>PowerPoint Sunusu</vt:lpstr>
      <vt:lpstr>PowerPoint Sunusu</vt:lpstr>
      <vt:lpstr>ERCP (Endoscopic retrograde cholangiopancreatography)</vt:lpstr>
      <vt:lpstr>PowerPoint Sunusu</vt:lpstr>
      <vt:lpstr>PowerPoint Sunusu</vt:lpstr>
      <vt:lpstr>Differantial diagnosis</vt:lpstr>
      <vt:lpstr>Treatment of gall stone disease</vt:lpstr>
      <vt:lpstr>Treatment of acute cholesytitis</vt:lpstr>
      <vt:lpstr>Medical treatment of gall bladder stones</vt:lpstr>
      <vt:lpstr>PowerPoint Sunusu</vt:lpstr>
      <vt:lpstr>PowerPoint Sunusu</vt:lpstr>
      <vt:lpstr>PowerPoint Sunusu</vt:lpstr>
      <vt:lpstr>PowerPoint Sunusu</vt:lpstr>
      <vt:lpstr>PowerPoint Sunusu</vt:lpstr>
      <vt:lpstr>PowerPoint Sunusu</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Ahmet DOBRUCALI</dc:creator>
  <cp:lastModifiedBy>Ahmet DOBRUCALI</cp:lastModifiedBy>
  <cp:revision>379</cp:revision>
  <dcterms:created xsi:type="dcterms:W3CDTF">2002-08-26T18:01:36Z</dcterms:created>
  <dcterms:modified xsi:type="dcterms:W3CDTF">2020-10-16T10:12:36Z</dcterms:modified>
</cp:coreProperties>
</file>