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70" r:id="rId2"/>
    <p:sldId id="380" r:id="rId3"/>
    <p:sldId id="397" r:id="rId4"/>
    <p:sldId id="379" r:id="rId5"/>
    <p:sldId id="381" r:id="rId6"/>
    <p:sldId id="390" r:id="rId7"/>
    <p:sldId id="391" r:id="rId8"/>
    <p:sldId id="410" r:id="rId9"/>
    <p:sldId id="411" r:id="rId10"/>
    <p:sldId id="414" r:id="rId11"/>
    <p:sldId id="309" r:id="rId12"/>
    <p:sldId id="419" r:id="rId13"/>
    <p:sldId id="348" r:id="rId14"/>
    <p:sldId id="418" r:id="rId15"/>
    <p:sldId id="399" r:id="rId16"/>
    <p:sldId id="413" r:id="rId17"/>
    <p:sldId id="395" r:id="rId18"/>
    <p:sldId id="289" r:id="rId19"/>
    <p:sldId id="290" r:id="rId20"/>
    <p:sldId id="297" r:id="rId21"/>
    <p:sldId id="296" r:id="rId22"/>
    <p:sldId id="314" r:id="rId23"/>
    <p:sldId id="299" r:id="rId24"/>
    <p:sldId id="315" r:id="rId25"/>
    <p:sldId id="362" r:id="rId26"/>
    <p:sldId id="363" r:id="rId27"/>
    <p:sldId id="417" r:id="rId28"/>
    <p:sldId id="364" r:id="rId29"/>
    <p:sldId id="365" r:id="rId30"/>
    <p:sldId id="366" r:id="rId31"/>
    <p:sldId id="351" r:id="rId32"/>
    <p:sldId id="352" r:id="rId33"/>
    <p:sldId id="361" r:id="rId34"/>
    <p:sldId id="354" r:id="rId35"/>
    <p:sldId id="402" r:id="rId36"/>
    <p:sldId id="412" r:id="rId37"/>
    <p:sldId id="403" r:id="rId38"/>
    <p:sldId id="406" r:id="rId39"/>
    <p:sldId id="407" r:id="rId40"/>
    <p:sldId id="334" r:id="rId41"/>
    <p:sldId id="408" r:id="rId42"/>
    <p:sldId id="336" r:id="rId43"/>
    <p:sldId id="396" r:id="rId44"/>
    <p:sldId id="409" r:id="rId4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79F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>
      <p:cViewPr varScale="1">
        <p:scale>
          <a:sx n="66" d="100"/>
          <a:sy n="66" d="100"/>
        </p:scale>
        <p:origin x="1310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6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6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4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Sayfa1!$A$2:$A$6</c:f>
              <c:strCache>
                <c:ptCount val="5"/>
                <c:pt idx="0">
                  <c:v>Vasküler lezyonlar</c:v>
                </c:pt>
                <c:pt idx="1">
                  <c:v>İnflamatuar lezyonlar</c:v>
                </c:pt>
                <c:pt idx="2">
                  <c:v>Polip / Kitle</c:v>
                </c:pt>
                <c:pt idx="3">
                  <c:v>Taze kan</c:v>
                </c:pt>
                <c:pt idx="4">
                  <c:v>Diğer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50</c:v>
                </c:pt>
                <c:pt idx="1">
                  <c:v>22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0971D-00AF-4E6E-B367-F899B9499779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E2334-C34F-4AE6-AD32-6F2A5E61DE2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590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E2334-C34F-4AE6-AD32-6F2A5E61DE28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31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E2334-C34F-4AE6-AD32-6F2A5E61DE28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9382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E2334-C34F-4AE6-AD32-6F2A5E61DE28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2891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E3394-9C51-4CBF-A636-209300EF47DF}" type="datetimeFigureOut">
              <a:rPr lang="tr-TR" smtClean="0"/>
              <a:pPr/>
              <a:t>25.12.2015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2B42-8015-45D8-999F-B3619A73D018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285720" y="1785926"/>
            <a:ext cx="8572560" cy="1470025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FFFF00"/>
                </a:solidFill>
              </a:rPr>
              <a:t>KAPSÜL  ENDOSKOPİ</a:t>
            </a:r>
            <a:br>
              <a:rPr lang="tr-TR" sz="3600" dirty="0" smtClean="0">
                <a:solidFill>
                  <a:srgbClr val="FFFF00"/>
                </a:solidFill>
              </a:rPr>
            </a:br>
            <a:r>
              <a:rPr lang="tr-TR" sz="2800" dirty="0" smtClean="0">
                <a:solidFill>
                  <a:srgbClr val="FFFF00"/>
                </a:solidFill>
              </a:rPr>
              <a:t>YENİ  ENDİKASYONLAR</a:t>
            </a:r>
            <a:endParaRPr lang="tr-TR" sz="2800" dirty="0">
              <a:solidFill>
                <a:srgbClr val="FFFF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28926" y="3786190"/>
            <a:ext cx="3529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dirty="0" err="1">
                <a:solidFill>
                  <a:schemeClr val="bg1"/>
                </a:solidFill>
                <a:latin typeface="Tahoma" pitchFamily="34" charset="0"/>
              </a:rPr>
              <a:t>Prof.Dr</a:t>
            </a:r>
            <a:r>
              <a:rPr lang="tr-TR" dirty="0">
                <a:solidFill>
                  <a:schemeClr val="bg1"/>
                </a:solidFill>
                <a:latin typeface="Tahoma" pitchFamily="34" charset="0"/>
              </a:rPr>
              <a:t>.Ahmet </a:t>
            </a:r>
            <a:r>
              <a:rPr lang="tr-TR" dirty="0" err="1">
                <a:solidFill>
                  <a:schemeClr val="bg1"/>
                </a:solidFill>
                <a:latin typeface="Tahoma" pitchFamily="34" charset="0"/>
              </a:rPr>
              <a:t>Dobrucalı</a:t>
            </a:r>
            <a:endParaRPr lang="tr-TR" dirty="0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3000364" y="4786322"/>
            <a:ext cx="3311525" cy="458787"/>
            <a:chOff x="1779" y="3752"/>
            <a:chExt cx="2086" cy="289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779" y="3752"/>
              <a:ext cx="208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sz="1200">
                  <a:solidFill>
                    <a:schemeClr val="bg1"/>
                  </a:solidFill>
                  <a:latin typeface="Tahoma" pitchFamily="34" charset="0"/>
                </a:rPr>
                <a:t>İÜ.Cerrahpaşa Tıp Fakültesi</a:t>
              </a:r>
            </a:p>
            <a:p>
              <a:pPr algn="ctr"/>
              <a:r>
                <a:rPr lang="tr-TR" sz="1200">
                  <a:solidFill>
                    <a:schemeClr val="bg1"/>
                  </a:solidFill>
                  <a:latin typeface="Tahoma" pitchFamily="34" charset="0"/>
                </a:rPr>
                <a:t>Gastroenteroloji Bilim Dalı</a:t>
              </a: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932" y="3760"/>
              <a:ext cx="1748" cy="272"/>
              <a:chOff x="1889" y="3616"/>
              <a:chExt cx="1748" cy="272"/>
            </a:xfrm>
          </p:grpSpPr>
          <p:pic>
            <p:nvPicPr>
              <p:cNvPr id="9" name="Picture 5" descr="HM00260_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12" y="3616"/>
                <a:ext cx="22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CTF_Logo_t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89" y="3632"/>
                <a:ext cx="251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İnce bağırsak kapsül endoskopi  hazırlığı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3568" y="1337445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1-    Bir  gün önce kahvaltı </a:t>
            </a:r>
          </a:p>
          <a:p>
            <a:pPr marL="0" indent="0">
              <a:buNone/>
            </a:pP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 12:00  dan  sonra  sadece  berrak sıvı  tüketimi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16:00 – 18:00  arasında  2L  PEG</a:t>
            </a:r>
          </a:p>
          <a:p>
            <a:pPr marL="0" indent="0">
              <a:buNone/>
            </a:pP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 Ertesi gün işleme kadar  açlık</a:t>
            </a:r>
          </a:p>
          <a:p>
            <a:pPr marL="0" indent="0">
              <a:buNone/>
            </a:pPr>
            <a:endParaRPr lang="tr-TR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2-    Bir gün önce öğle yemeği</a:t>
            </a:r>
          </a:p>
          <a:p>
            <a:pPr marL="0" indent="0">
              <a:buNone/>
            </a:pP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  Saat 15:00  den sonra  berrak  sıvı  tüketimi</a:t>
            </a:r>
          </a:p>
          <a:p>
            <a:pPr marL="0" indent="0">
              <a:buNone/>
            </a:pP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       Kapsül  alımından 30dk  ve 2 saat  sonra 1L PEG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69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424864" y="260648"/>
            <a:ext cx="8229600" cy="576062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FF00"/>
                </a:solidFill>
              </a:rPr>
              <a:t>‘</a:t>
            </a:r>
            <a:r>
              <a:rPr lang="tr-TR" sz="2800" dirty="0" err="1" smtClean="0">
                <a:solidFill>
                  <a:srgbClr val="FFFF00"/>
                </a:solidFill>
              </a:rPr>
              <a:t>Small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bowel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capsule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endoscope</a:t>
            </a:r>
            <a:r>
              <a:rPr lang="tr-TR" sz="2800" dirty="0" smtClean="0">
                <a:solidFill>
                  <a:srgbClr val="FFFF00"/>
                </a:solidFill>
              </a:rPr>
              <a:t>’  çeşitleri</a:t>
            </a:r>
            <a:endParaRPr lang="tr-TR" sz="2800" dirty="0">
              <a:solidFill>
                <a:srgbClr val="FFFF00"/>
              </a:solidFill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539552" y="1196754"/>
            <a:ext cx="8712968" cy="54726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PillCam</a:t>
            </a:r>
            <a:r>
              <a:rPr lang="tr-TR" sz="2400" dirty="0" smtClean="0">
                <a:solidFill>
                  <a:schemeClr val="bg1"/>
                </a:solidFill>
              </a:rPr>
              <a:t> SB2, SB3 </a:t>
            </a:r>
            <a:r>
              <a:rPr lang="tr-TR" sz="2000" dirty="0" smtClean="0">
                <a:solidFill>
                  <a:schemeClr val="bg1"/>
                </a:solidFill>
              </a:rPr>
              <a:t>(M2A) (</a:t>
            </a:r>
            <a:r>
              <a:rPr lang="tr-TR" sz="2000" dirty="0" err="1" smtClean="0">
                <a:solidFill>
                  <a:schemeClr val="bg1"/>
                </a:solidFill>
              </a:rPr>
              <a:t>Given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Imaging</a:t>
            </a:r>
            <a:r>
              <a:rPr lang="tr-TR" sz="2000" dirty="0" smtClean="0">
                <a:solidFill>
                  <a:schemeClr val="bg1"/>
                </a:solidFill>
              </a:rPr>
              <a:t> Ltd,                                                   </a:t>
            </a:r>
            <a:r>
              <a:rPr lang="tr-TR" sz="2000" dirty="0" err="1" smtClean="0">
                <a:solidFill>
                  <a:schemeClr val="bg1"/>
                </a:solidFill>
              </a:rPr>
              <a:t>Yoqneam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Isreal</a:t>
            </a:r>
            <a:r>
              <a:rPr lang="tr-TR" sz="2000" dirty="0" smtClean="0">
                <a:solidFill>
                  <a:schemeClr val="bg1"/>
                </a:solidFill>
              </a:rPr>
              <a:t>) (&gt;11s,  2-6 imaj/sn, 156</a:t>
            </a:r>
            <a:r>
              <a:rPr lang="tr-TR" sz="1100" dirty="0" smtClean="0">
                <a:solidFill>
                  <a:schemeClr val="bg1"/>
                </a:solidFill>
              </a:rPr>
              <a:t>0, </a:t>
            </a:r>
            <a:r>
              <a:rPr lang="tr-TR" sz="2000" dirty="0" smtClean="0">
                <a:solidFill>
                  <a:schemeClr val="bg1"/>
                </a:solidFill>
              </a:rPr>
              <a:t>12 s</a:t>
            </a:r>
            <a:r>
              <a:rPr lang="tr-TR" sz="1100" dirty="0" smtClean="0">
                <a:solidFill>
                  <a:schemeClr val="bg1"/>
                </a:solidFill>
              </a:rPr>
              <a:t>)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tr-T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Agile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patency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system</a:t>
            </a:r>
            <a:r>
              <a:rPr lang="tr-TR" sz="2800" dirty="0" smtClean="0">
                <a:solidFill>
                  <a:schemeClr val="bg1"/>
                </a:solidFill>
              </a:rPr>
              <a:t>                       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Given</a:t>
            </a:r>
            <a:r>
              <a:rPr lang="tr-TR" sz="2000" dirty="0" smtClean="0">
                <a:solidFill>
                  <a:schemeClr val="bg1"/>
                </a:solidFill>
              </a:rPr>
              <a:t> (</a:t>
            </a:r>
            <a:r>
              <a:rPr lang="tr-TR" sz="2000" dirty="0" err="1" smtClean="0">
                <a:solidFill>
                  <a:schemeClr val="bg1"/>
                </a:solidFill>
              </a:rPr>
              <a:t>Imaging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Ltd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Yokneam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Israel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Endocapsule</a:t>
            </a:r>
            <a:r>
              <a:rPr lang="tr-TR" sz="2000" dirty="0" smtClean="0">
                <a:solidFill>
                  <a:schemeClr val="bg1"/>
                </a:solidFill>
              </a:rPr>
              <a:t> (</a:t>
            </a:r>
            <a:r>
              <a:rPr lang="tr-TR" sz="2000" dirty="0" err="1" smtClean="0">
                <a:solidFill>
                  <a:schemeClr val="bg1"/>
                </a:solidFill>
              </a:rPr>
              <a:t>Olympus</a:t>
            </a:r>
            <a:r>
              <a:rPr lang="tr-TR" sz="2000" dirty="0" smtClean="0">
                <a:solidFill>
                  <a:schemeClr val="bg1"/>
                </a:solidFill>
              </a:rPr>
              <a:t>, Tokyo, Japan)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OMOM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2 </a:t>
            </a:r>
            <a:r>
              <a:rPr lang="tr-TR" sz="2400" dirty="0" err="1" smtClean="0">
                <a:solidFill>
                  <a:schemeClr val="bg1"/>
                </a:solidFill>
              </a:rPr>
              <a:t>endoscopy</a:t>
            </a:r>
            <a:r>
              <a:rPr lang="tr-TR" sz="2400" dirty="0" smtClean="0">
                <a:solidFill>
                  <a:schemeClr val="bg1"/>
                </a:solidFill>
              </a:rPr>
              <a:t>                                 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Chongqing</a:t>
            </a:r>
            <a:r>
              <a:rPr lang="tr-TR" sz="2000" dirty="0" smtClean="0">
                <a:solidFill>
                  <a:schemeClr val="bg1"/>
                </a:solidFill>
              </a:rPr>
              <a:t>  </a:t>
            </a:r>
            <a:r>
              <a:rPr lang="tr-TR" sz="2000" dirty="0" err="1" smtClean="0">
                <a:solidFill>
                  <a:schemeClr val="bg1"/>
                </a:solidFill>
              </a:rPr>
              <a:t>Science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and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Technology</a:t>
            </a:r>
            <a:r>
              <a:rPr lang="tr-TR" sz="2000" dirty="0" smtClean="0">
                <a:solidFill>
                  <a:schemeClr val="bg1"/>
                </a:solidFill>
              </a:rPr>
              <a:t>).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chemeClr val="bg1"/>
                </a:solidFill>
              </a:rPr>
              <a:t>MiroCam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Korea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(&gt;11s, 3 imaj/</a:t>
            </a:r>
            <a:r>
              <a:rPr lang="tr-TR" sz="2000" dirty="0" err="1" smtClean="0">
                <a:solidFill>
                  <a:schemeClr val="bg1"/>
                </a:solidFill>
              </a:rPr>
              <a:t>sn</a:t>
            </a:r>
            <a:r>
              <a:rPr lang="tr-TR" sz="2000" dirty="0" smtClean="0">
                <a:solidFill>
                  <a:schemeClr val="bg1"/>
                </a:solidFill>
              </a:rPr>
              <a:t>, 150-170</a:t>
            </a:r>
            <a:r>
              <a:rPr lang="tr-TR" sz="1100" dirty="0" smtClean="0">
                <a:solidFill>
                  <a:schemeClr val="bg1"/>
                </a:solidFill>
              </a:rPr>
              <a:t>0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6" name="Picture 2" descr="PillCamSB3-vertic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24944" y="900926"/>
            <a:ext cx="964863" cy="1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titel 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8" y="2132859"/>
            <a:ext cx="1505181" cy="122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42349">
            <a:off x="7194713" y="3419363"/>
            <a:ext cx="1467323" cy="901165"/>
          </a:xfrm>
          <a:prstGeom prst="rect">
            <a:avLst/>
          </a:prstGeom>
        </p:spPr>
      </p:pic>
      <p:pic>
        <p:nvPicPr>
          <p:cNvPr id="10" name="Picture 14" descr="http://english.jinshangroup.com/Public/Uploads/2015-09-29/560a34aa2819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79543"/>
            <a:ext cx="1864148" cy="13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2409" y="5620899"/>
            <a:ext cx="1451796" cy="824433"/>
          </a:xfrm>
          <a:prstGeom prst="rect">
            <a:avLst/>
          </a:prstGeom>
        </p:spPr>
      </p:pic>
      <p:pic>
        <p:nvPicPr>
          <p:cNvPr id="9" name="Picture 159" descr="CTF_Logo_t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228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908720"/>
            <a:ext cx="3373115" cy="244719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5574" y="3933056"/>
            <a:ext cx="3371589" cy="24860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14" descr="http://english.jinshangroup.com/Public/Uploads/2015-09-29/560a34aa2819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404">
            <a:off x="1177752" y="3761800"/>
            <a:ext cx="1744687" cy="14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75596"/>
            <a:ext cx="2475803" cy="2880320"/>
          </a:xfrm>
          <a:prstGeom prst="rect">
            <a:avLst/>
          </a:prstGeom>
        </p:spPr>
      </p:pic>
      <p:pic>
        <p:nvPicPr>
          <p:cNvPr id="8" name="Picture 159" descr="CTF_Logo_t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PillCamSB3-vertic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0719" y="4929480"/>
            <a:ext cx="964863" cy="14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38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4611"/>
              </p:ext>
            </p:extLst>
          </p:nvPr>
        </p:nvGraphicFramePr>
        <p:xfrm>
          <a:off x="511842" y="188640"/>
          <a:ext cx="8208912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/>
                <a:gridCol w="3096344"/>
              </a:tblGrid>
              <a:tr h="2374776">
                <a:tc>
                  <a:txBody>
                    <a:bodyPr/>
                    <a:lstStyle/>
                    <a:p>
                      <a:endParaRPr lang="tr-TR" sz="3200" b="0" dirty="0" smtClean="0"/>
                    </a:p>
                    <a:p>
                      <a:r>
                        <a:rPr lang="tr-TR" sz="3200" b="0" dirty="0" err="1" smtClean="0"/>
                        <a:t>CapsoCam</a:t>
                      </a:r>
                      <a:r>
                        <a:rPr lang="tr-TR" sz="3200" b="0" dirty="0" smtClean="0"/>
                        <a:t> SV1</a:t>
                      </a:r>
                    </a:p>
                    <a:p>
                      <a:endParaRPr lang="tr-TR" sz="3200" b="0" dirty="0" smtClean="0"/>
                    </a:p>
                    <a:p>
                      <a:r>
                        <a:rPr lang="tr-TR" sz="2000" b="0" dirty="0" smtClean="0"/>
                        <a:t>(</a:t>
                      </a:r>
                      <a:r>
                        <a:rPr lang="tr-TR" sz="2000" b="0" dirty="0" err="1" smtClean="0"/>
                        <a:t>Capsovision</a:t>
                      </a:r>
                      <a:r>
                        <a:rPr lang="tr-TR" sz="2000" b="0" dirty="0" smtClean="0"/>
                        <a:t>, </a:t>
                      </a:r>
                      <a:r>
                        <a:rPr lang="tr-TR" sz="2000" b="0" dirty="0" err="1" smtClean="0"/>
                        <a:t>Saratoga</a:t>
                      </a:r>
                      <a:r>
                        <a:rPr lang="tr-TR" sz="2000" b="0" dirty="0" smtClean="0"/>
                        <a:t>, CA, USA)</a:t>
                      </a:r>
                    </a:p>
                    <a:p>
                      <a:r>
                        <a:rPr lang="tr-TR" sz="2000" b="0" dirty="0" smtClean="0"/>
                        <a:t>360</a:t>
                      </a:r>
                      <a:r>
                        <a:rPr lang="tr-TR" sz="1200" b="0" dirty="0" smtClean="0"/>
                        <a:t>0</a:t>
                      </a:r>
                      <a:r>
                        <a:rPr lang="tr-TR" sz="2000" b="0" dirty="0" smtClean="0"/>
                        <a:t> </a:t>
                      </a:r>
                      <a:r>
                        <a:rPr lang="tr-TR" sz="2000" b="0" dirty="0" err="1" smtClean="0"/>
                        <a:t>panoramic</a:t>
                      </a:r>
                      <a:r>
                        <a:rPr lang="tr-TR" sz="2000" b="0" baseline="0" dirty="0" smtClean="0"/>
                        <a:t> </a:t>
                      </a:r>
                      <a:r>
                        <a:rPr lang="tr-TR" sz="2000" b="0" baseline="0" dirty="0" err="1" smtClean="0"/>
                        <a:t>lateral</a:t>
                      </a:r>
                      <a:r>
                        <a:rPr lang="tr-TR" sz="2000" b="0" baseline="0" dirty="0" smtClean="0"/>
                        <a:t> </a:t>
                      </a:r>
                      <a:r>
                        <a:rPr lang="tr-TR" sz="2000" b="0" baseline="0" dirty="0" err="1" smtClean="0"/>
                        <a:t>view</a:t>
                      </a:r>
                      <a:endParaRPr lang="tr-TR" sz="2000" b="0" baseline="0" dirty="0" smtClean="0"/>
                    </a:p>
                    <a:p>
                      <a:r>
                        <a:rPr lang="tr-TR" sz="2000" b="0" baseline="0" dirty="0" smtClean="0"/>
                        <a:t>İlk 2 saatte 20 imaj/</a:t>
                      </a:r>
                      <a:r>
                        <a:rPr lang="tr-TR" sz="2000" b="0" baseline="0" dirty="0" err="1" smtClean="0"/>
                        <a:t>sn</a:t>
                      </a:r>
                      <a:r>
                        <a:rPr lang="tr-TR" sz="2000" b="0" baseline="0" dirty="0" smtClean="0"/>
                        <a:t>, daha sonra 12 imaj/</a:t>
                      </a:r>
                      <a:r>
                        <a:rPr lang="tr-TR" sz="2000" b="0" baseline="0" dirty="0" err="1" smtClean="0"/>
                        <a:t>sn</a:t>
                      </a:r>
                      <a:endParaRPr lang="tr-TR" sz="2000" b="0" baseline="0" dirty="0" smtClean="0"/>
                    </a:p>
                    <a:p>
                      <a:r>
                        <a:rPr lang="tr-TR" sz="2000" b="0" baseline="0" dirty="0" smtClean="0"/>
                        <a:t>Pil ömrü 15s</a:t>
                      </a:r>
                    </a:p>
                    <a:p>
                      <a:endParaRPr lang="tr-TR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55880">
            <a:off x="6161430" y="1430707"/>
            <a:ext cx="2250927" cy="956945"/>
          </a:xfrm>
          <a:prstGeom prst="rect">
            <a:avLst/>
          </a:prstGeom>
        </p:spPr>
      </p:pic>
      <p:pic>
        <p:nvPicPr>
          <p:cNvPr id="5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kdörtgen 9"/>
          <p:cNvSpPr/>
          <p:nvPr/>
        </p:nvSpPr>
        <p:spPr>
          <a:xfrm>
            <a:off x="503356" y="3426093"/>
            <a:ext cx="85331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>OMOM </a:t>
            </a:r>
            <a:r>
              <a:rPr lang="tr-TR" sz="3200" dirty="0" err="1" smtClean="0">
                <a:solidFill>
                  <a:schemeClr val="bg1"/>
                </a:solidFill>
              </a:rPr>
              <a:t>Storable</a:t>
            </a:r>
            <a:r>
              <a:rPr lang="tr-TR" sz="3200" dirty="0" smtClean="0">
                <a:solidFill>
                  <a:schemeClr val="bg1"/>
                </a:solidFill>
              </a:rPr>
              <a:t>  </a:t>
            </a:r>
            <a:r>
              <a:rPr lang="tr-TR" sz="3200" dirty="0" err="1" smtClean="0">
                <a:solidFill>
                  <a:schemeClr val="bg1"/>
                </a:solidFill>
              </a:rPr>
              <a:t>Capsule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</a:rPr>
              <a:t>Endoscope</a:t>
            </a:r>
            <a:r>
              <a:rPr lang="tr-TR" sz="3200" dirty="0" smtClean="0">
                <a:solidFill>
                  <a:schemeClr val="bg1"/>
                </a:solidFill>
              </a:rPr>
              <a:t>                      </a:t>
            </a:r>
            <a:r>
              <a:rPr lang="tr-TR" dirty="0" smtClean="0">
                <a:solidFill>
                  <a:schemeClr val="bg1"/>
                </a:solidFill>
              </a:rPr>
              <a:t>(</a:t>
            </a:r>
            <a:r>
              <a:rPr lang="tr-TR" dirty="0" err="1" smtClean="0">
                <a:solidFill>
                  <a:schemeClr val="bg1"/>
                </a:solidFill>
              </a:rPr>
              <a:t>Chongqing</a:t>
            </a:r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dirty="0" err="1">
                <a:solidFill>
                  <a:schemeClr val="bg1"/>
                </a:solidFill>
              </a:rPr>
              <a:t>Science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and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Technology</a:t>
            </a:r>
            <a:r>
              <a:rPr lang="tr-TR" dirty="0" smtClean="0">
                <a:solidFill>
                  <a:schemeClr val="bg1"/>
                </a:solidFill>
              </a:rPr>
              <a:t>)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-  8 GB hafıza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-  &gt;120.000 imaj depolayabilme kapasitesi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-  Harici </a:t>
            </a:r>
            <a:r>
              <a:rPr lang="tr-TR" sz="2000" dirty="0" err="1" smtClean="0">
                <a:solidFill>
                  <a:schemeClr val="bg1"/>
                </a:solidFill>
              </a:rPr>
              <a:t>recorder</a:t>
            </a:r>
            <a:r>
              <a:rPr lang="tr-TR" sz="2000" dirty="0" smtClean="0">
                <a:solidFill>
                  <a:schemeClr val="bg1"/>
                </a:solidFill>
              </a:rPr>
              <a:t> yok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-  Kapsülün dışkı ile atılımı kontrol edilmeli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9" name="Picture 14" descr="http://english.jinshangroup.com/Public/Uploads/2015-09-29/560a34aa2819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5385">
            <a:off x="5974449" y="4321849"/>
            <a:ext cx="2555184" cy="18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5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582941" cy="5688632"/>
          </a:xfrm>
          <a:prstGeom prst="rect">
            <a:avLst/>
          </a:prstGeom>
        </p:spPr>
      </p:pic>
      <p:pic>
        <p:nvPicPr>
          <p:cNvPr id="3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70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3528" y="314072"/>
            <a:ext cx="8458944" cy="792088"/>
          </a:xfrm>
        </p:spPr>
        <p:txBody>
          <a:bodyPr>
            <a:noAutofit/>
          </a:bodyPr>
          <a:lstStyle/>
          <a:p>
            <a:r>
              <a:rPr lang="tr-TR" sz="2400" dirty="0" err="1" smtClean="0">
                <a:solidFill>
                  <a:schemeClr val="bg1"/>
                </a:solidFill>
              </a:rPr>
              <a:t>Okült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gastrointestinal</a:t>
            </a:r>
            <a:r>
              <a:rPr lang="tr-TR" sz="2400" dirty="0" smtClean="0">
                <a:solidFill>
                  <a:schemeClr val="bg1"/>
                </a:solidFill>
              </a:rPr>
              <a:t> sistem kanaması olan hastalarda                                           kapsül endoskopi verileri</a:t>
            </a:r>
            <a:endParaRPr lang="tr-TR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Grafik 5"/>
          <p:cNvGraphicFramePr/>
          <p:nvPr>
            <p:extLst>
              <p:ext uri="{D42A27DB-BD31-4B8C-83A1-F6EECF244321}">
                <p14:modId xmlns:p14="http://schemas.microsoft.com/office/powerpoint/2010/main" val="3409418336"/>
              </p:ext>
            </p:extLst>
          </p:nvPr>
        </p:nvGraphicFramePr>
        <p:xfrm>
          <a:off x="1619672" y="1239441"/>
          <a:ext cx="616800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495845"/>
              </p:ext>
            </p:extLst>
          </p:nvPr>
        </p:nvGraphicFramePr>
        <p:xfrm>
          <a:off x="1403648" y="4733466"/>
          <a:ext cx="6120679" cy="1215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609"/>
                <a:gridCol w="1617609"/>
                <a:gridCol w="1311572"/>
                <a:gridCol w="1573889"/>
              </a:tblGrid>
              <a:tr h="641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0" dirty="0" err="1" smtClean="0">
                          <a:solidFill>
                            <a:schemeClr val="bg1"/>
                          </a:solidFill>
                        </a:rPr>
                        <a:t>Sensitivite</a:t>
                      </a:r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 *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err="1" smtClean="0">
                          <a:solidFill>
                            <a:schemeClr val="bg1"/>
                          </a:solidFill>
                        </a:rPr>
                        <a:t>Spesivite</a:t>
                      </a:r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PPV*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NPV*</a:t>
                      </a:r>
                      <a:endParaRPr lang="tr-TR" dirty="0"/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4054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%95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%75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%95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%86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1475656" y="6011996"/>
            <a:ext cx="1896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(*) IOE  ile karşılaştırma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283968" y="6505599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 err="1" smtClean="0">
                <a:solidFill>
                  <a:schemeClr val="bg1"/>
                </a:solidFill>
              </a:rPr>
              <a:t>Hartmann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D.Gastrointestinal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Endoscopy</a:t>
            </a:r>
            <a:r>
              <a:rPr lang="tr-TR" sz="1400" dirty="0" smtClean="0">
                <a:solidFill>
                  <a:schemeClr val="bg1"/>
                </a:solidFill>
              </a:rPr>
              <a:t> 2005.</a:t>
            </a:r>
            <a:endParaRPr lang="tr-TR" sz="1400" dirty="0">
              <a:solidFill>
                <a:schemeClr val="bg1"/>
              </a:solidFill>
            </a:endParaRPr>
          </a:p>
        </p:txBody>
      </p:sp>
      <p:pic>
        <p:nvPicPr>
          <p:cNvPr id="7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İçerik Yer Tutucusu"/>
          <p:cNvSpPr txBox="1">
            <a:spLocks/>
          </p:cNvSpPr>
          <p:nvPr/>
        </p:nvSpPr>
        <p:spPr>
          <a:xfrm>
            <a:off x="467544" y="1700808"/>
            <a:ext cx="8229600" cy="4214842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Erken dönemde (&lt;1 hafta)  CE yapılması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Hospitalize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hasta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Transfüzyon gerektiren aşikar Gİ kanama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Erkek  hasta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Warfarin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kullanımı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Kronik karaciğer hastalığı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7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tr-TR" sz="2400" dirty="0" err="1" smtClean="0">
                <a:solidFill>
                  <a:schemeClr val="bg1"/>
                </a:solidFill>
              </a:rPr>
              <a:t>Crohn</a:t>
            </a:r>
            <a:r>
              <a:rPr lang="tr-TR" sz="2400" dirty="0" smtClean="0">
                <a:solidFill>
                  <a:schemeClr val="bg1"/>
                </a:solidFill>
              </a:rPr>
              <a:t> hastalığında kapsül endoskopi verileri</a:t>
            </a:r>
            <a:endParaRPr lang="tr-TR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/>
          </p:nvPr>
        </p:nvGraphicFramePr>
        <p:xfrm>
          <a:off x="323529" y="1268760"/>
          <a:ext cx="8496942" cy="403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663"/>
                <a:gridCol w="2359984"/>
                <a:gridCol w="2664295"/>
              </a:tblGrid>
              <a:tr h="550785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n=41 (*),  n=35 (**),  n=93 (***)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Duyarlılık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Özgüllük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0416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Kapsül endoskopi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%83 (*),  %71 (**)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                        </a:t>
                      </a:r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%100 (***)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%53(*),  %91 (***)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0416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CT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enterografi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%82 (*),  %26 (**)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                                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%75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(***)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%89 (*),  %85 (***)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0416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İBPG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%65 (*)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%94 (*)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0416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MR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enterografi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(***)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%81 (***)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%86 (***)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1237988" y="5985303"/>
            <a:ext cx="793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smtClean="0">
                <a:solidFill>
                  <a:schemeClr val="bg1"/>
                </a:solidFill>
              </a:rPr>
              <a:t>(*) </a:t>
            </a:r>
            <a:r>
              <a:rPr lang="tr-TR" sz="1200" dirty="0" err="1" smtClean="0">
                <a:solidFill>
                  <a:schemeClr val="bg1"/>
                </a:solidFill>
              </a:rPr>
              <a:t>Solem</a:t>
            </a:r>
            <a:r>
              <a:rPr lang="tr-TR" sz="1200" dirty="0" smtClean="0">
                <a:solidFill>
                  <a:schemeClr val="bg1"/>
                </a:solidFill>
              </a:rPr>
              <a:t> CA. </a:t>
            </a:r>
            <a:r>
              <a:rPr lang="tr-TR" sz="1200" dirty="0" err="1" smtClean="0">
                <a:solidFill>
                  <a:schemeClr val="bg1"/>
                </a:solidFill>
              </a:rPr>
              <a:t>Gastrointest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Endosc</a:t>
            </a:r>
            <a:r>
              <a:rPr lang="tr-TR" sz="1200" dirty="0" smtClean="0">
                <a:solidFill>
                  <a:schemeClr val="bg1"/>
                </a:solidFill>
              </a:rPr>
              <a:t>, 2009</a:t>
            </a:r>
          </a:p>
          <a:p>
            <a:pPr algn="r"/>
            <a:r>
              <a:rPr lang="tr-TR" sz="1200" dirty="0" smtClean="0">
                <a:solidFill>
                  <a:schemeClr val="bg1"/>
                </a:solidFill>
              </a:rPr>
              <a:t>(**) </a:t>
            </a:r>
            <a:r>
              <a:rPr lang="tr-TR" sz="1200" dirty="0" err="1" smtClean="0">
                <a:solidFill>
                  <a:schemeClr val="bg1"/>
                </a:solidFill>
              </a:rPr>
              <a:t>Karoui</a:t>
            </a:r>
            <a:r>
              <a:rPr lang="tr-TR" sz="1200" dirty="0" smtClean="0">
                <a:solidFill>
                  <a:schemeClr val="bg1"/>
                </a:solidFill>
              </a:rPr>
              <a:t> S. </a:t>
            </a:r>
            <a:r>
              <a:rPr lang="tr-TR" sz="1200" dirty="0" err="1" smtClean="0">
                <a:solidFill>
                  <a:schemeClr val="bg1"/>
                </a:solidFill>
              </a:rPr>
              <a:t>Tunis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Med</a:t>
            </a:r>
            <a:r>
              <a:rPr lang="tr-TR" sz="1200" dirty="0" smtClean="0">
                <a:solidFill>
                  <a:schemeClr val="bg1"/>
                </a:solidFill>
              </a:rPr>
              <a:t>, 2011</a:t>
            </a:r>
          </a:p>
          <a:p>
            <a:pPr algn="r"/>
            <a:r>
              <a:rPr lang="tr-TR" sz="1200" dirty="0" smtClean="0">
                <a:solidFill>
                  <a:schemeClr val="bg1"/>
                </a:solidFill>
              </a:rPr>
              <a:t>(***) </a:t>
            </a:r>
            <a:r>
              <a:rPr lang="tr-TR" sz="1200" dirty="0" err="1" smtClean="0">
                <a:solidFill>
                  <a:schemeClr val="bg1"/>
                </a:solidFill>
              </a:rPr>
              <a:t>Jensen</a:t>
            </a:r>
            <a:r>
              <a:rPr lang="tr-TR" sz="1200" dirty="0" smtClean="0">
                <a:solidFill>
                  <a:schemeClr val="bg1"/>
                </a:solidFill>
              </a:rPr>
              <a:t> MD.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Hepatol</a:t>
            </a:r>
            <a:r>
              <a:rPr lang="tr-TR" sz="1200" dirty="0" smtClean="0">
                <a:solidFill>
                  <a:schemeClr val="bg1"/>
                </a:solidFill>
              </a:rPr>
              <a:t>, 2011</a:t>
            </a:r>
          </a:p>
          <a:p>
            <a:pPr algn="r"/>
            <a:r>
              <a:rPr lang="tr-TR" sz="1200" dirty="0" smtClean="0">
                <a:solidFill>
                  <a:schemeClr val="bg1"/>
                </a:solidFill>
              </a:rPr>
              <a:t>(****) </a:t>
            </a:r>
            <a:r>
              <a:rPr lang="tr-TR" sz="1200" dirty="0" err="1" smtClean="0">
                <a:solidFill>
                  <a:schemeClr val="bg1"/>
                </a:solidFill>
              </a:rPr>
              <a:t>Golstein</a:t>
            </a:r>
            <a:r>
              <a:rPr lang="tr-TR" sz="1200" dirty="0" smtClean="0">
                <a:solidFill>
                  <a:schemeClr val="bg1"/>
                </a:solidFill>
              </a:rPr>
              <a:t> JL. </a:t>
            </a:r>
            <a:r>
              <a:rPr lang="tr-TR" sz="1200" dirty="0" err="1" smtClean="0">
                <a:solidFill>
                  <a:schemeClr val="bg1"/>
                </a:solidFill>
              </a:rPr>
              <a:t>Clin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Hepatol,2005</a:t>
            </a:r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7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Metin kutusu 7"/>
          <p:cNvSpPr txBox="1"/>
          <p:nvPr/>
        </p:nvSpPr>
        <p:spPr>
          <a:xfrm>
            <a:off x="755576" y="544522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>
                <a:solidFill>
                  <a:srgbClr val="F1F79F"/>
                </a:solidFill>
              </a:rPr>
              <a:t>Asemptomatik</a:t>
            </a:r>
            <a:r>
              <a:rPr lang="tr-TR" sz="1600" dirty="0" smtClean="0">
                <a:solidFill>
                  <a:srgbClr val="F1F79F"/>
                </a:solidFill>
              </a:rPr>
              <a:t> sağlıklı  gönüllülerin %13,8  inde </a:t>
            </a:r>
            <a:r>
              <a:rPr lang="tr-TR" sz="1600" dirty="0" err="1" smtClean="0">
                <a:solidFill>
                  <a:srgbClr val="F1F79F"/>
                </a:solidFill>
              </a:rPr>
              <a:t>Crohn</a:t>
            </a:r>
            <a:r>
              <a:rPr lang="tr-TR" sz="1600" dirty="0" smtClean="0">
                <a:solidFill>
                  <a:srgbClr val="F1F79F"/>
                </a:solidFill>
              </a:rPr>
              <a:t> hastalığı  ile ilişkisiz </a:t>
            </a:r>
            <a:r>
              <a:rPr lang="tr-TR" sz="1600" dirty="0" err="1" smtClean="0">
                <a:solidFill>
                  <a:srgbClr val="F1F79F"/>
                </a:solidFill>
              </a:rPr>
              <a:t>nonspesifik</a:t>
            </a:r>
            <a:r>
              <a:rPr lang="tr-TR" sz="1600" dirty="0" smtClean="0">
                <a:solidFill>
                  <a:srgbClr val="F1F79F"/>
                </a:solidFill>
              </a:rPr>
              <a:t> </a:t>
            </a:r>
            <a:r>
              <a:rPr lang="tr-TR" sz="1600" dirty="0" err="1" smtClean="0">
                <a:solidFill>
                  <a:srgbClr val="F1F79F"/>
                </a:solidFill>
              </a:rPr>
              <a:t>mukozal</a:t>
            </a:r>
            <a:r>
              <a:rPr lang="tr-TR" sz="1600" dirty="0" smtClean="0">
                <a:solidFill>
                  <a:srgbClr val="F1F79F"/>
                </a:solidFill>
              </a:rPr>
              <a:t> lezyonlar  saptanmış (****)</a:t>
            </a:r>
            <a:endParaRPr lang="tr-TR" sz="1600" dirty="0">
              <a:solidFill>
                <a:srgbClr val="F1F79F"/>
              </a:solidFill>
            </a:endParaRPr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379651" y="5589240"/>
            <a:ext cx="8496942" cy="4032450"/>
          </a:xfrm>
          <a:solidFill>
            <a:srgbClr val="002060"/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endParaRPr lang="tr-TR" dirty="0" smtClean="0">
              <a:solidFill>
                <a:schemeClr val="bg1"/>
              </a:solidFill>
            </a:endParaRPr>
          </a:p>
          <a:p>
            <a:r>
              <a:rPr lang="tr-TR" sz="2800" dirty="0" smtClean="0">
                <a:solidFill>
                  <a:schemeClr val="bg1"/>
                </a:solidFill>
              </a:rPr>
              <a:t>CESI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Capsul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Endoscopy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Sorng</a:t>
            </a:r>
            <a:r>
              <a:rPr lang="tr-TR" sz="2000" dirty="0" smtClean="0">
                <a:solidFill>
                  <a:schemeClr val="bg1"/>
                </a:solidFill>
              </a:rPr>
              <a:t> Index, </a:t>
            </a:r>
            <a:r>
              <a:rPr lang="tr-TR" sz="2000" dirty="0" err="1" smtClean="0">
                <a:solidFill>
                  <a:schemeClr val="bg1"/>
                </a:solidFill>
              </a:rPr>
              <a:t>Lewis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score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2800" dirty="0" smtClean="0">
                <a:solidFill>
                  <a:schemeClr val="bg1"/>
                </a:solidFill>
              </a:rPr>
              <a:t>CECDAI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Capsule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Endoscopy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Crohn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Disease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Avctivity</a:t>
            </a:r>
            <a:r>
              <a:rPr lang="tr-TR" sz="2000" dirty="0" smtClean="0">
                <a:solidFill>
                  <a:schemeClr val="bg1"/>
                </a:solidFill>
              </a:rPr>
              <a:t> Index)</a:t>
            </a:r>
            <a:endParaRPr lang="tr-T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chemeClr val="bg1"/>
                </a:solidFill>
              </a:rPr>
              <a:t>   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   </a:t>
            </a:r>
            <a:r>
              <a:rPr lang="tr-TR" sz="2400" dirty="0" err="1" smtClean="0">
                <a:solidFill>
                  <a:schemeClr val="bg1"/>
                </a:solidFill>
              </a:rPr>
              <a:t>İnflamasyon</a:t>
            </a:r>
            <a:r>
              <a:rPr lang="tr-TR" sz="2400" dirty="0" smtClean="0">
                <a:solidFill>
                  <a:schemeClr val="bg1"/>
                </a:solidFill>
              </a:rPr>
              <a:t> (A)</a:t>
            </a:r>
            <a:endParaRPr lang="tr-TR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Yaygınlık (B)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</a:t>
            </a:r>
            <a:r>
              <a:rPr lang="tr-TR" sz="2400" dirty="0" err="1" smtClean="0">
                <a:solidFill>
                  <a:schemeClr val="bg1"/>
                </a:solidFill>
              </a:rPr>
              <a:t>Striktür</a:t>
            </a:r>
            <a:r>
              <a:rPr lang="tr-TR" sz="2400" dirty="0" smtClean="0">
                <a:solidFill>
                  <a:schemeClr val="bg1"/>
                </a:solidFill>
              </a:rPr>
              <a:t>  ( C )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</a:t>
            </a:r>
            <a:r>
              <a:rPr lang="tr-TR" sz="2400" dirty="0" err="1" smtClean="0">
                <a:solidFill>
                  <a:schemeClr val="bg1"/>
                </a:solidFill>
              </a:rPr>
              <a:t>Proksimal</a:t>
            </a:r>
            <a:r>
              <a:rPr lang="tr-TR" sz="2400" dirty="0" smtClean="0">
                <a:solidFill>
                  <a:schemeClr val="bg1"/>
                </a:solidFill>
              </a:rPr>
              <a:t> (A x B + C)  +  </a:t>
            </a:r>
            <a:r>
              <a:rPr lang="tr-TR" sz="2400" dirty="0" err="1" smtClean="0">
                <a:solidFill>
                  <a:schemeClr val="bg1"/>
                </a:solidFill>
              </a:rPr>
              <a:t>Distal</a:t>
            </a:r>
            <a:r>
              <a:rPr lang="tr-TR" sz="2400" dirty="0" smtClean="0">
                <a:solidFill>
                  <a:schemeClr val="bg1"/>
                </a:solidFill>
              </a:rPr>
              <a:t> (A x </a:t>
            </a:r>
            <a:r>
              <a:rPr lang="tr-TR" sz="2800" dirty="0" smtClean="0">
                <a:solidFill>
                  <a:schemeClr val="bg1"/>
                </a:solidFill>
              </a:rPr>
              <a:t>B + C)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323529" y="5805264"/>
            <a:ext cx="8546493" cy="403244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400" dirty="0" err="1" smtClean="0">
                <a:solidFill>
                  <a:schemeClr val="bg1"/>
                </a:solidFill>
              </a:rPr>
              <a:t>Çölyak</a:t>
            </a:r>
            <a:r>
              <a:rPr lang="tr-TR" sz="2400" dirty="0" smtClean="0">
                <a:solidFill>
                  <a:schemeClr val="bg1"/>
                </a:solidFill>
              </a:rPr>
              <a:t> hastalığında  kapsül endoskopi</a:t>
            </a:r>
          </a:p>
          <a:p>
            <a:pPr marL="0" indent="0">
              <a:buFont typeface="Arial" pitchFamily="34" charset="0"/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n=166  </a:t>
            </a:r>
          </a:p>
          <a:p>
            <a:pPr marL="0" indent="0">
              <a:buFont typeface="Arial" pitchFamily="34" charset="0"/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Duyarlılık %89 (%95 CI, %82-94)</a:t>
            </a:r>
          </a:p>
          <a:p>
            <a:pPr marL="0" indent="0">
              <a:buFont typeface="Arial" pitchFamily="34" charset="0"/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Özgüllük   %95 (%95 CI, %89-98)</a:t>
            </a:r>
          </a:p>
          <a:p>
            <a:pPr marL="0" indent="0">
              <a:buFont typeface="Arial" pitchFamily="34" charset="0"/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tr-TR" sz="12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tr-TR" sz="12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tr-TR" sz="1200" dirty="0" err="1" smtClean="0">
                <a:solidFill>
                  <a:schemeClr val="bg1"/>
                </a:solidFill>
              </a:rPr>
              <a:t>Rokkas</a:t>
            </a:r>
            <a:r>
              <a:rPr lang="tr-TR" sz="1200" dirty="0" smtClean="0">
                <a:solidFill>
                  <a:schemeClr val="bg1"/>
                </a:solidFill>
              </a:rPr>
              <a:t> T. </a:t>
            </a:r>
            <a:r>
              <a:rPr lang="tr-TR" sz="1200" dirty="0" err="1" smtClean="0">
                <a:solidFill>
                  <a:schemeClr val="bg1"/>
                </a:solidFill>
              </a:rPr>
              <a:t>Eor</a:t>
            </a:r>
            <a:r>
              <a:rPr lang="tr-TR" sz="1200" dirty="0" smtClean="0">
                <a:solidFill>
                  <a:schemeClr val="bg1"/>
                </a:solidFill>
              </a:rPr>
              <a:t> J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Hepatol</a:t>
            </a:r>
            <a:r>
              <a:rPr lang="tr-TR" sz="1200" dirty="0" smtClean="0">
                <a:solidFill>
                  <a:schemeClr val="bg1"/>
                </a:solidFill>
              </a:rPr>
              <a:t>, 2012</a:t>
            </a:r>
            <a:endParaRPr lang="tr-T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tr-TR" sz="2800" dirty="0" err="1" smtClean="0">
                <a:solidFill>
                  <a:srgbClr val="FFFF00"/>
                </a:solidFill>
              </a:rPr>
              <a:t>Özofagus</a:t>
            </a:r>
            <a:r>
              <a:rPr lang="tr-TR" sz="2800" dirty="0" smtClean="0">
                <a:solidFill>
                  <a:srgbClr val="FFFF00"/>
                </a:solidFill>
              </a:rPr>
              <a:t> kapsül endoskopi  (ECE)</a:t>
            </a:r>
            <a:endParaRPr lang="tr-TR" sz="2800" dirty="0">
              <a:solidFill>
                <a:srgbClr val="FFFF00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539552" y="1700808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</a:rPr>
              <a:t>                                            </a:t>
            </a:r>
            <a:r>
              <a:rPr lang="tr-TR" sz="2800" dirty="0" err="1" smtClean="0">
                <a:solidFill>
                  <a:schemeClr val="bg1"/>
                </a:solidFill>
              </a:rPr>
              <a:t>Endikasyonlar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bg1"/>
                </a:solidFill>
              </a:rPr>
              <a:t>  GÖRH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Barrett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Özofagus</a:t>
            </a:r>
            <a:r>
              <a:rPr lang="tr-TR" sz="2400" dirty="0" smtClean="0">
                <a:solidFill>
                  <a:schemeClr val="bg1"/>
                </a:solidFill>
              </a:rPr>
              <a:t>  varisi 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Pill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esophagitis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Koroziv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özofajit</a:t>
            </a:r>
            <a:r>
              <a:rPr lang="tr-TR" sz="2400" dirty="0" smtClean="0">
                <a:solidFill>
                  <a:schemeClr val="bg1"/>
                </a:solidFill>
              </a:rPr>
              <a:t> (?)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Atrial</a:t>
            </a:r>
            <a:r>
              <a:rPr lang="tr-TR" sz="2400" dirty="0" smtClean="0">
                <a:solidFill>
                  <a:schemeClr val="bg1"/>
                </a:solidFill>
              </a:rPr>
              <a:t> RFA sonrasında  oluşan </a:t>
            </a:r>
            <a:r>
              <a:rPr lang="tr-TR" sz="2400" dirty="0" err="1" smtClean="0">
                <a:solidFill>
                  <a:schemeClr val="bg1"/>
                </a:solidFill>
              </a:rPr>
              <a:t>atrioözofagial</a:t>
            </a:r>
            <a:r>
              <a:rPr lang="tr-TR" sz="2400" dirty="0" smtClean="0">
                <a:solidFill>
                  <a:schemeClr val="bg1"/>
                </a:solidFill>
              </a:rPr>
              <a:t>  fistüllü hastalar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FF00"/>
                </a:solidFill>
              </a:rPr>
              <a:t>‘</a:t>
            </a:r>
            <a:r>
              <a:rPr lang="tr-TR" sz="2800" dirty="0" err="1" smtClean="0">
                <a:solidFill>
                  <a:srgbClr val="FFFF00"/>
                </a:solidFill>
              </a:rPr>
              <a:t>Esophageal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Capsul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800" dirty="0" err="1" smtClean="0">
                <a:solidFill>
                  <a:srgbClr val="FFFF00"/>
                </a:solidFill>
              </a:rPr>
              <a:t>Endoscope</a:t>
            </a:r>
            <a:r>
              <a:rPr lang="tr-TR" sz="2800" dirty="0" smtClean="0">
                <a:solidFill>
                  <a:srgbClr val="FFFF00"/>
                </a:solidFill>
              </a:rPr>
              <a:t>’  çeşitleri </a:t>
            </a:r>
            <a:endParaRPr lang="tr-TR" sz="28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248472"/>
          </a:xfrm>
        </p:spPr>
        <p:txBody>
          <a:bodyPr>
            <a:normAutofit/>
          </a:bodyPr>
          <a:lstStyle/>
          <a:p>
            <a:r>
              <a:rPr lang="tr-TR" sz="2800" dirty="0" err="1" smtClean="0">
                <a:solidFill>
                  <a:schemeClr val="bg1"/>
                </a:solidFill>
              </a:rPr>
              <a:t>PillCam</a:t>
            </a:r>
            <a:r>
              <a:rPr lang="tr-TR" sz="2800" dirty="0" smtClean="0">
                <a:solidFill>
                  <a:schemeClr val="bg1"/>
                </a:solidFill>
              </a:rPr>
              <a:t> ESO </a:t>
            </a:r>
            <a:r>
              <a:rPr lang="tr-TR" sz="2800" dirty="0" err="1" smtClean="0">
                <a:solidFill>
                  <a:schemeClr val="bg1"/>
                </a:solidFill>
              </a:rPr>
              <a:t>and</a:t>
            </a:r>
            <a:r>
              <a:rPr lang="tr-TR" sz="2800" dirty="0" smtClean="0">
                <a:solidFill>
                  <a:schemeClr val="bg1"/>
                </a:solidFill>
              </a:rPr>
              <a:t> ESO2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Given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Imaging</a:t>
            </a:r>
            <a:r>
              <a:rPr lang="tr-TR" sz="2000" dirty="0" smtClean="0">
                <a:solidFill>
                  <a:schemeClr val="bg1"/>
                </a:solidFill>
              </a:rPr>
              <a:t> Ltd, </a:t>
            </a:r>
            <a:r>
              <a:rPr lang="tr-TR" sz="2000" dirty="0" err="1" smtClean="0">
                <a:solidFill>
                  <a:schemeClr val="bg1"/>
                </a:solidFill>
              </a:rPr>
              <a:t>Yoqneam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Isreal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Tethered</a:t>
            </a:r>
            <a:r>
              <a:rPr lang="tr-TR" sz="2800" dirty="0" smtClean="0">
                <a:solidFill>
                  <a:schemeClr val="bg1"/>
                </a:solidFill>
              </a:rPr>
              <a:t>  OMOM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r>
              <a:rPr lang="tr-TR" sz="2400" dirty="0" smtClean="0">
                <a:solidFill>
                  <a:schemeClr val="bg1"/>
                </a:solidFill>
              </a:rPr>
              <a:t>                          </a:t>
            </a:r>
            <a:r>
              <a:rPr lang="tr-TR" sz="1800" dirty="0" smtClean="0">
                <a:solidFill>
                  <a:schemeClr val="bg1"/>
                </a:solidFill>
              </a:rPr>
              <a:t>(</a:t>
            </a:r>
            <a:r>
              <a:rPr lang="tr-TR" sz="1800" dirty="0" err="1" smtClean="0">
                <a:solidFill>
                  <a:schemeClr val="bg1"/>
                </a:solidFill>
              </a:rPr>
              <a:t>Chonhgqing</a:t>
            </a:r>
            <a:r>
              <a:rPr lang="tr-TR" sz="1800" dirty="0" smtClean="0">
                <a:solidFill>
                  <a:schemeClr val="bg1"/>
                </a:solidFill>
              </a:rPr>
              <a:t>  </a:t>
            </a:r>
            <a:r>
              <a:rPr lang="tr-TR" sz="1800" dirty="0" err="1" smtClean="0">
                <a:solidFill>
                  <a:schemeClr val="bg1"/>
                </a:solidFill>
              </a:rPr>
              <a:t>Science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and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Technology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Co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Ltd</a:t>
            </a:r>
            <a:r>
              <a:rPr lang="tr-TR" sz="1800" dirty="0" smtClean="0">
                <a:solidFill>
                  <a:schemeClr val="bg1"/>
                </a:solidFill>
              </a:rPr>
              <a:t>).</a:t>
            </a:r>
          </a:p>
          <a:p>
            <a:endParaRPr lang="tr-TR" sz="1800" dirty="0">
              <a:solidFill>
                <a:schemeClr val="bg1"/>
              </a:solidFill>
            </a:endParaRPr>
          </a:p>
          <a:p>
            <a:r>
              <a:rPr lang="tr-TR" sz="2800" dirty="0" smtClean="0">
                <a:solidFill>
                  <a:schemeClr val="bg1"/>
                </a:solidFill>
              </a:rPr>
              <a:t>Magnetically </a:t>
            </a:r>
            <a:r>
              <a:rPr lang="tr-TR" sz="2800" dirty="0" err="1" smtClean="0">
                <a:solidFill>
                  <a:schemeClr val="bg1"/>
                </a:solidFill>
              </a:rPr>
              <a:t>controlled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endoscopes</a:t>
            </a:r>
            <a:r>
              <a:rPr lang="tr-TR" sz="2800" dirty="0" smtClean="0">
                <a:solidFill>
                  <a:schemeClr val="bg1"/>
                </a:solidFill>
              </a:rPr>
              <a:t>         </a:t>
            </a:r>
            <a:r>
              <a:rPr lang="tr-TR" sz="1800" dirty="0" smtClean="0">
                <a:solidFill>
                  <a:schemeClr val="bg1"/>
                </a:solidFill>
              </a:rPr>
              <a:t>(</a:t>
            </a:r>
            <a:r>
              <a:rPr lang="tr-TR" sz="1800" dirty="0" err="1" smtClean="0">
                <a:solidFill>
                  <a:schemeClr val="bg1"/>
                </a:solidFill>
              </a:rPr>
              <a:t>MiroCam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IntroMedic</a:t>
            </a:r>
            <a:r>
              <a:rPr lang="tr-TR" sz="1800" dirty="0" smtClean="0">
                <a:solidFill>
                  <a:schemeClr val="bg1"/>
                </a:solidFill>
              </a:rPr>
              <a:t>)</a:t>
            </a: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İkizkenar Üçgen"/>
          <p:cNvSpPr/>
          <p:nvPr/>
        </p:nvSpPr>
        <p:spPr>
          <a:xfrm rot="16200000">
            <a:off x="2591780" y="2312876"/>
            <a:ext cx="2376264" cy="43204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/>
          </a:p>
        </p:txBody>
      </p:sp>
      <p:sp>
        <p:nvSpPr>
          <p:cNvPr id="18" name="17 Metin kutusu"/>
          <p:cNvSpPr txBox="1"/>
          <p:nvPr/>
        </p:nvSpPr>
        <p:spPr>
          <a:xfrm>
            <a:off x="3522770" y="229016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169</a:t>
            </a:r>
            <a:r>
              <a:rPr lang="tr-TR" sz="800" dirty="0" smtClean="0"/>
              <a:t>0</a:t>
            </a:r>
            <a:endParaRPr lang="tr-TR" sz="800" dirty="0"/>
          </a:p>
        </p:txBody>
      </p:sp>
      <p:sp>
        <p:nvSpPr>
          <p:cNvPr id="22" name="21 Metin kutusu"/>
          <p:cNvSpPr txBox="1"/>
          <p:nvPr/>
        </p:nvSpPr>
        <p:spPr>
          <a:xfrm>
            <a:off x="2843808" y="3326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>
                <a:solidFill>
                  <a:schemeClr val="bg1"/>
                </a:solidFill>
              </a:rPr>
              <a:t>Pill</a:t>
            </a:r>
            <a:r>
              <a:rPr lang="tr-TR" sz="2800" dirty="0" smtClean="0">
                <a:solidFill>
                  <a:schemeClr val="bg1"/>
                </a:solidFill>
              </a:rPr>
              <a:t> cam ESO</a:t>
            </a:r>
            <a:endParaRPr lang="tr-TR" sz="2800" dirty="0">
              <a:solidFill>
                <a:schemeClr val="bg1"/>
              </a:solidFill>
            </a:endParaRPr>
          </a:p>
        </p:txBody>
      </p:sp>
      <p:sp>
        <p:nvSpPr>
          <p:cNvPr id="28" name="27 Metin kutusu"/>
          <p:cNvSpPr txBox="1"/>
          <p:nvPr/>
        </p:nvSpPr>
        <p:spPr>
          <a:xfrm>
            <a:off x="359532" y="609410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Pil ömrü  30dk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0" name="29 Metin kutusu"/>
          <p:cNvSpPr txBox="1"/>
          <p:nvPr/>
        </p:nvSpPr>
        <p:spPr>
          <a:xfrm>
            <a:off x="1331640" y="561072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bg1"/>
                </a:solidFill>
              </a:rPr>
              <a:t>9  imaj /s</a:t>
            </a:r>
          </a:p>
        </p:txBody>
      </p:sp>
      <p:pic>
        <p:nvPicPr>
          <p:cNvPr id="31" name="Picture 2" descr="http://www.lorenzatto.com/contents/images/stories/LORENZATTO/foto_GI/Videocapsula/ESO/2.ES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7608"/>
            <a:ext cx="3818856" cy="228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019" y="4031428"/>
            <a:ext cx="2824152" cy="1522872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1880" y="3944008"/>
            <a:ext cx="648072" cy="1728192"/>
            <a:chOff x="3491880" y="3956364"/>
            <a:chExt cx="648072" cy="1728192"/>
          </a:xfrm>
        </p:grpSpPr>
        <p:sp>
          <p:nvSpPr>
            <p:cNvPr id="32" name="18 İkizkenar Üçgen"/>
            <p:cNvSpPr/>
            <p:nvPr/>
          </p:nvSpPr>
          <p:spPr>
            <a:xfrm rot="16200000">
              <a:off x="2879812" y="4568432"/>
              <a:ext cx="1728192" cy="50405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33" name="19 Metin kutusu"/>
            <p:cNvSpPr txBox="1"/>
            <p:nvPr/>
          </p:nvSpPr>
          <p:spPr>
            <a:xfrm>
              <a:off x="3491880" y="4666425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/>
                <a:t>140</a:t>
              </a:r>
              <a:r>
                <a:rPr lang="tr-TR" sz="800" dirty="0" smtClean="0"/>
                <a:t>0</a:t>
              </a:r>
              <a:endParaRPr lang="tr-TR" sz="800" dirty="0"/>
            </a:p>
          </p:txBody>
        </p:sp>
      </p:grpSp>
      <p:sp>
        <p:nvSpPr>
          <p:cNvPr id="34" name="28 Sol Köşeli Ayraç"/>
          <p:cNvSpPr/>
          <p:nvPr/>
        </p:nvSpPr>
        <p:spPr>
          <a:xfrm rot="16200000">
            <a:off x="2001861" y="4243235"/>
            <a:ext cx="171728" cy="2520281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484784"/>
            <a:ext cx="3456302" cy="4498096"/>
          </a:xfrm>
          <a:prstGeom prst="rect">
            <a:avLst/>
          </a:prstGeom>
        </p:spPr>
      </p:pic>
      <p:sp>
        <p:nvSpPr>
          <p:cNvPr id="19" name="23 Metin kutusu"/>
          <p:cNvSpPr txBox="1"/>
          <p:nvPr/>
        </p:nvSpPr>
        <p:spPr>
          <a:xfrm>
            <a:off x="1747100" y="1379176"/>
            <a:ext cx="8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26mm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20" name="24 Metin kutusu"/>
          <p:cNvSpPr txBox="1"/>
          <p:nvPr/>
        </p:nvSpPr>
        <p:spPr>
          <a:xfrm rot="16200000">
            <a:off x="50335" y="226700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11mm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21" name="25 Sol Köşeli Ayraç"/>
          <p:cNvSpPr/>
          <p:nvPr/>
        </p:nvSpPr>
        <p:spPr>
          <a:xfrm>
            <a:off x="625493" y="1903942"/>
            <a:ext cx="45719" cy="1224136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23" name="26 Sol Köşeli Ayraç"/>
          <p:cNvSpPr/>
          <p:nvPr/>
        </p:nvSpPr>
        <p:spPr>
          <a:xfrm rot="5400000">
            <a:off x="2115802" y="294545"/>
            <a:ext cx="73995" cy="2880320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pic>
        <p:nvPicPr>
          <p:cNvPr id="24" name="Picture 159" descr="CTF_Logo_t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Metin kutusu"/>
          <p:cNvSpPr txBox="1"/>
          <p:nvPr/>
        </p:nvSpPr>
        <p:spPr>
          <a:xfrm>
            <a:off x="1214414" y="321468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bg1"/>
                </a:solidFill>
              </a:rPr>
              <a:t>18 imaj 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269457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FF00"/>
                </a:solidFill>
              </a:rPr>
              <a:t>Kapsül endoskopinin gelişimi</a:t>
            </a:r>
            <a:endParaRPr lang="tr-TR" sz="28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tr-TR" sz="2400" dirty="0" smtClean="0">
                <a:solidFill>
                  <a:schemeClr val="bg1"/>
                </a:solidFill>
              </a:rPr>
              <a:t>1957 </a:t>
            </a:r>
            <a:r>
              <a:rPr lang="tr-TR" sz="2400" dirty="0" err="1" smtClean="0">
                <a:solidFill>
                  <a:schemeClr val="bg1"/>
                </a:solidFill>
              </a:rPr>
              <a:t>Jacobson</a:t>
            </a:r>
            <a:r>
              <a:rPr lang="tr-TR" sz="2400" dirty="0" smtClean="0">
                <a:solidFill>
                  <a:schemeClr val="bg1"/>
                </a:solidFill>
              </a:rPr>
              <a:t> be </a:t>
            </a:r>
            <a:r>
              <a:rPr lang="tr-TR" sz="2400" dirty="0" err="1" smtClean="0">
                <a:solidFill>
                  <a:schemeClr val="bg1"/>
                </a:solidFill>
              </a:rPr>
              <a:t>Mackay</a:t>
            </a:r>
            <a:r>
              <a:rPr lang="tr-TR" sz="2400" dirty="0" smtClean="0">
                <a:solidFill>
                  <a:schemeClr val="bg1"/>
                </a:solidFill>
              </a:rPr>
              <a:t>  (vücut ısısı ölçen kapsül)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1994  Dr </a:t>
            </a:r>
            <a:r>
              <a:rPr lang="tr-TR" sz="2400" dirty="0" err="1" smtClean="0">
                <a:solidFill>
                  <a:schemeClr val="bg1"/>
                </a:solidFill>
              </a:rPr>
              <a:t>Poul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Swain</a:t>
            </a:r>
            <a:r>
              <a:rPr lang="tr-TR" sz="2400" dirty="0" smtClean="0">
                <a:solidFill>
                  <a:schemeClr val="bg1"/>
                </a:solidFill>
              </a:rPr>
              <a:t>,  </a:t>
            </a:r>
            <a:r>
              <a:rPr lang="tr-TR" sz="2400" dirty="0" err="1" smtClean="0">
                <a:solidFill>
                  <a:schemeClr val="bg1"/>
                </a:solidFill>
              </a:rPr>
              <a:t>London</a:t>
            </a:r>
            <a:r>
              <a:rPr lang="tr-TR" sz="2400" dirty="0" smtClean="0">
                <a:solidFill>
                  <a:schemeClr val="bg1"/>
                </a:solidFill>
              </a:rPr>
              <a:t>, ilk  kapsül araştırmaları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Domuzlarda kullanımı  1996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İnsanda ilk kullanım 1999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1998  de  ilk ticari üretim (GIVEN  </a:t>
            </a:r>
            <a:r>
              <a:rPr lang="tr-TR" sz="2400" dirty="0" err="1" smtClean="0">
                <a:solidFill>
                  <a:schemeClr val="bg1"/>
                </a:solidFill>
              </a:rPr>
              <a:t>imaging</a:t>
            </a:r>
            <a:r>
              <a:rPr lang="tr-TR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Kapsül endoskopinin domuzlarda kullanımı ile ilgili ilk yayın (DDW), 2000  </a:t>
            </a:r>
            <a:r>
              <a:rPr lang="tr-TR" sz="1800" dirty="0" smtClean="0">
                <a:solidFill>
                  <a:schemeClr val="bg1"/>
                </a:solidFill>
              </a:rPr>
              <a:t>(</a:t>
            </a:r>
            <a:r>
              <a:rPr lang="tr-TR" sz="1800" dirty="0" err="1" smtClean="0">
                <a:solidFill>
                  <a:schemeClr val="bg1"/>
                </a:solidFill>
              </a:rPr>
              <a:t>Swain</a:t>
            </a:r>
            <a:r>
              <a:rPr lang="tr-TR" sz="1800" dirty="0" smtClean="0">
                <a:solidFill>
                  <a:schemeClr val="bg1"/>
                </a:solidFill>
              </a:rPr>
              <a:t> P et al. </a:t>
            </a:r>
            <a:r>
              <a:rPr lang="tr-TR" sz="1800" dirty="0" err="1" smtClean="0">
                <a:solidFill>
                  <a:schemeClr val="bg1"/>
                </a:solidFill>
              </a:rPr>
              <a:t>Wireless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capsule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endoscopy</a:t>
            </a:r>
            <a:r>
              <a:rPr lang="tr-TR" sz="1800" dirty="0" smtClean="0">
                <a:solidFill>
                  <a:schemeClr val="bg1"/>
                </a:solidFill>
              </a:rPr>
              <a:t>. </a:t>
            </a:r>
            <a:r>
              <a:rPr lang="tr-TR" sz="1800" dirty="0" err="1" smtClean="0">
                <a:solidFill>
                  <a:schemeClr val="bg1"/>
                </a:solidFill>
              </a:rPr>
              <a:t>Nature</a:t>
            </a:r>
            <a:r>
              <a:rPr lang="tr-TR" sz="1800" dirty="0" smtClean="0">
                <a:solidFill>
                  <a:schemeClr val="bg1"/>
                </a:solidFill>
              </a:rPr>
              <a:t> 2000)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İnce bağırsak kapsül endoskopi FDA  onayı  </a:t>
            </a:r>
            <a:r>
              <a:rPr lang="tr-TR" sz="2000" dirty="0" smtClean="0">
                <a:solidFill>
                  <a:schemeClr val="bg1"/>
                </a:solidFill>
              </a:rPr>
              <a:t>(Ağustos  2001)</a:t>
            </a:r>
          </a:p>
          <a:p>
            <a:r>
              <a:rPr lang="tr-TR" sz="2400" dirty="0" err="1" smtClean="0">
                <a:solidFill>
                  <a:schemeClr val="bg1"/>
                </a:solidFill>
              </a:rPr>
              <a:t>Özofagus</a:t>
            </a:r>
            <a:r>
              <a:rPr lang="tr-TR" sz="2400" dirty="0" smtClean="0">
                <a:solidFill>
                  <a:schemeClr val="bg1"/>
                </a:solidFill>
              </a:rPr>
              <a:t>  kapsül endoskopi  2004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Kolon kapsül endoskopi  2010  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………….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536545" y="1537006"/>
            <a:ext cx="8064896" cy="4357718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Video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Capsul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Endoscopy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(VCE)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Wireless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Capsule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Endoscopy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M2A  (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Mouth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56782" y="476672"/>
            <a:ext cx="864126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7544" y="1484784"/>
            <a:ext cx="8264430" cy="414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2123728" y="548680"/>
            <a:ext cx="5050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err="1" smtClean="0">
                <a:solidFill>
                  <a:schemeClr val="bg1"/>
                </a:solidFill>
              </a:rPr>
              <a:t>Tehtered</a:t>
            </a:r>
            <a:r>
              <a:rPr lang="tr-TR" sz="2400" dirty="0" smtClean="0">
                <a:solidFill>
                  <a:schemeClr val="bg1"/>
                </a:solidFill>
              </a:rPr>
              <a:t>  OMOM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endoscopy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755576" y="30689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Latex</a:t>
            </a:r>
            <a:r>
              <a:rPr lang="tr-TR" b="1" dirty="0" smtClean="0"/>
              <a:t>  </a:t>
            </a:r>
            <a:r>
              <a:rPr lang="tr-TR" b="1" dirty="0" err="1" smtClean="0"/>
              <a:t>sheath</a:t>
            </a:r>
            <a:endParaRPr lang="tr-TR" b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3059832" y="5914673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Birden fazla kullanım imkanı !!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6094" y="606823"/>
            <a:ext cx="8229600" cy="805953"/>
          </a:xfrm>
        </p:spPr>
        <p:txBody>
          <a:bodyPr>
            <a:noAutofit/>
          </a:bodyPr>
          <a:lstStyle/>
          <a:p>
            <a:pPr marL="0" indent="0"/>
            <a:r>
              <a:rPr lang="tr-TR" sz="2800" dirty="0">
                <a:solidFill>
                  <a:schemeClr val="bg1"/>
                </a:solidFill>
              </a:rPr>
              <a:t>Magnetically </a:t>
            </a:r>
            <a:r>
              <a:rPr lang="tr-TR" sz="2800" dirty="0" err="1">
                <a:solidFill>
                  <a:schemeClr val="bg1"/>
                </a:solidFill>
              </a:rPr>
              <a:t>controlled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tr-TR" sz="2800" dirty="0" err="1">
                <a:solidFill>
                  <a:schemeClr val="bg1"/>
                </a:solidFill>
              </a:rPr>
              <a:t>capsule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tr-TR" sz="2800" dirty="0" err="1">
                <a:solidFill>
                  <a:schemeClr val="bg1"/>
                </a:solidFill>
              </a:rPr>
              <a:t>endoscope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br>
              <a:rPr lang="tr-TR" sz="2800" dirty="0">
                <a:solidFill>
                  <a:schemeClr val="bg1"/>
                </a:solidFill>
              </a:rPr>
            </a:br>
            <a:endParaRPr lang="tr-TR" sz="1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chemeClr val="bg1"/>
                </a:solidFill>
              </a:rPr>
              <a:t>   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dirty="0" err="1" smtClean="0">
                <a:solidFill>
                  <a:schemeClr val="bg1"/>
                </a:solidFill>
              </a:rPr>
              <a:t>MiroCam</a:t>
            </a:r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dirty="0" err="1" smtClean="0">
                <a:solidFill>
                  <a:schemeClr val="bg1"/>
                </a:solidFill>
              </a:rPr>
              <a:t>Navi</a:t>
            </a:r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sz="2400" dirty="0" smtClean="0">
                <a:solidFill>
                  <a:schemeClr val="bg1"/>
                </a:solidFill>
              </a:rPr>
              <a:t>(</a:t>
            </a:r>
            <a:r>
              <a:rPr lang="tr-TR" sz="2400" dirty="0" err="1" smtClean="0">
                <a:solidFill>
                  <a:schemeClr val="bg1"/>
                </a:solidFill>
              </a:rPr>
              <a:t>IntroMedic</a:t>
            </a:r>
            <a:r>
              <a:rPr lang="tr-TR" sz="2400" dirty="0" smtClean="0">
                <a:solidFill>
                  <a:schemeClr val="bg1"/>
                </a:solidFill>
              </a:rPr>
              <a:t> Ltd.)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9585" y="3749083"/>
            <a:ext cx="4360887" cy="212818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886" y="3427125"/>
            <a:ext cx="3680838" cy="2319856"/>
          </a:xfrm>
          <a:prstGeom prst="rect">
            <a:avLst/>
          </a:prstGeom>
        </p:spPr>
      </p:pic>
      <p:pic>
        <p:nvPicPr>
          <p:cNvPr id="7" name="Picture 159" descr="CTF_Logo_t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5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6632"/>
            <a:ext cx="6624736" cy="66247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638361"/>
              </p:ext>
            </p:extLst>
          </p:nvPr>
        </p:nvGraphicFramePr>
        <p:xfrm>
          <a:off x="467543" y="1052736"/>
          <a:ext cx="8208913" cy="424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800200"/>
                <a:gridCol w="1879994"/>
                <a:gridCol w="1220245"/>
                <a:gridCol w="1220242"/>
              </a:tblGrid>
              <a:tr h="437768"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Duyarlılık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Özgüllük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PPV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NPV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715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 smtClean="0">
                          <a:solidFill>
                            <a:schemeClr val="bg1"/>
                          </a:solidFill>
                        </a:rPr>
                        <a:t>Barrett</a:t>
                      </a:r>
                      <a:endParaRPr lang="tr-TR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n=618</a:t>
                      </a:r>
                    </a:p>
                    <a:p>
                      <a:pPr algn="ctr"/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(9 çalışma)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%78*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%90**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%78*</a:t>
                      </a: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%73**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77489">
                <a:tc>
                  <a:txBody>
                    <a:bodyPr/>
                    <a:lstStyle/>
                    <a:p>
                      <a:pPr algn="ctr"/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sz="2000" dirty="0" err="1" smtClean="0">
                          <a:solidFill>
                            <a:schemeClr val="bg1"/>
                          </a:solidFill>
                        </a:rPr>
                        <a:t>Özofagus</a:t>
                      </a:r>
                      <a:r>
                        <a:rPr lang="tr-TR" sz="2000" dirty="0" smtClean="0">
                          <a:solidFill>
                            <a:schemeClr val="bg1"/>
                          </a:solidFill>
                        </a:rPr>
                        <a:t> varisi</a:t>
                      </a:r>
                    </a:p>
                    <a:p>
                      <a:pPr algn="ctr"/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n=631</a:t>
                      </a:r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PillCam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Eso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(2)</a:t>
                      </a:r>
                    </a:p>
                    <a:p>
                      <a:pPr algn="ctr"/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Tethered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capsule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(3)</a:t>
                      </a:r>
                    </a:p>
                    <a:p>
                      <a:pPr algn="ctr"/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n=100</a:t>
                      </a:r>
                    </a:p>
                    <a:p>
                      <a:pPr algn="ctr"/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%83</a:t>
                      </a: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%82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%85</a:t>
                      </a: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%90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%84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%89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539552" y="558924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(*) Endoskopi ile karşılaştırma</a:t>
            </a:r>
          </a:p>
          <a:p>
            <a:r>
              <a:rPr lang="tr-TR" sz="1600" dirty="0" smtClean="0">
                <a:solidFill>
                  <a:schemeClr val="bg1"/>
                </a:solidFill>
              </a:rPr>
              <a:t>(**) </a:t>
            </a:r>
            <a:r>
              <a:rPr lang="tr-TR" sz="1600" dirty="0" err="1" smtClean="0">
                <a:solidFill>
                  <a:schemeClr val="bg1"/>
                </a:solidFill>
              </a:rPr>
              <a:t>Histopatoloji</a:t>
            </a:r>
            <a:r>
              <a:rPr lang="tr-TR" sz="1600" dirty="0" smtClean="0">
                <a:solidFill>
                  <a:schemeClr val="bg1"/>
                </a:solidFill>
              </a:rPr>
              <a:t> ile karşılaştırma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716017" y="6239053"/>
            <a:ext cx="439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smtClean="0">
                <a:solidFill>
                  <a:schemeClr val="bg1"/>
                </a:solidFill>
              </a:rPr>
              <a:t>(1) </a:t>
            </a:r>
            <a:r>
              <a:rPr lang="tr-TR" sz="1200" dirty="0" err="1" smtClean="0">
                <a:solidFill>
                  <a:schemeClr val="bg1"/>
                </a:solidFill>
              </a:rPr>
              <a:t>Ramiraz</a:t>
            </a:r>
            <a:r>
              <a:rPr lang="tr-TR" sz="1200" dirty="0" smtClean="0">
                <a:solidFill>
                  <a:schemeClr val="bg1"/>
                </a:solidFill>
              </a:rPr>
              <a:t> FC. </a:t>
            </a:r>
            <a:r>
              <a:rPr lang="tr-TR" sz="1200" dirty="0" err="1" smtClean="0">
                <a:solidFill>
                  <a:schemeClr val="bg1"/>
                </a:solidFill>
              </a:rPr>
              <a:t>Gastrointest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Endosc</a:t>
            </a:r>
            <a:r>
              <a:rPr lang="tr-TR" sz="1200" dirty="0" smtClean="0">
                <a:solidFill>
                  <a:schemeClr val="bg1"/>
                </a:solidFill>
              </a:rPr>
              <a:t> 2008</a:t>
            </a:r>
          </a:p>
          <a:p>
            <a:pPr algn="r"/>
            <a:r>
              <a:rPr lang="tr-TR" sz="1200" dirty="0" smtClean="0">
                <a:solidFill>
                  <a:schemeClr val="bg1"/>
                </a:solidFill>
              </a:rPr>
              <a:t>(2) </a:t>
            </a:r>
            <a:r>
              <a:rPr lang="tr-TR" sz="1200" dirty="0" err="1" smtClean="0">
                <a:solidFill>
                  <a:schemeClr val="bg1"/>
                </a:solidFill>
              </a:rPr>
              <a:t>Guturu</a:t>
            </a:r>
            <a:r>
              <a:rPr lang="tr-TR" sz="1200" dirty="0" smtClean="0">
                <a:solidFill>
                  <a:schemeClr val="bg1"/>
                </a:solidFill>
              </a:rPr>
              <a:t> P. </a:t>
            </a:r>
            <a:r>
              <a:rPr lang="tr-TR" sz="1200" dirty="0" err="1" smtClean="0">
                <a:solidFill>
                  <a:schemeClr val="bg1"/>
                </a:solidFill>
              </a:rPr>
              <a:t>Minerva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Dieol</a:t>
            </a:r>
            <a:r>
              <a:rPr lang="tr-TR" sz="1200" dirty="0" smtClean="0">
                <a:solidFill>
                  <a:schemeClr val="bg1"/>
                </a:solidFill>
              </a:rPr>
              <a:t> 2011</a:t>
            </a:r>
          </a:p>
          <a:p>
            <a:pPr algn="r"/>
            <a:r>
              <a:rPr lang="tr-TR" sz="1200" dirty="0" smtClean="0">
                <a:solidFill>
                  <a:schemeClr val="bg1"/>
                </a:solidFill>
              </a:rPr>
              <a:t>(3) </a:t>
            </a:r>
            <a:r>
              <a:rPr lang="tr-TR" sz="1200" dirty="0" err="1" smtClean="0">
                <a:solidFill>
                  <a:schemeClr val="bg1"/>
                </a:solidFill>
              </a:rPr>
              <a:t>Stipho</a:t>
            </a:r>
            <a:r>
              <a:rPr lang="tr-TR" sz="1200" dirty="0" smtClean="0">
                <a:solidFill>
                  <a:schemeClr val="bg1"/>
                </a:solidFill>
              </a:rPr>
              <a:t> S. J </a:t>
            </a:r>
            <a:r>
              <a:rPr lang="tr-TR" sz="1200" dirty="0" err="1" smtClean="0">
                <a:solidFill>
                  <a:schemeClr val="bg1"/>
                </a:solidFill>
              </a:rPr>
              <a:t>Interventional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2012</a:t>
            </a:r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7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26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FF00"/>
                </a:solidFill>
              </a:rPr>
              <a:t>Kolon kapsül endoskopi </a:t>
            </a:r>
            <a:r>
              <a:rPr lang="tr-TR" sz="2400" dirty="0" smtClean="0">
                <a:solidFill>
                  <a:srgbClr val="FFFF00"/>
                </a:solidFill>
              </a:rPr>
              <a:t>(CCE) 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3568" y="1916832"/>
            <a:ext cx="8229600" cy="4248472"/>
          </a:xfrm>
        </p:spPr>
        <p:txBody>
          <a:bodyPr>
            <a:normAutofit/>
          </a:bodyPr>
          <a:lstStyle/>
          <a:p>
            <a:r>
              <a:rPr lang="tr-TR" sz="2800" dirty="0" err="1" smtClean="0">
                <a:solidFill>
                  <a:schemeClr val="bg1"/>
                </a:solidFill>
              </a:rPr>
              <a:t>PillCam</a:t>
            </a:r>
            <a:r>
              <a:rPr lang="tr-TR" sz="2800" dirty="0" smtClean="0">
                <a:solidFill>
                  <a:schemeClr val="bg1"/>
                </a:solidFill>
              </a:rPr>
              <a:t>  Colon2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endoscope</a:t>
            </a:r>
            <a:r>
              <a:rPr lang="tr-TR" sz="2800" dirty="0" smtClean="0">
                <a:solidFill>
                  <a:schemeClr val="bg1"/>
                </a:solidFill>
              </a:rPr>
              <a:t>     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Given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Imaging</a:t>
            </a:r>
            <a:r>
              <a:rPr lang="tr-TR" sz="2000" dirty="0" smtClean="0">
                <a:solidFill>
                  <a:schemeClr val="bg1"/>
                </a:solidFill>
              </a:rPr>
              <a:t> Ltd, </a:t>
            </a:r>
            <a:r>
              <a:rPr lang="tr-TR" sz="2000" dirty="0" err="1" smtClean="0">
                <a:solidFill>
                  <a:schemeClr val="bg1"/>
                </a:solidFill>
              </a:rPr>
              <a:t>Yoqneam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Isreal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r>
              <a:rPr lang="tr-TR" sz="2800" dirty="0" smtClean="0">
                <a:solidFill>
                  <a:schemeClr val="bg1"/>
                </a:solidFill>
              </a:rPr>
              <a:t>OMOM  </a:t>
            </a:r>
            <a:r>
              <a:rPr lang="tr-TR" sz="2800" dirty="0" err="1" smtClean="0">
                <a:solidFill>
                  <a:schemeClr val="bg1"/>
                </a:solidFill>
              </a:rPr>
              <a:t>Colon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r>
              <a:rPr lang="tr-TR" sz="2400" dirty="0" smtClean="0">
                <a:solidFill>
                  <a:schemeClr val="bg1"/>
                </a:solidFill>
              </a:rPr>
              <a:t>                          </a:t>
            </a:r>
            <a:r>
              <a:rPr lang="tr-TR" sz="1800" dirty="0" smtClean="0">
                <a:solidFill>
                  <a:schemeClr val="bg1"/>
                </a:solidFill>
              </a:rPr>
              <a:t>(</a:t>
            </a:r>
            <a:r>
              <a:rPr lang="tr-TR" sz="1800" dirty="0" err="1" smtClean="0">
                <a:solidFill>
                  <a:schemeClr val="bg1"/>
                </a:solidFill>
              </a:rPr>
              <a:t>Chonhgqing</a:t>
            </a:r>
            <a:r>
              <a:rPr lang="tr-TR" sz="1800" dirty="0" smtClean="0">
                <a:solidFill>
                  <a:schemeClr val="bg1"/>
                </a:solidFill>
              </a:rPr>
              <a:t>  </a:t>
            </a:r>
            <a:r>
              <a:rPr lang="tr-TR" sz="1800" dirty="0" err="1" smtClean="0">
                <a:solidFill>
                  <a:schemeClr val="bg1"/>
                </a:solidFill>
              </a:rPr>
              <a:t>Science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and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Technology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Co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Ltd</a:t>
            </a:r>
            <a:r>
              <a:rPr lang="tr-TR" sz="1800" dirty="0" smtClean="0">
                <a:solidFill>
                  <a:schemeClr val="bg1"/>
                </a:solidFill>
              </a:rPr>
              <a:t>).</a:t>
            </a:r>
          </a:p>
          <a:p>
            <a:endParaRPr lang="tr-TR" sz="1800" dirty="0">
              <a:solidFill>
                <a:schemeClr val="bg1"/>
              </a:solidFill>
            </a:endParaRPr>
          </a:p>
          <a:p>
            <a:r>
              <a:rPr lang="tr-TR" sz="2800" dirty="0" smtClean="0">
                <a:solidFill>
                  <a:schemeClr val="bg1"/>
                </a:solidFill>
              </a:rPr>
              <a:t>Self </a:t>
            </a:r>
            <a:r>
              <a:rPr lang="tr-TR" sz="2800" dirty="0" err="1" smtClean="0">
                <a:solidFill>
                  <a:schemeClr val="bg1"/>
                </a:solidFill>
              </a:rPr>
              <a:t>stabilizing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endoscope</a:t>
            </a:r>
            <a:r>
              <a:rPr lang="tr-TR" sz="2800" dirty="0" smtClean="0">
                <a:solidFill>
                  <a:schemeClr val="bg1"/>
                </a:solidFill>
              </a:rPr>
              <a:t>                             </a:t>
            </a:r>
            <a:r>
              <a:rPr lang="tr-TR" sz="1800" dirty="0" smtClean="0">
                <a:solidFill>
                  <a:schemeClr val="bg1"/>
                </a:solidFill>
              </a:rPr>
              <a:t>(</a:t>
            </a:r>
            <a:r>
              <a:rPr lang="tr-TR" sz="1800" dirty="0" err="1" smtClean="0">
                <a:solidFill>
                  <a:schemeClr val="bg1"/>
                </a:solidFill>
              </a:rPr>
              <a:t>ScCE</a:t>
            </a:r>
            <a:r>
              <a:rPr lang="tr-TR" sz="1800" dirty="0" smtClean="0">
                <a:solidFill>
                  <a:schemeClr val="bg1"/>
                </a:solidFill>
              </a:rPr>
              <a:t>  2006, </a:t>
            </a:r>
            <a:r>
              <a:rPr lang="tr-TR" sz="1800" dirty="0" err="1" smtClean="0">
                <a:solidFill>
                  <a:schemeClr val="bg1"/>
                </a:solidFill>
              </a:rPr>
              <a:t>MiroCam</a:t>
            </a:r>
            <a:r>
              <a:rPr lang="tr-TR" sz="1800" dirty="0" smtClean="0">
                <a:solidFill>
                  <a:schemeClr val="bg1"/>
                </a:solidFill>
              </a:rPr>
              <a:t>)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5" name="Picture 14" descr="http://english.jinshangroup.com/Public/Uploads/2015-09-29/560a34aa2819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2936"/>
            <a:ext cx="1789137" cy="14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948263" y="1844823"/>
            <a:ext cx="1308637" cy="754675"/>
          </a:xfrm>
          <a:prstGeom prst="rect">
            <a:avLst/>
          </a:prstGeom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157192"/>
            <a:ext cx="3412940" cy="14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9" descr="CTF_Logo_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Dirsek Bağlayıcısı"/>
          <p:cNvCxnSpPr/>
          <p:nvPr/>
        </p:nvCxnSpPr>
        <p:spPr>
          <a:xfrm rot="16200000" flipH="1">
            <a:off x="6120172" y="4617133"/>
            <a:ext cx="576064" cy="360040"/>
          </a:xfrm>
          <a:prstGeom prst="bentConnector3">
            <a:avLst>
              <a:gd name="adj1" fmla="val -506"/>
            </a:avLst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4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İçerik Yer Tutucusu"/>
          <p:cNvSpPr txBox="1">
            <a:spLocks/>
          </p:cNvSpPr>
          <p:nvPr/>
        </p:nvSpPr>
        <p:spPr>
          <a:xfrm>
            <a:off x="971600" y="509995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solidFill>
                  <a:schemeClr val="bg1"/>
                </a:solidFill>
              </a:rPr>
              <a:t>PillCam</a:t>
            </a:r>
            <a:r>
              <a:rPr lang="tr-TR" sz="2800" dirty="0" smtClean="0">
                <a:solidFill>
                  <a:schemeClr val="bg1"/>
                </a:solidFill>
              </a:rPr>
              <a:t>  Colon2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endoscope</a:t>
            </a:r>
            <a:r>
              <a:rPr lang="tr-TR" sz="2800" dirty="0" smtClean="0">
                <a:solidFill>
                  <a:schemeClr val="bg1"/>
                </a:solidFill>
              </a:rPr>
              <a:t>                             </a:t>
            </a:r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395536" y="1412776"/>
            <a:ext cx="4359902" cy="4176464"/>
            <a:chOff x="1475656" y="1462203"/>
            <a:chExt cx="4359902" cy="4176464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1718" y="2759729"/>
              <a:ext cx="3290143" cy="1626281"/>
            </a:xfrm>
            <a:prstGeom prst="rect">
              <a:avLst/>
            </a:prstGeom>
          </p:spPr>
        </p:pic>
        <p:sp>
          <p:nvSpPr>
            <p:cNvPr id="5" name="23 Metin kutusu"/>
            <p:cNvSpPr txBox="1"/>
            <p:nvPr/>
          </p:nvSpPr>
          <p:spPr>
            <a:xfrm>
              <a:off x="2894262" y="2328170"/>
              <a:ext cx="828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chemeClr val="bg1"/>
                  </a:solidFill>
                </a:rPr>
                <a:t>31,5 mm</a:t>
              </a:r>
              <a:endParaRPr lang="tr-TR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24 Metin kutusu"/>
            <p:cNvSpPr txBox="1"/>
            <p:nvPr/>
          </p:nvSpPr>
          <p:spPr>
            <a:xfrm rot="16200000">
              <a:off x="1197497" y="3215996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solidFill>
                    <a:schemeClr val="bg1"/>
                  </a:solidFill>
                </a:rPr>
                <a:t>11,6 mm</a:t>
              </a:r>
              <a:endParaRPr lang="tr-TR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25 Sol Köşeli Ayraç"/>
            <p:cNvSpPr/>
            <p:nvPr/>
          </p:nvSpPr>
          <p:spPr>
            <a:xfrm>
              <a:off x="1772655" y="2924944"/>
              <a:ext cx="87146" cy="1368152"/>
            </a:xfrm>
            <a:prstGeom prst="leftBracke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8" name="26 Sol Köşeli Ayraç"/>
            <p:cNvSpPr/>
            <p:nvPr/>
          </p:nvSpPr>
          <p:spPr>
            <a:xfrm rot="5400000">
              <a:off x="3485509" y="1169182"/>
              <a:ext cx="84750" cy="3096344"/>
            </a:xfrm>
            <a:prstGeom prst="leftBracke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</a:endParaRPr>
            </a:p>
          </p:txBody>
        </p:sp>
        <p:sp>
          <p:nvSpPr>
            <p:cNvPr id="9" name="29 Metin kutusu"/>
            <p:cNvSpPr txBox="1"/>
            <p:nvPr/>
          </p:nvSpPr>
          <p:spPr>
            <a:xfrm>
              <a:off x="2483768" y="4581128"/>
              <a:ext cx="1871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 smtClean="0">
                  <a:solidFill>
                    <a:schemeClr val="bg1"/>
                  </a:solidFill>
                </a:rPr>
                <a:t>4 – 35 imaj / </a:t>
              </a:r>
              <a:r>
                <a:rPr lang="tr-TR" sz="2000" dirty="0" err="1" smtClean="0">
                  <a:solidFill>
                    <a:schemeClr val="bg1"/>
                  </a:solidFill>
                </a:rPr>
                <a:t>sn</a:t>
              </a:r>
              <a:endParaRPr lang="tr-TR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" name="27 Metin kutusu"/>
            <p:cNvSpPr txBox="1"/>
            <p:nvPr/>
          </p:nvSpPr>
          <p:spPr>
            <a:xfrm>
              <a:off x="1816228" y="5219908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 smtClean="0">
                  <a:solidFill>
                    <a:schemeClr val="bg1"/>
                  </a:solidFill>
                </a:rPr>
                <a:t>Pil ömrü   11 saat</a:t>
              </a:r>
              <a:endParaRPr lang="tr-TR" dirty="0">
                <a:solidFill>
                  <a:schemeClr val="bg1"/>
                </a:solidFill>
              </a:endParaRPr>
            </a:p>
          </p:txBody>
        </p:sp>
        <p:sp>
          <p:nvSpPr>
            <p:cNvPr id="11" name="İkizkenar Üçgen 10"/>
            <p:cNvSpPr/>
            <p:nvPr/>
          </p:nvSpPr>
          <p:spPr>
            <a:xfrm rot="16200000">
              <a:off x="3390674" y="3193783"/>
              <a:ext cx="4176464" cy="713304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2" name="19 Metin kutusu"/>
            <p:cNvSpPr txBox="1"/>
            <p:nvPr/>
          </p:nvSpPr>
          <p:spPr>
            <a:xfrm>
              <a:off x="5169976" y="3382144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smtClean="0"/>
                <a:t>172</a:t>
              </a:r>
              <a:r>
                <a:rPr lang="tr-TR" sz="800" b="1" dirty="0" smtClean="0"/>
                <a:t>0</a:t>
              </a:r>
              <a:endParaRPr lang="tr-TR" sz="800" b="1" dirty="0"/>
            </a:p>
          </p:txBody>
        </p:sp>
      </p:grpSp>
      <p:sp>
        <p:nvSpPr>
          <p:cNvPr id="13" name="Metin kutusu 12"/>
          <p:cNvSpPr txBox="1"/>
          <p:nvPr/>
        </p:nvSpPr>
        <p:spPr>
          <a:xfrm>
            <a:off x="5393987" y="1412776"/>
            <a:ext cx="35365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              </a:t>
            </a:r>
            <a:r>
              <a:rPr lang="tr-TR" sz="2400" dirty="0" err="1" smtClean="0">
                <a:solidFill>
                  <a:schemeClr val="bg1"/>
                </a:solidFill>
              </a:rPr>
              <a:t>Endikasyonlar</a:t>
            </a:r>
            <a:endParaRPr lang="tr-TR" sz="2400" dirty="0" smtClean="0">
              <a:solidFill>
                <a:schemeClr val="bg1"/>
              </a:solidFill>
            </a:endParaRPr>
          </a:p>
          <a:p>
            <a:endParaRPr lang="tr-TR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bg1"/>
                </a:solidFill>
              </a:rPr>
              <a:t>CRC gelişimi bakımından ortalama riske </a:t>
            </a:r>
            <a:r>
              <a:rPr lang="tr-TR" sz="2000" dirty="0" err="1" smtClean="0">
                <a:solidFill>
                  <a:schemeClr val="bg1"/>
                </a:solidFill>
              </a:rPr>
              <a:t>sakip</a:t>
            </a:r>
            <a:r>
              <a:rPr lang="tr-TR" sz="2000" dirty="0" smtClean="0">
                <a:solidFill>
                  <a:schemeClr val="bg1"/>
                </a:solidFill>
              </a:rPr>
              <a:t>  bireylerde kolon kanseri taraması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bg1"/>
                </a:solidFill>
              </a:rPr>
              <a:t>CRC gelişiminde yüksek riske  sahip ancak  </a:t>
            </a:r>
            <a:r>
              <a:rPr lang="tr-TR" sz="2000" dirty="0" err="1" smtClean="0">
                <a:solidFill>
                  <a:schemeClr val="bg1"/>
                </a:solidFill>
              </a:rPr>
              <a:t>kolonoskopi</a:t>
            </a:r>
            <a:r>
              <a:rPr lang="tr-TR" sz="2000" dirty="0" smtClean="0">
                <a:solidFill>
                  <a:schemeClr val="bg1"/>
                </a:solidFill>
              </a:rPr>
              <a:t> yapılamayan bireylerde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schemeClr val="bg1"/>
                </a:solidFill>
              </a:rPr>
              <a:t>Kolonoskopinin</a:t>
            </a:r>
            <a:r>
              <a:rPr lang="tr-TR" sz="2000" dirty="0" smtClean="0">
                <a:solidFill>
                  <a:schemeClr val="bg1"/>
                </a:solidFill>
              </a:rPr>
              <a:t> tamamlanamadığı  </a:t>
            </a:r>
            <a:r>
              <a:rPr lang="tr-TR" sz="2000" dirty="0" err="1" smtClean="0">
                <a:solidFill>
                  <a:schemeClr val="bg1"/>
                </a:solidFill>
              </a:rPr>
              <a:t>stenozu</a:t>
            </a:r>
            <a:r>
              <a:rPr lang="tr-TR" sz="2000" dirty="0" smtClean="0">
                <a:solidFill>
                  <a:schemeClr val="bg1"/>
                </a:solidFill>
              </a:rPr>
              <a:t> olmayan olgularda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bg1"/>
                </a:solidFill>
              </a:rPr>
              <a:t>İBH  da  takip (özellikle </a:t>
            </a:r>
            <a:r>
              <a:rPr lang="tr-TR" sz="2000" dirty="0">
                <a:solidFill>
                  <a:schemeClr val="bg1"/>
                </a:solidFill>
              </a:rPr>
              <a:t>ÜK)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5840071" y="6552360"/>
            <a:ext cx="3302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>
                <a:solidFill>
                  <a:schemeClr val="bg1"/>
                </a:solidFill>
              </a:rPr>
              <a:t>Spada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C.Endoscopy</a:t>
            </a:r>
            <a:r>
              <a:rPr lang="tr-TR" sz="1200" dirty="0" smtClean="0">
                <a:solidFill>
                  <a:schemeClr val="bg1"/>
                </a:solidFill>
              </a:rPr>
              <a:t> 2012</a:t>
            </a:r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15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97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" y="692696"/>
            <a:ext cx="8946081" cy="5544616"/>
          </a:xfrm>
          <a:prstGeom prst="rect">
            <a:avLst/>
          </a:prstGeom>
        </p:spPr>
      </p:pic>
      <p:pic>
        <p:nvPicPr>
          <p:cNvPr id="3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5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bg1"/>
                </a:solidFill>
              </a:rPr>
              <a:t>Kapsül endoskopi öncesinde kolon temizliği 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3601741" y="636474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>
                <a:solidFill>
                  <a:schemeClr val="bg1"/>
                </a:solidFill>
              </a:rPr>
              <a:t>Spada</a:t>
            </a:r>
            <a:r>
              <a:rPr lang="tr-TR" sz="1200" dirty="0" smtClean="0">
                <a:solidFill>
                  <a:schemeClr val="bg1"/>
                </a:solidFill>
              </a:rPr>
              <a:t> C </a:t>
            </a:r>
            <a:r>
              <a:rPr lang="tr-TR" sz="1200" dirty="0" err="1" smtClean="0">
                <a:solidFill>
                  <a:schemeClr val="bg1"/>
                </a:solidFill>
              </a:rPr>
              <a:t>Gastrointest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Endosc</a:t>
            </a:r>
            <a:r>
              <a:rPr lang="tr-TR" sz="1200" dirty="0" smtClean="0">
                <a:solidFill>
                  <a:schemeClr val="bg1"/>
                </a:solidFill>
              </a:rPr>
              <a:t> 2011</a:t>
            </a:r>
          </a:p>
          <a:p>
            <a:pPr algn="r"/>
            <a:r>
              <a:rPr lang="tr-TR" sz="1200" dirty="0" err="1" smtClean="0">
                <a:solidFill>
                  <a:schemeClr val="bg1"/>
                </a:solidFill>
              </a:rPr>
              <a:t>Spada</a:t>
            </a:r>
            <a:r>
              <a:rPr lang="tr-TR" sz="1200" dirty="0" smtClean="0">
                <a:solidFill>
                  <a:schemeClr val="bg1"/>
                </a:solidFill>
              </a:rPr>
              <a:t> C. </a:t>
            </a:r>
            <a:r>
              <a:rPr lang="tr-TR" sz="1200" dirty="0" err="1" smtClean="0">
                <a:solidFill>
                  <a:schemeClr val="bg1"/>
                </a:solidFill>
              </a:rPr>
              <a:t>Endoscopy</a:t>
            </a:r>
            <a:r>
              <a:rPr lang="tr-TR" sz="1200" dirty="0" smtClean="0">
                <a:solidFill>
                  <a:schemeClr val="bg1"/>
                </a:solidFill>
              </a:rPr>
              <a:t> 2012</a:t>
            </a: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251520" y="1412776"/>
          <a:ext cx="8568952" cy="3663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689"/>
                <a:gridCol w="3853967"/>
                <a:gridCol w="2664296"/>
              </a:tblGrid>
              <a:tr h="864096"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İşlem öncesi 2.Gün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Tüm gün boyunca ………………………………</a:t>
                      </a:r>
                    </a:p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Yatmadan önce  …..................................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En az 10 bardak su</a:t>
                      </a:r>
                    </a:p>
                    <a:p>
                      <a:pPr algn="l"/>
                      <a:r>
                        <a:rPr lang="tr-TR" b="0" dirty="0" err="1" smtClean="0">
                          <a:solidFill>
                            <a:schemeClr val="bg1"/>
                          </a:solidFill>
                        </a:rPr>
                        <a:t>Senna</a:t>
                      </a:r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b="0" dirty="0" err="1" smtClean="0">
                          <a:solidFill>
                            <a:schemeClr val="bg1"/>
                          </a:solidFill>
                        </a:rPr>
                        <a:t>tb</a:t>
                      </a:r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 (12,5mg) 4 </a:t>
                      </a:r>
                      <a:r>
                        <a:rPr lang="tr-TR" b="0" dirty="0" err="1" smtClean="0">
                          <a:solidFill>
                            <a:schemeClr val="bg1"/>
                          </a:solidFill>
                        </a:rPr>
                        <a:t>tb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74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İşlem öncesi 1.Gün</a:t>
                      </a:r>
                    </a:p>
                    <a:p>
                      <a:pPr algn="l"/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Tüm gün  ……………………………………………</a:t>
                      </a:r>
                    </a:p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Akşam  ……………………………………………….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Berrak diyet</a:t>
                      </a:r>
                    </a:p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2L PEG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5856"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İşlem günü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Sabah  ………………………………………………..</a:t>
                      </a:r>
                    </a:p>
                    <a:p>
                      <a:pPr algn="l"/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Saat 10.00  …………………………………………</a:t>
                      </a:r>
                    </a:p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İnce bağırsak incelenmesi sırasında     1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tr-TR" b="0" baseline="0" dirty="0" err="1" smtClean="0">
                          <a:solidFill>
                            <a:schemeClr val="bg1"/>
                          </a:solidFill>
                        </a:rPr>
                        <a:t>booster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  ………………………………………….</a:t>
                      </a:r>
                    </a:p>
                    <a:p>
                      <a:pPr algn="l"/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r>
                        <a:rPr lang="tr-TR" b="0" baseline="0" dirty="0" err="1" smtClean="0">
                          <a:solidFill>
                            <a:schemeClr val="bg1"/>
                          </a:solidFill>
                        </a:rPr>
                        <a:t>booster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 dan 3 saat  sonrasında          2. </a:t>
                      </a:r>
                      <a:r>
                        <a:rPr lang="tr-TR" b="0" baseline="0" dirty="0" err="1" smtClean="0">
                          <a:solidFill>
                            <a:schemeClr val="bg1"/>
                          </a:solidFill>
                        </a:rPr>
                        <a:t>booster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600" b="0" baseline="0" dirty="0" smtClean="0">
                          <a:solidFill>
                            <a:schemeClr val="bg1"/>
                          </a:solidFill>
                        </a:rPr>
                        <a:t>(**)  …………………………………………</a:t>
                      </a:r>
                    </a:p>
                    <a:p>
                      <a:pPr algn="l"/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2L PEG</a:t>
                      </a:r>
                    </a:p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Kapsül  yutulur </a:t>
                      </a:r>
                      <a:r>
                        <a:rPr lang="tr-TR" sz="1600" b="0" dirty="0" smtClean="0">
                          <a:solidFill>
                            <a:schemeClr val="bg1"/>
                          </a:solidFill>
                        </a:rPr>
                        <a:t>(*)</a:t>
                      </a:r>
                    </a:p>
                    <a:p>
                      <a:pPr algn="l"/>
                      <a:endParaRPr lang="tr-TR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40ml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b="0" baseline="0" dirty="0" err="1" smtClean="0">
                          <a:solidFill>
                            <a:schemeClr val="bg1"/>
                          </a:solidFill>
                        </a:rPr>
                        <a:t>NaP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 ve  1L su</a:t>
                      </a:r>
                    </a:p>
                    <a:p>
                      <a:pPr algn="l"/>
                      <a:endParaRPr lang="tr-TR" b="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15-25ml </a:t>
                      </a:r>
                      <a:r>
                        <a:rPr lang="tr-TR" b="0" baseline="0" dirty="0" err="1" smtClean="0">
                          <a:solidFill>
                            <a:schemeClr val="bg1"/>
                          </a:solidFill>
                        </a:rPr>
                        <a:t>NaP</a:t>
                      </a:r>
                      <a:r>
                        <a:rPr lang="tr-TR" b="0" baseline="0" dirty="0" smtClean="0">
                          <a:solidFill>
                            <a:schemeClr val="bg1"/>
                          </a:solidFill>
                        </a:rPr>
                        <a:t> ve 500ml su</a:t>
                      </a:r>
                    </a:p>
                    <a:p>
                      <a:pPr algn="l"/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5 Metin kutusu"/>
          <p:cNvSpPr txBox="1"/>
          <p:nvPr/>
        </p:nvSpPr>
        <p:spPr>
          <a:xfrm>
            <a:off x="251520" y="544522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(*) 20mg </a:t>
            </a:r>
            <a:r>
              <a:rPr lang="tr-TR" sz="1600" dirty="0" err="1" smtClean="0">
                <a:solidFill>
                  <a:schemeClr val="bg1"/>
                </a:solidFill>
              </a:rPr>
              <a:t>Domperidon</a:t>
            </a:r>
            <a:r>
              <a:rPr lang="tr-TR" sz="1600" dirty="0" smtClean="0">
                <a:solidFill>
                  <a:schemeClr val="bg1"/>
                </a:solidFill>
              </a:rPr>
              <a:t>  (Kapsülün mideden çıkışında  &gt;1 saat gecikme olduğunda)</a:t>
            </a:r>
          </a:p>
          <a:p>
            <a:r>
              <a:rPr lang="tr-TR" sz="1600" dirty="0" smtClean="0">
                <a:solidFill>
                  <a:schemeClr val="bg1"/>
                </a:solidFill>
              </a:rPr>
              <a:t>(**)  Kapsül  hala  dışarı çıkarılmadıysa</a:t>
            </a:r>
            <a:endParaRPr lang="tr-TR" sz="1600" dirty="0">
              <a:solidFill>
                <a:schemeClr val="bg1"/>
              </a:solidFill>
            </a:endParaRPr>
          </a:p>
        </p:txBody>
      </p:sp>
      <p:pic>
        <p:nvPicPr>
          <p:cNvPr id="7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1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623373"/>
              </p:ext>
            </p:extLst>
          </p:nvPr>
        </p:nvGraphicFramePr>
        <p:xfrm>
          <a:off x="683568" y="1484784"/>
          <a:ext cx="7704855" cy="4394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71"/>
                <a:gridCol w="1540971"/>
                <a:gridCol w="1540971"/>
                <a:gridCol w="1540971"/>
                <a:gridCol w="1540971"/>
              </a:tblGrid>
              <a:tr h="576063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bg1"/>
                          </a:solidFill>
                        </a:rPr>
                        <a:t>Polip</a:t>
                      </a:r>
                      <a:endParaRPr lang="tr-TR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u="sng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u="sng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9"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Sensitivite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Spesivite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Sensitivite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Spesivite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287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Elikaim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 R </a:t>
                      </a:r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Endoscopy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 2009</a:t>
                      </a:r>
                      <a:endParaRPr lang="tr-T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%89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(%70-97)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%76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(%72-78)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%88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(%56-98)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%89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(%86-90)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28714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Spada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 C </a:t>
                      </a:r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Gastrointest</a:t>
                      </a:r>
                      <a:r>
                        <a:rPr lang="tr-T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bg1"/>
                          </a:solidFill>
                        </a:rPr>
                        <a:t>Endosc</a:t>
                      </a:r>
                      <a:r>
                        <a:rPr lang="tr-TR" sz="1600" baseline="0" dirty="0" smtClean="0">
                          <a:solidFill>
                            <a:schemeClr val="bg1"/>
                          </a:solidFill>
                        </a:rPr>
                        <a:t> 2011</a:t>
                      </a:r>
                      <a:endParaRPr lang="tr-T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%84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(%74-95)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%64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(%52-76)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%88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(%76-99)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 %95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 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(%90-100)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287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Rex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 DK</a:t>
                      </a:r>
                      <a:r>
                        <a:rPr lang="tr-TR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Gastrointest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Endosc</a:t>
                      </a:r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 2013</a:t>
                      </a:r>
                      <a:endParaRPr lang="tr-T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%81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(%77-84)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%93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(%91-95)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%80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(%74-86)</a:t>
                      </a:r>
                      <a:endParaRPr lang="tr-T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  %97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(CI %95)</a:t>
                      </a:r>
                    </a:p>
                    <a:p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(%96-98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2928171" y="1600490"/>
            <a:ext cx="172819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u="sng" dirty="0" smtClean="0">
                <a:solidFill>
                  <a:schemeClr val="bg1"/>
                </a:solidFill>
              </a:rPr>
              <a:t>&gt;</a:t>
            </a:r>
            <a:r>
              <a:rPr lang="tr-TR" dirty="0" smtClean="0">
                <a:solidFill>
                  <a:schemeClr val="bg1"/>
                </a:solidFill>
              </a:rPr>
              <a:t> 6 mm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055407" y="1598357"/>
            <a:ext cx="172819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u="sng" dirty="0" smtClean="0">
                <a:solidFill>
                  <a:schemeClr val="bg1"/>
                </a:solidFill>
              </a:rPr>
              <a:t>&gt;</a:t>
            </a:r>
            <a:r>
              <a:rPr lang="tr-TR" dirty="0" smtClean="0">
                <a:solidFill>
                  <a:schemeClr val="bg1"/>
                </a:solidFill>
              </a:rPr>
              <a:t> 10 mm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907704" y="548680"/>
            <a:ext cx="5661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err="1" smtClean="0">
                <a:solidFill>
                  <a:schemeClr val="bg1"/>
                </a:solidFill>
              </a:rPr>
              <a:t>PillCam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Colon</a:t>
            </a:r>
            <a:r>
              <a:rPr lang="tr-TR" sz="2400" dirty="0" smtClean="0">
                <a:solidFill>
                  <a:schemeClr val="bg1"/>
                </a:solidFill>
              </a:rPr>
              <a:t>  kapsül endoskopi  sonuçları</a:t>
            </a:r>
          </a:p>
        </p:txBody>
      </p:sp>
      <p:pic>
        <p:nvPicPr>
          <p:cNvPr id="9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0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Metin kutusu"/>
          <p:cNvSpPr txBox="1">
            <a:spLocks noChangeArrowheads="1"/>
          </p:cNvSpPr>
          <p:nvPr/>
        </p:nvSpPr>
        <p:spPr bwMode="auto">
          <a:xfrm>
            <a:off x="1403648" y="3501008"/>
            <a:ext cx="691234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1-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Optik kubbe</a:t>
            </a:r>
          </a:p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2-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Lens tutucu</a:t>
            </a:r>
          </a:p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3-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Lens</a:t>
            </a:r>
          </a:p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4-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Aydınlatma  LED i</a:t>
            </a:r>
          </a:p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5-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CMOS (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Complementary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Metal 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Oxide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Semiconductor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) 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imager</a:t>
            </a:r>
            <a:endParaRPr lang="tr-TR" altLang="tr-TR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6- </a:t>
            </a:r>
            <a:r>
              <a:rPr lang="tr-TR" altLang="tr-T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Pil</a:t>
            </a:r>
            <a:endParaRPr lang="tr-TR" altLang="tr-TR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- ASIC (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Appilcation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Spesific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Integrated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Vircuit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) </a:t>
            </a:r>
            <a:r>
              <a:rPr lang="tr-TR" altLang="tr-TR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transmitter</a:t>
            </a:r>
            <a:endParaRPr lang="tr-TR" altLang="tr-TR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altLang="tr-TR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8-</a:t>
            </a:r>
            <a:r>
              <a:rPr lang="tr-TR" altLang="tr-TR" sz="2000" dirty="0">
                <a:solidFill>
                  <a:schemeClr val="bg1"/>
                </a:solidFill>
                <a:latin typeface="Calibri" panose="020F0502020204030204" pitchFamily="34" charset="0"/>
              </a:rPr>
              <a:t> Anten</a:t>
            </a:r>
          </a:p>
          <a:p>
            <a:pPr eaLnBrk="1" hangingPunct="1"/>
            <a:endParaRPr lang="tr-TR" altLang="tr-TR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548680"/>
            <a:ext cx="5476729" cy="259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844824"/>
            <a:ext cx="2376264" cy="392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39552" y="2060848"/>
            <a:ext cx="5177544" cy="33843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000" y="2434743"/>
            <a:ext cx="522644" cy="25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513626" y="6306733"/>
            <a:ext cx="522644" cy="25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Sağ Ok"/>
          <p:cNvSpPr/>
          <p:nvPr/>
        </p:nvSpPr>
        <p:spPr>
          <a:xfrm>
            <a:off x="6732240" y="2492896"/>
            <a:ext cx="216024" cy="1440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Yukarı Ok"/>
          <p:cNvSpPr/>
          <p:nvPr/>
        </p:nvSpPr>
        <p:spPr>
          <a:xfrm>
            <a:off x="7687665" y="5824585"/>
            <a:ext cx="144016" cy="28803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Dikdörtgen"/>
          <p:cNvSpPr/>
          <p:nvPr/>
        </p:nvSpPr>
        <p:spPr>
          <a:xfrm>
            <a:off x="971600" y="404664"/>
            <a:ext cx="69127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800" dirty="0" smtClean="0">
                <a:solidFill>
                  <a:schemeClr val="bg1"/>
                </a:solidFill>
              </a:rPr>
              <a:t> OMOM  </a:t>
            </a:r>
            <a:r>
              <a:rPr lang="tr-TR" sz="2800" dirty="0" err="1" smtClean="0">
                <a:solidFill>
                  <a:schemeClr val="bg1"/>
                </a:solidFill>
              </a:rPr>
              <a:t>Colon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r>
              <a:rPr lang="tr-TR" sz="2400" dirty="0" smtClean="0">
                <a:solidFill>
                  <a:schemeClr val="bg1"/>
                </a:solidFill>
              </a:rPr>
              <a:t>                          </a:t>
            </a:r>
            <a:r>
              <a:rPr lang="tr-TR" dirty="0" smtClean="0">
                <a:solidFill>
                  <a:schemeClr val="bg1"/>
                </a:solidFill>
              </a:rPr>
              <a:t>(</a:t>
            </a:r>
            <a:r>
              <a:rPr lang="tr-TR" dirty="0" err="1" smtClean="0">
                <a:solidFill>
                  <a:schemeClr val="bg1"/>
                </a:solidFill>
              </a:rPr>
              <a:t>Chonhgqing</a:t>
            </a:r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dirty="0" err="1" smtClean="0">
                <a:solidFill>
                  <a:schemeClr val="bg1"/>
                </a:solidFill>
              </a:rPr>
              <a:t>Science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and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Technology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Co</a:t>
            </a:r>
            <a:r>
              <a:rPr lang="tr-TR" dirty="0" smtClean="0">
                <a:solidFill>
                  <a:schemeClr val="bg1"/>
                </a:solidFill>
              </a:rPr>
              <a:t> Ltd).</a:t>
            </a:r>
          </a:p>
        </p:txBody>
      </p:sp>
      <p:pic>
        <p:nvPicPr>
          <p:cNvPr id="13" name="Picture 159" descr="CTF_Logo_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17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tr-TR" sz="3200" dirty="0" err="1" smtClean="0">
                <a:solidFill>
                  <a:srgbClr val="FFFF00"/>
                </a:solidFill>
              </a:rPr>
              <a:t>Gastric</a:t>
            </a:r>
            <a:r>
              <a:rPr lang="tr-TR" sz="3200" dirty="0" smtClean="0">
                <a:solidFill>
                  <a:srgbClr val="FFFF00"/>
                </a:solidFill>
              </a:rPr>
              <a:t> video </a:t>
            </a:r>
            <a:r>
              <a:rPr lang="tr-TR" sz="3200" dirty="0" err="1" smtClean="0">
                <a:solidFill>
                  <a:srgbClr val="FFFF00"/>
                </a:solidFill>
              </a:rPr>
              <a:t>capsul</a:t>
            </a:r>
            <a:r>
              <a:rPr lang="tr-TR" sz="3200" dirty="0" smtClean="0">
                <a:solidFill>
                  <a:srgbClr val="FFFF00"/>
                </a:solidFill>
              </a:rPr>
              <a:t> </a:t>
            </a:r>
            <a:r>
              <a:rPr lang="tr-TR" sz="3200" dirty="0" err="1" smtClean="0">
                <a:solidFill>
                  <a:srgbClr val="FFFF00"/>
                </a:solidFill>
              </a:rPr>
              <a:t>endoscopy</a:t>
            </a:r>
            <a:endParaRPr lang="tr-TR" sz="3200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2592288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OMOM </a:t>
            </a:r>
            <a:r>
              <a:rPr lang="tr-TR" sz="2800" dirty="0" err="1" smtClean="0">
                <a:solidFill>
                  <a:schemeClr val="bg1"/>
                </a:solidFill>
              </a:rPr>
              <a:t>controllable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r>
              <a:rPr lang="tr-TR" sz="2800" dirty="0" smtClean="0">
                <a:solidFill>
                  <a:schemeClr val="bg1"/>
                </a:solidFill>
              </a:rPr>
              <a:t>                 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Chongqing</a:t>
            </a:r>
            <a:r>
              <a:rPr lang="tr-TR" sz="2000" dirty="0" smtClean="0">
                <a:solidFill>
                  <a:schemeClr val="bg1"/>
                </a:solidFill>
              </a:rPr>
              <a:t>  </a:t>
            </a:r>
            <a:r>
              <a:rPr lang="tr-TR" sz="2000" dirty="0" err="1">
                <a:solidFill>
                  <a:schemeClr val="bg1"/>
                </a:solidFill>
              </a:rPr>
              <a:t>Science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and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Technology</a:t>
            </a:r>
            <a:r>
              <a:rPr lang="tr-TR" sz="2000" dirty="0" smtClean="0">
                <a:solidFill>
                  <a:schemeClr val="bg1"/>
                </a:solidFill>
              </a:rPr>
              <a:t>).</a:t>
            </a:r>
            <a:endParaRPr lang="tr-TR" sz="2000" dirty="0">
              <a:solidFill>
                <a:schemeClr val="bg1"/>
              </a:solidFill>
            </a:endParaRP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smtClean="0">
                <a:solidFill>
                  <a:schemeClr val="bg1"/>
                </a:solidFill>
              </a:rPr>
              <a:t>ANKON  </a:t>
            </a:r>
            <a:r>
              <a:rPr lang="tr-TR" sz="2800" dirty="0" err="1" smtClean="0">
                <a:solidFill>
                  <a:schemeClr val="bg1"/>
                </a:solidFill>
              </a:rPr>
              <a:t>Magnetic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Controlled</a:t>
            </a:r>
            <a:r>
              <a:rPr lang="tr-TR" sz="2800" dirty="0" smtClean="0">
                <a:solidFill>
                  <a:schemeClr val="bg1"/>
                </a:solidFill>
              </a:rPr>
              <a:t> 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Ankon</a:t>
            </a:r>
            <a:r>
              <a:rPr lang="tr-TR" sz="2000" dirty="0" smtClean="0">
                <a:solidFill>
                  <a:schemeClr val="bg1"/>
                </a:solidFill>
              </a:rPr>
              <a:t> Technologies </a:t>
            </a:r>
            <a:r>
              <a:rPr lang="tr-TR" sz="2000" dirty="0" err="1" smtClean="0">
                <a:solidFill>
                  <a:schemeClr val="bg1"/>
                </a:solidFill>
              </a:rPr>
              <a:t>Inc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China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7" name="AutoShape 2" descr="http://english.jinshangroup.com/Public/Uploads/2014-09-09/540ec148b804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611560" y="3933056"/>
            <a:ext cx="7920880" cy="259228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                            </a:t>
            </a:r>
          </a:p>
          <a:p>
            <a:pPr marL="0" indent="0">
              <a:buNone/>
            </a:pP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                           </a:t>
            </a:r>
            <a:r>
              <a:rPr lang="tr-TR" sz="2400" dirty="0" err="1" smtClean="0">
                <a:solidFill>
                  <a:schemeClr val="bg1"/>
                </a:solidFill>
              </a:rPr>
              <a:t>Gastrik</a:t>
            </a:r>
            <a:r>
              <a:rPr lang="tr-TR" sz="2400" dirty="0" smtClean="0">
                <a:solidFill>
                  <a:schemeClr val="bg1"/>
                </a:solidFill>
              </a:rPr>
              <a:t>  kapsül endoskopi </a:t>
            </a:r>
            <a:r>
              <a:rPr lang="tr-TR" sz="2400" dirty="0" err="1" smtClean="0">
                <a:solidFill>
                  <a:schemeClr val="bg1"/>
                </a:solidFill>
              </a:rPr>
              <a:t>endikasyonları</a:t>
            </a:r>
            <a:endParaRPr lang="tr-TR" sz="2400" dirty="0" smtClean="0">
              <a:solidFill>
                <a:schemeClr val="bg1"/>
              </a:solidFill>
            </a:endParaRPr>
          </a:p>
          <a:p>
            <a:endParaRPr lang="tr-TR" sz="2000" dirty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Üst </a:t>
            </a:r>
            <a:r>
              <a:rPr lang="tr-TR" sz="2000" dirty="0" err="1" smtClean="0">
                <a:solidFill>
                  <a:schemeClr val="bg1"/>
                </a:solidFill>
              </a:rPr>
              <a:t>gastrointestial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dispeptik</a:t>
            </a:r>
            <a:r>
              <a:rPr lang="tr-TR" sz="2000" dirty="0" smtClean="0">
                <a:solidFill>
                  <a:schemeClr val="bg1"/>
                </a:solidFill>
              </a:rPr>
              <a:t> semptomlar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Gastrik</a:t>
            </a:r>
            <a:r>
              <a:rPr lang="tr-TR" sz="2000" dirty="0" smtClean="0">
                <a:solidFill>
                  <a:schemeClr val="bg1"/>
                </a:solidFill>
              </a:rPr>
              <a:t> kanser taraması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Gastrik</a:t>
            </a:r>
            <a:r>
              <a:rPr lang="tr-TR" sz="2000" dirty="0" smtClean="0">
                <a:solidFill>
                  <a:schemeClr val="bg1"/>
                </a:solidFill>
              </a:rPr>
              <a:t> ülser, </a:t>
            </a:r>
            <a:r>
              <a:rPr lang="tr-TR" sz="2000" dirty="0" err="1" smtClean="0">
                <a:solidFill>
                  <a:schemeClr val="bg1"/>
                </a:solidFill>
              </a:rPr>
              <a:t>atrofik</a:t>
            </a:r>
            <a:r>
              <a:rPr lang="tr-TR" sz="2000" dirty="0" smtClean="0">
                <a:solidFill>
                  <a:schemeClr val="bg1"/>
                </a:solidFill>
              </a:rPr>
              <a:t> gastrit, gastrit ve </a:t>
            </a:r>
            <a:r>
              <a:rPr lang="tr-TR" sz="2000" dirty="0" err="1" smtClean="0">
                <a:solidFill>
                  <a:schemeClr val="bg1"/>
                </a:solidFill>
              </a:rPr>
              <a:t>prekanseröz</a:t>
            </a:r>
            <a:r>
              <a:rPr lang="tr-TR" sz="2000" dirty="0" smtClean="0">
                <a:solidFill>
                  <a:schemeClr val="bg1"/>
                </a:solidFill>
              </a:rPr>
              <a:t> lezyonların takibi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6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9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5576" y="980728"/>
            <a:ext cx="8229600" cy="4525963"/>
          </a:xfrm>
        </p:spPr>
        <p:txBody>
          <a:bodyPr/>
          <a:lstStyle/>
          <a:p>
            <a:r>
              <a:rPr lang="tr-TR" sz="2800" dirty="0">
                <a:solidFill>
                  <a:schemeClr val="bg1"/>
                </a:solidFill>
              </a:rPr>
              <a:t>OMOM </a:t>
            </a:r>
            <a:r>
              <a:rPr lang="tr-TR" sz="2800" dirty="0" err="1" smtClean="0">
                <a:solidFill>
                  <a:schemeClr val="bg1"/>
                </a:solidFill>
              </a:rPr>
              <a:t>controllable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r>
              <a:rPr lang="tr-TR" sz="2800" dirty="0" smtClean="0">
                <a:solidFill>
                  <a:schemeClr val="bg1"/>
                </a:solidFill>
              </a:rPr>
              <a:t>                 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Chongqing</a:t>
            </a:r>
            <a:r>
              <a:rPr lang="tr-TR" sz="2000" dirty="0" smtClean="0">
                <a:solidFill>
                  <a:schemeClr val="bg1"/>
                </a:solidFill>
              </a:rPr>
              <a:t>  </a:t>
            </a:r>
            <a:r>
              <a:rPr lang="tr-TR" sz="2000" dirty="0" err="1">
                <a:solidFill>
                  <a:schemeClr val="bg1"/>
                </a:solidFill>
              </a:rPr>
              <a:t>Science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and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Technology</a:t>
            </a:r>
            <a:r>
              <a:rPr lang="tr-TR" sz="2000" dirty="0">
                <a:solidFill>
                  <a:schemeClr val="bg1"/>
                </a:solidFill>
              </a:rPr>
              <a:t>).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58442">
            <a:off x="978023" y="4459103"/>
            <a:ext cx="2441154" cy="1132380"/>
          </a:xfrm>
          <a:prstGeom prst="rect">
            <a:avLst/>
          </a:prstGeom>
        </p:spPr>
      </p:pic>
      <p:pic>
        <p:nvPicPr>
          <p:cNvPr id="5" name="Picture 14" descr="http://english.jinshangroup.com/Public/Uploads/2015-09-29/560a34aa2819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404">
            <a:off x="2666309" y="2810932"/>
            <a:ext cx="1744687" cy="14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http://english.jinshangroup.com/Public/Uploads/2014-09-09/540ec148b804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2547398"/>
            <a:ext cx="3240360" cy="3769797"/>
          </a:xfrm>
          <a:prstGeom prst="rect">
            <a:avLst/>
          </a:prstGeom>
        </p:spPr>
      </p:pic>
      <p:pic>
        <p:nvPicPr>
          <p:cNvPr id="8" name="Picture 159" descr="CTF_Logo_t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02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0799"/>
            <a:ext cx="5400599" cy="40504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1227" y="1196752"/>
            <a:ext cx="3338326" cy="2291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İçerik Yer Tutucusu 2"/>
          <p:cNvSpPr txBox="1">
            <a:spLocks/>
          </p:cNvSpPr>
          <p:nvPr/>
        </p:nvSpPr>
        <p:spPr>
          <a:xfrm>
            <a:off x="1022920" y="-171400"/>
            <a:ext cx="8229600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smtClean="0">
                <a:solidFill>
                  <a:schemeClr val="bg1"/>
                </a:solidFill>
              </a:rPr>
              <a:t>ANKON  </a:t>
            </a:r>
            <a:r>
              <a:rPr lang="tr-TR" sz="2400" dirty="0" err="1" smtClean="0">
                <a:solidFill>
                  <a:schemeClr val="bg1"/>
                </a:solidFill>
              </a:rPr>
              <a:t>Magnetic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Controlled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endoscopy</a:t>
            </a:r>
            <a:endParaRPr lang="tr-TR" sz="2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7853" y="3663273"/>
            <a:ext cx="3348643" cy="3294119"/>
          </a:xfrm>
          <a:prstGeom prst="rect">
            <a:avLst/>
          </a:prstGeom>
        </p:spPr>
      </p:pic>
      <p:pic>
        <p:nvPicPr>
          <p:cNvPr id="6" name="Picture 159" descr="CTF_Logo_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0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english.jinshangroup.com/Public/Uploads/2014-09-09/540ec148b804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370592" y="476672"/>
            <a:ext cx="8373908" cy="2382409"/>
            <a:chOff x="370592" y="1550655"/>
            <a:chExt cx="8373908" cy="238240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592" y="1560660"/>
              <a:ext cx="2481764" cy="23724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2124" y="1560660"/>
              <a:ext cx="2736304" cy="23724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8196" y="1550655"/>
              <a:ext cx="2736304" cy="23724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4" name="Metin kutusu 3"/>
          <p:cNvSpPr txBox="1"/>
          <p:nvPr/>
        </p:nvSpPr>
        <p:spPr>
          <a:xfrm>
            <a:off x="836037" y="3140968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n</a:t>
            </a:r>
            <a:r>
              <a:rPr lang="tr-TR" sz="2000" dirty="0" smtClean="0">
                <a:solidFill>
                  <a:schemeClr val="bg1"/>
                </a:solidFill>
              </a:rPr>
              <a:t>=34  sağlıklı  gönüllü üzerinde pilot  çalışma;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Görüntü temizliği  </a:t>
            </a:r>
            <a:r>
              <a:rPr lang="tr-TR" sz="2000" dirty="0">
                <a:solidFill>
                  <a:schemeClr val="bg1"/>
                </a:solidFill>
              </a:rPr>
              <a:t>(</a:t>
            </a:r>
            <a:r>
              <a:rPr lang="tr-TR" sz="2000" dirty="0" err="1">
                <a:solidFill>
                  <a:schemeClr val="bg1"/>
                </a:solidFill>
              </a:rPr>
              <a:t>Cleanliness</a:t>
            </a:r>
            <a:r>
              <a:rPr lang="tr-TR" sz="2000" dirty="0" smtClean="0">
                <a:solidFill>
                  <a:schemeClr val="bg1"/>
                </a:solidFill>
              </a:rPr>
              <a:t>)     -------------------------------------  %88    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Gastrik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kavite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distansiyonu</a:t>
            </a:r>
            <a:r>
              <a:rPr lang="tr-TR" sz="2000" dirty="0" smtClean="0">
                <a:solidFill>
                  <a:schemeClr val="bg1"/>
                </a:solidFill>
              </a:rPr>
              <a:t>             -------------------------------------  %85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Manevrabilite</a:t>
            </a:r>
            <a:r>
              <a:rPr lang="tr-TR" sz="2000" dirty="0" smtClean="0">
                <a:solidFill>
                  <a:schemeClr val="bg1"/>
                </a:solidFill>
              </a:rPr>
              <a:t>                                    -------------------------------------  %85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Gastrik</a:t>
            </a:r>
            <a:r>
              <a:rPr lang="tr-TR" sz="2000" dirty="0" smtClean="0">
                <a:solidFill>
                  <a:schemeClr val="bg1"/>
                </a:solidFill>
              </a:rPr>
              <a:t> mukozanın %75 den fazlasının görüntülenmesi    --------  %79</a:t>
            </a:r>
          </a:p>
          <a:p>
            <a:r>
              <a:rPr lang="tr-TR" sz="2000" dirty="0" err="1" smtClean="0">
                <a:solidFill>
                  <a:schemeClr val="bg1"/>
                </a:solidFill>
              </a:rPr>
              <a:t>Gastrik</a:t>
            </a:r>
            <a:r>
              <a:rPr lang="tr-TR" sz="2000" dirty="0" smtClean="0">
                <a:solidFill>
                  <a:schemeClr val="bg1"/>
                </a:solidFill>
              </a:rPr>
              <a:t> mukozanın %50-%75 inin değerlendirilmesi          --------  %20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Görüntüleme oranı;      </a:t>
            </a:r>
            <a:r>
              <a:rPr lang="tr-TR" sz="2000" dirty="0" err="1" smtClean="0">
                <a:solidFill>
                  <a:schemeClr val="bg1"/>
                </a:solidFill>
              </a:rPr>
              <a:t>Kardia</a:t>
            </a:r>
            <a:r>
              <a:rPr lang="tr-TR" sz="2000" dirty="0" smtClean="0">
                <a:solidFill>
                  <a:schemeClr val="bg1"/>
                </a:solidFill>
              </a:rPr>
              <a:t>   ------  %82</a:t>
            </a:r>
          </a:p>
          <a:p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                                        </a:t>
            </a:r>
            <a:r>
              <a:rPr lang="tr-TR" sz="2000" dirty="0" err="1" smtClean="0">
                <a:solidFill>
                  <a:schemeClr val="bg1"/>
                </a:solidFill>
              </a:rPr>
              <a:t>Fundus</a:t>
            </a:r>
            <a:r>
              <a:rPr lang="tr-TR" sz="2000" dirty="0" smtClean="0">
                <a:solidFill>
                  <a:schemeClr val="bg1"/>
                </a:solidFill>
              </a:rPr>
              <a:t>  ------  %85</a:t>
            </a:r>
          </a:p>
          <a:p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tr-TR" sz="2000" dirty="0" smtClean="0">
                <a:solidFill>
                  <a:schemeClr val="bg1"/>
                </a:solidFill>
              </a:rPr>
              <a:t>                                        </a:t>
            </a:r>
            <a:r>
              <a:rPr lang="tr-TR" sz="2000" dirty="0" err="1" smtClean="0">
                <a:solidFill>
                  <a:schemeClr val="bg1"/>
                </a:solidFill>
              </a:rPr>
              <a:t>Korpus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angulus</a:t>
            </a:r>
            <a:r>
              <a:rPr lang="tr-TR" sz="2000" dirty="0" smtClean="0">
                <a:solidFill>
                  <a:schemeClr val="bg1"/>
                </a:solidFill>
              </a:rPr>
              <a:t>, </a:t>
            </a:r>
            <a:r>
              <a:rPr lang="tr-TR" sz="2000" dirty="0" err="1" smtClean="0">
                <a:solidFill>
                  <a:schemeClr val="bg1"/>
                </a:solidFill>
              </a:rPr>
              <a:t>antrum</a:t>
            </a:r>
            <a:r>
              <a:rPr lang="tr-TR" sz="2000" dirty="0" smtClean="0">
                <a:solidFill>
                  <a:schemeClr val="bg1"/>
                </a:solidFill>
              </a:rPr>
              <a:t> ve </a:t>
            </a:r>
            <a:r>
              <a:rPr lang="tr-TR" sz="2000" dirty="0" err="1" smtClean="0">
                <a:solidFill>
                  <a:schemeClr val="bg1"/>
                </a:solidFill>
              </a:rPr>
              <a:t>pilor</a:t>
            </a:r>
            <a:r>
              <a:rPr lang="tr-TR" sz="2000" dirty="0" smtClean="0">
                <a:solidFill>
                  <a:schemeClr val="bg1"/>
                </a:solidFill>
              </a:rPr>
              <a:t>  -------  %100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4866160" y="6521518"/>
            <a:ext cx="420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 err="1" smtClean="0">
                <a:solidFill>
                  <a:schemeClr val="bg1"/>
                </a:solidFill>
              </a:rPr>
              <a:t>Liao</a:t>
            </a:r>
            <a:r>
              <a:rPr lang="tr-TR" sz="1400" dirty="0" smtClean="0">
                <a:solidFill>
                  <a:schemeClr val="bg1"/>
                </a:solidFill>
              </a:rPr>
              <a:t> Z. I </a:t>
            </a:r>
            <a:r>
              <a:rPr lang="tr-TR" sz="1400" dirty="0" err="1" smtClean="0">
                <a:solidFill>
                  <a:schemeClr val="bg1"/>
                </a:solidFill>
              </a:rPr>
              <a:t>Interv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Gastroenterol</a:t>
            </a:r>
            <a:r>
              <a:rPr lang="tr-TR" sz="1400" dirty="0" smtClean="0">
                <a:solidFill>
                  <a:schemeClr val="bg1"/>
                </a:solidFill>
              </a:rPr>
              <a:t> 2012</a:t>
            </a:r>
            <a:endParaRPr lang="tr-TR" sz="1400" dirty="0">
              <a:solidFill>
                <a:schemeClr val="bg1"/>
              </a:solidFill>
            </a:endParaRPr>
          </a:p>
        </p:txBody>
      </p:sp>
      <p:pic>
        <p:nvPicPr>
          <p:cNvPr id="12" name="Picture 159" descr="CTF_Logo_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8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404664"/>
            <a:ext cx="6048672" cy="1143000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FF00"/>
                </a:solidFill>
              </a:rPr>
              <a:t>Gelecekte neler var?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14400" y="2204864"/>
            <a:ext cx="8229600" cy="3124944"/>
          </a:xfrm>
        </p:spPr>
        <p:txBody>
          <a:bodyPr>
            <a:normAutofit fontScale="92500" lnSpcReduction="10000"/>
          </a:bodyPr>
          <a:lstStyle/>
          <a:p>
            <a:r>
              <a:rPr lang="tr-TR" sz="2600" dirty="0" err="1" smtClean="0">
                <a:solidFill>
                  <a:schemeClr val="bg1"/>
                </a:solidFill>
              </a:rPr>
              <a:t>Manevrabilite</a:t>
            </a:r>
            <a:r>
              <a:rPr lang="tr-TR" sz="2600" dirty="0" smtClean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tr-TR" sz="2600" dirty="0" err="1" smtClean="0">
                <a:solidFill>
                  <a:schemeClr val="bg1"/>
                </a:solidFill>
              </a:rPr>
              <a:t>Minyatürizasyon</a:t>
            </a:r>
            <a:endParaRPr lang="tr-TR" sz="2600" dirty="0" smtClean="0">
              <a:solidFill>
                <a:schemeClr val="bg1"/>
              </a:solidFill>
            </a:endParaRPr>
          </a:p>
          <a:p>
            <a:r>
              <a:rPr lang="tr-TR" sz="2600" dirty="0" smtClean="0">
                <a:solidFill>
                  <a:schemeClr val="bg1"/>
                </a:solidFill>
              </a:rPr>
              <a:t>Biyopsi alabilme ?</a:t>
            </a:r>
          </a:p>
          <a:p>
            <a:pPr lvl="0">
              <a:defRPr/>
            </a:pPr>
            <a:r>
              <a:rPr lang="tr-TR" sz="2600" dirty="0" err="1" smtClean="0">
                <a:solidFill>
                  <a:schemeClr val="bg1"/>
                </a:solidFill>
              </a:rPr>
              <a:t>Terapötik</a:t>
            </a:r>
            <a:r>
              <a:rPr lang="tr-TR" sz="2600" dirty="0" smtClean="0">
                <a:solidFill>
                  <a:schemeClr val="bg1"/>
                </a:solidFill>
              </a:rPr>
              <a:t> kapasite </a:t>
            </a:r>
          </a:p>
          <a:p>
            <a:pPr lvl="0">
              <a:defRPr/>
            </a:pPr>
            <a:r>
              <a:rPr lang="tr-TR" sz="2600" dirty="0" smtClean="0">
                <a:solidFill>
                  <a:schemeClr val="bg1"/>
                </a:solidFill>
              </a:rPr>
              <a:t>Görüş açısının artırılması</a:t>
            </a:r>
          </a:p>
          <a:p>
            <a:pPr lvl="0">
              <a:defRPr/>
            </a:pPr>
            <a:r>
              <a:rPr lang="tr-TR" sz="2600" dirty="0" smtClean="0">
                <a:solidFill>
                  <a:schemeClr val="bg1"/>
                </a:solidFill>
              </a:rPr>
              <a:t>Pil ömrü, pil </a:t>
            </a:r>
            <a:r>
              <a:rPr lang="tr-TR" sz="2600" dirty="0" err="1" smtClean="0">
                <a:solidFill>
                  <a:schemeClr val="bg1"/>
                </a:solidFill>
              </a:rPr>
              <a:t>toksisitesi</a:t>
            </a:r>
            <a:r>
              <a:rPr lang="tr-TR" sz="2600" dirty="0" smtClean="0">
                <a:solidFill>
                  <a:schemeClr val="bg1"/>
                </a:solidFill>
              </a:rPr>
              <a:t>, </a:t>
            </a:r>
            <a:r>
              <a:rPr lang="tr-TR" sz="2600" dirty="0" err="1" smtClean="0">
                <a:solidFill>
                  <a:schemeClr val="bg1"/>
                </a:solidFill>
              </a:rPr>
              <a:t>batery</a:t>
            </a:r>
            <a:r>
              <a:rPr lang="tr-TR" sz="2600" dirty="0" smtClean="0">
                <a:solidFill>
                  <a:schemeClr val="bg1"/>
                </a:solidFill>
              </a:rPr>
              <a:t>-</a:t>
            </a:r>
            <a:r>
              <a:rPr lang="tr-TR" sz="2600" dirty="0" err="1" smtClean="0">
                <a:solidFill>
                  <a:schemeClr val="bg1"/>
                </a:solidFill>
              </a:rPr>
              <a:t>less</a:t>
            </a:r>
            <a:r>
              <a:rPr lang="tr-TR" sz="2600" dirty="0" smtClean="0">
                <a:solidFill>
                  <a:schemeClr val="bg1"/>
                </a:solidFill>
              </a:rPr>
              <a:t> </a:t>
            </a:r>
            <a:r>
              <a:rPr lang="tr-TR" sz="2600" dirty="0" err="1" smtClean="0">
                <a:solidFill>
                  <a:schemeClr val="bg1"/>
                </a:solidFill>
              </a:rPr>
              <a:t>capsule</a:t>
            </a:r>
            <a:r>
              <a:rPr lang="tr-TR" sz="2600" dirty="0" smtClean="0">
                <a:solidFill>
                  <a:schemeClr val="bg1"/>
                </a:solidFill>
              </a:rPr>
              <a:t>?  </a:t>
            </a:r>
          </a:p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                                          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5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539552" y="1556792"/>
            <a:ext cx="8229600" cy="424847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Self-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stabilizing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capsule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endoscope</a:t>
            </a: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Magnetically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actuated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capsule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endoscopes</a:t>
            </a: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Odocapsule</a:t>
            </a: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delivery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capsule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platforms</a:t>
            </a: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Microrobots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targeted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drud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delivery</a:t>
            </a: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projects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7000"/>
              <a:buFont typeface="Arial" pitchFamily="34" charset="0"/>
              <a:buChar char="•"/>
              <a:tabLst/>
              <a:defRPr/>
            </a:pP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NEMO</a:t>
            </a:r>
            <a:r>
              <a:rPr kumimoji="0" lang="tr-TR" sz="21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(2006-2010) (</a:t>
            </a:r>
            <a:r>
              <a:rPr kumimoji="0" lang="tr-TR" sz="17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ano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capsule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ndoscopy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olecular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ptical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biopsy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tr-TR" sz="1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7000"/>
              <a:buFont typeface="Arial" pitchFamily="34" charset="0"/>
              <a:buChar char="•"/>
              <a:tabLst/>
              <a:defRPr/>
            </a:pP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VECTOR 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(2006-2010) (</a:t>
            </a:r>
            <a:r>
              <a:rPr kumimoji="0" lang="tr-T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ersatil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ndoscopy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apsule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gastrointestinal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</a:t>
            </a:r>
            <a:r>
              <a:rPr kumimoji="0" lang="tr-T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ecognitions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therapy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7000"/>
              <a:buFont typeface="Arial" pitchFamily="34" charset="0"/>
              <a:buChar char="•"/>
              <a:tabLst/>
              <a:defRPr/>
            </a:pP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TROY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tr-TR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Endoscope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capsule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ultrasound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1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technology</a:t>
            </a:r>
            <a:r>
              <a:rPr kumimoji="0" lang="tr-TR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tr-TR" sz="1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7000"/>
              <a:buFont typeface="Arial" pitchFamily="34" charset="0"/>
              <a:buChar char="•"/>
              <a:tabLst/>
              <a:defRPr/>
            </a:pP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SUPCAM </a:t>
            </a:r>
            <a:r>
              <a:rPr kumimoji="0" lang="tr-TR" sz="23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tr-TR" sz="1700" dirty="0" smtClean="0">
                <a:solidFill>
                  <a:schemeClr val="bg1"/>
                </a:solidFill>
              </a:rPr>
              <a:t>(2012-2014) (</a:t>
            </a:r>
            <a:r>
              <a:rPr lang="tr-TR" sz="1700" dirty="0" err="1" smtClean="0">
                <a:solidFill>
                  <a:schemeClr val="bg1"/>
                </a:solidFill>
              </a:rPr>
              <a:t>Spherical</a:t>
            </a:r>
            <a:r>
              <a:rPr lang="tr-TR" sz="1700" dirty="0" smtClean="0">
                <a:solidFill>
                  <a:schemeClr val="bg1"/>
                </a:solidFill>
              </a:rPr>
              <a:t> </a:t>
            </a:r>
            <a:r>
              <a:rPr lang="tr-TR" sz="1700" dirty="0" err="1" smtClean="0">
                <a:solidFill>
                  <a:schemeClr val="bg1"/>
                </a:solidFill>
              </a:rPr>
              <a:t>endoscopic</a:t>
            </a:r>
            <a:r>
              <a:rPr lang="tr-TR" sz="1700" dirty="0" smtClean="0">
                <a:solidFill>
                  <a:schemeClr val="bg1"/>
                </a:solidFill>
              </a:rPr>
              <a:t> </a:t>
            </a:r>
            <a:r>
              <a:rPr lang="tr-TR" sz="1700" dirty="0" err="1" smtClean="0">
                <a:solidFill>
                  <a:schemeClr val="bg1"/>
                </a:solidFill>
              </a:rPr>
              <a:t>capsule</a:t>
            </a:r>
            <a:r>
              <a:rPr lang="tr-TR" sz="1700" dirty="0" smtClean="0">
                <a:solidFill>
                  <a:schemeClr val="bg1"/>
                </a:solidFill>
              </a:rPr>
              <a:t> </a:t>
            </a:r>
            <a:r>
              <a:rPr lang="tr-TR" sz="1700" b="1" dirty="0" err="1" smtClean="0">
                <a:solidFill>
                  <a:schemeClr val="bg1"/>
                </a:solidFill>
              </a:rPr>
              <a:t>suppository</a:t>
            </a:r>
            <a:r>
              <a:rPr lang="tr-TR" sz="1700" b="1" dirty="0" smtClean="0">
                <a:solidFill>
                  <a:schemeClr val="bg1"/>
                </a:solidFill>
              </a:rPr>
              <a:t> </a:t>
            </a:r>
            <a:r>
              <a:rPr lang="tr-TR" sz="1700" dirty="0" smtClean="0">
                <a:solidFill>
                  <a:schemeClr val="bg1"/>
                </a:solidFill>
              </a:rPr>
              <a:t>)</a:t>
            </a:r>
            <a:endParaRPr kumimoji="0" lang="tr-TR" sz="1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0"/>
            <a:ext cx="21621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Metin kutusu"/>
          <p:cNvSpPr txBox="1"/>
          <p:nvPr/>
        </p:nvSpPr>
        <p:spPr>
          <a:xfrm>
            <a:off x="7075692" y="1587235"/>
            <a:ext cx="1962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err="1" smtClean="0">
                <a:solidFill>
                  <a:schemeClr val="bg1"/>
                </a:solidFill>
              </a:rPr>
              <a:t>Spider</a:t>
            </a:r>
            <a:r>
              <a:rPr lang="tr-TR" sz="1200" dirty="0" smtClean="0">
                <a:solidFill>
                  <a:schemeClr val="bg1"/>
                </a:solidFill>
              </a:rPr>
              <a:t> </a:t>
            </a:r>
            <a:r>
              <a:rPr lang="tr-TR" sz="1200" dirty="0" err="1" smtClean="0">
                <a:solidFill>
                  <a:schemeClr val="bg1"/>
                </a:solidFill>
              </a:rPr>
              <a:t>pill</a:t>
            </a:r>
            <a:r>
              <a:rPr lang="tr-TR" sz="1200" dirty="0" smtClean="0">
                <a:solidFill>
                  <a:schemeClr val="bg1"/>
                </a:solidFill>
              </a:rPr>
              <a:t> ?</a:t>
            </a:r>
            <a:endParaRPr lang="tr-TR" sz="1200" dirty="0">
              <a:solidFill>
                <a:schemeClr val="bg1"/>
              </a:solidFill>
            </a:endParaRPr>
          </a:p>
        </p:txBody>
      </p:sp>
      <p:grpSp>
        <p:nvGrpSpPr>
          <p:cNvPr id="21" name="20 Grup"/>
          <p:cNvGrpSpPr/>
          <p:nvPr/>
        </p:nvGrpSpPr>
        <p:grpSpPr>
          <a:xfrm>
            <a:off x="6396893" y="2328820"/>
            <a:ext cx="2567595" cy="2684356"/>
            <a:chOff x="6588224" y="2780928"/>
            <a:chExt cx="2295017" cy="227381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88224" y="2780928"/>
              <a:ext cx="2295017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17 Dirsek Bağlayıcısı"/>
            <p:cNvCxnSpPr/>
            <p:nvPr/>
          </p:nvCxnSpPr>
          <p:spPr>
            <a:xfrm rot="5400000" flipH="1" flipV="1">
              <a:off x="7970231" y="4622693"/>
              <a:ext cx="720080" cy="144016"/>
            </a:xfrm>
            <a:prstGeom prst="bentConnector3">
              <a:avLst>
                <a:gd name="adj1" fmla="val -2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 6"/>
          <p:cNvGrpSpPr/>
          <p:nvPr/>
        </p:nvGrpSpPr>
        <p:grpSpPr>
          <a:xfrm>
            <a:off x="5076056" y="5229200"/>
            <a:ext cx="3929212" cy="1526252"/>
            <a:chOff x="5076056" y="5229200"/>
            <a:chExt cx="3929212" cy="1526252"/>
          </a:xfrm>
        </p:grpSpPr>
        <p:cxnSp>
          <p:nvCxnSpPr>
            <p:cNvPr id="12" name="11 Düz Bağlayıcı"/>
            <p:cNvCxnSpPr/>
            <p:nvPr/>
          </p:nvCxnSpPr>
          <p:spPr>
            <a:xfrm>
              <a:off x="5076056" y="5670438"/>
              <a:ext cx="1656184" cy="4154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5794" y="5229200"/>
              <a:ext cx="2239474" cy="15262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3568" y="1124744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Diğer kapsül endoskop  tasarımları 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- </a:t>
            </a:r>
            <a:r>
              <a:rPr lang="tr-TR" sz="2400" dirty="0" err="1" smtClean="0">
                <a:solidFill>
                  <a:schemeClr val="bg1"/>
                </a:solidFill>
              </a:rPr>
              <a:t>Mermaid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- </a:t>
            </a:r>
            <a:r>
              <a:rPr lang="tr-TR" sz="2400" dirty="0" err="1" smtClean="0">
                <a:solidFill>
                  <a:schemeClr val="bg1"/>
                </a:solidFill>
              </a:rPr>
              <a:t>Robotic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biopsy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- </a:t>
            </a:r>
            <a:r>
              <a:rPr lang="tr-TR" sz="2400" dirty="0" err="1" smtClean="0">
                <a:solidFill>
                  <a:schemeClr val="bg1"/>
                </a:solidFill>
              </a:rPr>
              <a:t>Motility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tracking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system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- </a:t>
            </a:r>
            <a:r>
              <a:rPr lang="tr-TR" sz="2400" dirty="0" err="1" smtClean="0">
                <a:solidFill>
                  <a:schemeClr val="bg1"/>
                </a:solidFill>
              </a:rPr>
              <a:t>SmartPill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- </a:t>
            </a:r>
            <a:r>
              <a:rPr lang="tr-TR" sz="2400" dirty="0" err="1" smtClean="0">
                <a:solidFill>
                  <a:schemeClr val="bg1"/>
                </a:solidFill>
              </a:rPr>
              <a:t>Tethered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endomicroscopy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- </a:t>
            </a:r>
            <a:r>
              <a:rPr lang="tr-TR" sz="2400" dirty="0" err="1" smtClean="0">
                <a:solidFill>
                  <a:schemeClr val="bg1"/>
                </a:solidFill>
              </a:rPr>
              <a:t>Inchworm</a:t>
            </a:r>
            <a:r>
              <a:rPr lang="tr-TR" sz="2400" dirty="0" smtClean="0">
                <a:solidFill>
                  <a:schemeClr val="bg1"/>
                </a:solidFill>
              </a:rPr>
              <a:t>-</a:t>
            </a:r>
            <a:r>
              <a:rPr lang="tr-TR" sz="2400" dirty="0" err="1" smtClean="0">
                <a:solidFill>
                  <a:schemeClr val="bg1"/>
                </a:solidFill>
              </a:rPr>
              <a:t>like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micro</a:t>
            </a:r>
            <a:r>
              <a:rPr lang="tr-TR" sz="2400" dirty="0" smtClean="0">
                <a:solidFill>
                  <a:schemeClr val="bg1"/>
                </a:solidFill>
              </a:rPr>
              <a:t>-robot</a:t>
            </a:r>
          </a:p>
          <a:p>
            <a:endParaRPr lang="tr-TR" sz="2400" dirty="0"/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47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8 Grup"/>
          <p:cNvGrpSpPr/>
          <p:nvPr/>
        </p:nvGrpSpPr>
        <p:grpSpPr>
          <a:xfrm>
            <a:off x="1780276" y="3501008"/>
            <a:ext cx="6663721" cy="3103271"/>
            <a:chOff x="2300767" y="174250"/>
            <a:chExt cx="6663721" cy="310327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0767" y="174250"/>
              <a:ext cx="6663721" cy="3103271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5" name="4 Metin kutusu"/>
            <p:cNvSpPr txBox="1"/>
            <p:nvPr/>
          </p:nvSpPr>
          <p:spPr>
            <a:xfrm>
              <a:off x="2356187" y="2873552"/>
              <a:ext cx="655272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dirty="0" err="1" smtClean="0"/>
                <a:t>Sayaka</a:t>
              </a:r>
              <a:r>
                <a:rPr lang="tr-TR" dirty="0" smtClean="0"/>
                <a:t> </a:t>
              </a:r>
              <a:r>
                <a:rPr lang="tr-TR" dirty="0" err="1" smtClean="0"/>
                <a:t>capsule</a:t>
              </a:r>
              <a:r>
                <a:rPr lang="tr-TR" dirty="0" smtClean="0"/>
                <a:t>  </a:t>
              </a:r>
              <a:r>
                <a:rPr lang="tr-TR" sz="1600" dirty="0" smtClean="0"/>
                <a:t>30 imaj/ sn , 410.000 </a:t>
              </a:r>
              <a:r>
                <a:rPr lang="tr-TR" sz="1600" dirty="0" err="1" smtClean="0"/>
                <a:t>pixel</a:t>
              </a:r>
              <a:r>
                <a:rPr lang="tr-TR" sz="1600" dirty="0" smtClean="0"/>
                <a:t> </a:t>
              </a:r>
              <a:r>
                <a:rPr lang="tr-TR" sz="1600" dirty="0" err="1" smtClean="0"/>
                <a:t>camera</a:t>
              </a:r>
              <a:r>
                <a:rPr lang="tr-TR" sz="1600" dirty="0" smtClean="0"/>
                <a:t>,  </a:t>
              </a:r>
              <a:r>
                <a:rPr lang="tr-TR" sz="1600" b="1" dirty="0" err="1" smtClean="0"/>
                <a:t>Battery</a:t>
              </a:r>
              <a:r>
                <a:rPr lang="tr-TR" sz="1600" b="1" dirty="0" smtClean="0"/>
                <a:t>-</a:t>
              </a:r>
              <a:r>
                <a:rPr lang="tr-TR" sz="1600" b="1" dirty="0" err="1" smtClean="0"/>
                <a:t>less</a:t>
              </a:r>
              <a:r>
                <a:rPr lang="tr-TR" sz="1600" b="1" dirty="0" smtClean="0"/>
                <a:t>  </a:t>
              </a:r>
              <a:r>
                <a:rPr lang="tr-TR" sz="1600" b="1" dirty="0" err="1" smtClean="0"/>
                <a:t>capsule</a:t>
              </a:r>
              <a:endParaRPr lang="tr-TR" sz="1600" b="1" dirty="0"/>
            </a:p>
          </p:txBody>
        </p:sp>
      </p:grpSp>
      <p:grpSp>
        <p:nvGrpSpPr>
          <p:cNvPr id="8" name="7 Grup"/>
          <p:cNvGrpSpPr/>
          <p:nvPr/>
        </p:nvGrpSpPr>
        <p:grpSpPr>
          <a:xfrm>
            <a:off x="1763688" y="188640"/>
            <a:ext cx="6668081" cy="3092647"/>
            <a:chOff x="2274190" y="3529826"/>
            <a:chExt cx="6668081" cy="309264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4190" y="3529826"/>
              <a:ext cx="6668081" cy="3092647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6" name="5 Metin kutusu"/>
            <p:cNvSpPr txBox="1"/>
            <p:nvPr/>
          </p:nvSpPr>
          <p:spPr>
            <a:xfrm>
              <a:off x="4794470" y="623731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err="1" smtClean="0"/>
                <a:t>Norika</a:t>
              </a:r>
              <a:r>
                <a:rPr lang="tr-TR" dirty="0" smtClean="0"/>
                <a:t>  3 </a:t>
              </a:r>
              <a:r>
                <a:rPr lang="tr-TR" dirty="0" err="1" smtClean="0"/>
                <a:t>capsule</a:t>
              </a:r>
              <a:endParaRPr lang="tr-TR" dirty="0"/>
            </a:p>
          </p:txBody>
        </p:sp>
      </p:grpSp>
      <p:sp>
        <p:nvSpPr>
          <p:cNvPr id="10" name="9 Metin kutusu"/>
          <p:cNvSpPr txBox="1"/>
          <p:nvPr/>
        </p:nvSpPr>
        <p:spPr>
          <a:xfrm>
            <a:off x="1" y="1524848"/>
            <a:ext cx="16916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NORİKA</a:t>
            </a: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endParaRPr lang="tr-TR" sz="2400" dirty="0" smtClean="0">
              <a:solidFill>
                <a:schemeClr val="bg1"/>
              </a:solidFill>
            </a:endParaRPr>
          </a:p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SAYAKA</a:t>
            </a:r>
            <a:endParaRPr lang="tr-T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971600" y="332656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bg1"/>
                </a:solidFill>
              </a:rPr>
              <a:t> Self </a:t>
            </a:r>
            <a:r>
              <a:rPr lang="tr-TR" sz="2400" dirty="0" err="1" smtClean="0">
                <a:solidFill>
                  <a:schemeClr val="bg1"/>
                </a:solidFill>
              </a:rPr>
              <a:t>stabilizing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endoscope</a:t>
            </a:r>
            <a:r>
              <a:rPr lang="tr-TR" sz="2400" dirty="0" smtClean="0">
                <a:solidFill>
                  <a:schemeClr val="bg1"/>
                </a:solidFill>
              </a:rPr>
              <a:t>   (</a:t>
            </a:r>
            <a:r>
              <a:rPr lang="tr-TR" sz="2400" dirty="0" err="1" smtClean="0">
                <a:solidFill>
                  <a:schemeClr val="bg1"/>
                </a:solidFill>
              </a:rPr>
              <a:t>ScCE</a:t>
            </a:r>
            <a:r>
              <a:rPr lang="tr-TR" sz="2400" dirty="0" smtClean="0">
                <a:solidFill>
                  <a:schemeClr val="bg1"/>
                </a:solidFill>
              </a:rPr>
              <a:t>  2006, </a:t>
            </a:r>
            <a:r>
              <a:rPr lang="tr-TR" sz="2400" dirty="0" err="1" smtClean="0">
                <a:solidFill>
                  <a:schemeClr val="bg1"/>
                </a:solidFill>
              </a:rPr>
              <a:t>MiroCam</a:t>
            </a:r>
            <a:r>
              <a:rPr lang="tr-TR" sz="24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6 Metin kutusu"/>
          <p:cNvSpPr txBox="1"/>
          <p:nvPr/>
        </p:nvSpPr>
        <p:spPr>
          <a:xfrm>
            <a:off x="4287238" y="6525491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>
                <a:solidFill>
                  <a:schemeClr val="bg1"/>
                </a:solidFill>
              </a:rPr>
              <a:t>Koulaouzidis</a:t>
            </a:r>
            <a:r>
              <a:rPr lang="tr-TR" sz="1200" dirty="0" smtClean="0">
                <a:solidFill>
                  <a:schemeClr val="bg1"/>
                </a:solidFill>
              </a:rPr>
              <a:t> A. </a:t>
            </a:r>
            <a:r>
              <a:rPr lang="tr-TR" sz="1200" dirty="0" err="1" smtClean="0">
                <a:solidFill>
                  <a:schemeClr val="bg1"/>
                </a:solidFill>
              </a:rPr>
              <a:t>World</a:t>
            </a:r>
            <a:r>
              <a:rPr lang="tr-TR" sz="1200" dirty="0" smtClean="0">
                <a:solidFill>
                  <a:schemeClr val="bg1"/>
                </a:solidFill>
              </a:rPr>
              <a:t> J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2015</a:t>
            </a:r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8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76056" y="1412776"/>
            <a:ext cx="3671901" cy="19846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10 Sağ Ok"/>
          <p:cNvSpPr/>
          <p:nvPr/>
        </p:nvSpPr>
        <p:spPr>
          <a:xfrm>
            <a:off x="4355976" y="2276872"/>
            <a:ext cx="504056" cy="21602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2" name="11 Tablo"/>
          <p:cNvGraphicFramePr>
            <a:graphicFrameLocks noGrp="1"/>
          </p:cNvGraphicFramePr>
          <p:nvPr/>
        </p:nvGraphicFramePr>
        <p:xfrm>
          <a:off x="5148064" y="4005064"/>
          <a:ext cx="3456384" cy="2307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2160240"/>
              </a:tblGrid>
              <a:tr h="576063"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 err="1" smtClean="0">
                          <a:solidFill>
                            <a:schemeClr val="bg1"/>
                          </a:solidFill>
                        </a:rPr>
                        <a:t>Sütur</a:t>
                      </a:r>
                      <a:r>
                        <a:rPr lang="tr-TR" sz="1600" b="0" dirty="0" smtClean="0">
                          <a:solidFill>
                            <a:schemeClr val="bg1"/>
                          </a:solidFill>
                        </a:rPr>
                        <a:t>  materyalinin  görülebilmesi</a:t>
                      </a:r>
                      <a:endParaRPr lang="tr-TR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6348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Klasik  kolon kapsül endoskopi</a:t>
                      </a:r>
                      <a:endParaRPr lang="tr-T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%31,1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703">
                <a:tc>
                  <a:txBody>
                    <a:bodyPr/>
                    <a:lstStyle/>
                    <a:p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ScCE</a:t>
                      </a:r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tr-TR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%86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2703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bg1"/>
                          </a:solidFill>
                        </a:rPr>
                        <a:t>Kolonoskopi</a:t>
                      </a:r>
                      <a:endParaRPr lang="tr-TR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%100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3" name="22 Grup"/>
          <p:cNvGrpSpPr/>
          <p:nvPr/>
        </p:nvGrpSpPr>
        <p:grpSpPr>
          <a:xfrm>
            <a:off x="611560" y="4128656"/>
            <a:ext cx="3701802" cy="2673924"/>
            <a:chOff x="795892" y="3851420"/>
            <a:chExt cx="3701802" cy="267392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892" y="3851420"/>
              <a:ext cx="3701802" cy="260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Metin kutusu"/>
            <p:cNvSpPr txBox="1"/>
            <p:nvPr/>
          </p:nvSpPr>
          <p:spPr>
            <a:xfrm>
              <a:off x="1115616" y="387763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 smtClean="0"/>
                <a:t>Colon</a:t>
              </a:r>
              <a:endParaRPr lang="tr-TR" sz="1600" b="1" dirty="0"/>
            </a:p>
          </p:txBody>
        </p:sp>
        <p:sp>
          <p:nvSpPr>
            <p:cNvPr id="15" name="14 Metin kutusu"/>
            <p:cNvSpPr txBox="1"/>
            <p:nvPr/>
          </p:nvSpPr>
          <p:spPr>
            <a:xfrm>
              <a:off x="899592" y="4581128"/>
              <a:ext cx="720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 smtClean="0">
                  <a:solidFill>
                    <a:srgbClr val="002060"/>
                  </a:solidFill>
                </a:rPr>
                <a:t>Hoop</a:t>
              </a:r>
              <a:r>
                <a:rPr lang="tr-TR" sz="1600" b="1" dirty="0" smtClean="0">
                  <a:solidFill>
                    <a:srgbClr val="002060"/>
                  </a:solidFill>
                </a:rPr>
                <a:t> </a:t>
              </a:r>
            </a:p>
            <a:p>
              <a:r>
                <a:rPr lang="tr-TR" sz="1600" b="1" dirty="0" err="1" smtClean="0">
                  <a:solidFill>
                    <a:srgbClr val="002060"/>
                  </a:solidFill>
                </a:rPr>
                <a:t>stress</a:t>
              </a:r>
              <a:endParaRPr lang="tr-TR" sz="16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7" name="16 Düz Ok Bağlayıcısı"/>
            <p:cNvCxnSpPr/>
            <p:nvPr/>
          </p:nvCxnSpPr>
          <p:spPr>
            <a:xfrm>
              <a:off x="2555776" y="4077072"/>
              <a:ext cx="360040" cy="43204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Düz Ok Bağlayıcısı"/>
            <p:cNvCxnSpPr/>
            <p:nvPr/>
          </p:nvCxnSpPr>
          <p:spPr>
            <a:xfrm>
              <a:off x="2915816" y="3905346"/>
              <a:ext cx="216024" cy="462491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Düz Ok Bağlayıcısı"/>
            <p:cNvCxnSpPr/>
            <p:nvPr/>
          </p:nvCxnSpPr>
          <p:spPr>
            <a:xfrm flipH="1">
              <a:off x="3347864" y="3933056"/>
              <a:ext cx="72008" cy="36004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Düz Ok Bağlayıcısı"/>
            <p:cNvCxnSpPr/>
            <p:nvPr/>
          </p:nvCxnSpPr>
          <p:spPr>
            <a:xfrm flipV="1">
              <a:off x="3275856" y="6137594"/>
              <a:ext cx="0" cy="36004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Düz Ok Bağlayıcısı"/>
            <p:cNvCxnSpPr/>
            <p:nvPr/>
          </p:nvCxnSpPr>
          <p:spPr>
            <a:xfrm flipV="1">
              <a:off x="2771800" y="6021288"/>
              <a:ext cx="216024" cy="504056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Düz Ok Bağlayıcısı"/>
            <p:cNvCxnSpPr/>
            <p:nvPr/>
          </p:nvCxnSpPr>
          <p:spPr>
            <a:xfrm flipV="1">
              <a:off x="2339752" y="5949280"/>
              <a:ext cx="360040" cy="332656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32 Metin kutusu"/>
            <p:cNvSpPr txBox="1"/>
            <p:nvPr/>
          </p:nvSpPr>
          <p:spPr>
            <a:xfrm>
              <a:off x="1434091" y="5223734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err="1" smtClean="0">
                  <a:solidFill>
                    <a:srgbClr val="002060"/>
                  </a:solidFill>
                </a:rPr>
                <a:t>Ppec</a:t>
              </a:r>
              <a:endParaRPr lang="tr-TR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4" name="33 Metin kutusu"/>
            <p:cNvSpPr txBox="1"/>
            <p:nvPr/>
          </p:nvSpPr>
          <p:spPr>
            <a:xfrm>
              <a:off x="3419872" y="5733256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 err="1" smtClean="0">
                  <a:solidFill>
                    <a:srgbClr val="002060"/>
                  </a:solidFill>
                </a:rPr>
                <a:t>Pmax</a:t>
              </a:r>
              <a:endParaRPr lang="tr-TR" sz="14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75778" name="Picture 2" descr="http://www.giejournal.org/cms/attachment/2005798550/2025341623/gr2.sml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41415" y="1196752"/>
            <a:ext cx="3498538" cy="25922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926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"/>
          <p:cNvGrpSpPr/>
          <p:nvPr/>
        </p:nvGrpSpPr>
        <p:grpSpPr>
          <a:xfrm>
            <a:off x="234932" y="1124744"/>
            <a:ext cx="8712968" cy="5040560"/>
            <a:chOff x="234932" y="1124744"/>
            <a:chExt cx="8712968" cy="5040560"/>
          </a:xfrm>
        </p:grpSpPr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4932" y="1124744"/>
              <a:ext cx="8712968" cy="5040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787" y="1157777"/>
              <a:ext cx="3163457" cy="2357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617" y="3486381"/>
              <a:ext cx="3277096" cy="267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4 Metin kutusu"/>
          <p:cNvSpPr txBox="1"/>
          <p:nvPr/>
        </p:nvSpPr>
        <p:spPr>
          <a:xfrm>
            <a:off x="3635896" y="33265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>
                <a:solidFill>
                  <a:schemeClr val="bg1"/>
                </a:solidFill>
              </a:rPr>
              <a:t>Odocapsule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6" name="Picture 159" descr="CTF_Logo_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4287238" y="6525491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>
                <a:solidFill>
                  <a:schemeClr val="bg1"/>
                </a:solidFill>
              </a:rPr>
              <a:t>Koulaouzidis</a:t>
            </a:r>
            <a:r>
              <a:rPr lang="tr-TR" sz="1200" dirty="0" smtClean="0">
                <a:solidFill>
                  <a:schemeClr val="bg1"/>
                </a:solidFill>
              </a:rPr>
              <a:t> A. </a:t>
            </a:r>
            <a:r>
              <a:rPr lang="tr-TR" sz="1200" dirty="0" err="1" smtClean="0">
                <a:solidFill>
                  <a:schemeClr val="bg1"/>
                </a:solidFill>
              </a:rPr>
              <a:t>World</a:t>
            </a:r>
            <a:r>
              <a:rPr lang="tr-TR" sz="1200" dirty="0" smtClean="0">
                <a:solidFill>
                  <a:schemeClr val="bg1"/>
                </a:solidFill>
              </a:rPr>
              <a:t> J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2015</a:t>
            </a:r>
            <a:endParaRPr lang="tr-T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FF00"/>
                </a:solidFill>
              </a:rPr>
              <a:t>Halen kullanılmakta olan kapsül tipleri</a:t>
            </a:r>
            <a:endParaRPr lang="tr-TR" sz="32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r>
              <a:rPr lang="tr-TR" sz="2800" dirty="0" err="1" smtClean="0">
                <a:solidFill>
                  <a:schemeClr val="bg1"/>
                </a:solidFill>
              </a:rPr>
              <a:t>Small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bowel</a:t>
            </a:r>
            <a:r>
              <a:rPr lang="tr-TR" sz="2800" dirty="0" smtClean="0">
                <a:solidFill>
                  <a:schemeClr val="bg1"/>
                </a:solidFill>
              </a:rPr>
              <a:t> video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Colon</a:t>
            </a:r>
            <a:r>
              <a:rPr lang="tr-TR" sz="2800" dirty="0" smtClean="0">
                <a:solidFill>
                  <a:schemeClr val="bg1"/>
                </a:solidFill>
              </a:rPr>
              <a:t> video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Esophageal</a:t>
            </a:r>
            <a:r>
              <a:rPr lang="tr-TR" sz="2800" dirty="0" smtClean="0">
                <a:solidFill>
                  <a:schemeClr val="bg1"/>
                </a:solidFill>
              </a:rPr>
              <a:t> video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Stomach</a:t>
            </a:r>
            <a:r>
              <a:rPr lang="tr-TR" sz="2800" dirty="0" smtClean="0">
                <a:solidFill>
                  <a:schemeClr val="bg1"/>
                </a:solidFill>
              </a:rPr>
              <a:t>  video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endoscopy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Non-imaging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 </a:t>
            </a:r>
            <a:r>
              <a:rPr lang="tr-TR" sz="2800" dirty="0" err="1" smtClean="0">
                <a:solidFill>
                  <a:schemeClr val="bg1"/>
                </a:solidFill>
              </a:rPr>
              <a:t>wireless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monitoring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systems</a:t>
            </a:r>
            <a:endParaRPr lang="tr-TR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- </a:t>
            </a:r>
            <a:r>
              <a:rPr lang="tr-TR" sz="2400" dirty="0" err="1" smtClean="0">
                <a:solidFill>
                  <a:schemeClr val="bg1"/>
                </a:solidFill>
              </a:rPr>
              <a:t>pH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wireless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monitoring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system</a:t>
            </a:r>
            <a:r>
              <a:rPr lang="tr-TR" sz="2400" dirty="0" smtClean="0">
                <a:solidFill>
                  <a:schemeClr val="bg1"/>
                </a:solidFill>
              </a:rPr>
              <a:t> (Bravo)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- </a:t>
            </a:r>
            <a:r>
              <a:rPr lang="tr-TR" sz="2400" dirty="0" err="1" smtClean="0">
                <a:solidFill>
                  <a:schemeClr val="bg1"/>
                </a:solidFill>
              </a:rPr>
              <a:t>Impedance</a:t>
            </a:r>
            <a:r>
              <a:rPr lang="tr-TR" sz="2400" dirty="0" smtClean="0">
                <a:solidFill>
                  <a:schemeClr val="bg1"/>
                </a:solidFill>
              </a:rPr>
              <a:t>-</a:t>
            </a:r>
            <a:r>
              <a:rPr lang="tr-TR" sz="2400" dirty="0" err="1" smtClean="0">
                <a:solidFill>
                  <a:schemeClr val="bg1"/>
                </a:solidFill>
              </a:rPr>
              <a:t>pH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monitoring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system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- Wireless </a:t>
            </a:r>
            <a:r>
              <a:rPr lang="tr-TR" sz="2400" dirty="0" err="1" smtClean="0">
                <a:solidFill>
                  <a:schemeClr val="bg1"/>
                </a:solidFill>
              </a:rPr>
              <a:t>motility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capsule</a:t>
            </a:r>
            <a:r>
              <a:rPr lang="tr-TR" sz="2400" dirty="0" smtClean="0">
                <a:solidFill>
                  <a:schemeClr val="bg1"/>
                </a:solidFill>
              </a:rPr>
              <a:t> (WMC)</a:t>
            </a: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 smtClean="0">
                <a:solidFill>
                  <a:schemeClr val="bg1"/>
                </a:solidFill>
              </a:rPr>
              <a:t>Drug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</a:rPr>
              <a:t>delivery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</a:rPr>
              <a:t>capsule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</a:rPr>
              <a:t>platforms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772816"/>
            <a:ext cx="8445624" cy="4525963"/>
          </a:xfrm>
        </p:spPr>
        <p:txBody>
          <a:bodyPr/>
          <a:lstStyle/>
          <a:p>
            <a:endParaRPr lang="tr-TR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Coagulation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capsule</a:t>
            </a:r>
            <a:r>
              <a:rPr lang="tr-TR" sz="2800" dirty="0" smtClean="0">
                <a:solidFill>
                  <a:schemeClr val="bg1"/>
                </a:solidFill>
              </a:rPr>
              <a:t>  (</a:t>
            </a:r>
            <a:r>
              <a:rPr lang="tr-TR" sz="2800" dirty="0" err="1" smtClean="0">
                <a:solidFill>
                  <a:schemeClr val="bg1"/>
                </a:solidFill>
              </a:rPr>
              <a:t>CoCap</a:t>
            </a:r>
            <a:r>
              <a:rPr lang="tr-TR" sz="2800" dirty="0" smtClean="0">
                <a:solidFill>
                  <a:schemeClr val="bg1"/>
                </a:solidFill>
              </a:rPr>
              <a:t>)  </a:t>
            </a:r>
            <a:r>
              <a:rPr lang="tr-TR" sz="2000" dirty="0" smtClean="0">
                <a:solidFill>
                  <a:schemeClr val="bg1"/>
                </a:solidFill>
              </a:rPr>
              <a:t>(Isı + </a:t>
            </a:r>
            <a:r>
              <a:rPr lang="tr-TR" sz="2000" dirty="0" err="1" smtClean="0">
                <a:solidFill>
                  <a:schemeClr val="bg1"/>
                </a:solidFill>
              </a:rPr>
              <a:t>Calcium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oxide</a:t>
            </a:r>
            <a:r>
              <a:rPr lang="tr-TR" sz="2000" dirty="0" smtClean="0">
                <a:solidFill>
                  <a:schemeClr val="bg1"/>
                </a:solidFill>
              </a:rPr>
              <a:t> + su)</a:t>
            </a:r>
          </a:p>
          <a:p>
            <a:r>
              <a:rPr lang="tr-TR" sz="2800" dirty="0" err="1" smtClean="0">
                <a:solidFill>
                  <a:schemeClr val="bg1"/>
                </a:solidFill>
              </a:rPr>
              <a:t>Enterion</a:t>
            </a:r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İnteliSite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capcule</a:t>
            </a:r>
            <a:endParaRPr lang="tr-TR" sz="2800" dirty="0" smtClean="0">
              <a:solidFill>
                <a:schemeClr val="bg1"/>
              </a:solidFill>
            </a:endParaRPr>
          </a:p>
          <a:p>
            <a:r>
              <a:rPr lang="tr-TR" sz="2800" dirty="0" err="1" smtClean="0">
                <a:solidFill>
                  <a:schemeClr val="bg1"/>
                </a:solidFill>
              </a:rPr>
              <a:t>Microrobot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for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targeted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drug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delivery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4 Grup"/>
          <p:cNvGrpSpPr/>
          <p:nvPr/>
        </p:nvGrpSpPr>
        <p:grpSpPr>
          <a:xfrm>
            <a:off x="2267744" y="692696"/>
            <a:ext cx="4824536" cy="5688632"/>
            <a:chOff x="1835696" y="260648"/>
            <a:chExt cx="5112568" cy="6407936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260648"/>
              <a:ext cx="5112568" cy="6407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6 Metin kutusu"/>
            <p:cNvSpPr txBox="1"/>
            <p:nvPr/>
          </p:nvSpPr>
          <p:spPr>
            <a:xfrm>
              <a:off x="3635896" y="350100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err="1" smtClean="0"/>
                <a:t>Hemospray</a:t>
              </a:r>
              <a:endParaRPr lang="tr-T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329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thieme-connect.de/media/endoscopy/201407/10-1055-s-0034-1365497-i961en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4617513" cy="5400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4911352" y="629816"/>
            <a:ext cx="441317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CoCap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Colonic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insufflation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capsul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844824"/>
            <a:ext cx="3047075" cy="23762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5940152" y="4797152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- </a:t>
            </a:r>
            <a:r>
              <a:rPr lang="tr-TR" dirty="0" err="1" smtClean="0">
                <a:solidFill>
                  <a:schemeClr val="bg1"/>
                </a:solidFill>
              </a:rPr>
              <a:t>Powder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carrier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- </a:t>
            </a:r>
            <a:r>
              <a:rPr lang="tr-TR" dirty="0" err="1" smtClean="0">
                <a:solidFill>
                  <a:schemeClr val="bg1"/>
                </a:solidFill>
              </a:rPr>
              <a:t>Insufflator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- </a:t>
            </a:r>
            <a:r>
              <a:rPr lang="tr-TR" dirty="0" err="1" smtClean="0">
                <a:solidFill>
                  <a:schemeClr val="bg1"/>
                </a:solidFill>
              </a:rPr>
              <a:t>Imaging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- </a:t>
            </a:r>
            <a:r>
              <a:rPr lang="tr-TR" dirty="0" err="1" smtClean="0">
                <a:solidFill>
                  <a:schemeClr val="bg1"/>
                </a:solidFill>
              </a:rPr>
              <a:t>Controllability</a:t>
            </a:r>
            <a:endParaRPr lang="tr-TR" dirty="0" smtClean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6738958" y="655320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>
                <a:solidFill>
                  <a:schemeClr val="bg1"/>
                </a:solidFill>
              </a:rPr>
              <a:t>Pascricha</a:t>
            </a:r>
            <a:r>
              <a:rPr lang="tr-TR" sz="1200" dirty="0" smtClean="0">
                <a:solidFill>
                  <a:schemeClr val="bg1"/>
                </a:solidFill>
              </a:rPr>
              <a:t> T. </a:t>
            </a:r>
            <a:r>
              <a:rPr lang="tr-TR" sz="1200" dirty="0" err="1" smtClean="0">
                <a:solidFill>
                  <a:schemeClr val="bg1"/>
                </a:solidFill>
              </a:rPr>
              <a:t>Endoscopy</a:t>
            </a:r>
            <a:r>
              <a:rPr lang="tr-TR" sz="1200" dirty="0" smtClean="0">
                <a:solidFill>
                  <a:schemeClr val="bg1"/>
                </a:solidFill>
              </a:rPr>
              <a:t> 2014</a:t>
            </a:r>
            <a:endParaRPr lang="tr-T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 smtClean="0">
                <a:solidFill>
                  <a:schemeClr val="bg1"/>
                </a:solidFill>
              </a:rPr>
              <a:t>Enterion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sz="1600" dirty="0" smtClean="0">
                <a:solidFill>
                  <a:schemeClr val="bg1"/>
                </a:solidFill>
              </a:rPr>
              <a:t>(</a:t>
            </a:r>
            <a:r>
              <a:rPr lang="tr-TR" sz="1600" dirty="0" err="1" smtClean="0">
                <a:solidFill>
                  <a:schemeClr val="bg1"/>
                </a:solidFill>
              </a:rPr>
              <a:t>Phaeton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Research</a:t>
            </a:r>
            <a:r>
              <a:rPr lang="tr-TR" sz="1600" dirty="0" smtClean="0">
                <a:solidFill>
                  <a:schemeClr val="bg1"/>
                </a:solidFill>
              </a:rPr>
              <a:t>, </a:t>
            </a:r>
            <a:r>
              <a:rPr lang="tr-TR" sz="1600" dirty="0" err="1" smtClean="0">
                <a:solidFill>
                  <a:schemeClr val="bg1"/>
                </a:solidFill>
              </a:rPr>
              <a:t>Nottingham</a:t>
            </a:r>
            <a:r>
              <a:rPr lang="tr-TR" sz="1600" dirty="0" smtClean="0">
                <a:solidFill>
                  <a:schemeClr val="bg1"/>
                </a:solidFill>
              </a:rPr>
              <a:t>, UK)</a:t>
            </a:r>
            <a:endParaRPr lang="tr-TR" sz="1600" dirty="0">
              <a:solidFill>
                <a:schemeClr val="bg1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534275" cy="36766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4243830" y="6528226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 err="1" smtClean="0">
                <a:solidFill>
                  <a:schemeClr val="bg1"/>
                </a:solidFill>
              </a:rPr>
              <a:t>Twomey</a:t>
            </a:r>
            <a:r>
              <a:rPr lang="tr-TR" sz="1400" dirty="0" smtClean="0">
                <a:solidFill>
                  <a:schemeClr val="bg1"/>
                </a:solidFill>
              </a:rPr>
              <a:t> K .</a:t>
            </a:r>
            <a:r>
              <a:rPr lang="tr-TR" sz="1400" dirty="0" err="1" smtClean="0">
                <a:solidFill>
                  <a:schemeClr val="bg1"/>
                </a:solidFill>
              </a:rPr>
              <a:t>Endoscopy</a:t>
            </a:r>
            <a:r>
              <a:rPr lang="tr-TR" sz="1400" dirty="0" smtClean="0">
                <a:solidFill>
                  <a:schemeClr val="bg1"/>
                </a:solidFill>
              </a:rPr>
              <a:t> 2009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1331640" y="537321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( </a:t>
            </a:r>
            <a:r>
              <a:rPr lang="tr-TR" dirty="0" err="1" smtClean="0">
                <a:solidFill>
                  <a:schemeClr val="bg1"/>
                </a:solidFill>
              </a:rPr>
              <a:t>Dry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powder</a:t>
            </a:r>
            <a:r>
              <a:rPr lang="tr-TR" dirty="0" smtClean="0">
                <a:solidFill>
                  <a:schemeClr val="bg1"/>
                </a:solidFill>
              </a:rPr>
              <a:t>,  </a:t>
            </a:r>
            <a:r>
              <a:rPr lang="tr-TR" dirty="0" err="1" smtClean="0">
                <a:solidFill>
                  <a:schemeClr val="bg1"/>
                </a:solidFill>
              </a:rPr>
              <a:t>semisolid</a:t>
            </a:r>
            <a:r>
              <a:rPr lang="tr-TR" dirty="0" smtClean="0">
                <a:solidFill>
                  <a:schemeClr val="bg1"/>
                </a:solidFill>
              </a:rPr>
              <a:t>,  </a:t>
            </a:r>
            <a:r>
              <a:rPr lang="tr-TR" dirty="0" err="1" smtClean="0">
                <a:solidFill>
                  <a:schemeClr val="bg1"/>
                </a:solidFill>
              </a:rPr>
              <a:t>suspension</a:t>
            </a:r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dirty="0" err="1" smtClean="0">
                <a:solidFill>
                  <a:schemeClr val="bg1"/>
                </a:solidFill>
              </a:rPr>
              <a:t>or</a:t>
            </a:r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dirty="0" err="1" smtClean="0">
                <a:solidFill>
                  <a:schemeClr val="bg1"/>
                </a:solidFill>
              </a:rPr>
              <a:t>solution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formulations</a:t>
            </a:r>
            <a:r>
              <a:rPr lang="tr-TR" dirty="0" smtClean="0">
                <a:solidFill>
                  <a:schemeClr val="bg1"/>
                </a:solidFill>
              </a:rPr>
              <a:t> )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rmAutofit/>
          </a:bodyPr>
          <a:lstStyle/>
          <a:p>
            <a:r>
              <a:rPr lang="tr-TR" sz="2800" dirty="0" err="1" smtClean="0">
                <a:solidFill>
                  <a:schemeClr val="bg1"/>
                </a:solidFill>
              </a:rPr>
              <a:t>Microrobot</a:t>
            </a:r>
            <a:r>
              <a:rPr lang="tr-TR" sz="2800" dirty="0" smtClean="0">
                <a:solidFill>
                  <a:schemeClr val="bg1"/>
                </a:solidFill>
              </a:rPr>
              <a:t>  </a:t>
            </a:r>
            <a:r>
              <a:rPr lang="tr-TR" sz="2800" dirty="0" err="1" smtClean="0">
                <a:solidFill>
                  <a:schemeClr val="bg1"/>
                </a:solidFill>
              </a:rPr>
              <a:t>for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targeted</a:t>
            </a:r>
            <a:r>
              <a:rPr lang="tr-TR" sz="2800" dirty="0" smtClean="0">
                <a:solidFill>
                  <a:schemeClr val="bg1"/>
                </a:solidFill>
              </a:rPr>
              <a:t>  </a:t>
            </a:r>
            <a:r>
              <a:rPr lang="tr-TR" sz="2800" dirty="0" err="1" smtClean="0">
                <a:solidFill>
                  <a:schemeClr val="bg1"/>
                </a:solidFill>
              </a:rPr>
              <a:t>drug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delivery</a:t>
            </a:r>
            <a:endParaRPr lang="tr-TR" sz="2800" dirty="0"/>
          </a:p>
        </p:txBody>
      </p:sp>
      <p:pic>
        <p:nvPicPr>
          <p:cNvPr id="6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541" y="4032758"/>
            <a:ext cx="4897077" cy="2420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467544" y="476672"/>
            <a:ext cx="849694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legged,anchoring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capsule for 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tabilization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positioning  and 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rug delivery.</a:t>
            </a: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1" name="20 Grup"/>
          <p:cNvGrpSpPr/>
          <p:nvPr/>
        </p:nvGrpSpPr>
        <p:grpSpPr>
          <a:xfrm>
            <a:off x="193367" y="1313237"/>
            <a:ext cx="8550597" cy="2439205"/>
            <a:chOff x="193367" y="1313237"/>
            <a:chExt cx="8550597" cy="2439205"/>
          </a:xfrm>
        </p:grpSpPr>
        <p:pic>
          <p:nvPicPr>
            <p:cNvPr id="1026" name="Picture 2" descr="http://www3.imperial.ac.uk/icimages?p_imgid=144799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193367" y="1313237"/>
              <a:ext cx="4896544" cy="243920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6136" y="1484784"/>
              <a:ext cx="2947828" cy="216024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9" name="8 Oval"/>
            <p:cNvSpPr/>
            <p:nvPr/>
          </p:nvSpPr>
          <p:spPr>
            <a:xfrm rot="20777573">
              <a:off x="3342141" y="1691924"/>
              <a:ext cx="576064" cy="1333074"/>
            </a:xfrm>
            <a:prstGeom prst="ellipse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14" name="13 Düz Bağlayıcı"/>
            <p:cNvCxnSpPr/>
            <p:nvPr/>
          </p:nvCxnSpPr>
          <p:spPr>
            <a:xfrm flipV="1">
              <a:off x="3923928" y="2348880"/>
              <a:ext cx="1800200" cy="20740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21 Metin kutusu"/>
          <p:cNvSpPr txBox="1"/>
          <p:nvPr/>
        </p:nvSpPr>
        <p:spPr>
          <a:xfrm>
            <a:off x="6012160" y="465313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As a </a:t>
            </a:r>
            <a:r>
              <a:rPr lang="tr-TR" sz="1600" dirty="0" err="1" smtClean="0">
                <a:solidFill>
                  <a:schemeClr val="bg1"/>
                </a:solidFill>
              </a:rPr>
              <a:t>second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line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procedure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after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conventionallly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capsule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examination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23" name="22 Metin kutusu"/>
          <p:cNvSpPr txBox="1"/>
          <p:nvPr/>
        </p:nvSpPr>
        <p:spPr>
          <a:xfrm>
            <a:off x="1485706" y="616527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 smtClean="0"/>
              <a:t>Gecko</a:t>
            </a:r>
            <a:r>
              <a:rPr lang="tr-TR" sz="1400" dirty="0" smtClean="0"/>
              <a:t> </a:t>
            </a:r>
            <a:r>
              <a:rPr lang="tr-TR" sz="1400" dirty="0" err="1" smtClean="0"/>
              <a:t>and</a:t>
            </a:r>
            <a:r>
              <a:rPr lang="tr-TR" sz="1400" dirty="0" smtClean="0"/>
              <a:t> </a:t>
            </a:r>
            <a:r>
              <a:rPr lang="tr-TR" sz="1400" dirty="0" err="1" smtClean="0"/>
              <a:t>beetle</a:t>
            </a:r>
            <a:r>
              <a:rPr lang="tr-TR" sz="1400" dirty="0" smtClean="0"/>
              <a:t> </a:t>
            </a:r>
            <a:r>
              <a:rPr lang="tr-TR" sz="1400" dirty="0" err="1" smtClean="0"/>
              <a:t>foot</a:t>
            </a:r>
            <a:r>
              <a:rPr lang="tr-TR" sz="1400" dirty="0" smtClean="0"/>
              <a:t> </a:t>
            </a:r>
            <a:r>
              <a:rPr lang="tr-TR" sz="1400" dirty="0" err="1" smtClean="0"/>
              <a:t>hairs</a:t>
            </a:r>
            <a:endParaRPr lang="tr-TR" sz="1400" dirty="0"/>
          </a:p>
        </p:txBody>
      </p:sp>
      <p:cxnSp>
        <p:nvCxnSpPr>
          <p:cNvPr id="25" name="24 Düz Ok Bağlayıcısı"/>
          <p:cNvCxnSpPr/>
          <p:nvPr/>
        </p:nvCxnSpPr>
        <p:spPr>
          <a:xfrm>
            <a:off x="2799510" y="2249162"/>
            <a:ext cx="144016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Düz Ok Bağlayıcısı"/>
          <p:cNvCxnSpPr/>
          <p:nvPr/>
        </p:nvCxnSpPr>
        <p:spPr>
          <a:xfrm flipH="1">
            <a:off x="7823482" y="2249162"/>
            <a:ext cx="360040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Metin kutusu"/>
          <p:cNvSpPr txBox="1"/>
          <p:nvPr/>
        </p:nvSpPr>
        <p:spPr>
          <a:xfrm>
            <a:off x="4287238" y="6525491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>
                <a:solidFill>
                  <a:schemeClr val="bg1"/>
                </a:solidFill>
              </a:rPr>
              <a:t>Koulaouzidis</a:t>
            </a:r>
            <a:r>
              <a:rPr lang="tr-TR" sz="1200" dirty="0" smtClean="0">
                <a:solidFill>
                  <a:schemeClr val="bg1"/>
                </a:solidFill>
              </a:rPr>
              <a:t> A. </a:t>
            </a:r>
            <a:r>
              <a:rPr lang="tr-TR" sz="1200" dirty="0" err="1" smtClean="0">
                <a:solidFill>
                  <a:schemeClr val="bg1"/>
                </a:solidFill>
              </a:rPr>
              <a:t>World</a:t>
            </a:r>
            <a:r>
              <a:rPr lang="tr-TR" sz="1200" dirty="0" smtClean="0">
                <a:solidFill>
                  <a:schemeClr val="bg1"/>
                </a:solidFill>
              </a:rPr>
              <a:t> J </a:t>
            </a:r>
            <a:r>
              <a:rPr lang="tr-TR" sz="1200" dirty="0" err="1" smtClean="0">
                <a:solidFill>
                  <a:schemeClr val="bg1"/>
                </a:solidFill>
              </a:rPr>
              <a:t>Gastroenterol</a:t>
            </a:r>
            <a:r>
              <a:rPr lang="tr-TR" sz="1200" dirty="0" smtClean="0">
                <a:solidFill>
                  <a:schemeClr val="bg1"/>
                </a:solidFill>
              </a:rPr>
              <a:t> 2015</a:t>
            </a:r>
            <a:endParaRPr lang="tr-T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2656"/>
            <a:ext cx="4464496" cy="556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915816" y="602128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>
                <a:solidFill>
                  <a:schemeClr val="bg1"/>
                </a:solidFill>
                <a:latin typeface="Freestyle Script" pitchFamily="66" charset="0"/>
              </a:rPr>
              <a:t>Mutlu  </a:t>
            </a:r>
            <a:r>
              <a:rPr lang="tr-TR" sz="3600" dirty="0" err="1" smtClean="0">
                <a:solidFill>
                  <a:schemeClr val="bg1"/>
                </a:solidFill>
                <a:latin typeface="Freestyle Script" pitchFamily="66" charset="0"/>
              </a:rPr>
              <a:t>YIllar</a:t>
            </a:r>
            <a:endParaRPr lang="tr-TR" sz="3600" dirty="0">
              <a:solidFill>
                <a:schemeClr val="bg1"/>
              </a:solidFill>
              <a:latin typeface="Freestyl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65551" y="692696"/>
            <a:ext cx="807809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59" descr="CTF_Logo_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8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FF00"/>
                </a:solidFill>
              </a:rPr>
              <a:t>Kapsül endoskopide </a:t>
            </a:r>
            <a:r>
              <a:rPr lang="tr-TR" sz="2800" dirty="0" err="1" smtClean="0">
                <a:solidFill>
                  <a:srgbClr val="FFFF00"/>
                </a:solidFill>
              </a:rPr>
              <a:t>kontrendikasyonlar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560" y="1844824"/>
            <a:ext cx="8373616" cy="4525963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Kesin  </a:t>
            </a:r>
            <a:r>
              <a:rPr lang="tr-TR" sz="2800" dirty="0" err="1" smtClean="0">
                <a:solidFill>
                  <a:schemeClr val="bg1"/>
                </a:solidFill>
              </a:rPr>
              <a:t>kontrendikasyonlar</a:t>
            </a:r>
            <a:endParaRPr lang="tr-TR" sz="2800" dirty="0" smtClean="0">
              <a:solidFill>
                <a:schemeClr val="bg1"/>
              </a:solidFill>
            </a:endParaRPr>
          </a:p>
          <a:p>
            <a:endParaRPr lang="tr-TR" sz="2800" dirty="0" smtClean="0">
              <a:solidFill>
                <a:schemeClr val="bg1"/>
              </a:solidFill>
            </a:endParaRPr>
          </a:p>
          <a:p>
            <a:pPr marL="0" indent="0">
              <a:buFontTx/>
              <a:buChar char="-"/>
            </a:pPr>
            <a:r>
              <a:rPr lang="tr-TR" sz="2400" dirty="0" smtClean="0">
                <a:solidFill>
                  <a:schemeClr val="bg1"/>
                </a:solidFill>
              </a:rPr>
              <a:t> İnce bağırsaklarda  bilinen </a:t>
            </a:r>
            <a:r>
              <a:rPr lang="tr-TR" sz="2400" dirty="0" err="1" smtClean="0">
                <a:solidFill>
                  <a:schemeClr val="bg1"/>
                </a:solidFill>
              </a:rPr>
              <a:t>striktür</a:t>
            </a:r>
            <a:r>
              <a:rPr lang="tr-TR" sz="2400" dirty="0" smtClean="0">
                <a:solidFill>
                  <a:schemeClr val="bg1"/>
                </a:solidFill>
              </a:rPr>
              <a:t>, obstrüksiyon, geniş </a:t>
            </a:r>
            <a:r>
              <a:rPr lang="tr-TR" sz="2400" dirty="0" err="1" smtClean="0">
                <a:solidFill>
                  <a:schemeClr val="bg1"/>
                </a:solidFill>
              </a:rPr>
              <a:t>divertikül</a:t>
            </a:r>
            <a:r>
              <a:rPr lang="tr-TR" sz="2400" dirty="0" smtClean="0">
                <a:solidFill>
                  <a:schemeClr val="bg1"/>
                </a:solidFill>
              </a:rPr>
              <a:t>   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ve geniş fistül varlığı</a:t>
            </a: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 </a:t>
            </a:r>
            <a:r>
              <a:rPr lang="tr-TR" sz="2400" dirty="0" err="1" smtClean="0">
                <a:solidFill>
                  <a:schemeClr val="bg1"/>
                </a:solidFill>
              </a:rPr>
              <a:t>Orofaringeal</a:t>
            </a:r>
            <a:r>
              <a:rPr lang="tr-TR" sz="2400" dirty="0" smtClean="0">
                <a:solidFill>
                  <a:schemeClr val="bg1"/>
                </a:solidFill>
              </a:rPr>
              <a:t> veya </a:t>
            </a:r>
            <a:r>
              <a:rPr lang="tr-TR" sz="2400" dirty="0" err="1" smtClean="0">
                <a:solidFill>
                  <a:schemeClr val="bg1"/>
                </a:solidFill>
              </a:rPr>
              <a:t>özofagial</a:t>
            </a:r>
            <a:r>
              <a:rPr lang="tr-TR" sz="2400" dirty="0" smtClean="0">
                <a:solidFill>
                  <a:schemeClr val="bg1"/>
                </a:solidFill>
              </a:rPr>
              <a:t> yutma güçlüğü, </a:t>
            </a:r>
            <a:r>
              <a:rPr lang="tr-TR" sz="2400" dirty="0" err="1" smtClean="0">
                <a:solidFill>
                  <a:schemeClr val="bg1"/>
                </a:solidFill>
              </a:rPr>
              <a:t>Zenker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divertikülü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 Mide çıkış darlığı </a:t>
            </a:r>
            <a:r>
              <a:rPr lang="tr-TR" sz="2000" dirty="0" smtClean="0">
                <a:solidFill>
                  <a:schemeClr val="bg1"/>
                </a:solidFill>
              </a:rPr>
              <a:t>(Gastroskopla geçilemeyen)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 Gebelik  </a:t>
            </a:r>
            <a:r>
              <a:rPr lang="tr-TR" sz="1900" dirty="0" smtClean="0">
                <a:solidFill>
                  <a:schemeClr val="bg1"/>
                </a:solidFill>
              </a:rPr>
              <a:t>(</a:t>
            </a:r>
            <a:r>
              <a:rPr lang="tr-TR" sz="1900" dirty="0" err="1" smtClean="0">
                <a:solidFill>
                  <a:schemeClr val="bg1"/>
                </a:solidFill>
              </a:rPr>
              <a:t>Özofagus</a:t>
            </a:r>
            <a:r>
              <a:rPr lang="tr-TR" sz="1900" dirty="0" smtClean="0">
                <a:solidFill>
                  <a:schemeClr val="bg1"/>
                </a:solidFill>
              </a:rPr>
              <a:t> kapsül endoskopi yapılabilir ?)</a:t>
            </a:r>
          </a:p>
          <a:p>
            <a:pPr marL="0" indent="0">
              <a:buFontTx/>
              <a:buChar char="-"/>
            </a:pPr>
            <a:r>
              <a:rPr lang="tr-TR" sz="2400" dirty="0" smtClean="0">
                <a:solidFill>
                  <a:schemeClr val="bg1"/>
                </a:solidFill>
              </a:rPr>
              <a:t>  Hasta uyumsuzluğu</a:t>
            </a:r>
          </a:p>
          <a:p>
            <a:pPr marL="0" indent="0">
              <a:buFontTx/>
              <a:buChar char="-"/>
            </a:pPr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medgadget.com/img/0rzvz6r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724" y="1772816"/>
            <a:ext cx="4968552" cy="4256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FF00"/>
                </a:solidFill>
              </a:rPr>
              <a:t>Kapsül endoskopide </a:t>
            </a:r>
            <a:r>
              <a:rPr lang="tr-TR" sz="2800" dirty="0" err="1" smtClean="0">
                <a:solidFill>
                  <a:srgbClr val="FFFF00"/>
                </a:solidFill>
              </a:rPr>
              <a:t>kontrendikasyonlar</a:t>
            </a:r>
            <a:r>
              <a:rPr lang="tr-TR" sz="2800" dirty="0" smtClean="0">
                <a:solidFill>
                  <a:srgbClr val="FFFF00"/>
                </a:solidFill>
              </a:rPr>
              <a:t> </a:t>
            </a:r>
            <a:r>
              <a:rPr lang="tr-TR" sz="2000" dirty="0" smtClean="0">
                <a:solidFill>
                  <a:srgbClr val="FFFF00"/>
                </a:solidFill>
              </a:rPr>
              <a:t>(2)</a:t>
            </a:r>
            <a:endParaRPr lang="tr-TR" sz="2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0384" y="1831995"/>
            <a:ext cx="8373616" cy="4525963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bg1"/>
                </a:solidFill>
              </a:rPr>
              <a:t>Rölatif  </a:t>
            </a:r>
            <a:r>
              <a:rPr lang="tr-TR" sz="2800" dirty="0" err="1" smtClean="0">
                <a:solidFill>
                  <a:schemeClr val="bg1"/>
                </a:solidFill>
              </a:rPr>
              <a:t>kontrendikasyo</a:t>
            </a:r>
            <a:r>
              <a:rPr lang="tr-TR" dirty="0" err="1" smtClean="0">
                <a:solidFill>
                  <a:schemeClr val="bg1"/>
                </a:solidFill>
              </a:rPr>
              <a:t>nlar</a:t>
            </a:r>
            <a:r>
              <a:rPr lang="tr-TR" dirty="0" smtClean="0">
                <a:solidFill>
                  <a:schemeClr val="bg1"/>
                </a:solidFill>
              </a:rPr>
              <a:t> ve sınırlamalar</a:t>
            </a:r>
          </a:p>
          <a:p>
            <a:endParaRPr lang="tr-T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Son 6 ay içinde majör cerrahi girişim geçirmiş olmak</a:t>
            </a: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- Kardiyak </a:t>
            </a:r>
            <a:r>
              <a:rPr lang="tr-TR" sz="2400" dirty="0" err="1" smtClean="0">
                <a:solidFill>
                  <a:schemeClr val="bg1"/>
                </a:solidFill>
              </a:rPr>
              <a:t>pace</a:t>
            </a:r>
            <a:r>
              <a:rPr lang="tr-TR" sz="2400" dirty="0" smtClean="0">
                <a:solidFill>
                  <a:schemeClr val="bg1"/>
                </a:solidFill>
              </a:rPr>
              <a:t> / </a:t>
            </a:r>
            <a:r>
              <a:rPr lang="tr-TR" sz="2400" dirty="0" err="1" smtClean="0">
                <a:solidFill>
                  <a:schemeClr val="bg1"/>
                </a:solidFill>
              </a:rPr>
              <a:t>Defibrillator</a:t>
            </a:r>
            <a:r>
              <a:rPr lang="tr-TR" sz="2400" dirty="0" smtClean="0">
                <a:solidFill>
                  <a:schemeClr val="bg1"/>
                </a:solidFill>
              </a:rPr>
              <a:t>   </a:t>
            </a:r>
            <a:r>
              <a:rPr lang="tr-TR" sz="2400" dirty="0" err="1" smtClean="0">
                <a:solidFill>
                  <a:schemeClr val="bg1"/>
                </a:solidFill>
              </a:rPr>
              <a:t>implante</a:t>
            </a:r>
            <a:r>
              <a:rPr lang="tr-TR" sz="2400" dirty="0" smtClean="0">
                <a:solidFill>
                  <a:schemeClr val="bg1"/>
                </a:solidFill>
              </a:rPr>
              <a:t>  edilmiş  olan hastalar</a:t>
            </a:r>
          </a:p>
          <a:p>
            <a:pPr marL="0" indent="0">
              <a:buFontTx/>
              <a:buChar char="-"/>
            </a:pP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Gastroparezi</a:t>
            </a:r>
            <a:r>
              <a:rPr lang="tr-TR" sz="2400" dirty="0" smtClean="0">
                <a:solidFill>
                  <a:schemeClr val="bg1"/>
                </a:solidFill>
              </a:rPr>
              <a:t>  ve / veya  yavaşlamış  incebağırsak  </a:t>
            </a:r>
            <a:r>
              <a:rPr lang="tr-TR" sz="2400" dirty="0" err="1" smtClean="0">
                <a:solidFill>
                  <a:schemeClr val="bg1"/>
                </a:solidFill>
              </a:rPr>
              <a:t>motilitesi</a:t>
            </a: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FontTx/>
              <a:buChar char="-"/>
            </a:pP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Morbid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obezite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buFontTx/>
              <a:buChar char="-"/>
            </a:pPr>
            <a:r>
              <a:rPr lang="tr-TR" sz="2400" dirty="0" smtClean="0">
                <a:solidFill>
                  <a:schemeClr val="bg1"/>
                </a:solidFill>
              </a:rPr>
              <a:t> Tedavisinin mümkün olmadığı düşünülen bir  patolojinin  varlığı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30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FF00"/>
                </a:solidFill>
              </a:rPr>
              <a:t>İnce bağırsak kapsül endoskopi  (SBCE)</a:t>
            </a:r>
            <a:endParaRPr lang="tr-TR" sz="2800" dirty="0">
              <a:solidFill>
                <a:srgbClr val="FFFF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tr-TR" sz="2800" dirty="0" smtClean="0">
                <a:solidFill>
                  <a:schemeClr val="bg1"/>
                </a:solidFill>
              </a:rPr>
              <a:t>Klasik </a:t>
            </a:r>
            <a:r>
              <a:rPr lang="tr-TR" sz="2800" dirty="0" err="1" smtClean="0">
                <a:solidFill>
                  <a:schemeClr val="bg1"/>
                </a:solidFill>
              </a:rPr>
              <a:t>endikasyonlar</a:t>
            </a:r>
            <a:endParaRPr lang="tr-TR" sz="2800" dirty="0" smtClean="0">
              <a:solidFill>
                <a:schemeClr val="bg1"/>
              </a:solidFill>
            </a:endParaRPr>
          </a:p>
          <a:p>
            <a:pPr marL="0" indent="0"/>
            <a:endParaRPr lang="tr-TR" sz="2400" dirty="0" smtClean="0">
              <a:solidFill>
                <a:schemeClr val="bg1"/>
              </a:solidFill>
            </a:endParaRPr>
          </a:p>
          <a:p>
            <a:pPr marL="0" indent="0"/>
            <a:r>
              <a:rPr lang="tr-TR" sz="2400" dirty="0" smtClean="0">
                <a:solidFill>
                  <a:schemeClr val="bg1"/>
                </a:solidFill>
              </a:rPr>
              <a:t> Üst ve alt  GİS endoskopisinde nedeni belirlenemeyen aşikar veya gizli kanama</a:t>
            </a:r>
          </a:p>
          <a:p>
            <a:pPr marL="0" indent="0"/>
            <a:endParaRPr lang="tr-TR" sz="2400" dirty="0" smtClean="0">
              <a:solidFill>
                <a:schemeClr val="bg1"/>
              </a:solidFill>
            </a:endParaRPr>
          </a:p>
          <a:p>
            <a:pPr marL="0" indent="0"/>
            <a:r>
              <a:rPr lang="tr-TR" sz="2400" dirty="0" smtClean="0">
                <a:solidFill>
                  <a:schemeClr val="bg1"/>
                </a:solidFill>
              </a:rPr>
              <a:t> Tekrarlayan  ve/veya  nedeni  saptanamayan demir eksikliği </a:t>
            </a:r>
          </a:p>
          <a:p>
            <a:pPr marL="0" indent="0"/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/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97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                                 </a:t>
            </a:r>
            <a:r>
              <a:rPr lang="tr-TR" sz="4000" dirty="0" smtClean="0">
                <a:solidFill>
                  <a:schemeClr val="bg1"/>
                </a:solidFill>
              </a:rPr>
              <a:t>Yeni  eklenen </a:t>
            </a:r>
            <a:r>
              <a:rPr lang="tr-TR" sz="4000" dirty="0" err="1" smtClean="0">
                <a:solidFill>
                  <a:schemeClr val="bg1"/>
                </a:solidFill>
              </a:rPr>
              <a:t>endikasyonlar</a:t>
            </a:r>
            <a:endParaRPr lang="tr-TR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Dışkıda sebebi bilinemeyen </a:t>
            </a:r>
            <a:r>
              <a:rPr lang="tr-TR" sz="3400" dirty="0" err="1" smtClean="0">
                <a:solidFill>
                  <a:schemeClr val="bg1"/>
                </a:solidFill>
              </a:rPr>
              <a:t>kalprotektin</a:t>
            </a:r>
            <a:r>
              <a:rPr lang="tr-TR" sz="3400" dirty="0" smtClean="0">
                <a:solidFill>
                  <a:schemeClr val="bg1"/>
                </a:solidFill>
              </a:rPr>
              <a:t>  vb. </a:t>
            </a:r>
            <a:r>
              <a:rPr lang="tr-TR" sz="3400" dirty="0" err="1" smtClean="0">
                <a:solidFill>
                  <a:schemeClr val="bg1"/>
                </a:solidFill>
              </a:rPr>
              <a:t>inflamatuar</a:t>
            </a:r>
            <a:r>
              <a:rPr lang="tr-TR" sz="3400" dirty="0" smtClean="0">
                <a:solidFill>
                  <a:schemeClr val="bg1"/>
                </a:solidFill>
              </a:rPr>
              <a:t>      </a:t>
            </a:r>
          </a:p>
          <a:p>
            <a:pPr marL="0" indent="0">
              <a:buNone/>
            </a:pPr>
            <a:r>
              <a:rPr lang="tr-TR" sz="3400" dirty="0">
                <a:solidFill>
                  <a:schemeClr val="bg1"/>
                </a:solidFill>
              </a:rPr>
              <a:t> </a:t>
            </a:r>
            <a:r>
              <a:rPr lang="tr-TR" sz="3400" dirty="0" smtClean="0">
                <a:solidFill>
                  <a:schemeClr val="bg1"/>
                </a:solidFill>
              </a:rPr>
              <a:t>   belirteç yüksekliği 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İnce bağırsaklarda </a:t>
            </a:r>
            <a:r>
              <a:rPr lang="tr-TR" sz="3400" dirty="0" err="1" smtClean="0">
                <a:solidFill>
                  <a:schemeClr val="bg1"/>
                </a:solidFill>
              </a:rPr>
              <a:t>Crohn</a:t>
            </a:r>
            <a:r>
              <a:rPr lang="tr-TR" sz="3400" dirty="0" smtClean="0">
                <a:solidFill>
                  <a:schemeClr val="bg1"/>
                </a:solidFill>
              </a:rPr>
              <a:t> şüphesi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Anormal radyolojik bulguların  değerlendirilmesi (</a:t>
            </a:r>
            <a:r>
              <a:rPr lang="tr-TR" sz="3400" dirty="0" err="1" smtClean="0">
                <a:solidFill>
                  <a:schemeClr val="bg1"/>
                </a:solidFill>
              </a:rPr>
              <a:t>Stenoz</a:t>
            </a:r>
            <a:r>
              <a:rPr lang="tr-TR" sz="3400" dirty="0" smtClean="0">
                <a:solidFill>
                  <a:schemeClr val="bg1"/>
                </a:solidFill>
              </a:rPr>
              <a:t> hariç)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GVH hastalığı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</a:t>
            </a:r>
            <a:r>
              <a:rPr lang="tr-TR" sz="3400" dirty="0" err="1" smtClean="0">
                <a:solidFill>
                  <a:schemeClr val="bg1"/>
                </a:solidFill>
              </a:rPr>
              <a:t>Whipple</a:t>
            </a:r>
            <a:r>
              <a:rPr lang="tr-TR" sz="3400" dirty="0" smtClean="0">
                <a:solidFill>
                  <a:schemeClr val="bg1"/>
                </a:solidFill>
              </a:rPr>
              <a:t>, HIV, CVID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</a:t>
            </a:r>
            <a:r>
              <a:rPr lang="tr-TR" sz="3400" dirty="0" err="1" smtClean="0">
                <a:solidFill>
                  <a:schemeClr val="bg1"/>
                </a:solidFill>
              </a:rPr>
              <a:t>İntestinal</a:t>
            </a:r>
            <a:r>
              <a:rPr lang="tr-TR" sz="3400" dirty="0" smtClean="0">
                <a:solidFill>
                  <a:schemeClr val="bg1"/>
                </a:solidFill>
              </a:rPr>
              <a:t> </a:t>
            </a:r>
            <a:r>
              <a:rPr lang="tr-TR" sz="3400" dirty="0" err="1" smtClean="0">
                <a:solidFill>
                  <a:schemeClr val="bg1"/>
                </a:solidFill>
              </a:rPr>
              <a:t>parazitoz</a:t>
            </a:r>
            <a:endParaRPr lang="tr-TR" sz="3400" dirty="0" smtClean="0">
              <a:solidFill>
                <a:schemeClr val="bg1"/>
              </a:solidFill>
            </a:endParaRP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Tedaviye yetersiz cevaplı </a:t>
            </a:r>
            <a:r>
              <a:rPr lang="tr-TR" sz="3400" dirty="0" err="1" smtClean="0">
                <a:solidFill>
                  <a:schemeClr val="bg1"/>
                </a:solidFill>
              </a:rPr>
              <a:t>çölyak</a:t>
            </a:r>
            <a:r>
              <a:rPr lang="tr-TR" sz="3400" dirty="0" smtClean="0">
                <a:solidFill>
                  <a:schemeClr val="bg1"/>
                </a:solidFill>
              </a:rPr>
              <a:t> hastalığı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</a:t>
            </a:r>
            <a:r>
              <a:rPr lang="tr-TR" sz="3400" dirty="0" err="1" smtClean="0">
                <a:solidFill>
                  <a:schemeClr val="bg1"/>
                </a:solidFill>
              </a:rPr>
              <a:t>Herediter</a:t>
            </a:r>
            <a:r>
              <a:rPr lang="tr-TR" sz="3400" dirty="0" smtClean="0">
                <a:solidFill>
                  <a:schemeClr val="bg1"/>
                </a:solidFill>
              </a:rPr>
              <a:t> </a:t>
            </a:r>
            <a:r>
              <a:rPr lang="tr-TR" sz="3400" dirty="0" err="1" smtClean="0">
                <a:solidFill>
                  <a:schemeClr val="bg1"/>
                </a:solidFill>
              </a:rPr>
              <a:t>polipozis</a:t>
            </a:r>
            <a:r>
              <a:rPr lang="tr-TR" sz="3400" dirty="0" smtClean="0">
                <a:solidFill>
                  <a:schemeClr val="bg1"/>
                </a:solidFill>
              </a:rPr>
              <a:t> sendromları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İlaca bağlı ince bağırsak hasarının değerlendirilmesi (NSAEİ)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Tedavi sonrasında </a:t>
            </a:r>
            <a:r>
              <a:rPr lang="tr-TR" sz="3400" dirty="0" err="1" smtClean="0">
                <a:solidFill>
                  <a:schemeClr val="bg1"/>
                </a:solidFill>
              </a:rPr>
              <a:t>mukozal</a:t>
            </a:r>
            <a:r>
              <a:rPr lang="tr-TR" sz="3400" dirty="0" smtClean="0">
                <a:solidFill>
                  <a:schemeClr val="bg1"/>
                </a:solidFill>
              </a:rPr>
              <a:t>  yanıtın değerlendirilmesi</a:t>
            </a:r>
          </a:p>
          <a:p>
            <a:pPr marL="0" indent="0"/>
            <a:r>
              <a:rPr lang="tr-TR" sz="3400" dirty="0" smtClean="0">
                <a:solidFill>
                  <a:schemeClr val="bg1"/>
                </a:solidFill>
              </a:rPr>
              <a:t>  İnce bağırsakta </a:t>
            </a:r>
            <a:r>
              <a:rPr lang="tr-TR" sz="3400" dirty="0" err="1" smtClean="0">
                <a:solidFill>
                  <a:schemeClr val="bg1"/>
                </a:solidFill>
              </a:rPr>
              <a:t>Tm</a:t>
            </a:r>
            <a:r>
              <a:rPr lang="tr-TR" sz="3400" dirty="0" smtClean="0">
                <a:solidFill>
                  <a:schemeClr val="bg1"/>
                </a:solidFill>
              </a:rPr>
              <a:t>.  Şüphesi (</a:t>
            </a:r>
            <a:r>
              <a:rPr lang="tr-TR" sz="3400" dirty="0" err="1" smtClean="0">
                <a:solidFill>
                  <a:schemeClr val="bg1"/>
                </a:solidFill>
              </a:rPr>
              <a:t>Operabl</a:t>
            </a:r>
            <a:r>
              <a:rPr lang="tr-TR" sz="3400" dirty="0" smtClean="0">
                <a:solidFill>
                  <a:schemeClr val="bg1"/>
                </a:solidFill>
              </a:rPr>
              <a:t> hastalarda)</a:t>
            </a:r>
          </a:p>
          <a:p>
            <a:endParaRPr lang="tr-TR" sz="2400" dirty="0"/>
          </a:p>
        </p:txBody>
      </p:sp>
      <p:pic>
        <p:nvPicPr>
          <p:cNvPr id="4" name="Picture 159" descr="CTF_Logo_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9" y="6247255"/>
            <a:ext cx="571415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09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1852</Words>
  <Application>Microsoft Office PowerPoint</Application>
  <PresentationFormat>Ekran Gösterisi (4:3)</PresentationFormat>
  <Paragraphs>449</Paragraphs>
  <Slides>44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9" baseType="lpstr">
      <vt:lpstr>Arial</vt:lpstr>
      <vt:lpstr>Calibri</vt:lpstr>
      <vt:lpstr>Freestyle Script</vt:lpstr>
      <vt:lpstr>Tahoma</vt:lpstr>
      <vt:lpstr>Ofis Teması</vt:lpstr>
      <vt:lpstr>KAPSÜL  ENDOSKOPİ YENİ  ENDİKASYONLAR</vt:lpstr>
      <vt:lpstr>Kapsül endoskopinin gelişimi</vt:lpstr>
      <vt:lpstr>PowerPoint Sunusu</vt:lpstr>
      <vt:lpstr>Halen kullanılmakta olan kapsül tipleri</vt:lpstr>
      <vt:lpstr>PowerPoint Sunusu</vt:lpstr>
      <vt:lpstr>Kapsül endoskopide kontrendikasyonlar</vt:lpstr>
      <vt:lpstr>Kapsül endoskopide kontrendikasyonlar (2)</vt:lpstr>
      <vt:lpstr>İnce bağırsak kapsül endoskopi  (SBCE)</vt:lpstr>
      <vt:lpstr>PowerPoint Sunusu</vt:lpstr>
      <vt:lpstr>İnce bağırsak kapsül endoskopi  hazırlığı</vt:lpstr>
      <vt:lpstr>‘Small bowel capsule endoscope’  çeşitleri</vt:lpstr>
      <vt:lpstr>PowerPoint Sunusu</vt:lpstr>
      <vt:lpstr>PowerPoint Sunusu</vt:lpstr>
      <vt:lpstr>PowerPoint Sunusu</vt:lpstr>
      <vt:lpstr>Okült gastrointestinal sistem kanaması olan hastalarda                                           kapsül endoskopi verileri</vt:lpstr>
      <vt:lpstr>Crohn hastalığında kapsül endoskopi verileri</vt:lpstr>
      <vt:lpstr>Özofagus kapsül endoskopi  (ECE)</vt:lpstr>
      <vt:lpstr>‘Esophageal Capsul Endoscope’  çeşitleri </vt:lpstr>
      <vt:lpstr>PowerPoint Sunusu</vt:lpstr>
      <vt:lpstr>PowerPoint Sunusu</vt:lpstr>
      <vt:lpstr>PowerPoint Sunusu</vt:lpstr>
      <vt:lpstr>Magnetically controlled capsule endoscope  </vt:lpstr>
      <vt:lpstr>PowerPoint Sunusu</vt:lpstr>
      <vt:lpstr>PowerPoint Sunusu</vt:lpstr>
      <vt:lpstr>Kolon kapsül endoskopi (CCE) </vt:lpstr>
      <vt:lpstr>PowerPoint Sunusu</vt:lpstr>
      <vt:lpstr>PowerPoint Sunusu</vt:lpstr>
      <vt:lpstr>Kapsül endoskopi öncesinde kolon temizliği </vt:lpstr>
      <vt:lpstr>PowerPoint Sunusu</vt:lpstr>
      <vt:lpstr>PowerPoint Sunusu</vt:lpstr>
      <vt:lpstr>Gastric video capsul endoscopy</vt:lpstr>
      <vt:lpstr>PowerPoint Sunusu</vt:lpstr>
      <vt:lpstr>PowerPoint Sunusu</vt:lpstr>
      <vt:lpstr>PowerPoint Sunusu</vt:lpstr>
      <vt:lpstr>Gelecekte neler var?</vt:lpstr>
      <vt:lpstr>PowerPoint Sunusu</vt:lpstr>
      <vt:lpstr>PowerPoint Sunusu</vt:lpstr>
      <vt:lpstr>PowerPoint Sunusu</vt:lpstr>
      <vt:lpstr>PowerPoint Sunusu</vt:lpstr>
      <vt:lpstr>Drug delivery capsule platforms</vt:lpstr>
      <vt:lpstr>PowerPoint Sunusu</vt:lpstr>
      <vt:lpstr>Enterion (Phaeton Research, Nottingham, UK)</vt:lpstr>
      <vt:lpstr>Microrobot  for targeted  drug delivery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Ahmet DOBRUCALI</cp:lastModifiedBy>
  <cp:revision>216</cp:revision>
  <dcterms:created xsi:type="dcterms:W3CDTF">2015-12-14T08:54:02Z</dcterms:created>
  <dcterms:modified xsi:type="dcterms:W3CDTF">2015-12-25T15:36:05Z</dcterms:modified>
</cp:coreProperties>
</file>