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390" r:id="rId2"/>
    <p:sldId id="803" r:id="rId3"/>
    <p:sldId id="1150" r:id="rId4"/>
    <p:sldId id="1157" r:id="rId5"/>
    <p:sldId id="1151" r:id="rId6"/>
    <p:sldId id="633" r:id="rId7"/>
    <p:sldId id="634" r:id="rId8"/>
    <p:sldId id="1160" r:id="rId9"/>
    <p:sldId id="1161" r:id="rId10"/>
    <p:sldId id="1162" r:id="rId11"/>
    <p:sldId id="1163" r:id="rId12"/>
    <p:sldId id="1164" r:id="rId13"/>
    <p:sldId id="1165" r:id="rId14"/>
    <p:sldId id="1166" r:id="rId15"/>
    <p:sldId id="1167" r:id="rId16"/>
    <p:sldId id="1168" r:id="rId17"/>
    <p:sldId id="1169" r:id="rId18"/>
    <p:sldId id="1170" r:id="rId19"/>
    <p:sldId id="1171" r:id="rId20"/>
    <p:sldId id="1172" r:id="rId21"/>
    <p:sldId id="1173" r:id="rId22"/>
    <p:sldId id="1174" r:id="rId23"/>
    <p:sldId id="1175" r:id="rId24"/>
    <p:sldId id="1176" r:id="rId25"/>
    <p:sldId id="1177" r:id="rId26"/>
    <p:sldId id="1178" r:id="rId27"/>
    <p:sldId id="1179" r:id="rId28"/>
    <p:sldId id="1180" r:id="rId29"/>
    <p:sldId id="1181" r:id="rId30"/>
    <p:sldId id="1182" r:id="rId31"/>
    <p:sldId id="1183" r:id="rId32"/>
    <p:sldId id="1184" r:id="rId33"/>
    <p:sldId id="1185" r:id="rId34"/>
    <p:sldId id="1186" r:id="rId35"/>
    <p:sldId id="1187" r:id="rId36"/>
    <p:sldId id="1188" r:id="rId37"/>
    <p:sldId id="1189" r:id="rId38"/>
    <p:sldId id="1190" r:id="rId39"/>
    <p:sldId id="1191" r:id="rId40"/>
    <p:sldId id="1192" r:id="rId41"/>
    <p:sldId id="1193" r:id="rId42"/>
    <p:sldId id="1194" r:id="rId43"/>
    <p:sldId id="1115" r:id="rId44"/>
    <p:sldId id="1116" r:id="rId45"/>
    <p:sldId id="1117" r:id="rId46"/>
    <p:sldId id="1131" r:id="rId47"/>
    <p:sldId id="1132" r:id="rId48"/>
    <p:sldId id="1133" r:id="rId49"/>
    <p:sldId id="1118" r:id="rId50"/>
    <p:sldId id="1123" r:id="rId51"/>
    <p:sldId id="1124" r:id="rId52"/>
    <p:sldId id="1125" r:id="rId53"/>
    <p:sldId id="1126" r:id="rId54"/>
    <p:sldId id="1127" r:id="rId55"/>
    <p:sldId id="1128" r:id="rId56"/>
    <p:sldId id="1129" r:id="rId57"/>
    <p:sldId id="1158" r:id="rId58"/>
    <p:sldId id="1154" r:id="rId59"/>
    <p:sldId id="1155" r:id="rId60"/>
    <p:sldId id="1156" r:id="rId61"/>
    <p:sldId id="1139" r:id="rId62"/>
    <p:sldId id="1145" r:id="rId63"/>
    <p:sldId id="987" r:id="rId64"/>
    <p:sldId id="1137" r:id="rId65"/>
    <p:sldId id="1146" r:id="rId66"/>
    <p:sldId id="993" r:id="rId67"/>
    <p:sldId id="994" r:id="rId68"/>
    <p:sldId id="995" r:id="rId69"/>
    <p:sldId id="996" r:id="rId70"/>
    <p:sldId id="997" r:id="rId71"/>
    <p:sldId id="999" r:id="rId72"/>
    <p:sldId id="1001" r:id="rId73"/>
    <p:sldId id="1000" r:id="rId74"/>
    <p:sldId id="1002" r:id="rId75"/>
    <p:sldId id="1159" r:id="rId76"/>
    <p:sldId id="1003" r:id="rId77"/>
    <p:sldId id="1004" r:id="rId78"/>
    <p:sldId id="1005" r:id="rId79"/>
    <p:sldId id="1140" r:id="rId80"/>
    <p:sldId id="1007" r:id="rId81"/>
    <p:sldId id="1008" r:id="rId82"/>
    <p:sldId id="1009" r:id="rId83"/>
    <p:sldId id="1010" r:id="rId84"/>
    <p:sldId id="1011" r:id="rId85"/>
    <p:sldId id="1012" r:id="rId86"/>
    <p:sldId id="1013" r:id="rId87"/>
    <p:sldId id="1014" r:id="rId88"/>
    <p:sldId id="1015" r:id="rId89"/>
    <p:sldId id="1016" r:id="rId90"/>
    <p:sldId id="1017" r:id="rId91"/>
    <p:sldId id="1147" r:id="rId92"/>
    <p:sldId id="1148" r:id="rId93"/>
    <p:sldId id="1149" r:id="rId94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5D"/>
    <a:srgbClr val="FFA7E8"/>
    <a:srgbClr val="000066"/>
    <a:srgbClr val="FFC91D"/>
    <a:srgbClr val="B88800"/>
    <a:srgbClr val="CC9900"/>
    <a:srgbClr val="FF33CC"/>
    <a:srgbClr val="66FF33"/>
    <a:srgbClr val="AC7F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0" autoAdjust="0"/>
    <p:restoredTop sz="93158" autoAdjust="0"/>
  </p:normalViewPr>
  <p:slideViewPr>
    <p:cSldViewPr>
      <p:cViewPr varScale="1">
        <p:scale>
          <a:sx n="82" d="100"/>
          <a:sy n="82" d="100"/>
        </p:scale>
        <p:origin x="130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1A-4664-8576-582FCD59FBFE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1A-4664-8576-582FCD59FBFE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71A-4664-8576-582FCD59FBFE}"/>
              </c:ext>
            </c:extLst>
          </c:dPt>
          <c:cat>
            <c:strRef>
              <c:f>Sayfa1!$A$2:$A$4</c:f>
              <c:strCache>
                <c:ptCount val="3"/>
                <c:pt idx="0">
                  <c:v>GÖRH</c:v>
                </c:pt>
                <c:pt idx="1">
                  <c:v>Dismotilite</c:v>
                </c:pt>
                <c:pt idx="2">
                  <c:v>FCP</c:v>
                </c:pt>
              </c:strCache>
            </c:strRef>
          </c:cat>
          <c:val>
            <c:numRef>
              <c:f>Sayfa1!$B$2:$B$4</c:f>
              <c:numCache>
                <c:formatCode>General</c:formatCode>
                <c:ptCount val="3"/>
                <c:pt idx="0">
                  <c:v>55</c:v>
                </c:pt>
                <c:pt idx="1">
                  <c:v>17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63-4A79-B07D-CE0298023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16-46EC-9A8B-1AC2CD47C35F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16-46EC-9A8B-1AC2CD47C35F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16-46EC-9A8B-1AC2CD47C35F}"/>
              </c:ext>
            </c:extLst>
          </c:dPt>
          <c:cat>
            <c:strRef>
              <c:f>Sayfa1!$A$2:$A$4</c:f>
              <c:strCache>
                <c:ptCount val="3"/>
                <c:pt idx="0">
                  <c:v>GÖRH</c:v>
                </c:pt>
                <c:pt idx="1">
                  <c:v>Dismotilite</c:v>
                </c:pt>
                <c:pt idx="2">
                  <c:v>FCP</c:v>
                </c:pt>
              </c:strCache>
            </c:strRef>
          </c:cat>
          <c:val>
            <c:numRef>
              <c:f>Sayfa1!$B$2:$B$4</c:f>
              <c:numCache>
                <c:formatCode>General</c:formatCode>
                <c:ptCount val="3"/>
                <c:pt idx="0">
                  <c:v>35</c:v>
                </c:pt>
                <c:pt idx="1">
                  <c:v>31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D7-4E45-AA6F-84532EF27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73D7DBE-F4A8-4EFC-95B6-75786FD484C0}" type="datetimeFigureOut">
              <a:rPr lang="tr-TR"/>
              <a:pPr>
                <a:defRPr/>
              </a:pPr>
              <a:t>11.02.2022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r-T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1CF42C8-01B6-42EB-A4A9-C570AFDA553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42C8-01B6-42EB-A4A9-C570AFDA553F}" type="slidenum">
              <a:rPr lang="tr-TR" smtClean="0"/>
              <a:pPr>
                <a:defRPr/>
              </a:pPr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7169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CF42C8-01B6-42EB-A4A9-C570AFDA553F}" type="slidenum">
              <a:rPr lang="tr-TR" smtClean="0"/>
              <a:pPr>
                <a:defRPr/>
              </a:pPr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230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  <p:sp>
        <p:nvSpPr>
          <p:cNvPr id="72708" name="3 Slayt Numarası Yer Tutucusu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AD5292-9985-4D79-9B43-A7548231EA4E}" type="slidenum">
              <a:rPr lang="tr-TR" smtClean="0"/>
              <a:pPr>
                <a:defRPr/>
              </a:pPr>
              <a:t>34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2940563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B0A189-03AF-4EC0-9D5E-918C9F2FF4B2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cs typeface="Times New Roman" pitchFamily="18" charset="0"/>
              </a:rPr>
              <a:t>On this slides we can see the 2 possible bolus movements as detected by MII.</a:t>
            </a:r>
          </a:p>
          <a:p>
            <a:pPr eaLnBrk="1" hangingPunct="1">
              <a:spcBef>
                <a:spcPct val="0"/>
              </a:spcBef>
            </a:pPr>
            <a:endParaRPr lang="en-US" sz="800" smtClean="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="1" smtClean="0">
                <a:cs typeface="Times New Roman" pitchFamily="18" charset="0"/>
              </a:rPr>
              <a:t>The top of both graphs represents the more proximal electrodes. The bottom of both graphs represent the more distal electrodes.</a:t>
            </a:r>
          </a:p>
          <a:p>
            <a:pPr eaLnBrk="1" hangingPunct="1">
              <a:spcBef>
                <a:spcPct val="0"/>
              </a:spcBef>
            </a:pPr>
            <a:endParaRPr lang="en-US" sz="800" b="1" smtClean="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="1" smtClean="0">
                <a:cs typeface="Times New Roman" pitchFamily="18" charset="0"/>
              </a:rPr>
              <a:t>On the left side you can see, that progression from proximal to distal is indicative of antegrade bolus movement, for example swallowing.</a:t>
            </a:r>
          </a:p>
          <a:p>
            <a:pPr eaLnBrk="1" hangingPunct="1">
              <a:spcBef>
                <a:spcPct val="0"/>
              </a:spcBef>
            </a:pPr>
            <a:r>
              <a:rPr lang="en-US" sz="800" b="1" smtClean="0">
                <a:cs typeface="Times New Roman" pitchFamily="18" charset="0"/>
              </a:rPr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en-US" b="1" smtClean="0">
                <a:cs typeface="Times New Roman" pitchFamily="18" charset="0"/>
              </a:rPr>
              <a:t>On the right side you can see, that progression from distal to proximal is indicative of retrograde bolus, for example reflux.</a:t>
            </a:r>
            <a:r>
              <a:rPr 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210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tr-TR" altLang="tr-TR" smtClean="0">
                <a:latin typeface="Arial" panose="020B0604020202020204" pitchFamily="34" charset="0"/>
              </a:rPr>
              <a:t>Postcricoidal wb</a:t>
            </a:r>
          </a:p>
        </p:txBody>
      </p:sp>
      <p:sp>
        <p:nvSpPr>
          <p:cNvPr id="50180" name="Slayt Numarası Yer Tutucusu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6AE9D09C-AE7B-4EF4-AC2F-FFE1C666A99A}" type="slidenum">
              <a:rPr lang="tr-TR" altLang="tr-TR" smtClean="0"/>
              <a:pPr>
                <a:defRPr/>
              </a:pPr>
              <a:t>78</a:t>
            </a:fld>
            <a:endParaRPr lang="tr-TR" alt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A3F0C-CEB6-41C7-B989-E4BBDA82B26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7888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3DA70-B9D8-4EDD-99B3-24A3C673945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038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BE2BD-5E94-41CE-BB69-C1BF38C3A29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9361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Başlık, İçeri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CD821-9460-42E2-BAEE-D8C129F2BFB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823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627E3-7E56-48DC-BCB5-018396951B5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559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B4CB3-6B17-43F9-8C1F-2C83FA68FC9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291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4C994-BCB0-4898-BD78-8CE38F77850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11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8A234-005F-4E66-8F36-713EDC30DC4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6913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08DAA-3BEE-4615-ADAA-732A1CFE252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831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F248E-CC90-4536-8740-ACCB02700C1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930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A9018-6A6D-4137-9BB3-344CFB18F69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048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00A2-D611-4D99-94E1-A6D4AB08185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112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1E286-492B-41F1-A917-EB3EC28BBEA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704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Click to edit Master text styles</a:t>
            </a:r>
          </a:p>
          <a:p>
            <a:pPr lvl="1"/>
            <a:r>
              <a:rPr lang="tr-TR" altLang="tr-TR" smtClean="0"/>
              <a:t>Second level</a:t>
            </a:r>
          </a:p>
          <a:p>
            <a:pPr lvl="2"/>
            <a:r>
              <a:rPr lang="tr-TR" altLang="tr-TR" smtClean="0"/>
              <a:t>Third level</a:t>
            </a:r>
          </a:p>
          <a:p>
            <a:pPr lvl="3"/>
            <a:r>
              <a:rPr lang="tr-TR" altLang="tr-TR" smtClean="0"/>
              <a:t>Fourth level</a:t>
            </a:r>
          </a:p>
          <a:p>
            <a:pPr lvl="4"/>
            <a:r>
              <a:rPr lang="tr-TR" altLang="tr-T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8ADA381-3F62-4222-B40E-E68BAF6D43E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07/relationships/hdphoto" Target="../media/hdphoto12.wdp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83.png"/><Relationship Id="rId4" Type="http://schemas.microsoft.com/office/2007/relationships/hdphoto" Target="../media/hdphoto14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ahmet.dobrucali\Desktop\Prezentasyonlar\4.s&#305;n&#305;f%20dersleri\Orofaringeal%20disfaji.avi" TargetMode="External"/><Relationship Id="rId1" Type="http://schemas.microsoft.com/office/2007/relationships/media" Target="file:///C:\Users\ahmet.dobrucali\Desktop\Prezentasyonlar\4.s&#305;n&#305;f%20dersleri\Orofaringeal%20disfaji.avi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2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ahmet.dobrucali\Desktop\Prezentasyonlar\4.s&#305;n&#305;f%20dersleri\Akalazya2.avi" TargetMode="External"/><Relationship Id="rId1" Type="http://schemas.microsoft.com/office/2007/relationships/media" Target="file:///C:\Users\ahmet.dobrucali\Desktop\Prezentasyonlar\4.s&#305;n&#305;f%20dersleri\Akalazya2.avi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98.png"/><Relationship Id="rId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9.wdp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microsoft.com/office/2007/relationships/hdphoto" Target="../media/hdphoto20.wdp"/><Relationship Id="rId7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21.wdp"/><Relationship Id="rId4" Type="http://schemas.openxmlformats.org/officeDocument/2006/relationships/image" Target="../media/image110.png"/><Relationship Id="rId9" Type="http://schemas.openxmlformats.org/officeDocument/2006/relationships/image" Target="../media/image11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0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microsoft.com/office/2007/relationships/hdphoto" Target="../media/hdphoto22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3.wdp"/><Relationship Id="rId4" Type="http://schemas.openxmlformats.org/officeDocument/2006/relationships/image" Target="../media/image13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87450" y="1412875"/>
            <a:ext cx="6997700" cy="1898650"/>
          </a:xfrm>
        </p:spPr>
        <p:txBody>
          <a:bodyPr/>
          <a:lstStyle/>
          <a:p>
            <a:pPr eaLnBrk="1" hangingPunct="1"/>
            <a:r>
              <a:rPr lang="tr-TR" altLang="tr-TR" sz="2800" dirty="0" smtClean="0">
                <a:solidFill>
                  <a:srgbClr val="FFE05D"/>
                </a:solidFill>
              </a:rPr>
              <a:t>ÖZOFAGUS HASTALIKLARINDA KLİNİK BULGULAR  VE  TEŞHİS YÖNTEMLERİ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2913063" y="3838575"/>
            <a:ext cx="3529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800" b="0">
                <a:solidFill>
                  <a:srgbClr val="DDDDDD"/>
                </a:solidFill>
                <a:latin typeface="Tahoma" panose="020B0604030504040204" pitchFamily="34" charset="0"/>
              </a:rPr>
              <a:t>Prof.Dr. Ahmet Dobrucalı</a:t>
            </a:r>
          </a:p>
        </p:txBody>
      </p:sp>
      <p:sp>
        <p:nvSpPr>
          <p:cNvPr id="9221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532813" y="6453188"/>
            <a:ext cx="501650" cy="476250"/>
          </a:xfrm>
        </p:spPr>
        <p:txBody>
          <a:bodyPr/>
          <a:lstStyle/>
          <a:p>
            <a:pPr>
              <a:defRPr/>
            </a:pPr>
            <a:fld id="{CBAE3F91-E313-4AE4-B428-048FB93AB0B2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1</a:t>
            </a:fld>
            <a:endParaRPr lang="tr-TR" dirty="0" smtClean="0">
              <a:solidFill>
                <a:schemeClr val="bg1"/>
              </a:solidFill>
            </a:endParaRPr>
          </a:p>
        </p:txBody>
      </p:sp>
      <p:grpSp>
        <p:nvGrpSpPr>
          <p:cNvPr id="3077" name="Grup 2"/>
          <p:cNvGrpSpPr>
            <a:grpSpLocks/>
          </p:cNvGrpSpPr>
          <p:nvPr/>
        </p:nvGrpSpPr>
        <p:grpSpPr bwMode="auto">
          <a:xfrm>
            <a:off x="2843213" y="5157788"/>
            <a:ext cx="3673475" cy="739775"/>
            <a:chOff x="2919603" y="5157192"/>
            <a:chExt cx="3672893" cy="739775"/>
          </a:xfrm>
        </p:grpSpPr>
        <p:grpSp>
          <p:nvGrpSpPr>
            <p:cNvPr id="3078" name="Group 14"/>
            <p:cNvGrpSpPr>
              <a:grpSpLocks noChangeAspect="1"/>
            </p:cNvGrpSpPr>
            <p:nvPr/>
          </p:nvGrpSpPr>
          <p:grpSpPr bwMode="auto">
            <a:xfrm>
              <a:off x="6060362" y="5212248"/>
              <a:ext cx="532134" cy="665549"/>
              <a:chOff x="910" y="3991"/>
              <a:chExt cx="172" cy="285"/>
            </a:xfrm>
          </p:grpSpPr>
          <p:sp>
            <p:nvSpPr>
              <p:cNvPr id="3081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910" y="3991"/>
                <a:ext cx="172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2" name="Freeform 16"/>
              <p:cNvSpPr>
                <a:spLocks/>
              </p:cNvSpPr>
              <p:nvPr/>
            </p:nvSpPr>
            <p:spPr bwMode="auto">
              <a:xfrm>
                <a:off x="984" y="3994"/>
                <a:ext cx="10" cy="21"/>
              </a:xfrm>
              <a:custGeom>
                <a:avLst/>
                <a:gdLst>
                  <a:gd name="T0" fmla="*/ 0 w 86"/>
                  <a:gd name="T1" fmla="*/ 0 h 186"/>
                  <a:gd name="T2" fmla="*/ 0 w 86"/>
                  <a:gd name="T3" fmla="*/ 0 h 186"/>
                  <a:gd name="T4" fmla="*/ 0 w 86"/>
                  <a:gd name="T5" fmla="*/ 0 h 186"/>
                  <a:gd name="T6" fmla="*/ 0 w 86"/>
                  <a:gd name="T7" fmla="*/ 0 h 186"/>
                  <a:gd name="T8" fmla="*/ 0 w 86"/>
                  <a:gd name="T9" fmla="*/ 0 h 186"/>
                  <a:gd name="T10" fmla="*/ 0 w 86"/>
                  <a:gd name="T11" fmla="*/ 0 h 186"/>
                  <a:gd name="T12" fmla="*/ 0 w 86"/>
                  <a:gd name="T13" fmla="*/ 0 h 186"/>
                  <a:gd name="T14" fmla="*/ 0 w 86"/>
                  <a:gd name="T15" fmla="*/ 0 h 1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6"/>
                  <a:gd name="T25" fmla="*/ 0 h 186"/>
                  <a:gd name="T26" fmla="*/ 86 w 86"/>
                  <a:gd name="T27" fmla="*/ 186 h 1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6" h="186">
                    <a:moveTo>
                      <a:pt x="31" y="0"/>
                    </a:moveTo>
                    <a:lnTo>
                      <a:pt x="0" y="14"/>
                    </a:lnTo>
                    <a:lnTo>
                      <a:pt x="21" y="183"/>
                    </a:lnTo>
                    <a:lnTo>
                      <a:pt x="41" y="186"/>
                    </a:lnTo>
                    <a:lnTo>
                      <a:pt x="86" y="178"/>
                    </a:lnTo>
                    <a:lnTo>
                      <a:pt x="44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3" name="Freeform 17"/>
              <p:cNvSpPr>
                <a:spLocks/>
              </p:cNvSpPr>
              <p:nvPr/>
            </p:nvSpPr>
            <p:spPr bwMode="auto">
              <a:xfrm>
                <a:off x="922" y="4104"/>
                <a:ext cx="155" cy="164"/>
              </a:xfrm>
              <a:custGeom>
                <a:avLst/>
                <a:gdLst>
                  <a:gd name="T0" fmla="*/ 0 w 1393"/>
                  <a:gd name="T1" fmla="*/ 0 h 1478"/>
                  <a:gd name="T2" fmla="*/ 0 w 1393"/>
                  <a:gd name="T3" fmla="*/ 0 h 1478"/>
                  <a:gd name="T4" fmla="*/ 0 w 1393"/>
                  <a:gd name="T5" fmla="*/ 0 h 1478"/>
                  <a:gd name="T6" fmla="*/ 0 w 1393"/>
                  <a:gd name="T7" fmla="*/ 0 h 1478"/>
                  <a:gd name="T8" fmla="*/ 0 w 1393"/>
                  <a:gd name="T9" fmla="*/ 0 h 1478"/>
                  <a:gd name="T10" fmla="*/ 0 w 1393"/>
                  <a:gd name="T11" fmla="*/ 0 h 1478"/>
                  <a:gd name="T12" fmla="*/ 0 w 1393"/>
                  <a:gd name="T13" fmla="*/ 0 h 1478"/>
                  <a:gd name="T14" fmla="*/ 0 w 1393"/>
                  <a:gd name="T15" fmla="*/ 0 h 1478"/>
                  <a:gd name="T16" fmla="*/ 0 w 1393"/>
                  <a:gd name="T17" fmla="*/ 0 h 1478"/>
                  <a:gd name="T18" fmla="*/ 0 w 1393"/>
                  <a:gd name="T19" fmla="*/ 0 h 1478"/>
                  <a:gd name="T20" fmla="*/ 0 w 1393"/>
                  <a:gd name="T21" fmla="*/ 0 h 1478"/>
                  <a:gd name="T22" fmla="*/ 0 w 1393"/>
                  <a:gd name="T23" fmla="*/ 0 h 1478"/>
                  <a:gd name="T24" fmla="*/ 0 w 1393"/>
                  <a:gd name="T25" fmla="*/ 0 h 1478"/>
                  <a:gd name="T26" fmla="*/ 0 w 1393"/>
                  <a:gd name="T27" fmla="*/ 0 h 1478"/>
                  <a:gd name="T28" fmla="*/ 0 w 1393"/>
                  <a:gd name="T29" fmla="*/ 0 h 1478"/>
                  <a:gd name="T30" fmla="*/ 0 w 1393"/>
                  <a:gd name="T31" fmla="*/ 0 h 1478"/>
                  <a:gd name="T32" fmla="*/ 0 w 1393"/>
                  <a:gd name="T33" fmla="*/ 0 h 1478"/>
                  <a:gd name="T34" fmla="*/ 0 w 1393"/>
                  <a:gd name="T35" fmla="*/ 0 h 1478"/>
                  <a:gd name="T36" fmla="*/ 0 w 1393"/>
                  <a:gd name="T37" fmla="*/ 0 h 1478"/>
                  <a:gd name="T38" fmla="*/ 0 w 1393"/>
                  <a:gd name="T39" fmla="*/ 0 h 1478"/>
                  <a:gd name="T40" fmla="*/ 0 w 1393"/>
                  <a:gd name="T41" fmla="*/ 0 h 1478"/>
                  <a:gd name="T42" fmla="*/ 0 w 1393"/>
                  <a:gd name="T43" fmla="*/ 0 h 1478"/>
                  <a:gd name="T44" fmla="*/ 0 w 1393"/>
                  <a:gd name="T45" fmla="*/ 0 h 1478"/>
                  <a:gd name="T46" fmla="*/ 0 w 1393"/>
                  <a:gd name="T47" fmla="*/ 0 h 1478"/>
                  <a:gd name="T48" fmla="*/ 0 w 1393"/>
                  <a:gd name="T49" fmla="*/ 0 h 1478"/>
                  <a:gd name="T50" fmla="*/ 0 w 1393"/>
                  <a:gd name="T51" fmla="*/ 0 h 1478"/>
                  <a:gd name="T52" fmla="*/ 0 w 1393"/>
                  <a:gd name="T53" fmla="*/ 0 h 1478"/>
                  <a:gd name="T54" fmla="*/ 0 w 1393"/>
                  <a:gd name="T55" fmla="*/ 0 h 1478"/>
                  <a:gd name="T56" fmla="*/ 0 w 1393"/>
                  <a:gd name="T57" fmla="*/ 0 h 1478"/>
                  <a:gd name="T58" fmla="*/ 0 w 1393"/>
                  <a:gd name="T59" fmla="*/ 0 h 1478"/>
                  <a:gd name="T60" fmla="*/ 0 w 1393"/>
                  <a:gd name="T61" fmla="*/ 0 h 1478"/>
                  <a:gd name="T62" fmla="*/ 0 w 1393"/>
                  <a:gd name="T63" fmla="*/ 0 h 1478"/>
                  <a:gd name="T64" fmla="*/ 0 w 1393"/>
                  <a:gd name="T65" fmla="*/ 0 h 1478"/>
                  <a:gd name="T66" fmla="*/ 0 w 1393"/>
                  <a:gd name="T67" fmla="*/ 0 h 1478"/>
                  <a:gd name="T68" fmla="*/ 0 w 1393"/>
                  <a:gd name="T69" fmla="*/ 0 h 1478"/>
                  <a:gd name="T70" fmla="*/ 0 w 1393"/>
                  <a:gd name="T71" fmla="*/ 0 h 1478"/>
                  <a:gd name="T72" fmla="*/ 0 w 1393"/>
                  <a:gd name="T73" fmla="*/ 0 h 1478"/>
                  <a:gd name="T74" fmla="*/ 0 w 1393"/>
                  <a:gd name="T75" fmla="*/ 0 h 14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93"/>
                  <a:gd name="T115" fmla="*/ 0 h 1478"/>
                  <a:gd name="T116" fmla="*/ 1393 w 1393"/>
                  <a:gd name="T117" fmla="*/ 1478 h 14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93" h="1478">
                    <a:moveTo>
                      <a:pt x="93" y="108"/>
                    </a:moveTo>
                    <a:lnTo>
                      <a:pt x="50" y="175"/>
                    </a:lnTo>
                    <a:lnTo>
                      <a:pt x="75" y="234"/>
                    </a:lnTo>
                    <a:lnTo>
                      <a:pt x="48" y="319"/>
                    </a:lnTo>
                    <a:lnTo>
                      <a:pt x="68" y="379"/>
                    </a:lnTo>
                    <a:lnTo>
                      <a:pt x="9" y="445"/>
                    </a:lnTo>
                    <a:lnTo>
                      <a:pt x="0" y="610"/>
                    </a:lnTo>
                    <a:lnTo>
                      <a:pt x="2" y="949"/>
                    </a:lnTo>
                    <a:lnTo>
                      <a:pt x="116" y="1094"/>
                    </a:lnTo>
                    <a:lnTo>
                      <a:pt x="258" y="1139"/>
                    </a:lnTo>
                    <a:lnTo>
                      <a:pt x="300" y="1133"/>
                    </a:lnTo>
                    <a:lnTo>
                      <a:pt x="319" y="1142"/>
                    </a:lnTo>
                    <a:lnTo>
                      <a:pt x="328" y="1277"/>
                    </a:lnTo>
                    <a:lnTo>
                      <a:pt x="346" y="1268"/>
                    </a:lnTo>
                    <a:lnTo>
                      <a:pt x="358" y="1105"/>
                    </a:lnTo>
                    <a:lnTo>
                      <a:pt x="397" y="1069"/>
                    </a:lnTo>
                    <a:lnTo>
                      <a:pt x="465" y="1160"/>
                    </a:lnTo>
                    <a:lnTo>
                      <a:pt x="652" y="1252"/>
                    </a:lnTo>
                    <a:lnTo>
                      <a:pt x="647" y="1361"/>
                    </a:lnTo>
                    <a:lnTo>
                      <a:pt x="674" y="1478"/>
                    </a:lnTo>
                    <a:lnTo>
                      <a:pt x="727" y="1478"/>
                    </a:lnTo>
                    <a:lnTo>
                      <a:pt x="740" y="1252"/>
                    </a:lnTo>
                    <a:lnTo>
                      <a:pt x="891" y="1261"/>
                    </a:lnTo>
                    <a:lnTo>
                      <a:pt x="996" y="1283"/>
                    </a:lnTo>
                    <a:lnTo>
                      <a:pt x="1153" y="1247"/>
                    </a:lnTo>
                    <a:lnTo>
                      <a:pt x="1276" y="1151"/>
                    </a:lnTo>
                    <a:lnTo>
                      <a:pt x="1349" y="1006"/>
                    </a:lnTo>
                    <a:lnTo>
                      <a:pt x="1345" y="862"/>
                    </a:lnTo>
                    <a:lnTo>
                      <a:pt x="1354" y="793"/>
                    </a:lnTo>
                    <a:lnTo>
                      <a:pt x="1349" y="721"/>
                    </a:lnTo>
                    <a:lnTo>
                      <a:pt x="1393" y="610"/>
                    </a:lnTo>
                    <a:lnTo>
                      <a:pt x="1388" y="511"/>
                    </a:lnTo>
                    <a:lnTo>
                      <a:pt x="1375" y="463"/>
                    </a:lnTo>
                    <a:lnTo>
                      <a:pt x="1349" y="345"/>
                    </a:lnTo>
                    <a:lnTo>
                      <a:pt x="1366" y="60"/>
                    </a:lnTo>
                    <a:lnTo>
                      <a:pt x="1312" y="0"/>
                    </a:lnTo>
                    <a:lnTo>
                      <a:pt x="93" y="108"/>
                    </a:lnTo>
                    <a:close/>
                  </a:path>
                </a:pathLst>
              </a:custGeom>
              <a:solidFill>
                <a:srgbClr val="FFE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4" name="Freeform 18"/>
              <p:cNvSpPr>
                <a:spLocks/>
              </p:cNvSpPr>
              <p:nvPr/>
            </p:nvSpPr>
            <p:spPr bwMode="auto">
              <a:xfrm>
                <a:off x="1037" y="4181"/>
                <a:ext cx="26" cy="47"/>
              </a:xfrm>
              <a:custGeom>
                <a:avLst/>
                <a:gdLst>
                  <a:gd name="T0" fmla="*/ 0 w 235"/>
                  <a:gd name="T1" fmla="*/ 0 h 424"/>
                  <a:gd name="T2" fmla="*/ 0 w 235"/>
                  <a:gd name="T3" fmla="*/ 0 h 424"/>
                  <a:gd name="T4" fmla="*/ 0 w 235"/>
                  <a:gd name="T5" fmla="*/ 0 h 424"/>
                  <a:gd name="T6" fmla="*/ 0 w 235"/>
                  <a:gd name="T7" fmla="*/ 0 h 424"/>
                  <a:gd name="T8" fmla="*/ 0 w 235"/>
                  <a:gd name="T9" fmla="*/ 0 h 424"/>
                  <a:gd name="T10" fmla="*/ 0 w 235"/>
                  <a:gd name="T11" fmla="*/ 0 h 424"/>
                  <a:gd name="T12" fmla="*/ 0 w 235"/>
                  <a:gd name="T13" fmla="*/ 0 h 424"/>
                  <a:gd name="T14" fmla="*/ 0 w 235"/>
                  <a:gd name="T15" fmla="*/ 0 h 424"/>
                  <a:gd name="T16" fmla="*/ 0 w 235"/>
                  <a:gd name="T17" fmla="*/ 0 h 424"/>
                  <a:gd name="T18" fmla="*/ 0 w 235"/>
                  <a:gd name="T19" fmla="*/ 0 h 424"/>
                  <a:gd name="T20" fmla="*/ 0 w 235"/>
                  <a:gd name="T21" fmla="*/ 0 h 424"/>
                  <a:gd name="T22" fmla="*/ 0 w 235"/>
                  <a:gd name="T23" fmla="*/ 0 h 424"/>
                  <a:gd name="T24" fmla="*/ 0 w 235"/>
                  <a:gd name="T25" fmla="*/ 0 h 424"/>
                  <a:gd name="T26" fmla="*/ 0 w 235"/>
                  <a:gd name="T27" fmla="*/ 0 h 424"/>
                  <a:gd name="T28" fmla="*/ 0 w 235"/>
                  <a:gd name="T29" fmla="*/ 0 h 424"/>
                  <a:gd name="T30" fmla="*/ 0 w 235"/>
                  <a:gd name="T31" fmla="*/ 0 h 424"/>
                  <a:gd name="T32" fmla="*/ 0 w 235"/>
                  <a:gd name="T33" fmla="*/ 0 h 424"/>
                  <a:gd name="T34" fmla="*/ 0 w 235"/>
                  <a:gd name="T35" fmla="*/ 0 h 424"/>
                  <a:gd name="T36" fmla="*/ 0 w 235"/>
                  <a:gd name="T37" fmla="*/ 0 h 424"/>
                  <a:gd name="T38" fmla="*/ 0 w 235"/>
                  <a:gd name="T39" fmla="*/ 0 h 424"/>
                  <a:gd name="T40" fmla="*/ 0 w 235"/>
                  <a:gd name="T41" fmla="*/ 0 h 424"/>
                  <a:gd name="T42" fmla="*/ 0 w 235"/>
                  <a:gd name="T43" fmla="*/ 0 h 424"/>
                  <a:gd name="T44" fmla="*/ 0 w 235"/>
                  <a:gd name="T45" fmla="*/ 0 h 424"/>
                  <a:gd name="T46" fmla="*/ 0 w 235"/>
                  <a:gd name="T47" fmla="*/ 0 h 424"/>
                  <a:gd name="T48" fmla="*/ 0 w 235"/>
                  <a:gd name="T49" fmla="*/ 0 h 424"/>
                  <a:gd name="T50" fmla="*/ 0 w 235"/>
                  <a:gd name="T51" fmla="*/ 0 h 424"/>
                  <a:gd name="T52" fmla="*/ 0 w 235"/>
                  <a:gd name="T53" fmla="*/ 0 h 424"/>
                  <a:gd name="T54" fmla="*/ 0 w 235"/>
                  <a:gd name="T55" fmla="*/ 0 h 424"/>
                  <a:gd name="T56" fmla="*/ 0 w 235"/>
                  <a:gd name="T57" fmla="*/ 0 h 424"/>
                  <a:gd name="T58" fmla="*/ 0 w 235"/>
                  <a:gd name="T59" fmla="*/ 0 h 424"/>
                  <a:gd name="T60" fmla="*/ 0 w 235"/>
                  <a:gd name="T61" fmla="*/ 0 h 424"/>
                  <a:gd name="T62" fmla="*/ 0 w 235"/>
                  <a:gd name="T63" fmla="*/ 0 h 424"/>
                  <a:gd name="T64" fmla="*/ 0 w 235"/>
                  <a:gd name="T65" fmla="*/ 0 h 424"/>
                  <a:gd name="T66" fmla="*/ 0 w 235"/>
                  <a:gd name="T67" fmla="*/ 0 h 424"/>
                  <a:gd name="T68" fmla="*/ 0 w 235"/>
                  <a:gd name="T69" fmla="*/ 0 h 424"/>
                  <a:gd name="T70" fmla="*/ 0 w 235"/>
                  <a:gd name="T71" fmla="*/ 0 h 424"/>
                  <a:gd name="T72" fmla="*/ 0 w 235"/>
                  <a:gd name="T73" fmla="*/ 0 h 424"/>
                  <a:gd name="T74" fmla="*/ 0 w 235"/>
                  <a:gd name="T75" fmla="*/ 0 h 424"/>
                  <a:gd name="T76" fmla="*/ 0 w 235"/>
                  <a:gd name="T77" fmla="*/ 0 h 424"/>
                  <a:gd name="T78" fmla="*/ 0 w 235"/>
                  <a:gd name="T79" fmla="*/ 0 h 424"/>
                  <a:gd name="T80" fmla="*/ 0 w 235"/>
                  <a:gd name="T81" fmla="*/ 0 h 424"/>
                  <a:gd name="T82" fmla="*/ 0 w 235"/>
                  <a:gd name="T83" fmla="*/ 0 h 424"/>
                  <a:gd name="T84" fmla="*/ 0 w 235"/>
                  <a:gd name="T85" fmla="*/ 0 h 424"/>
                  <a:gd name="T86" fmla="*/ 0 w 235"/>
                  <a:gd name="T87" fmla="*/ 0 h 424"/>
                  <a:gd name="T88" fmla="*/ 0 w 235"/>
                  <a:gd name="T89" fmla="*/ 0 h 424"/>
                  <a:gd name="T90" fmla="*/ 0 w 235"/>
                  <a:gd name="T91" fmla="*/ 0 h 424"/>
                  <a:gd name="T92" fmla="*/ 0 w 235"/>
                  <a:gd name="T93" fmla="*/ 0 h 424"/>
                  <a:gd name="T94" fmla="*/ 0 w 235"/>
                  <a:gd name="T95" fmla="*/ 0 h 42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5"/>
                  <a:gd name="T145" fmla="*/ 0 h 424"/>
                  <a:gd name="T146" fmla="*/ 235 w 235"/>
                  <a:gd name="T147" fmla="*/ 424 h 42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5" h="424">
                    <a:moveTo>
                      <a:pt x="36" y="424"/>
                    </a:moveTo>
                    <a:lnTo>
                      <a:pt x="46" y="386"/>
                    </a:lnTo>
                    <a:lnTo>
                      <a:pt x="67" y="376"/>
                    </a:lnTo>
                    <a:lnTo>
                      <a:pt x="89" y="362"/>
                    </a:lnTo>
                    <a:lnTo>
                      <a:pt x="115" y="341"/>
                    </a:lnTo>
                    <a:lnTo>
                      <a:pt x="136" y="315"/>
                    </a:lnTo>
                    <a:lnTo>
                      <a:pt x="158" y="283"/>
                    </a:lnTo>
                    <a:lnTo>
                      <a:pt x="171" y="254"/>
                    </a:lnTo>
                    <a:lnTo>
                      <a:pt x="181" y="225"/>
                    </a:lnTo>
                    <a:lnTo>
                      <a:pt x="189" y="189"/>
                    </a:lnTo>
                    <a:lnTo>
                      <a:pt x="196" y="155"/>
                    </a:lnTo>
                    <a:lnTo>
                      <a:pt x="201" y="99"/>
                    </a:lnTo>
                    <a:lnTo>
                      <a:pt x="201" y="68"/>
                    </a:lnTo>
                    <a:lnTo>
                      <a:pt x="200" y="49"/>
                    </a:lnTo>
                    <a:lnTo>
                      <a:pt x="190" y="43"/>
                    </a:lnTo>
                    <a:lnTo>
                      <a:pt x="181" y="44"/>
                    </a:lnTo>
                    <a:lnTo>
                      <a:pt x="175" y="50"/>
                    </a:lnTo>
                    <a:lnTo>
                      <a:pt x="174" y="59"/>
                    </a:lnTo>
                    <a:lnTo>
                      <a:pt x="173" y="80"/>
                    </a:lnTo>
                    <a:lnTo>
                      <a:pt x="171" y="108"/>
                    </a:lnTo>
                    <a:lnTo>
                      <a:pt x="165" y="140"/>
                    </a:lnTo>
                    <a:lnTo>
                      <a:pt x="159" y="176"/>
                    </a:lnTo>
                    <a:lnTo>
                      <a:pt x="153" y="200"/>
                    </a:lnTo>
                    <a:lnTo>
                      <a:pt x="143" y="221"/>
                    </a:lnTo>
                    <a:lnTo>
                      <a:pt x="125" y="257"/>
                    </a:lnTo>
                    <a:lnTo>
                      <a:pt x="107" y="284"/>
                    </a:lnTo>
                    <a:lnTo>
                      <a:pt x="77" y="312"/>
                    </a:lnTo>
                    <a:lnTo>
                      <a:pt x="53" y="330"/>
                    </a:lnTo>
                    <a:lnTo>
                      <a:pt x="38" y="335"/>
                    </a:lnTo>
                    <a:lnTo>
                      <a:pt x="33" y="348"/>
                    </a:lnTo>
                    <a:lnTo>
                      <a:pt x="36" y="361"/>
                    </a:lnTo>
                    <a:lnTo>
                      <a:pt x="41" y="370"/>
                    </a:lnTo>
                    <a:lnTo>
                      <a:pt x="13" y="406"/>
                    </a:lnTo>
                    <a:lnTo>
                      <a:pt x="0" y="385"/>
                    </a:lnTo>
                    <a:lnTo>
                      <a:pt x="10" y="320"/>
                    </a:lnTo>
                    <a:lnTo>
                      <a:pt x="50" y="292"/>
                    </a:lnTo>
                    <a:lnTo>
                      <a:pt x="91" y="262"/>
                    </a:lnTo>
                    <a:lnTo>
                      <a:pt x="116" y="177"/>
                    </a:lnTo>
                    <a:lnTo>
                      <a:pt x="140" y="90"/>
                    </a:lnTo>
                    <a:lnTo>
                      <a:pt x="153" y="0"/>
                    </a:lnTo>
                    <a:lnTo>
                      <a:pt x="233" y="6"/>
                    </a:lnTo>
                    <a:lnTo>
                      <a:pt x="235" y="49"/>
                    </a:lnTo>
                    <a:lnTo>
                      <a:pt x="222" y="84"/>
                    </a:lnTo>
                    <a:lnTo>
                      <a:pt x="200" y="221"/>
                    </a:lnTo>
                    <a:lnTo>
                      <a:pt x="184" y="291"/>
                    </a:lnTo>
                    <a:lnTo>
                      <a:pt x="119" y="370"/>
                    </a:lnTo>
                    <a:lnTo>
                      <a:pt x="36" y="42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5" name="Freeform 19"/>
              <p:cNvSpPr>
                <a:spLocks/>
              </p:cNvSpPr>
              <p:nvPr/>
            </p:nvSpPr>
            <p:spPr bwMode="auto">
              <a:xfrm>
                <a:off x="930" y="4170"/>
                <a:ext cx="4" cy="3"/>
              </a:xfrm>
              <a:custGeom>
                <a:avLst/>
                <a:gdLst>
                  <a:gd name="T0" fmla="*/ 0 w 38"/>
                  <a:gd name="T1" fmla="*/ 0 h 35"/>
                  <a:gd name="T2" fmla="*/ 0 w 38"/>
                  <a:gd name="T3" fmla="*/ 0 h 35"/>
                  <a:gd name="T4" fmla="*/ 0 w 38"/>
                  <a:gd name="T5" fmla="*/ 0 h 35"/>
                  <a:gd name="T6" fmla="*/ 0 w 38"/>
                  <a:gd name="T7" fmla="*/ 0 h 35"/>
                  <a:gd name="T8" fmla="*/ 0 w 38"/>
                  <a:gd name="T9" fmla="*/ 0 h 35"/>
                  <a:gd name="T10" fmla="*/ 0 w 38"/>
                  <a:gd name="T11" fmla="*/ 0 h 35"/>
                  <a:gd name="T12" fmla="*/ 0 w 38"/>
                  <a:gd name="T13" fmla="*/ 0 h 35"/>
                  <a:gd name="T14" fmla="*/ 0 w 38"/>
                  <a:gd name="T15" fmla="*/ 0 h 35"/>
                  <a:gd name="T16" fmla="*/ 0 w 38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35"/>
                  <a:gd name="T29" fmla="*/ 38 w 38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35">
                    <a:moveTo>
                      <a:pt x="0" y="31"/>
                    </a:moveTo>
                    <a:lnTo>
                      <a:pt x="8" y="30"/>
                    </a:lnTo>
                    <a:lnTo>
                      <a:pt x="17" y="30"/>
                    </a:lnTo>
                    <a:lnTo>
                      <a:pt x="30" y="31"/>
                    </a:lnTo>
                    <a:lnTo>
                      <a:pt x="38" y="35"/>
                    </a:lnTo>
                    <a:lnTo>
                      <a:pt x="37" y="0"/>
                    </a:lnTo>
                    <a:lnTo>
                      <a:pt x="1" y="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6" name="Freeform 20"/>
              <p:cNvSpPr>
                <a:spLocks/>
              </p:cNvSpPr>
              <p:nvPr/>
            </p:nvSpPr>
            <p:spPr bwMode="auto">
              <a:xfrm>
                <a:off x="1038" y="4222"/>
                <a:ext cx="8" cy="4"/>
              </a:xfrm>
              <a:custGeom>
                <a:avLst/>
                <a:gdLst>
                  <a:gd name="T0" fmla="*/ 0 w 71"/>
                  <a:gd name="T1" fmla="*/ 0 h 34"/>
                  <a:gd name="T2" fmla="*/ 0 w 71"/>
                  <a:gd name="T3" fmla="*/ 0 h 34"/>
                  <a:gd name="T4" fmla="*/ 0 w 71"/>
                  <a:gd name="T5" fmla="*/ 0 h 34"/>
                  <a:gd name="T6" fmla="*/ 0 w 71"/>
                  <a:gd name="T7" fmla="*/ 0 h 34"/>
                  <a:gd name="T8" fmla="*/ 0 w 71"/>
                  <a:gd name="T9" fmla="*/ 0 h 34"/>
                  <a:gd name="T10" fmla="*/ 0 w 71"/>
                  <a:gd name="T11" fmla="*/ 0 h 34"/>
                  <a:gd name="T12" fmla="*/ 0 w 71"/>
                  <a:gd name="T13" fmla="*/ 0 h 34"/>
                  <a:gd name="T14" fmla="*/ 0 w 71"/>
                  <a:gd name="T15" fmla="*/ 0 h 34"/>
                  <a:gd name="T16" fmla="*/ 0 w 71"/>
                  <a:gd name="T17" fmla="*/ 0 h 34"/>
                  <a:gd name="T18" fmla="*/ 0 w 71"/>
                  <a:gd name="T19" fmla="*/ 0 h 34"/>
                  <a:gd name="T20" fmla="*/ 0 w 71"/>
                  <a:gd name="T21" fmla="*/ 0 h 34"/>
                  <a:gd name="T22" fmla="*/ 0 w 71"/>
                  <a:gd name="T23" fmla="*/ 0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"/>
                  <a:gd name="T37" fmla="*/ 0 h 34"/>
                  <a:gd name="T38" fmla="*/ 71 w 71"/>
                  <a:gd name="T39" fmla="*/ 34 h 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" h="34">
                    <a:moveTo>
                      <a:pt x="31" y="0"/>
                    </a:moveTo>
                    <a:lnTo>
                      <a:pt x="36" y="4"/>
                    </a:lnTo>
                    <a:lnTo>
                      <a:pt x="42" y="5"/>
                    </a:lnTo>
                    <a:lnTo>
                      <a:pt x="49" y="6"/>
                    </a:lnTo>
                    <a:lnTo>
                      <a:pt x="55" y="6"/>
                    </a:lnTo>
                    <a:lnTo>
                      <a:pt x="71" y="1"/>
                    </a:lnTo>
                    <a:lnTo>
                      <a:pt x="64" y="15"/>
                    </a:lnTo>
                    <a:lnTo>
                      <a:pt x="40" y="34"/>
                    </a:lnTo>
                    <a:lnTo>
                      <a:pt x="0" y="32"/>
                    </a:lnTo>
                    <a:lnTo>
                      <a:pt x="15" y="14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7" name="Freeform 21"/>
              <p:cNvSpPr>
                <a:spLocks/>
              </p:cNvSpPr>
              <p:nvPr/>
            </p:nvSpPr>
            <p:spPr bwMode="auto">
              <a:xfrm>
                <a:off x="1047" y="4102"/>
                <a:ext cx="29" cy="80"/>
              </a:xfrm>
              <a:custGeom>
                <a:avLst/>
                <a:gdLst>
                  <a:gd name="T0" fmla="*/ 0 w 261"/>
                  <a:gd name="T1" fmla="*/ 0 h 717"/>
                  <a:gd name="T2" fmla="*/ 0 w 261"/>
                  <a:gd name="T3" fmla="*/ 0 h 717"/>
                  <a:gd name="T4" fmla="*/ 0 w 261"/>
                  <a:gd name="T5" fmla="*/ 0 h 717"/>
                  <a:gd name="T6" fmla="*/ 0 w 261"/>
                  <a:gd name="T7" fmla="*/ 0 h 717"/>
                  <a:gd name="T8" fmla="*/ 0 w 261"/>
                  <a:gd name="T9" fmla="*/ 0 h 717"/>
                  <a:gd name="T10" fmla="*/ 0 w 261"/>
                  <a:gd name="T11" fmla="*/ 0 h 717"/>
                  <a:gd name="T12" fmla="*/ 0 w 261"/>
                  <a:gd name="T13" fmla="*/ 0 h 717"/>
                  <a:gd name="T14" fmla="*/ 0 w 261"/>
                  <a:gd name="T15" fmla="*/ 0 h 717"/>
                  <a:gd name="T16" fmla="*/ 0 w 261"/>
                  <a:gd name="T17" fmla="*/ 0 h 717"/>
                  <a:gd name="T18" fmla="*/ 0 w 261"/>
                  <a:gd name="T19" fmla="*/ 0 h 717"/>
                  <a:gd name="T20" fmla="*/ 0 w 261"/>
                  <a:gd name="T21" fmla="*/ 0 h 717"/>
                  <a:gd name="T22" fmla="*/ 0 w 261"/>
                  <a:gd name="T23" fmla="*/ 0 h 717"/>
                  <a:gd name="T24" fmla="*/ 0 w 261"/>
                  <a:gd name="T25" fmla="*/ 0 h 717"/>
                  <a:gd name="T26" fmla="*/ 0 w 261"/>
                  <a:gd name="T27" fmla="*/ 0 h 717"/>
                  <a:gd name="T28" fmla="*/ 0 w 261"/>
                  <a:gd name="T29" fmla="*/ 0 h 717"/>
                  <a:gd name="T30" fmla="*/ 0 w 261"/>
                  <a:gd name="T31" fmla="*/ 0 h 717"/>
                  <a:gd name="T32" fmla="*/ 0 w 261"/>
                  <a:gd name="T33" fmla="*/ 0 h 717"/>
                  <a:gd name="T34" fmla="*/ 0 w 261"/>
                  <a:gd name="T35" fmla="*/ 0 h 717"/>
                  <a:gd name="T36" fmla="*/ 0 w 261"/>
                  <a:gd name="T37" fmla="*/ 0 h 717"/>
                  <a:gd name="T38" fmla="*/ 0 w 261"/>
                  <a:gd name="T39" fmla="*/ 0 h 717"/>
                  <a:gd name="T40" fmla="*/ 0 w 261"/>
                  <a:gd name="T41" fmla="*/ 0 h 717"/>
                  <a:gd name="T42" fmla="*/ 0 w 261"/>
                  <a:gd name="T43" fmla="*/ 0 h 717"/>
                  <a:gd name="T44" fmla="*/ 0 w 261"/>
                  <a:gd name="T45" fmla="*/ 0 h 717"/>
                  <a:gd name="T46" fmla="*/ 0 w 261"/>
                  <a:gd name="T47" fmla="*/ 0 h 717"/>
                  <a:gd name="T48" fmla="*/ 0 w 261"/>
                  <a:gd name="T49" fmla="*/ 0 h 717"/>
                  <a:gd name="T50" fmla="*/ 0 w 261"/>
                  <a:gd name="T51" fmla="*/ 0 h 717"/>
                  <a:gd name="T52" fmla="*/ 0 w 261"/>
                  <a:gd name="T53" fmla="*/ 0 h 717"/>
                  <a:gd name="T54" fmla="*/ 0 w 261"/>
                  <a:gd name="T55" fmla="*/ 0 h 717"/>
                  <a:gd name="T56" fmla="*/ 0 w 261"/>
                  <a:gd name="T57" fmla="*/ 0 h 717"/>
                  <a:gd name="T58" fmla="*/ 0 w 261"/>
                  <a:gd name="T59" fmla="*/ 0 h 717"/>
                  <a:gd name="T60" fmla="*/ 0 w 261"/>
                  <a:gd name="T61" fmla="*/ 0 h 717"/>
                  <a:gd name="T62" fmla="*/ 0 w 261"/>
                  <a:gd name="T63" fmla="*/ 0 h 717"/>
                  <a:gd name="T64" fmla="*/ 0 w 261"/>
                  <a:gd name="T65" fmla="*/ 0 h 717"/>
                  <a:gd name="T66" fmla="*/ 0 w 261"/>
                  <a:gd name="T67" fmla="*/ 0 h 717"/>
                  <a:gd name="T68" fmla="*/ 0 w 261"/>
                  <a:gd name="T69" fmla="*/ 0 h 717"/>
                  <a:gd name="T70" fmla="*/ 0 w 261"/>
                  <a:gd name="T71" fmla="*/ 0 h 717"/>
                  <a:gd name="T72" fmla="*/ 0 w 261"/>
                  <a:gd name="T73" fmla="*/ 0 h 717"/>
                  <a:gd name="T74" fmla="*/ 0 w 261"/>
                  <a:gd name="T75" fmla="*/ 0 h 717"/>
                  <a:gd name="T76" fmla="*/ 0 w 261"/>
                  <a:gd name="T77" fmla="*/ 0 h 717"/>
                  <a:gd name="T78" fmla="*/ 0 w 261"/>
                  <a:gd name="T79" fmla="*/ 0 h 717"/>
                  <a:gd name="T80" fmla="*/ 0 w 261"/>
                  <a:gd name="T81" fmla="*/ 0 h 717"/>
                  <a:gd name="T82" fmla="*/ 0 w 261"/>
                  <a:gd name="T83" fmla="*/ 0 h 717"/>
                  <a:gd name="T84" fmla="*/ 0 w 261"/>
                  <a:gd name="T85" fmla="*/ 0 h 717"/>
                  <a:gd name="T86" fmla="*/ 0 w 261"/>
                  <a:gd name="T87" fmla="*/ 0 h 717"/>
                  <a:gd name="T88" fmla="*/ 0 w 261"/>
                  <a:gd name="T89" fmla="*/ 0 h 717"/>
                  <a:gd name="T90" fmla="*/ 0 w 261"/>
                  <a:gd name="T91" fmla="*/ 0 h 717"/>
                  <a:gd name="T92" fmla="*/ 0 w 261"/>
                  <a:gd name="T93" fmla="*/ 0 h 717"/>
                  <a:gd name="T94" fmla="*/ 0 w 261"/>
                  <a:gd name="T95" fmla="*/ 0 h 717"/>
                  <a:gd name="T96" fmla="*/ 0 w 261"/>
                  <a:gd name="T97" fmla="*/ 0 h 717"/>
                  <a:gd name="T98" fmla="*/ 0 w 261"/>
                  <a:gd name="T99" fmla="*/ 0 h 717"/>
                  <a:gd name="T100" fmla="*/ 0 w 261"/>
                  <a:gd name="T101" fmla="*/ 0 h 717"/>
                  <a:gd name="T102" fmla="*/ 0 w 261"/>
                  <a:gd name="T103" fmla="*/ 0 h 717"/>
                  <a:gd name="T104" fmla="*/ 0 w 261"/>
                  <a:gd name="T105" fmla="*/ 0 h 717"/>
                  <a:gd name="T106" fmla="*/ 0 w 261"/>
                  <a:gd name="T107" fmla="*/ 0 h 717"/>
                  <a:gd name="T108" fmla="*/ 0 w 261"/>
                  <a:gd name="T109" fmla="*/ 0 h 71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1"/>
                  <a:gd name="T166" fmla="*/ 0 h 717"/>
                  <a:gd name="T167" fmla="*/ 261 w 261"/>
                  <a:gd name="T168" fmla="*/ 717 h 71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1" h="717">
                    <a:moveTo>
                      <a:pt x="242" y="45"/>
                    </a:moveTo>
                    <a:lnTo>
                      <a:pt x="218" y="51"/>
                    </a:lnTo>
                    <a:lnTo>
                      <a:pt x="226" y="76"/>
                    </a:lnTo>
                    <a:lnTo>
                      <a:pt x="226" y="107"/>
                    </a:lnTo>
                    <a:lnTo>
                      <a:pt x="226" y="153"/>
                    </a:lnTo>
                    <a:lnTo>
                      <a:pt x="222" y="195"/>
                    </a:lnTo>
                    <a:lnTo>
                      <a:pt x="212" y="263"/>
                    </a:lnTo>
                    <a:lnTo>
                      <a:pt x="200" y="310"/>
                    </a:lnTo>
                    <a:lnTo>
                      <a:pt x="190" y="333"/>
                    </a:lnTo>
                    <a:lnTo>
                      <a:pt x="180" y="339"/>
                    </a:lnTo>
                    <a:lnTo>
                      <a:pt x="169" y="332"/>
                    </a:lnTo>
                    <a:lnTo>
                      <a:pt x="167" y="319"/>
                    </a:lnTo>
                    <a:lnTo>
                      <a:pt x="165" y="302"/>
                    </a:lnTo>
                    <a:lnTo>
                      <a:pt x="170" y="280"/>
                    </a:lnTo>
                    <a:lnTo>
                      <a:pt x="184" y="251"/>
                    </a:lnTo>
                    <a:lnTo>
                      <a:pt x="194" y="209"/>
                    </a:lnTo>
                    <a:lnTo>
                      <a:pt x="203" y="166"/>
                    </a:lnTo>
                    <a:lnTo>
                      <a:pt x="206" y="136"/>
                    </a:lnTo>
                    <a:lnTo>
                      <a:pt x="206" y="107"/>
                    </a:lnTo>
                    <a:lnTo>
                      <a:pt x="200" y="79"/>
                    </a:lnTo>
                    <a:lnTo>
                      <a:pt x="193" y="62"/>
                    </a:lnTo>
                    <a:lnTo>
                      <a:pt x="180" y="59"/>
                    </a:lnTo>
                    <a:lnTo>
                      <a:pt x="172" y="66"/>
                    </a:lnTo>
                    <a:lnTo>
                      <a:pt x="165" y="87"/>
                    </a:lnTo>
                    <a:lnTo>
                      <a:pt x="165" y="118"/>
                    </a:lnTo>
                    <a:lnTo>
                      <a:pt x="153" y="153"/>
                    </a:lnTo>
                    <a:lnTo>
                      <a:pt x="126" y="195"/>
                    </a:lnTo>
                    <a:lnTo>
                      <a:pt x="105" y="229"/>
                    </a:lnTo>
                    <a:lnTo>
                      <a:pt x="95" y="244"/>
                    </a:lnTo>
                    <a:lnTo>
                      <a:pt x="87" y="270"/>
                    </a:lnTo>
                    <a:lnTo>
                      <a:pt x="84" y="292"/>
                    </a:lnTo>
                    <a:lnTo>
                      <a:pt x="87" y="320"/>
                    </a:lnTo>
                    <a:lnTo>
                      <a:pt x="94" y="345"/>
                    </a:lnTo>
                    <a:lnTo>
                      <a:pt x="113" y="386"/>
                    </a:lnTo>
                    <a:lnTo>
                      <a:pt x="121" y="427"/>
                    </a:lnTo>
                    <a:lnTo>
                      <a:pt x="118" y="473"/>
                    </a:lnTo>
                    <a:lnTo>
                      <a:pt x="113" y="519"/>
                    </a:lnTo>
                    <a:lnTo>
                      <a:pt x="111" y="563"/>
                    </a:lnTo>
                    <a:lnTo>
                      <a:pt x="115" y="595"/>
                    </a:lnTo>
                    <a:lnTo>
                      <a:pt x="121" y="610"/>
                    </a:lnTo>
                    <a:lnTo>
                      <a:pt x="131" y="620"/>
                    </a:lnTo>
                    <a:lnTo>
                      <a:pt x="143" y="601"/>
                    </a:lnTo>
                    <a:lnTo>
                      <a:pt x="163" y="568"/>
                    </a:lnTo>
                    <a:lnTo>
                      <a:pt x="180" y="531"/>
                    </a:lnTo>
                    <a:lnTo>
                      <a:pt x="187" y="502"/>
                    </a:lnTo>
                    <a:lnTo>
                      <a:pt x="189" y="473"/>
                    </a:lnTo>
                    <a:lnTo>
                      <a:pt x="196" y="441"/>
                    </a:lnTo>
                    <a:lnTo>
                      <a:pt x="209" y="427"/>
                    </a:lnTo>
                    <a:lnTo>
                      <a:pt x="226" y="418"/>
                    </a:lnTo>
                    <a:lnTo>
                      <a:pt x="236" y="425"/>
                    </a:lnTo>
                    <a:lnTo>
                      <a:pt x="236" y="439"/>
                    </a:lnTo>
                    <a:lnTo>
                      <a:pt x="225" y="470"/>
                    </a:lnTo>
                    <a:lnTo>
                      <a:pt x="212" y="496"/>
                    </a:lnTo>
                    <a:lnTo>
                      <a:pt x="200" y="525"/>
                    </a:lnTo>
                    <a:lnTo>
                      <a:pt x="194" y="564"/>
                    </a:lnTo>
                    <a:lnTo>
                      <a:pt x="184" y="598"/>
                    </a:lnTo>
                    <a:lnTo>
                      <a:pt x="169" y="633"/>
                    </a:lnTo>
                    <a:lnTo>
                      <a:pt x="148" y="663"/>
                    </a:lnTo>
                    <a:lnTo>
                      <a:pt x="130" y="669"/>
                    </a:lnTo>
                    <a:lnTo>
                      <a:pt x="114" y="663"/>
                    </a:lnTo>
                    <a:lnTo>
                      <a:pt x="101" y="646"/>
                    </a:lnTo>
                    <a:lnTo>
                      <a:pt x="97" y="622"/>
                    </a:lnTo>
                    <a:lnTo>
                      <a:pt x="85" y="588"/>
                    </a:lnTo>
                    <a:lnTo>
                      <a:pt x="81" y="563"/>
                    </a:lnTo>
                    <a:lnTo>
                      <a:pt x="81" y="532"/>
                    </a:lnTo>
                    <a:lnTo>
                      <a:pt x="82" y="468"/>
                    </a:lnTo>
                    <a:lnTo>
                      <a:pt x="84" y="417"/>
                    </a:lnTo>
                    <a:lnTo>
                      <a:pt x="77" y="376"/>
                    </a:lnTo>
                    <a:lnTo>
                      <a:pt x="67" y="338"/>
                    </a:lnTo>
                    <a:lnTo>
                      <a:pt x="56" y="303"/>
                    </a:lnTo>
                    <a:lnTo>
                      <a:pt x="56" y="271"/>
                    </a:lnTo>
                    <a:lnTo>
                      <a:pt x="59" y="244"/>
                    </a:lnTo>
                    <a:lnTo>
                      <a:pt x="68" y="228"/>
                    </a:lnTo>
                    <a:lnTo>
                      <a:pt x="84" y="209"/>
                    </a:lnTo>
                    <a:lnTo>
                      <a:pt x="102" y="188"/>
                    </a:lnTo>
                    <a:lnTo>
                      <a:pt x="120" y="164"/>
                    </a:lnTo>
                    <a:lnTo>
                      <a:pt x="134" y="140"/>
                    </a:lnTo>
                    <a:lnTo>
                      <a:pt x="147" y="117"/>
                    </a:lnTo>
                    <a:lnTo>
                      <a:pt x="154" y="90"/>
                    </a:lnTo>
                    <a:lnTo>
                      <a:pt x="165" y="62"/>
                    </a:lnTo>
                    <a:lnTo>
                      <a:pt x="177" y="48"/>
                    </a:lnTo>
                    <a:lnTo>
                      <a:pt x="194" y="36"/>
                    </a:lnTo>
                    <a:lnTo>
                      <a:pt x="209" y="41"/>
                    </a:lnTo>
                    <a:lnTo>
                      <a:pt x="235" y="29"/>
                    </a:lnTo>
                    <a:lnTo>
                      <a:pt x="215" y="0"/>
                    </a:lnTo>
                    <a:lnTo>
                      <a:pt x="163" y="16"/>
                    </a:lnTo>
                    <a:lnTo>
                      <a:pt x="147" y="52"/>
                    </a:lnTo>
                    <a:lnTo>
                      <a:pt x="118" y="85"/>
                    </a:lnTo>
                    <a:lnTo>
                      <a:pt x="92" y="128"/>
                    </a:lnTo>
                    <a:lnTo>
                      <a:pt x="55" y="173"/>
                    </a:lnTo>
                    <a:lnTo>
                      <a:pt x="0" y="244"/>
                    </a:lnTo>
                    <a:lnTo>
                      <a:pt x="10" y="264"/>
                    </a:lnTo>
                    <a:lnTo>
                      <a:pt x="21" y="346"/>
                    </a:lnTo>
                    <a:lnTo>
                      <a:pt x="35" y="384"/>
                    </a:lnTo>
                    <a:lnTo>
                      <a:pt x="43" y="431"/>
                    </a:lnTo>
                    <a:lnTo>
                      <a:pt x="29" y="561"/>
                    </a:lnTo>
                    <a:lnTo>
                      <a:pt x="51" y="607"/>
                    </a:lnTo>
                    <a:lnTo>
                      <a:pt x="67" y="715"/>
                    </a:lnTo>
                    <a:lnTo>
                      <a:pt x="138" y="717"/>
                    </a:lnTo>
                    <a:lnTo>
                      <a:pt x="194" y="668"/>
                    </a:lnTo>
                    <a:lnTo>
                      <a:pt x="218" y="637"/>
                    </a:lnTo>
                    <a:lnTo>
                      <a:pt x="215" y="578"/>
                    </a:lnTo>
                    <a:lnTo>
                      <a:pt x="219" y="522"/>
                    </a:lnTo>
                    <a:lnTo>
                      <a:pt x="237" y="494"/>
                    </a:lnTo>
                    <a:lnTo>
                      <a:pt x="250" y="466"/>
                    </a:lnTo>
                    <a:lnTo>
                      <a:pt x="261" y="418"/>
                    </a:lnTo>
                    <a:lnTo>
                      <a:pt x="235" y="356"/>
                    </a:lnTo>
                    <a:lnTo>
                      <a:pt x="255" y="212"/>
                    </a:lnTo>
                    <a:lnTo>
                      <a:pt x="259" y="87"/>
                    </a:lnTo>
                    <a:lnTo>
                      <a:pt x="242" y="4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8" name="Freeform 22"/>
              <p:cNvSpPr>
                <a:spLocks/>
              </p:cNvSpPr>
              <p:nvPr/>
            </p:nvSpPr>
            <p:spPr bwMode="auto">
              <a:xfrm>
                <a:off x="1041" y="4174"/>
                <a:ext cx="3" cy="9"/>
              </a:xfrm>
              <a:custGeom>
                <a:avLst/>
                <a:gdLst>
                  <a:gd name="T0" fmla="*/ 0 w 29"/>
                  <a:gd name="T1" fmla="*/ 0 h 74"/>
                  <a:gd name="T2" fmla="*/ 0 w 29"/>
                  <a:gd name="T3" fmla="*/ 0 h 74"/>
                  <a:gd name="T4" fmla="*/ 0 w 29"/>
                  <a:gd name="T5" fmla="*/ 0 h 74"/>
                  <a:gd name="T6" fmla="*/ 0 w 29"/>
                  <a:gd name="T7" fmla="*/ 0 h 74"/>
                  <a:gd name="T8" fmla="*/ 0 w 29"/>
                  <a:gd name="T9" fmla="*/ 0 h 74"/>
                  <a:gd name="T10" fmla="*/ 0 w 29"/>
                  <a:gd name="T11" fmla="*/ 0 h 74"/>
                  <a:gd name="T12" fmla="*/ 0 w 29"/>
                  <a:gd name="T13" fmla="*/ 0 h 74"/>
                  <a:gd name="T14" fmla="*/ 0 w 29"/>
                  <a:gd name="T15" fmla="*/ 0 h 74"/>
                  <a:gd name="T16" fmla="*/ 0 w 29"/>
                  <a:gd name="T17" fmla="*/ 0 h 74"/>
                  <a:gd name="T18" fmla="*/ 0 w 29"/>
                  <a:gd name="T19" fmla="*/ 0 h 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74"/>
                  <a:gd name="T32" fmla="*/ 29 w 29"/>
                  <a:gd name="T33" fmla="*/ 74 h 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74">
                    <a:moveTo>
                      <a:pt x="24" y="74"/>
                    </a:moveTo>
                    <a:lnTo>
                      <a:pt x="25" y="50"/>
                    </a:lnTo>
                    <a:lnTo>
                      <a:pt x="27" y="30"/>
                    </a:lnTo>
                    <a:lnTo>
                      <a:pt x="27" y="23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3" y="7"/>
                    </a:lnTo>
                    <a:lnTo>
                      <a:pt x="0" y="60"/>
                    </a:lnTo>
                    <a:lnTo>
                      <a:pt x="24" y="7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89" name="Freeform 23"/>
              <p:cNvSpPr>
                <a:spLocks/>
              </p:cNvSpPr>
              <p:nvPr/>
            </p:nvSpPr>
            <p:spPr bwMode="auto">
              <a:xfrm>
                <a:off x="1037" y="4167"/>
                <a:ext cx="14" cy="47"/>
              </a:xfrm>
              <a:custGeom>
                <a:avLst/>
                <a:gdLst>
                  <a:gd name="T0" fmla="*/ 0 w 120"/>
                  <a:gd name="T1" fmla="*/ 0 h 419"/>
                  <a:gd name="T2" fmla="*/ 0 w 120"/>
                  <a:gd name="T3" fmla="*/ 0 h 419"/>
                  <a:gd name="T4" fmla="*/ 0 w 120"/>
                  <a:gd name="T5" fmla="*/ 0 h 419"/>
                  <a:gd name="T6" fmla="*/ 0 w 120"/>
                  <a:gd name="T7" fmla="*/ 0 h 419"/>
                  <a:gd name="T8" fmla="*/ 0 w 120"/>
                  <a:gd name="T9" fmla="*/ 0 h 419"/>
                  <a:gd name="T10" fmla="*/ 0 w 120"/>
                  <a:gd name="T11" fmla="*/ 0 h 419"/>
                  <a:gd name="T12" fmla="*/ 0 w 120"/>
                  <a:gd name="T13" fmla="*/ 0 h 419"/>
                  <a:gd name="T14" fmla="*/ 0 w 120"/>
                  <a:gd name="T15" fmla="*/ 0 h 419"/>
                  <a:gd name="T16" fmla="*/ 0 w 120"/>
                  <a:gd name="T17" fmla="*/ 0 h 419"/>
                  <a:gd name="T18" fmla="*/ 0 w 120"/>
                  <a:gd name="T19" fmla="*/ 0 h 419"/>
                  <a:gd name="T20" fmla="*/ 0 w 120"/>
                  <a:gd name="T21" fmla="*/ 0 h 419"/>
                  <a:gd name="T22" fmla="*/ 0 w 120"/>
                  <a:gd name="T23" fmla="*/ 0 h 419"/>
                  <a:gd name="T24" fmla="*/ 0 w 120"/>
                  <a:gd name="T25" fmla="*/ 0 h 419"/>
                  <a:gd name="T26" fmla="*/ 0 w 120"/>
                  <a:gd name="T27" fmla="*/ 0 h 419"/>
                  <a:gd name="T28" fmla="*/ 0 w 120"/>
                  <a:gd name="T29" fmla="*/ 0 h 419"/>
                  <a:gd name="T30" fmla="*/ 0 w 120"/>
                  <a:gd name="T31" fmla="*/ 0 h 419"/>
                  <a:gd name="T32" fmla="*/ 0 w 120"/>
                  <a:gd name="T33" fmla="*/ 0 h 419"/>
                  <a:gd name="T34" fmla="*/ 0 w 120"/>
                  <a:gd name="T35" fmla="*/ 0 h 419"/>
                  <a:gd name="T36" fmla="*/ 0 w 120"/>
                  <a:gd name="T37" fmla="*/ 0 h 419"/>
                  <a:gd name="T38" fmla="*/ 0 w 120"/>
                  <a:gd name="T39" fmla="*/ 0 h 419"/>
                  <a:gd name="T40" fmla="*/ 0 w 120"/>
                  <a:gd name="T41" fmla="*/ 0 h 419"/>
                  <a:gd name="T42" fmla="*/ 0 w 120"/>
                  <a:gd name="T43" fmla="*/ 0 h 419"/>
                  <a:gd name="T44" fmla="*/ 0 w 120"/>
                  <a:gd name="T45" fmla="*/ 0 h 419"/>
                  <a:gd name="T46" fmla="*/ 0 w 120"/>
                  <a:gd name="T47" fmla="*/ 0 h 419"/>
                  <a:gd name="T48" fmla="*/ 0 w 120"/>
                  <a:gd name="T49" fmla="*/ 0 h 419"/>
                  <a:gd name="T50" fmla="*/ 0 w 120"/>
                  <a:gd name="T51" fmla="*/ 0 h 419"/>
                  <a:gd name="T52" fmla="*/ 0 w 120"/>
                  <a:gd name="T53" fmla="*/ 0 h 419"/>
                  <a:gd name="T54" fmla="*/ 0 w 120"/>
                  <a:gd name="T55" fmla="*/ 0 h 419"/>
                  <a:gd name="T56" fmla="*/ 0 w 120"/>
                  <a:gd name="T57" fmla="*/ 0 h 419"/>
                  <a:gd name="T58" fmla="*/ 0 w 120"/>
                  <a:gd name="T59" fmla="*/ 0 h 419"/>
                  <a:gd name="T60" fmla="*/ 0 w 120"/>
                  <a:gd name="T61" fmla="*/ 0 h 419"/>
                  <a:gd name="T62" fmla="*/ 0 w 120"/>
                  <a:gd name="T63" fmla="*/ 0 h 419"/>
                  <a:gd name="T64" fmla="*/ 0 w 120"/>
                  <a:gd name="T65" fmla="*/ 0 h 419"/>
                  <a:gd name="T66" fmla="*/ 0 w 120"/>
                  <a:gd name="T67" fmla="*/ 0 h 419"/>
                  <a:gd name="T68" fmla="*/ 0 w 120"/>
                  <a:gd name="T69" fmla="*/ 0 h 419"/>
                  <a:gd name="T70" fmla="*/ 0 w 120"/>
                  <a:gd name="T71" fmla="*/ 0 h 419"/>
                  <a:gd name="T72" fmla="*/ 0 w 120"/>
                  <a:gd name="T73" fmla="*/ 0 h 419"/>
                  <a:gd name="T74" fmla="*/ 0 w 120"/>
                  <a:gd name="T75" fmla="*/ 0 h 419"/>
                  <a:gd name="T76" fmla="*/ 0 w 120"/>
                  <a:gd name="T77" fmla="*/ 0 h 419"/>
                  <a:gd name="T78" fmla="*/ 0 w 120"/>
                  <a:gd name="T79" fmla="*/ 0 h 419"/>
                  <a:gd name="T80" fmla="*/ 0 w 120"/>
                  <a:gd name="T81" fmla="*/ 0 h 419"/>
                  <a:gd name="T82" fmla="*/ 0 w 120"/>
                  <a:gd name="T83" fmla="*/ 0 h 419"/>
                  <a:gd name="T84" fmla="*/ 0 w 120"/>
                  <a:gd name="T85" fmla="*/ 0 h 419"/>
                  <a:gd name="T86" fmla="*/ 0 w 120"/>
                  <a:gd name="T87" fmla="*/ 0 h 4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0"/>
                  <a:gd name="T133" fmla="*/ 0 h 419"/>
                  <a:gd name="T134" fmla="*/ 120 w 120"/>
                  <a:gd name="T135" fmla="*/ 419 h 4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0" h="419">
                    <a:moveTo>
                      <a:pt x="15" y="93"/>
                    </a:moveTo>
                    <a:lnTo>
                      <a:pt x="57" y="102"/>
                    </a:lnTo>
                    <a:lnTo>
                      <a:pt x="58" y="129"/>
                    </a:lnTo>
                    <a:lnTo>
                      <a:pt x="58" y="149"/>
                    </a:lnTo>
                    <a:lnTo>
                      <a:pt x="54" y="173"/>
                    </a:lnTo>
                    <a:lnTo>
                      <a:pt x="46" y="202"/>
                    </a:lnTo>
                    <a:lnTo>
                      <a:pt x="38" y="230"/>
                    </a:lnTo>
                    <a:lnTo>
                      <a:pt x="33" y="254"/>
                    </a:lnTo>
                    <a:lnTo>
                      <a:pt x="27" y="276"/>
                    </a:lnTo>
                    <a:lnTo>
                      <a:pt x="29" y="288"/>
                    </a:lnTo>
                    <a:lnTo>
                      <a:pt x="34" y="305"/>
                    </a:lnTo>
                    <a:lnTo>
                      <a:pt x="27" y="320"/>
                    </a:lnTo>
                    <a:lnTo>
                      <a:pt x="24" y="332"/>
                    </a:lnTo>
                    <a:lnTo>
                      <a:pt x="24" y="345"/>
                    </a:lnTo>
                    <a:lnTo>
                      <a:pt x="26" y="357"/>
                    </a:lnTo>
                    <a:lnTo>
                      <a:pt x="33" y="361"/>
                    </a:lnTo>
                    <a:lnTo>
                      <a:pt x="40" y="352"/>
                    </a:lnTo>
                    <a:lnTo>
                      <a:pt x="52" y="323"/>
                    </a:lnTo>
                    <a:lnTo>
                      <a:pt x="63" y="292"/>
                    </a:lnTo>
                    <a:lnTo>
                      <a:pt x="74" y="253"/>
                    </a:lnTo>
                    <a:lnTo>
                      <a:pt x="84" y="210"/>
                    </a:lnTo>
                    <a:lnTo>
                      <a:pt x="91" y="176"/>
                    </a:lnTo>
                    <a:lnTo>
                      <a:pt x="94" y="140"/>
                    </a:lnTo>
                    <a:lnTo>
                      <a:pt x="96" y="105"/>
                    </a:lnTo>
                    <a:lnTo>
                      <a:pt x="95" y="80"/>
                    </a:lnTo>
                    <a:lnTo>
                      <a:pt x="91" y="55"/>
                    </a:lnTo>
                    <a:lnTo>
                      <a:pt x="84" y="41"/>
                    </a:lnTo>
                    <a:lnTo>
                      <a:pt x="77" y="38"/>
                    </a:lnTo>
                    <a:lnTo>
                      <a:pt x="71" y="44"/>
                    </a:lnTo>
                    <a:lnTo>
                      <a:pt x="64" y="58"/>
                    </a:lnTo>
                    <a:lnTo>
                      <a:pt x="62" y="76"/>
                    </a:lnTo>
                    <a:lnTo>
                      <a:pt x="61" y="85"/>
                    </a:lnTo>
                    <a:lnTo>
                      <a:pt x="21" y="81"/>
                    </a:lnTo>
                    <a:lnTo>
                      <a:pt x="59" y="35"/>
                    </a:lnTo>
                    <a:lnTo>
                      <a:pt x="83" y="0"/>
                    </a:lnTo>
                    <a:lnTo>
                      <a:pt x="117" y="37"/>
                    </a:lnTo>
                    <a:lnTo>
                      <a:pt x="120" y="155"/>
                    </a:lnTo>
                    <a:lnTo>
                      <a:pt x="83" y="297"/>
                    </a:lnTo>
                    <a:lnTo>
                      <a:pt x="26" y="419"/>
                    </a:lnTo>
                    <a:lnTo>
                      <a:pt x="8" y="395"/>
                    </a:lnTo>
                    <a:lnTo>
                      <a:pt x="1" y="313"/>
                    </a:lnTo>
                    <a:lnTo>
                      <a:pt x="0" y="279"/>
                    </a:lnTo>
                    <a:lnTo>
                      <a:pt x="15" y="93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0" name="Freeform 24"/>
              <p:cNvSpPr>
                <a:spLocks/>
              </p:cNvSpPr>
              <p:nvPr/>
            </p:nvSpPr>
            <p:spPr bwMode="auto">
              <a:xfrm>
                <a:off x="1030" y="4182"/>
                <a:ext cx="4" cy="3"/>
              </a:xfrm>
              <a:custGeom>
                <a:avLst/>
                <a:gdLst>
                  <a:gd name="T0" fmla="*/ 0 w 35"/>
                  <a:gd name="T1" fmla="*/ 0 h 24"/>
                  <a:gd name="T2" fmla="*/ 0 w 35"/>
                  <a:gd name="T3" fmla="*/ 0 h 24"/>
                  <a:gd name="T4" fmla="*/ 0 w 35"/>
                  <a:gd name="T5" fmla="*/ 0 h 24"/>
                  <a:gd name="T6" fmla="*/ 0 w 35"/>
                  <a:gd name="T7" fmla="*/ 0 h 24"/>
                  <a:gd name="T8" fmla="*/ 0 w 35"/>
                  <a:gd name="T9" fmla="*/ 0 h 24"/>
                  <a:gd name="T10" fmla="*/ 0 w 35"/>
                  <a:gd name="T11" fmla="*/ 0 h 24"/>
                  <a:gd name="T12" fmla="*/ 0 w 35"/>
                  <a:gd name="T13" fmla="*/ 0 h 24"/>
                  <a:gd name="T14" fmla="*/ 0 w 35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24"/>
                  <a:gd name="T26" fmla="*/ 35 w 35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24">
                    <a:moveTo>
                      <a:pt x="35" y="17"/>
                    </a:moveTo>
                    <a:lnTo>
                      <a:pt x="29" y="16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0" y="18"/>
                    </a:lnTo>
                    <a:lnTo>
                      <a:pt x="23" y="0"/>
                    </a:lnTo>
                    <a:lnTo>
                      <a:pt x="35" y="17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1" name="Freeform 25"/>
              <p:cNvSpPr>
                <a:spLocks/>
              </p:cNvSpPr>
              <p:nvPr/>
            </p:nvSpPr>
            <p:spPr bwMode="auto">
              <a:xfrm>
                <a:off x="996" y="4177"/>
                <a:ext cx="7" cy="3"/>
              </a:xfrm>
              <a:custGeom>
                <a:avLst/>
                <a:gdLst>
                  <a:gd name="T0" fmla="*/ 0 w 57"/>
                  <a:gd name="T1" fmla="*/ 0 h 35"/>
                  <a:gd name="T2" fmla="*/ 0 w 57"/>
                  <a:gd name="T3" fmla="*/ 0 h 35"/>
                  <a:gd name="T4" fmla="*/ 0 w 57"/>
                  <a:gd name="T5" fmla="*/ 0 h 35"/>
                  <a:gd name="T6" fmla="*/ 0 w 57"/>
                  <a:gd name="T7" fmla="*/ 0 h 35"/>
                  <a:gd name="T8" fmla="*/ 0 w 57"/>
                  <a:gd name="T9" fmla="*/ 0 h 35"/>
                  <a:gd name="T10" fmla="*/ 0 w 57"/>
                  <a:gd name="T11" fmla="*/ 0 h 35"/>
                  <a:gd name="T12" fmla="*/ 0 w 57"/>
                  <a:gd name="T13" fmla="*/ 0 h 35"/>
                  <a:gd name="T14" fmla="*/ 0 w 57"/>
                  <a:gd name="T15" fmla="*/ 0 h 35"/>
                  <a:gd name="T16" fmla="*/ 0 w 57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7"/>
                  <a:gd name="T28" fmla="*/ 0 h 35"/>
                  <a:gd name="T29" fmla="*/ 57 w 57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7" h="35">
                    <a:moveTo>
                      <a:pt x="29" y="0"/>
                    </a:moveTo>
                    <a:lnTo>
                      <a:pt x="0" y="35"/>
                    </a:lnTo>
                    <a:lnTo>
                      <a:pt x="27" y="26"/>
                    </a:lnTo>
                    <a:lnTo>
                      <a:pt x="32" y="26"/>
                    </a:lnTo>
                    <a:lnTo>
                      <a:pt x="44" y="27"/>
                    </a:lnTo>
                    <a:lnTo>
                      <a:pt x="55" y="29"/>
                    </a:lnTo>
                    <a:lnTo>
                      <a:pt x="57" y="7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2" name="Freeform 26"/>
              <p:cNvSpPr>
                <a:spLocks/>
              </p:cNvSpPr>
              <p:nvPr/>
            </p:nvSpPr>
            <p:spPr bwMode="auto">
              <a:xfrm>
                <a:off x="1029" y="4182"/>
                <a:ext cx="7" cy="14"/>
              </a:xfrm>
              <a:custGeom>
                <a:avLst/>
                <a:gdLst>
                  <a:gd name="T0" fmla="*/ 0 w 66"/>
                  <a:gd name="T1" fmla="*/ 0 h 127"/>
                  <a:gd name="T2" fmla="*/ 0 w 66"/>
                  <a:gd name="T3" fmla="*/ 0 h 127"/>
                  <a:gd name="T4" fmla="*/ 0 w 66"/>
                  <a:gd name="T5" fmla="*/ 0 h 127"/>
                  <a:gd name="T6" fmla="*/ 0 w 66"/>
                  <a:gd name="T7" fmla="*/ 0 h 127"/>
                  <a:gd name="T8" fmla="*/ 0 w 66"/>
                  <a:gd name="T9" fmla="*/ 0 h 127"/>
                  <a:gd name="T10" fmla="*/ 0 w 66"/>
                  <a:gd name="T11" fmla="*/ 0 h 127"/>
                  <a:gd name="T12" fmla="*/ 0 w 66"/>
                  <a:gd name="T13" fmla="*/ 0 h 127"/>
                  <a:gd name="T14" fmla="*/ 0 w 66"/>
                  <a:gd name="T15" fmla="*/ 0 h 127"/>
                  <a:gd name="T16" fmla="*/ 0 w 66"/>
                  <a:gd name="T17" fmla="*/ 0 h 127"/>
                  <a:gd name="T18" fmla="*/ 0 w 66"/>
                  <a:gd name="T19" fmla="*/ 0 h 127"/>
                  <a:gd name="T20" fmla="*/ 0 w 66"/>
                  <a:gd name="T21" fmla="*/ 0 h 127"/>
                  <a:gd name="T22" fmla="*/ 0 w 66"/>
                  <a:gd name="T23" fmla="*/ 0 h 127"/>
                  <a:gd name="T24" fmla="*/ 0 w 66"/>
                  <a:gd name="T25" fmla="*/ 0 h 127"/>
                  <a:gd name="T26" fmla="*/ 0 w 66"/>
                  <a:gd name="T27" fmla="*/ 0 h 127"/>
                  <a:gd name="T28" fmla="*/ 0 w 66"/>
                  <a:gd name="T29" fmla="*/ 0 h 127"/>
                  <a:gd name="T30" fmla="*/ 0 w 66"/>
                  <a:gd name="T31" fmla="*/ 0 h 127"/>
                  <a:gd name="T32" fmla="*/ 0 w 66"/>
                  <a:gd name="T33" fmla="*/ 0 h 127"/>
                  <a:gd name="T34" fmla="*/ 0 w 66"/>
                  <a:gd name="T35" fmla="*/ 0 h 127"/>
                  <a:gd name="T36" fmla="*/ 0 w 66"/>
                  <a:gd name="T37" fmla="*/ 0 h 127"/>
                  <a:gd name="T38" fmla="*/ 0 w 66"/>
                  <a:gd name="T39" fmla="*/ 0 h 127"/>
                  <a:gd name="T40" fmla="*/ 0 w 66"/>
                  <a:gd name="T41" fmla="*/ 0 h 127"/>
                  <a:gd name="T42" fmla="*/ 0 w 66"/>
                  <a:gd name="T43" fmla="*/ 0 h 127"/>
                  <a:gd name="T44" fmla="*/ 0 w 66"/>
                  <a:gd name="T45" fmla="*/ 0 h 127"/>
                  <a:gd name="T46" fmla="*/ 0 w 66"/>
                  <a:gd name="T47" fmla="*/ 0 h 127"/>
                  <a:gd name="T48" fmla="*/ 0 w 66"/>
                  <a:gd name="T49" fmla="*/ 0 h 127"/>
                  <a:gd name="T50" fmla="*/ 0 w 66"/>
                  <a:gd name="T51" fmla="*/ 0 h 127"/>
                  <a:gd name="T52" fmla="*/ 0 w 66"/>
                  <a:gd name="T53" fmla="*/ 0 h 1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127"/>
                  <a:gd name="T83" fmla="*/ 66 w 66"/>
                  <a:gd name="T84" fmla="*/ 127 h 1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127">
                    <a:moveTo>
                      <a:pt x="28" y="20"/>
                    </a:moveTo>
                    <a:lnTo>
                      <a:pt x="21" y="27"/>
                    </a:lnTo>
                    <a:lnTo>
                      <a:pt x="19" y="36"/>
                    </a:lnTo>
                    <a:lnTo>
                      <a:pt x="21" y="45"/>
                    </a:lnTo>
                    <a:lnTo>
                      <a:pt x="28" y="56"/>
                    </a:lnTo>
                    <a:lnTo>
                      <a:pt x="32" y="73"/>
                    </a:lnTo>
                    <a:lnTo>
                      <a:pt x="30" y="92"/>
                    </a:lnTo>
                    <a:lnTo>
                      <a:pt x="33" y="101"/>
                    </a:lnTo>
                    <a:lnTo>
                      <a:pt x="39" y="101"/>
                    </a:lnTo>
                    <a:lnTo>
                      <a:pt x="45" y="87"/>
                    </a:lnTo>
                    <a:lnTo>
                      <a:pt x="48" y="72"/>
                    </a:lnTo>
                    <a:lnTo>
                      <a:pt x="48" y="47"/>
                    </a:lnTo>
                    <a:lnTo>
                      <a:pt x="48" y="30"/>
                    </a:lnTo>
                    <a:lnTo>
                      <a:pt x="47" y="22"/>
                    </a:lnTo>
                    <a:lnTo>
                      <a:pt x="40" y="17"/>
                    </a:lnTo>
                    <a:lnTo>
                      <a:pt x="35" y="17"/>
                    </a:lnTo>
                    <a:lnTo>
                      <a:pt x="27" y="5"/>
                    </a:lnTo>
                    <a:lnTo>
                      <a:pt x="54" y="0"/>
                    </a:lnTo>
                    <a:lnTo>
                      <a:pt x="66" y="18"/>
                    </a:lnTo>
                    <a:lnTo>
                      <a:pt x="62" y="84"/>
                    </a:lnTo>
                    <a:lnTo>
                      <a:pt x="43" y="127"/>
                    </a:lnTo>
                    <a:lnTo>
                      <a:pt x="27" y="118"/>
                    </a:lnTo>
                    <a:lnTo>
                      <a:pt x="10" y="52"/>
                    </a:lnTo>
                    <a:lnTo>
                      <a:pt x="0" y="31"/>
                    </a:lnTo>
                    <a:lnTo>
                      <a:pt x="20" y="7"/>
                    </a:lnTo>
                    <a:lnTo>
                      <a:pt x="28" y="2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3" name="Freeform 27"/>
              <p:cNvSpPr>
                <a:spLocks/>
              </p:cNvSpPr>
              <p:nvPr/>
            </p:nvSpPr>
            <p:spPr bwMode="auto">
              <a:xfrm>
                <a:off x="969" y="4176"/>
                <a:ext cx="68" cy="68"/>
              </a:xfrm>
              <a:custGeom>
                <a:avLst/>
                <a:gdLst>
                  <a:gd name="T0" fmla="*/ 0 w 612"/>
                  <a:gd name="T1" fmla="*/ 0 h 606"/>
                  <a:gd name="T2" fmla="*/ 0 w 612"/>
                  <a:gd name="T3" fmla="*/ 0 h 606"/>
                  <a:gd name="T4" fmla="*/ 0 w 612"/>
                  <a:gd name="T5" fmla="*/ 0 h 606"/>
                  <a:gd name="T6" fmla="*/ 0 w 612"/>
                  <a:gd name="T7" fmla="*/ 0 h 606"/>
                  <a:gd name="T8" fmla="*/ 0 w 612"/>
                  <a:gd name="T9" fmla="*/ 0 h 606"/>
                  <a:gd name="T10" fmla="*/ 0 w 612"/>
                  <a:gd name="T11" fmla="*/ 0 h 606"/>
                  <a:gd name="T12" fmla="*/ 0 w 612"/>
                  <a:gd name="T13" fmla="*/ 0 h 606"/>
                  <a:gd name="T14" fmla="*/ 0 w 612"/>
                  <a:gd name="T15" fmla="*/ 0 h 606"/>
                  <a:gd name="T16" fmla="*/ 0 w 612"/>
                  <a:gd name="T17" fmla="*/ 0 h 606"/>
                  <a:gd name="T18" fmla="*/ 0 w 612"/>
                  <a:gd name="T19" fmla="*/ 0 h 606"/>
                  <a:gd name="T20" fmla="*/ 0 w 612"/>
                  <a:gd name="T21" fmla="*/ 0 h 606"/>
                  <a:gd name="T22" fmla="*/ 0 w 612"/>
                  <a:gd name="T23" fmla="*/ 0 h 606"/>
                  <a:gd name="T24" fmla="*/ 0 w 612"/>
                  <a:gd name="T25" fmla="*/ 0 h 606"/>
                  <a:gd name="T26" fmla="*/ 0 w 612"/>
                  <a:gd name="T27" fmla="*/ 0 h 606"/>
                  <a:gd name="T28" fmla="*/ 0 w 612"/>
                  <a:gd name="T29" fmla="*/ 0 h 606"/>
                  <a:gd name="T30" fmla="*/ 0 w 612"/>
                  <a:gd name="T31" fmla="*/ 0 h 606"/>
                  <a:gd name="T32" fmla="*/ 0 w 612"/>
                  <a:gd name="T33" fmla="*/ 0 h 606"/>
                  <a:gd name="T34" fmla="*/ 0 w 612"/>
                  <a:gd name="T35" fmla="*/ 0 h 606"/>
                  <a:gd name="T36" fmla="*/ 0 w 612"/>
                  <a:gd name="T37" fmla="*/ 0 h 606"/>
                  <a:gd name="T38" fmla="*/ 0 w 612"/>
                  <a:gd name="T39" fmla="*/ 0 h 606"/>
                  <a:gd name="T40" fmla="*/ 0 w 612"/>
                  <a:gd name="T41" fmla="*/ 0 h 606"/>
                  <a:gd name="T42" fmla="*/ 0 w 612"/>
                  <a:gd name="T43" fmla="*/ 0 h 606"/>
                  <a:gd name="T44" fmla="*/ 0 w 612"/>
                  <a:gd name="T45" fmla="*/ 0 h 606"/>
                  <a:gd name="T46" fmla="*/ 0 w 612"/>
                  <a:gd name="T47" fmla="*/ 0 h 606"/>
                  <a:gd name="T48" fmla="*/ 0 w 612"/>
                  <a:gd name="T49" fmla="*/ 0 h 606"/>
                  <a:gd name="T50" fmla="*/ 0 w 612"/>
                  <a:gd name="T51" fmla="*/ 0 h 606"/>
                  <a:gd name="T52" fmla="*/ 0 w 612"/>
                  <a:gd name="T53" fmla="*/ 0 h 606"/>
                  <a:gd name="T54" fmla="*/ 0 w 612"/>
                  <a:gd name="T55" fmla="*/ 0 h 606"/>
                  <a:gd name="T56" fmla="*/ 0 w 612"/>
                  <a:gd name="T57" fmla="*/ 0 h 606"/>
                  <a:gd name="T58" fmla="*/ 0 w 612"/>
                  <a:gd name="T59" fmla="*/ 0 h 606"/>
                  <a:gd name="T60" fmla="*/ 0 w 612"/>
                  <a:gd name="T61" fmla="*/ 0 h 606"/>
                  <a:gd name="T62" fmla="*/ 0 w 612"/>
                  <a:gd name="T63" fmla="*/ 0 h 606"/>
                  <a:gd name="T64" fmla="*/ 0 w 612"/>
                  <a:gd name="T65" fmla="*/ 0 h 606"/>
                  <a:gd name="T66" fmla="*/ 0 w 612"/>
                  <a:gd name="T67" fmla="*/ 0 h 606"/>
                  <a:gd name="T68" fmla="*/ 0 w 612"/>
                  <a:gd name="T69" fmla="*/ 0 h 606"/>
                  <a:gd name="T70" fmla="*/ 0 w 612"/>
                  <a:gd name="T71" fmla="*/ 0 h 606"/>
                  <a:gd name="T72" fmla="*/ 0 w 612"/>
                  <a:gd name="T73" fmla="*/ 0 h 606"/>
                  <a:gd name="T74" fmla="*/ 0 w 612"/>
                  <a:gd name="T75" fmla="*/ 0 h 606"/>
                  <a:gd name="T76" fmla="*/ 0 w 612"/>
                  <a:gd name="T77" fmla="*/ 0 h 606"/>
                  <a:gd name="T78" fmla="*/ 0 w 612"/>
                  <a:gd name="T79" fmla="*/ 0 h 606"/>
                  <a:gd name="T80" fmla="*/ 0 w 612"/>
                  <a:gd name="T81" fmla="*/ 0 h 606"/>
                  <a:gd name="T82" fmla="*/ 0 w 612"/>
                  <a:gd name="T83" fmla="*/ 0 h 606"/>
                  <a:gd name="T84" fmla="*/ 0 w 612"/>
                  <a:gd name="T85" fmla="*/ 0 h 606"/>
                  <a:gd name="T86" fmla="*/ 0 w 612"/>
                  <a:gd name="T87" fmla="*/ 0 h 606"/>
                  <a:gd name="T88" fmla="*/ 0 w 612"/>
                  <a:gd name="T89" fmla="*/ 0 h 606"/>
                  <a:gd name="T90" fmla="*/ 0 w 612"/>
                  <a:gd name="T91" fmla="*/ 0 h 606"/>
                  <a:gd name="T92" fmla="*/ 0 w 612"/>
                  <a:gd name="T93" fmla="*/ 0 h 606"/>
                  <a:gd name="T94" fmla="*/ 0 w 612"/>
                  <a:gd name="T95" fmla="*/ 0 h 606"/>
                  <a:gd name="T96" fmla="*/ 0 w 612"/>
                  <a:gd name="T97" fmla="*/ 0 h 606"/>
                  <a:gd name="T98" fmla="*/ 0 w 612"/>
                  <a:gd name="T99" fmla="*/ 0 h 606"/>
                  <a:gd name="T100" fmla="*/ 0 w 612"/>
                  <a:gd name="T101" fmla="*/ 0 h 606"/>
                  <a:gd name="T102" fmla="*/ 0 w 612"/>
                  <a:gd name="T103" fmla="*/ 0 h 606"/>
                  <a:gd name="T104" fmla="*/ 0 w 612"/>
                  <a:gd name="T105" fmla="*/ 0 h 606"/>
                  <a:gd name="T106" fmla="*/ 0 w 612"/>
                  <a:gd name="T107" fmla="*/ 0 h 606"/>
                  <a:gd name="T108" fmla="*/ 0 w 612"/>
                  <a:gd name="T109" fmla="*/ 0 h 606"/>
                  <a:gd name="T110" fmla="*/ 0 w 612"/>
                  <a:gd name="T111" fmla="*/ 0 h 606"/>
                  <a:gd name="T112" fmla="*/ 0 w 612"/>
                  <a:gd name="T113" fmla="*/ 0 h 606"/>
                  <a:gd name="T114" fmla="*/ 0 w 612"/>
                  <a:gd name="T115" fmla="*/ 0 h 60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2"/>
                  <a:gd name="T175" fmla="*/ 0 h 606"/>
                  <a:gd name="T176" fmla="*/ 612 w 612"/>
                  <a:gd name="T177" fmla="*/ 606 h 60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2" h="606">
                    <a:moveTo>
                      <a:pt x="288" y="0"/>
                    </a:moveTo>
                    <a:lnTo>
                      <a:pt x="279" y="31"/>
                    </a:lnTo>
                    <a:lnTo>
                      <a:pt x="263" y="34"/>
                    </a:lnTo>
                    <a:lnTo>
                      <a:pt x="253" y="44"/>
                    </a:lnTo>
                    <a:lnTo>
                      <a:pt x="240" y="71"/>
                    </a:lnTo>
                    <a:lnTo>
                      <a:pt x="230" y="110"/>
                    </a:lnTo>
                    <a:lnTo>
                      <a:pt x="220" y="148"/>
                    </a:lnTo>
                    <a:lnTo>
                      <a:pt x="215" y="190"/>
                    </a:lnTo>
                    <a:lnTo>
                      <a:pt x="215" y="222"/>
                    </a:lnTo>
                    <a:lnTo>
                      <a:pt x="220" y="263"/>
                    </a:lnTo>
                    <a:lnTo>
                      <a:pt x="232" y="296"/>
                    </a:lnTo>
                    <a:lnTo>
                      <a:pt x="257" y="322"/>
                    </a:lnTo>
                    <a:lnTo>
                      <a:pt x="281" y="332"/>
                    </a:lnTo>
                    <a:lnTo>
                      <a:pt x="311" y="332"/>
                    </a:lnTo>
                    <a:lnTo>
                      <a:pt x="332" y="326"/>
                    </a:lnTo>
                    <a:lnTo>
                      <a:pt x="352" y="312"/>
                    </a:lnTo>
                    <a:lnTo>
                      <a:pt x="365" y="297"/>
                    </a:lnTo>
                    <a:lnTo>
                      <a:pt x="371" y="271"/>
                    </a:lnTo>
                    <a:lnTo>
                      <a:pt x="376" y="234"/>
                    </a:lnTo>
                    <a:lnTo>
                      <a:pt x="374" y="201"/>
                    </a:lnTo>
                    <a:lnTo>
                      <a:pt x="374" y="172"/>
                    </a:lnTo>
                    <a:lnTo>
                      <a:pt x="383" y="149"/>
                    </a:lnTo>
                    <a:lnTo>
                      <a:pt x="403" y="149"/>
                    </a:lnTo>
                    <a:lnTo>
                      <a:pt x="437" y="156"/>
                    </a:lnTo>
                    <a:lnTo>
                      <a:pt x="454" y="172"/>
                    </a:lnTo>
                    <a:lnTo>
                      <a:pt x="452" y="208"/>
                    </a:lnTo>
                    <a:lnTo>
                      <a:pt x="449" y="263"/>
                    </a:lnTo>
                    <a:lnTo>
                      <a:pt x="449" y="310"/>
                    </a:lnTo>
                    <a:lnTo>
                      <a:pt x="443" y="345"/>
                    </a:lnTo>
                    <a:lnTo>
                      <a:pt x="429" y="374"/>
                    </a:lnTo>
                    <a:lnTo>
                      <a:pt x="407" y="400"/>
                    </a:lnTo>
                    <a:lnTo>
                      <a:pt x="386" y="414"/>
                    </a:lnTo>
                    <a:lnTo>
                      <a:pt x="340" y="426"/>
                    </a:lnTo>
                    <a:lnTo>
                      <a:pt x="305" y="426"/>
                    </a:lnTo>
                    <a:lnTo>
                      <a:pt x="263" y="419"/>
                    </a:lnTo>
                    <a:lnTo>
                      <a:pt x="229" y="408"/>
                    </a:lnTo>
                    <a:lnTo>
                      <a:pt x="203" y="402"/>
                    </a:lnTo>
                    <a:lnTo>
                      <a:pt x="170" y="387"/>
                    </a:lnTo>
                    <a:lnTo>
                      <a:pt x="156" y="370"/>
                    </a:lnTo>
                    <a:lnTo>
                      <a:pt x="150" y="354"/>
                    </a:lnTo>
                    <a:lnTo>
                      <a:pt x="136" y="341"/>
                    </a:lnTo>
                    <a:lnTo>
                      <a:pt x="122" y="337"/>
                    </a:lnTo>
                    <a:lnTo>
                      <a:pt x="101" y="335"/>
                    </a:lnTo>
                    <a:lnTo>
                      <a:pt x="86" y="338"/>
                    </a:lnTo>
                    <a:lnTo>
                      <a:pt x="65" y="351"/>
                    </a:lnTo>
                    <a:lnTo>
                      <a:pt x="51" y="364"/>
                    </a:lnTo>
                    <a:lnTo>
                      <a:pt x="38" y="381"/>
                    </a:lnTo>
                    <a:lnTo>
                      <a:pt x="33" y="405"/>
                    </a:lnTo>
                    <a:lnTo>
                      <a:pt x="30" y="426"/>
                    </a:lnTo>
                    <a:lnTo>
                      <a:pt x="32" y="445"/>
                    </a:lnTo>
                    <a:lnTo>
                      <a:pt x="43" y="468"/>
                    </a:lnTo>
                    <a:lnTo>
                      <a:pt x="64" y="486"/>
                    </a:lnTo>
                    <a:lnTo>
                      <a:pt x="127" y="514"/>
                    </a:lnTo>
                    <a:lnTo>
                      <a:pt x="194" y="539"/>
                    </a:lnTo>
                    <a:lnTo>
                      <a:pt x="274" y="563"/>
                    </a:lnTo>
                    <a:lnTo>
                      <a:pt x="346" y="571"/>
                    </a:lnTo>
                    <a:lnTo>
                      <a:pt x="407" y="567"/>
                    </a:lnTo>
                    <a:lnTo>
                      <a:pt x="452" y="553"/>
                    </a:lnTo>
                    <a:lnTo>
                      <a:pt x="498" y="522"/>
                    </a:lnTo>
                    <a:lnTo>
                      <a:pt x="542" y="477"/>
                    </a:lnTo>
                    <a:lnTo>
                      <a:pt x="576" y="416"/>
                    </a:lnTo>
                    <a:lnTo>
                      <a:pt x="584" y="377"/>
                    </a:lnTo>
                    <a:lnTo>
                      <a:pt x="588" y="338"/>
                    </a:lnTo>
                    <a:lnTo>
                      <a:pt x="582" y="310"/>
                    </a:lnTo>
                    <a:lnTo>
                      <a:pt x="587" y="298"/>
                    </a:lnTo>
                    <a:lnTo>
                      <a:pt x="595" y="277"/>
                    </a:lnTo>
                    <a:lnTo>
                      <a:pt x="595" y="261"/>
                    </a:lnTo>
                    <a:lnTo>
                      <a:pt x="589" y="250"/>
                    </a:lnTo>
                    <a:lnTo>
                      <a:pt x="579" y="242"/>
                    </a:lnTo>
                    <a:lnTo>
                      <a:pt x="574" y="256"/>
                    </a:lnTo>
                    <a:lnTo>
                      <a:pt x="574" y="270"/>
                    </a:lnTo>
                    <a:lnTo>
                      <a:pt x="565" y="291"/>
                    </a:lnTo>
                    <a:lnTo>
                      <a:pt x="563" y="307"/>
                    </a:lnTo>
                    <a:lnTo>
                      <a:pt x="565" y="331"/>
                    </a:lnTo>
                    <a:lnTo>
                      <a:pt x="563" y="365"/>
                    </a:lnTo>
                    <a:lnTo>
                      <a:pt x="558" y="393"/>
                    </a:lnTo>
                    <a:lnTo>
                      <a:pt x="546" y="425"/>
                    </a:lnTo>
                    <a:lnTo>
                      <a:pt x="531" y="451"/>
                    </a:lnTo>
                    <a:lnTo>
                      <a:pt x="507" y="482"/>
                    </a:lnTo>
                    <a:lnTo>
                      <a:pt x="477" y="506"/>
                    </a:lnTo>
                    <a:lnTo>
                      <a:pt x="439" y="528"/>
                    </a:lnTo>
                    <a:lnTo>
                      <a:pt x="392" y="537"/>
                    </a:lnTo>
                    <a:lnTo>
                      <a:pt x="344" y="539"/>
                    </a:lnTo>
                    <a:lnTo>
                      <a:pt x="298" y="537"/>
                    </a:lnTo>
                    <a:lnTo>
                      <a:pt x="240" y="523"/>
                    </a:lnTo>
                    <a:lnTo>
                      <a:pt x="204" y="512"/>
                    </a:lnTo>
                    <a:lnTo>
                      <a:pt x="164" y="499"/>
                    </a:lnTo>
                    <a:lnTo>
                      <a:pt x="118" y="482"/>
                    </a:lnTo>
                    <a:lnTo>
                      <a:pt x="91" y="471"/>
                    </a:lnTo>
                    <a:lnTo>
                      <a:pt x="68" y="464"/>
                    </a:lnTo>
                    <a:lnTo>
                      <a:pt x="52" y="451"/>
                    </a:lnTo>
                    <a:lnTo>
                      <a:pt x="49" y="435"/>
                    </a:lnTo>
                    <a:lnTo>
                      <a:pt x="56" y="410"/>
                    </a:lnTo>
                    <a:lnTo>
                      <a:pt x="77" y="384"/>
                    </a:lnTo>
                    <a:lnTo>
                      <a:pt x="95" y="367"/>
                    </a:lnTo>
                    <a:lnTo>
                      <a:pt x="112" y="370"/>
                    </a:lnTo>
                    <a:lnTo>
                      <a:pt x="121" y="381"/>
                    </a:lnTo>
                    <a:lnTo>
                      <a:pt x="121" y="395"/>
                    </a:lnTo>
                    <a:lnTo>
                      <a:pt x="129" y="408"/>
                    </a:lnTo>
                    <a:lnTo>
                      <a:pt x="149" y="422"/>
                    </a:lnTo>
                    <a:lnTo>
                      <a:pt x="196" y="437"/>
                    </a:lnTo>
                    <a:lnTo>
                      <a:pt x="253" y="449"/>
                    </a:lnTo>
                    <a:lnTo>
                      <a:pt x="289" y="453"/>
                    </a:lnTo>
                    <a:lnTo>
                      <a:pt x="329" y="454"/>
                    </a:lnTo>
                    <a:lnTo>
                      <a:pt x="361" y="451"/>
                    </a:lnTo>
                    <a:lnTo>
                      <a:pt x="389" y="443"/>
                    </a:lnTo>
                    <a:lnTo>
                      <a:pt x="413" y="426"/>
                    </a:lnTo>
                    <a:lnTo>
                      <a:pt x="436" y="405"/>
                    </a:lnTo>
                    <a:lnTo>
                      <a:pt x="454" y="381"/>
                    </a:lnTo>
                    <a:lnTo>
                      <a:pt x="473" y="350"/>
                    </a:lnTo>
                    <a:lnTo>
                      <a:pt x="480" y="307"/>
                    </a:lnTo>
                    <a:lnTo>
                      <a:pt x="487" y="271"/>
                    </a:lnTo>
                    <a:lnTo>
                      <a:pt x="493" y="235"/>
                    </a:lnTo>
                    <a:lnTo>
                      <a:pt x="501" y="197"/>
                    </a:lnTo>
                    <a:lnTo>
                      <a:pt x="503" y="165"/>
                    </a:lnTo>
                    <a:lnTo>
                      <a:pt x="502" y="149"/>
                    </a:lnTo>
                    <a:lnTo>
                      <a:pt x="498" y="136"/>
                    </a:lnTo>
                    <a:lnTo>
                      <a:pt x="478" y="120"/>
                    </a:lnTo>
                    <a:lnTo>
                      <a:pt x="446" y="109"/>
                    </a:lnTo>
                    <a:lnTo>
                      <a:pt x="423" y="106"/>
                    </a:lnTo>
                    <a:lnTo>
                      <a:pt x="403" y="106"/>
                    </a:lnTo>
                    <a:lnTo>
                      <a:pt x="386" y="113"/>
                    </a:lnTo>
                    <a:lnTo>
                      <a:pt x="373" y="121"/>
                    </a:lnTo>
                    <a:lnTo>
                      <a:pt x="363" y="137"/>
                    </a:lnTo>
                    <a:lnTo>
                      <a:pt x="358" y="158"/>
                    </a:lnTo>
                    <a:lnTo>
                      <a:pt x="358" y="186"/>
                    </a:lnTo>
                    <a:lnTo>
                      <a:pt x="358" y="213"/>
                    </a:lnTo>
                    <a:lnTo>
                      <a:pt x="355" y="240"/>
                    </a:lnTo>
                    <a:lnTo>
                      <a:pt x="346" y="261"/>
                    </a:lnTo>
                    <a:lnTo>
                      <a:pt x="333" y="278"/>
                    </a:lnTo>
                    <a:lnTo>
                      <a:pt x="312" y="293"/>
                    </a:lnTo>
                    <a:lnTo>
                      <a:pt x="295" y="298"/>
                    </a:lnTo>
                    <a:lnTo>
                      <a:pt x="282" y="297"/>
                    </a:lnTo>
                    <a:lnTo>
                      <a:pt x="268" y="289"/>
                    </a:lnTo>
                    <a:lnTo>
                      <a:pt x="251" y="268"/>
                    </a:lnTo>
                    <a:lnTo>
                      <a:pt x="244" y="235"/>
                    </a:lnTo>
                    <a:lnTo>
                      <a:pt x="244" y="202"/>
                    </a:lnTo>
                    <a:lnTo>
                      <a:pt x="253" y="159"/>
                    </a:lnTo>
                    <a:lnTo>
                      <a:pt x="271" y="116"/>
                    </a:lnTo>
                    <a:lnTo>
                      <a:pt x="290" y="85"/>
                    </a:lnTo>
                    <a:lnTo>
                      <a:pt x="305" y="70"/>
                    </a:lnTo>
                    <a:lnTo>
                      <a:pt x="311" y="56"/>
                    </a:lnTo>
                    <a:lnTo>
                      <a:pt x="309" y="44"/>
                    </a:lnTo>
                    <a:lnTo>
                      <a:pt x="302" y="34"/>
                    </a:lnTo>
                    <a:lnTo>
                      <a:pt x="289" y="29"/>
                    </a:lnTo>
                    <a:lnTo>
                      <a:pt x="301" y="5"/>
                    </a:lnTo>
                    <a:lnTo>
                      <a:pt x="333" y="22"/>
                    </a:lnTo>
                    <a:lnTo>
                      <a:pt x="390" y="76"/>
                    </a:lnTo>
                    <a:lnTo>
                      <a:pt x="534" y="91"/>
                    </a:lnTo>
                    <a:lnTo>
                      <a:pt x="560" y="194"/>
                    </a:lnTo>
                    <a:lnTo>
                      <a:pt x="598" y="200"/>
                    </a:lnTo>
                    <a:lnTo>
                      <a:pt x="607" y="229"/>
                    </a:lnTo>
                    <a:lnTo>
                      <a:pt x="611" y="261"/>
                    </a:lnTo>
                    <a:lnTo>
                      <a:pt x="612" y="290"/>
                    </a:lnTo>
                    <a:lnTo>
                      <a:pt x="605" y="308"/>
                    </a:lnTo>
                    <a:lnTo>
                      <a:pt x="602" y="396"/>
                    </a:lnTo>
                    <a:lnTo>
                      <a:pt x="562" y="494"/>
                    </a:lnTo>
                    <a:lnTo>
                      <a:pt x="542" y="522"/>
                    </a:lnTo>
                    <a:lnTo>
                      <a:pt x="475" y="581"/>
                    </a:lnTo>
                    <a:lnTo>
                      <a:pt x="405" y="606"/>
                    </a:lnTo>
                    <a:lnTo>
                      <a:pt x="324" y="606"/>
                    </a:lnTo>
                    <a:lnTo>
                      <a:pt x="158" y="568"/>
                    </a:lnTo>
                    <a:lnTo>
                      <a:pt x="15" y="482"/>
                    </a:lnTo>
                    <a:lnTo>
                      <a:pt x="0" y="405"/>
                    </a:lnTo>
                    <a:lnTo>
                      <a:pt x="18" y="343"/>
                    </a:lnTo>
                    <a:lnTo>
                      <a:pt x="76" y="313"/>
                    </a:lnTo>
                    <a:lnTo>
                      <a:pt x="147" y="322"/>
                    </a:lnTo>
                    <a:lnTo>
                      <a:pt x="222" y="320"/>
                    </a:lnTo>
                    <a:lnTo>
                      <a:pt x="187" y="235"/>
                    </a:lnTo>
                    <a:lnTo>
                      <a:pt x="190" y="126"/>
                    </a:lnTo>
                    <a:lnTo>
                      <a:pt x="204" y="85"/>
                    </a:lnTo>
                    <a:lnTo>
                      <a:pt x="226" y="44"/>
                    </a:lnTo>
                    <a:lnTo>
                      <a:pt x="251" y="3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4" name="Freeform 28"/>
              <p:cNvSpPr>
                <a:spLocks/>
              </p:cNvSpPr>
              <p:nvPr/>
            </p:nvSpPr>
            <p:spPr bwMode="auto">
              <a:xfrm>
                <a:off x="944" y="4176"/>
                <a:ext cx="4" cy="3"/>
              </a:xfrm>
              <a:custGeom>
                <a:avLst/>
                <a:gdLst>
                  <a:gd name="T0" fmla="*/ 0 w 33"/>
                  <a:gd name="T1" fmla="*/ 0 h 31"/>
                  <a:gd name="T2" fmla="*/ 0 w 33"/>
                  <a:gd name="T3" fmla="*/ 0 h 31"/>
                  <a:gd name="T4" fmla="*/ 0 w 33"/>
                  <a:gd name="T5" fmla="*/ 0 h 31"/>
                  <a:gd name="T6" fmla="*/ 0 w 33"/>
                  <a:gd name="T7" fmla="*/ 0 h 31"/>
                  <a:gd name="T8" fmla="*/ 0 w 33"/>
                  <a:gd name="T9" fmla="*/ 0 h 31"/>
                  <a:gd name="T10" fmla="*/ 0 w 33"/>
                  <a:gd name="T11" fmla="*/ 0 h 31"/>
                  <a:gd name="T12" fmla="*/ 0 w 33"/>
                  <a:gd name="T13" fmla="*/ 0 h 31"/>
                  <a:gd name="T14" fmla="*/ 0 w 33"/>
                  <a:gd name="T15" fmla="*/ 0 h 31"/>
                  <a:gd name="T16" fmla="*/ 0 w 33"/>
                  <a:gd name="T17" fmla="*/ 0 h 31"/>
                  <a:gd name="T18" fmla="*/ 0 w 33"/>
                  <a:gd name="T19" fmla="*/ 0 h 31"/>
                  <a:gd name="T20" fmla="*/ 0 w 33"/>
                  <a:gd name="T21" fmla="*/ 0 h 31"/>
                  <a:gd name="T22" fmla="*/ 0 w 33"/>
                  <a:gd name="T23" fmla="*/ 0 h 31"/>
                  <a:gd name="T24" fmla="*/ 0 w 33"/>
                  <a:gd name="T25" fmla="*/ 0 h 31"/>
                  <a:gd name="T26" fmla="*/ 0 w 33"/>
                  <a:gd name="T27" fmla="*/ 0 h 31"/>
                  <a:gd name="T28" fmla="*/ 0 w 33"/>
                  <a:gd name="T29" fmla="*/ 0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3"/>
                  <a:gd name="T46" fmla="*/ 0 h 31"/>
                  <a:gd name="T47" fmla="*/ 33 w 33"/>
                  <a:gd name="T48" fmla="*/ 31 h 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3" h="31">
                    <a:moveTo>
                      <a:pt x="31" y="15"/>
                    </a:moveTo>
                    <a:lnTo>
                      <a:pt x="29" y="13"/>
                    </a:lnTo>
                    <a:lnTo>
                      <a:pt x="25" y="13"/>
                    </a:lnTo>
                    <a:lnTo>
                      <a:pt x="22" y="10"/>
                    </a:lnTo>
                    <a:lnTo>
                      <a:pt x="19" y="10"/>
                    </a:lnTo>
                    <a:lnTo>
                      <a:pt x="18" y="13"/>
                    </a:lnTo>
                    <a:lnTo>
                      <a:pt x="16" y="14"/>
                    </a:lnTo>
                    <a:lnTo>
                      <a:pt x="16" y="16"/>
                    </a:lnTo>
                    <a:lnTo>
                      <a:pt x="15" y="23"/>
                    </a:lnTo>
                    <a:lnTo>
                      <a:pt x="15" y="31"/>
                    </a:lnTo>
                    <a:lnTo>
                      <a:pt x="0" y="18"/>
                    </a:lnTo>
                    <a:lnTo>
                      <a:pt x="2" y="0"/>
                    </a:lnTo>
                    <a:lnTo>
                      <a:pt x="33" y="9"/>
                    </a:lnTo>
                    <a:lnTo>
                      <a:pt x="31" y="1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5" name="Freeform 29"/>
              <p:cNvSpPr>
                <a:spLocks/>
              </p:cNvSpPr>
              <p:nvPr/>
            </p:nvSpPr>
            <p:spPr bwMode="auto">
              <a:xfrm>
                <a:off x="919" y="4168"/>
                <a:ext cx="47" cy="78"/>
              </a:xfrm>
              <a:custGeom>
                <a:avLst/>
                <a:gdLst>
                  <a:gd name="T0" fmla="*/ 0 w 419"/>
                  <a:gd name="T1" fmla="*/ 0 h 709"/>
                  <a:gd name="T2" fmla="*/ 0 w 419"/>
                  <a:gd name="T3" fmla="*/ 0 h 709"/>
                  <a:gd name="T4" fmla="*/ 0 w 419"/>
                  <a:gd name="T5" fmla="*/ 0 h 709"/>
                  <a:gd name="T6" fmla="*/ 0 w 419"/>
                  <a:gd name="T7" fmla="*/ 0 h 709"/>
                  <a:gd name="T8" fmla="*/ 0 w 419"/>
                  <a:gd name="T9" fmla="*/ 0 h 709"/>
                  <a:gd name="T10" fmla="*/ 0 w 419"/>
                  <a:gd name="T11" fmla="*/ 0 h 709"/>
                  <a:gd name="T12" fmla="*/ 0 w 419"/>
                  <a:gd name="T13" fmla="*/ 0 h 709"/>
                  <a:gd name="T14" fmla="*/ 0 w 419"/>
                  <a:gd name="T15" fmla="*/ 0 h 709"/>
                  <a:gd name="T16" fmla="*/ 0 w 419"/>
                  <a:gd name="T17" fmla="*/ 0 h 709"/>
                  <a:gd name="T18" fmla="*/ 0 w 419"/>
                  <a:gd name="T19" fmla="*/ 0 h 709"/>
                  <a:gd name="T20" fmla="*/ 0 w 419"/>
                  <a:gd name="T21" fmla="*/ 0 h 709"/>
                  <a:gd name="T22" fmla="*/ 0 w 419"/>
                  <a:gd name="T23" fmla="*/ 0 h 709"/>
                  <a:gd name="T24" fmla="*/ 0 w 419"/>
                  <a:gd name="T25" fmla="*/ 0 h 709"/>
                  <a:gd name="T26" fmla="*/ 0 w 419"/>
                  <a:gd name="T27" fmla="*/ 0 h 709"/>
                  <a:gd name="T28" fmla="*/ 0 w 419"/>
                  <a:gd name="T29" fmla="*/ 0 h 709"/>
                  <a:gd name="T30" fmla="*/ 0 w 419"/>
                  <a:gd name="T31" fmla="*/ 0 h 709"/>
                  <a:gd name="T32" fmla="*/ 0 w 419"/>
                  <a:gd name="T33" fmla="*/ 0 h 709"/>
                  <a:gd name="T34" fmla="*/ 0 w 419"/>
                  <a:gd name="T35" fmla="*/ 0 h 709"/>
                  <a:gd name="T36" fmla="*/ 0 w 419"/>
                  <a:gd name="T37" fmla="*/ 0 h 709"/>
                  <a:gd name="T38" fmla="*/ 0 w 419"/>
                  <a:gd name="T39" fmla="*/ 0 h 709"/>
                  <a:gd name="T40" fmla="*/ 0 w 419"/>
                  <a:gd name="T41" fmla="*/ 0 h 709"/>
                  <a:gd name="T42" fmla="*/ 0 w 419"/>
                  <a:gd name="T43" fmla="*/ 0 h 709"/>
                  <a:gd name="T44" fmla="*/ 0 w 419"/>
                  <a:gd name="T45" fmla="*/ 0 h 709"/>
                  <a:gd name="T46" fmla="*/ 0 w 419"/>
                  <a:gd name="T47" fmla="*/ 0 h 709"/>
                  <a:gd name="T48" fmla="*/ 0 w 419"/>
                  <a:gd name="T49" fmla="*/ 0 h 709"/>
                  <a:gd name="T50" fmla="*/ 0 w 419"/>
                  <a:gd name="T51" fmla="*/ 0 h 709"/>
                  <a:gd name="T52" fmla="*/ 0 w 419"/>
                  <a:gd name="T53" fmla="*/ 0 h 709"/>
                  <a:gd name="T54" fmla="*/ 0 w 419"/>
                  <a:gd name="T55" fmla="*/ 0 h 709"/>
                  <a:gd name="T56" fmla="*/ 0 w 419"/>
                  <a:gd name="T57" fmla="*/ 0 h 709"/>
                  <a:gd name="T58" fmla="*/ 0 w 419"/>
                  <a:gd name="T59" fmla="*/ 0 h 709"/>
                  <a:gd name="T60" fmla="*/ 0 w 419"/>
                  <a:gd name="T61" fmla="*/ 0 h 709"/>
                  <a:gd name="T62" fmla="*/ 0 w 419"/>
                  <a:gd name="T63" fmla="*/ 0 h 709"/>
                  <a:gd name="T64" fmla="*/ 0 w 419"/>
                  <a:gd name="T65" fmla="*/ 0 h 709"/>
                  <a:gd name="T66" fmla="*/ 0 w 419"/>
                  <a:gd name="T67" fmla="*/ 0 h 709"/>
                  <a:gd name="T68" fmla="*/ 0 w 419"/>
                  <a:gd name="T69" fmla="*/ 0 h 709"/>
                  <a:gd name="T70" fmla="*/ 0 w 419"/>
                  <a:gd name="T71" fmla="*/ 0 h 709"/>
                  <a:gd name="T72" fmla="*/ 0 w 419"/>
                  <a:gd name="T73" fmla="*/ 0 h 709"/>
                  <a:gd name="T74" fmla="*/ 0 w 419"/>
                  <a:gd name="T75" fmla="*/ 0 h 709"/>
                  <a:gd name="T76" fmla="*/ 0 w 419"/>
                  <a:gd name="T77" fmla="*/ 0 h 709"/>
                  <a:gd name="T78" fmla="*/ 0 w 419"/>
                  <a:gd name="T79" fmla="*/ 0 h 709"/>
                  <a:gd name="T80" fmla="*/ 0 w 419"/>
                  <a:gd name="T81" fmla="*/ 0 h 709"/>
                  <a:gd name="T82" fmla="*/ 0 w 419"/>
                  <a:gd name="T83" fmla="*/ 0 h 709"/>
                  <a:gd name="T84" fmla="*/ 0 w 419"/>
                  <a:gd name="T85" fmla="*/ 0 h 709"/>
                  <a:gd name="T86" fmla="*/ 0 w 419"/>
                  <a:gd name="T87" fmla="*/ 0 h 709"/>
                  <a:gd name="T88" fmla="*/ 0 w 419"/>
                  <a:gd name="T89" fmla="*/ 0 h 709"/>
                  <a:gd name="T90" fmla="*/ 0 w 419"/>
                  <a:gd name="T91" fmla="*/ 0 h 709"/>
                  <a:gd name="T92" fmla="*/ 0 w 419"/>
                  <a:gd name="T93" fmla="*/ 0 h 709"/>
                  <a:gd name="T94" fmla="*/ 0 w 419"/>
                  <a:gd name="T95" fmla="*/ 0 h 709"/>
                  <a:gd name="T96" fmla="*/ 0 w 419"/>
                  <a:gd name="T97" fmla="*/ 0 h 709"/>
                  <a:gd name="T98" fmla="*/ 0 w 419"/>
                  <a:gd name="T99" fmla="*/ 0 h 709"/>
                  <a:gd name="T100" fmla="*/ 0 w 419"/>
                  <a:gd name="T101" fmla="*/ 0 h 709"/>
                  <a:gd name="T102" fmla="*/ 0 w 419"/>
                  <a:gd name="T103" fmla="*/ 0 h 709"/>
                  <a:gd name="T104" fmla="*/ 0 w 419"/>
                  <a:gd name="T105" fmla="*/ 0 h 709"/>
                  <a:gd name="T106" fmla="*/ 0 w 419"/>
                  <a:gd name="T107" fmla="*/ 0 h 70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19"/>
                  <a:gd name="T163" fmla="*/ 0 h 709"/>
                  <a:gd name="T164" fmla="*/ 419 w 419"/>
                  <a:gd name="T165" fmla="*/ 709 h 70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19" h="709">
                    <a:moveTo>
                      <a:pt x="110" y="2"/>
                    </a:moveTo>
                    <a:lnTo>
                      <a:pt x="104" y="47"/>
                    </a:lnTo>
                    <a:lnTo>
                      <a:pt x="95" y="47"/>
                    </a:lnTo>
                    <a:lnTo>
                      <a:pt x="82" y="52"/>
                    </a:lnTo>
                    <a:lnTo>
                      <a:pt x="67" y="63"/>
                    </a:lnTo>
                    <a:lnTo>
                      <a:pt x="57" y="78"/>
                    </a:lnTo>
                    <a:lnTo>
                      <a:pt x="49" y="94"/>
                    </a:lnTo>
                    <a:lnTo>
                      <a:pt x="48" y="114"/>
                    </a:lnTo>
                    <a:lnTo>
                      <a:pt x="48" y="132"/>
                    </a:lnTo>
                    <a:lnTo>
                      <a:pt x="54" y="148"/>
                    </a:lnTo>
                    <a:lnTo>
                      <a:pt x="63" y="165"/>
                    </a:lnTo>
                    <a:lnTo>
                      <a:pt x="67" y="181"/>
                    </a:lnTo>
                    <a:lnTo>
                      <a:pt x="67" y="188"/>
                    </a:lnTo>
                    <a:lnTo>
                      <a:pt x="64" y="195"/>
                    </a:lnTo>
                    <a:lnTo>
                      <a:pt x="58" y="195"/>
                    </a:lnTo>
                    <a:lnTo>
                      <a:pt x="47" y="202"/>
                    </a:lnTo>
                    <a:lnTo>
                      <a:pt x="44" y="213"/>
                    </a:lnTo>
                    <a:lnTo>
                      <a:pt x="41" y="232"/>
                    </a:lnTo>
                    <a:lnTo>
                      <a:pt x="41" y="254"/>
                    </a:lnTo>
                    <a:lnTo>
                      <a:pt x="43" y="271"/>
                    </a:lnTo>
                    <a:lnTo>
                      <a:pt x="46" y="282"/>
                    </a:lnTo>
                    <a:lnTo>
                      <a:pt x="57" y="290"/>
                    </a:lnTo>
                    <a:lnTo>
                      <a:pt x="72" y="294"/>
                    </a:lnTo>
                    <a:lnTo>
                      <a:pt x="82" y="301"/>
                    </a:lnTo>
                    <a:lnTo>
                      <a:pt x="87" y="315"/>
                    </a:lnTo>
                    <a:lnTo>
                      <a:pt x="91" y="331"/>
                    </a:lnTo>
                    <a:lnTo>
                      <a:pt x="88" y="340"/>
                    </a:lnTo>
                    <a:lnTo>
                      <a:pt x="80" y="346"/>
                    </a:lnTo>
                    <a:lnTo>
                      <a:pt x="66" y="351"/>
                    </a:lnTo>
                    <a:lnTo>
                      <a:pt x="57" y="361"/>
                    </a:lnTo>
                    <a:lnTo>
                      <a:pt x="53" y="371"/>
                    </a:lnTo>
                    <a:lnTo>
                      <a:pt x="52" y="383"/>
                    </a:lnTo>
                    <a:lnTo>
                      <a:pt x="56" y="400"/>
                    </a:lnTo>
                    <a:lnTo>
                      <a:pt x="63" y="414"/>
                    </a:lnTo>
                    <a:lnTo>
                      <a:pt x="73" y="423"/>
                    </a:lnTo>
                    <a:lnTo>
                      <a:pt x="83" y="427"/>
                    </a:lnTo>
                    <a:lnTo>
                      <a:pt x="93" y="425"/>
                    </a:lnTo>
                    <a:lnTo>
                      <a:pt x="97" y="423"/>
                    </a:lnTo>
                    <a:lnTo>
                      <a:pt x="104" y="424"/>
                    </a:lnTo>
                    <a:lnTo>
                      <a:pt x="113" y="426"/>
                    </a:lnTo>
                    <a:lnTo>
                      <a:pt x="120" y="431"/>
                    </a:lnTo>
                    <a:lnTo>
                      <a:pt x="125" y="438"/>
                    </a:lnTo>
                    <a:lnTo>
                      <a:pt x="131" y="448"/>
                    </a:lnTo>
                    <a:lnTo>
                      <a:pt x="138" y="468"/>
                    </a:lnTo>
                    <a:lnTo>
                      <a:pt x="151" y="484"/>
                    </a:lnTo>
                    <a:lnTo>
                      <a:pt x="168" y="503"/>
                    </a:lnTo>
                    <a:lnTo>
                      <a:pt x="187" y="516"/>
                    </a:lnTo>
                    <a:lnTo>
                      <a:pt x="205" y="526"/>
                    </a:lnTo>
                    <a:lnTo>
                      <a:pt x="226" y="534"/>
                    </a:lnTo>
                    <a:lnTo>
                      <a:pt x="245" y="538"/>
                    </a:lnTo>
                    <a:lnTo>
                      <a:pt x="270" y="538"/>
                    </a:lnTo>
                    <a:lnTo>
                      <a:pt x="292" y="538"/>
                    </a:lnTo>
                    <a:lnTo>
                      <a:pt x="310" y="534"/>
                    </a:lnTo>
                    <a:lnTo>
                      <a:pt x="320" y="526"/>
                    </a:lnTo>
                    <a:lnTo>
                      <a:pt x="320" y="518"/>
                    </a:lnTo>
                    <a:lnTo>
                      <a:pt x="335" y="529"/>
                    </a:lnTo>
                    <a:lnTo>
                      <a:pt x="354" y="545"/>
                    </a:lnTo>
                    <a:lnTo>
                      <a:pt x="363" y="559"/>
                    </a:lnTo>
                    <a:lnTo>
                      <a:pt x="364" y="582"/>
                    </a:lnTo>
                    <a:lnTo>
                      <a:pt x="364" y="618"/>
                    </a:lnTo>
                    <a:lnTo>
                      <a:pt x="362" y="643"/>
                    </a:lnTo>
                    <a:lnTo>
                      <a:pt x="360" y="659"/>
                    </a:lnTo>
                    <a:lnTo>
                      <a:pt x="358" y="680"/>
                    </a:lnTo>
                    <a:lnTo>
                      <a:pt x="364" y="683"/>
                    </a:lnTo>
                    <a:lnTo>
                      <a:pt x="368" y="673"/>
                    </a:lnTo>
                    <a:lnTo>
                      <a:pt x="368" y="640"/>
                    </a:lnTo>
                    <a:lnTo>
                      <a:pt x="371" y="599"/>
                    </a:lnTo>
                    <a:lnTo>
                      <a:pt x="372" y="576"/>
                    </a:lnTo>
                    <a:lnTo>
                      <a:pt x="372" y="560"/>
                    </a:lnTo>
                    <a:lnTo>
                      <a:pt x="364" y="538"/>
                    </a:lnTo>
                    <a:lnTo>
                      <a:pt x="349" y="516"/>
                    </a:lnTo>
                    <a:lnTo>
                      <a:pt x="349" y="508"/>
                    </a:lnTo>
                    <a:lnTo>
                      <a:pt x="360" y="493"/>
                    </a:lnTo>
                    <a:lnTo>
                      <a:pt x="368" y="485"/>
                    </a:lnTo>
                    <a:lnTo>
                      <a:pt x="371" y="471"/>
                    </a:lnTo>
                    <a:lnTo>
                      <a:pt x="369" y="458"/>
                    </a:lnTo>
                    <a:lnTo>
                      <a:pt x="360" y="458"/>
                    </a:lnTo>
                    <a:lnTo>
                      <a:pt x="349" y="457"/>
                    </a:lnTo>
                    <a:lnTo>
                      <a:pt x="334" y="455"/>
                    </a:lnTo>
                    <a:lnTo>
                      <a:pt x="315" y="442"/>
                    </a:lnTo>
                    <a:lnTo>
                      <a:pt x="298" y="424"/>
                    </a:lnTo>
                    <a:lnTo>
                      <a:pt x="298" y="408"/>
                    </a:lnTo>
                    <a:lnTo>
                      <a:pt x="298" y="384"/>
                    </a:lnTo>
                    <a:lnTo>
                      <a:pt x="298" y="374"/>
                    </a:lnTo>
                    <a:lnTo>
                      <a:pt x="285" y="374"/>
                    </a:lnTo>
                    <a:lnTo>
                      <a:pt x="275" y="376"/>
                    </a:lnTo>
                    <a:lnTo>
                      <a:pt x="262" y="381"/>
                    </a:lnTo>
                    <a:lnTo>
                      <a:pt x="253" y="378"/>
                    </a:lnTo>
                    <a:lnTo>
                      <a:pt x="247" y="367"/>
                    </a:lnTo>
                    <a:lnTo>
                      <a:pt x="243" y="351"/>
                    </a:lnTo>
                    <a:lnTo>
                      <a:pt x="234" y="333"/>
                    </a:lnTo>
                    <a:lnTo>
                      <a:pt x="216" y="310"/>
                    </a:lnTo>
                    <a:lnTo>
                      <a:pt x="207" y="297"/>
                    </a:lnTo>
                    <a:lnTo>
                      <a:pt x="193" y="285"/>
                    </a:lnTo>
                    <a:lnTo>
                      <a:pt x="179" y="273"/>
                    </a:lnTo>
                    <a:lnTo>
                      <a:pt x="191" y="264"/>
                    </a:lnTo>
                    <a:lnTo>
                      <a:pt x="202" y="253"/>
                    </a:lnTo>
                    <a:lnTo>
                      <a:pt x="204" y="238"/>
                    </a:lnTo>
                    <a:lnTo>
                      <a:pt x="204" y="224"/>
                    </a:lnTo>
                    <a:lnTo>
                      <a:pt x="198" y="211"/>
                    </a:lnTo>
                    <a:lnTo>
                      <a:pt x="184" y="193"/>
                    </a:lnTo>
                    <a:lnTo>
                      <a:pt x="166" y="187"/>
                    </a:lnTo>
                    <a:lnTo>
                      <a:pt x="152" y="190"/>
                    </a:lnTo>
                    <a:lnTo>
                      <a:pt x="142" y="200"/>
                    </a:lnTo>
                    <a:lnTo>
                      <a:pt x="143" y="213"/>
                    </a:lnTo>
                    <a:lnTo>
                      <a:pt x="149" y="227"/>
                    </a:lnTo>
                    <a:lnTo>
                      <a:pt x="157" y="244"/>
                    </a:lnTo>
                    <a:lnTo>
                      <a:pt x="163" y="259"/>
                    </a:lnTo>
                    <a:lnTo>
                      <a:pt x="163" y="273"/>
                    </a:lnTo>
                    <a:lnTo>
                      <a:pt x="175" y="292"/>
                    </a:lnTo>
                    <a:lnTo>
                      <a:pt x="193" y="311"/>
                    </a:lnTo>
                    <a:lnTo>
                      <a:pt x="204" y="335"/>
                    </a:lnTo>
                    <a:lnTo>
                      <a:pt x="213" y="359"/>
                    </a:lnTo>
                    <a:lnTo>
                      <a:pt x="217" y="374"/>
                    </a:lnTo>
                    <a:lnTo>
                      <a:pt x="237" y="387"/>
                    </a:lnTo>
                    <a:lnTo>
                      <a:pt x="263" y="399"/>
                    </a:lnTo>
                    <a:lnTo>
                      <a:pt x="285" y="420"/>
                    </a:lnTo>
                    <a:lnTo>
                      <a:pt x="301" y="445"/>
                    </a:lnTo>
                    <a:lnTo>
                      <a:pt x="309" y="467"/>
                    </a:lnTo>
                    <a:lnTo>
                      <a:pt x="311" y="491"/>
                    </a:lnTo>
                    <a:lnTo>
                      <a:pt x="310" y="516"/>
                    </a:lnTo>
                    <a:lnTo>
                      <a:pt x="306" y="520"/>
                    </a:lnTo>
                    <a:lnTo>
                      <a:pt x="297" y="505"/>
                    </a:lnTo>
                    <a:lnTo>
                      <a:pt x="282" y="485"/>
                    </a:lnTo>
                    <a:lnTo>
                      <a:pt x="266" y="466"/>
                    </a:lnTo>
                    <a:lnTo>
                      <a:pt x="254" y="455"/>
                    </a:lnTo>
                    <a:lnTo>
                      <a:pt x="234" y="444"/>
                    </a:lnTo>
                    <a:lnTo>
                      <a:pt x="209" y="433"/>
                    </a:lnTo>
                    <a:lnTo>
                      <a:pt x="183" y="427"/>
                    </a:lnTo>
                    <a:lnTo>
                      <a:pt x="163" y="424"/>
                    </a:lnTo>
                    <a:lnTo>
                      <a:pt x="137" y="422"/>
                    </a:lnTo>
                    <a:lnTo>
                      <a:pt x="130" y="420"/>
                    </a:lnTo>
                    <a:lnTo>
                      <a:pt x="137" y="408"/>
                    </a:lnTo>
                    <a:lnTo>
                      <a:pt x="146" y="394"/>
                    </a:lnTo>
                    <a:lnTo>
                      <a:pt x="150" y="381"/>
                    </a:lnTo>
                    <a:lnTo>
                      <a:pt x="151" y="368"/>
                    </a:lnTo>
                    <a:lnTo>
                      <a:pt x="148" y="359"/>
                    </a:lnTo>
                    <a:lnTo>
                      <a:pt x="137" y="350"/>
                    </a:lnTo>
                    <a:lnTo>
                      <a:pt x="123" y="341"/>
                    </a:lnTo>
                    <a:lnTo>
                      <a:pt x="109" y="339"/>
                    </a:lnTo>
                    <a:lnTo>
                      <a:pt x="101" y="336"/>
                    </a:lnTo>
                    <a:lnTo>
                      <a:pt x="96" y="329"/>
                    </a:lnTo>
                    <a:lnTo>
                      <a:pt x="102" y="315"/>
                    </a:lnTo>
                    <a:lnTo>
                      <a:pt x="110" y="303"/>
                    </a:lnTo>
                    <a:lnTo>
                      <a:pt x="118" y="291"/>
                    </a:lnTo>
                    <a:lnTo>
                      <a:pt x="119" y="279"/>
                    </a:lnTo>
                    <a:lnTo>
                      <a:pt x="119" y="265"/>
                    </a:lnTo>
                    <a:lnTo>
                      <a:pt x="116" y="250"/>
                    </a:lnTo>
                    <a:lnTo>
                      <a:pt x="111" y="229"/>
                    </a:lnTo>
                    <a:lnTo>
                      <a:pt x="102" y="210"/>
                    </a:lnTo>
                    <a:lnTo>
                      <a:pt x="92" y="197"/>
                    </a:lnTo>
                    <a:lnTo>
                      <a:pt x="81" y="186"/>
                    </a:lnTo>
                    <a:lnTo>
                      <a:pt x="72" y="178"/>
                    </a:lnTo>
                    <a:lnTo>
                      <a:pt x="73" y="169"/>
                    </a:lnTo>
                    <a:lnTo>
                      <a:pt x="93" y="162"/>
                    </a:lnTo>
                    <a:lnTo>
                      <a:pt x="110" y="153"/>
                    </a:lnTo>
                    <a:lnTo>
                      <a:pt x="123" y="140"/>
                    </a:lnTo>
                    <a:lnTo>
                      <a:pt x="132" y="127"/>
                    </a:lnTo>
                    <a:lnTo>
                      <a:pt x="137" y="111"/>
                    </a:lnTo>
                    <a:lnTo>
                      <a:pt x="138" y="92"/>
                    </a:lnTo>
                    <a:lnTo>
                      <a:pt x="138" y="78"/>
                    </a:lnTo>
                    <a:lnTo>
                      <a:pt x="136" y="66"/>
                    </a:lnTo>
                    <a:lnTo>
                      <a:pt x="131" y="55"/>
                    </a:lnTo>
                    <a:lnTo>
                      <a:pt x="122" y="49"/>
                    </a:lnTo>
                    <a:lnTo>
                      <a:pt x="112" y="46"/>
                    </a:lnTo>
                    <a:lnTo>
                      <a:pt x="116" y="0"/>
                    </a:lnTo>
                    <a:lnTo>
                      <a:pt x="199" y="23"/>
                    </a:lnTo>
                    <a:lnTo>
                      <a:pt x="204" y="157"/>
                    </a:lnTo>
                    <a:lnTo>
                      <a:pt x="210" y="186"/>
                    </a:lnTo>
                    <a:lnTo>
                      <a:pt x="233" y="233"/>
                    </a:lnTo>
                    <a:lnTo>
                      <a:pt x="241" y="269"/>
                    </a:lnTo>
                    <a:lnTo>
                      <a:pt x="292" y="320"/>
                    </a:lnTo>
                    <a:lnTo>
                      <a:pt x="347" y="340"/>
                    </a:lnTo>
                    <a:lnTo>
                      <a:pt x="348" y="356"/>
                    </a:lnTo>
                    <a:lnTo>
                      <a:pt x="328" y="379"/>
                    </a:lnTo>
                    <a:lnTo>
                      <a:pt x="322" y="412"/>
                    </a:lnTo>
                    <a:lnTo>
                      <a:pt x="339" y="432"/>
                    </a:lnTo>
                    <a:lnTo>
                      <a:pt x="364" y="432"/>
                    </a:lnTo>
                    <a:lnTo>
                      <a:pt x="419" y="409"/>
                    </a:lnTo>
                    <a:lnTo>
                      <a:pt x="414" y="475"/>
                    </a:lnTo>
                    <a:lnTo>
                      <a:pt x="405" y="508"/>
                    </a:lnTo>
                    <a:lnTo>
                      <a:pt x="383" y="529"/>
                    </a:lnTo>
                    <a:lnTo>
                      <a:pt x="372" y="541"/>
                    </a:lnTo>
                    <a:lnTo>
                      <a:pt x="390" y="580"/>
                    </a:lnTo>
                    <a:lnTo>
                      <a:pt x="383" y="641"/>
                    </a:lnTo>
                    <a:lnTo>
                      <a:pt x="376" y="705"/>
                    </a:lnTo>
                    <a:lnTo>
                      <a:pt x="363" y="709"/>
                    </a:lnTo>
                    <a:lnTo>
                      <a:pt x="349" y="690"/>
                    </a:lnTo>
                    <a:lnTo>
                      <a:pt x="354" y="569"/>
                    </a:lnTo>
                    <a:lnTo>
                      <a:pt x="338" y="551"/>
                    </a:lnTo>
                    <a:lnTo>
                      <a:pt x="330" y="545"/>
                    </a:lnTo>
                    <a:lnTo>
                      <a:pt x="301" y="590"/>
                    </a:lnTo>
                    <a:lnTo>
                      <a:pt x="149" y="549"/>
                    </a:lnTo>
                    <a:lnTo>
                      <a:pt x="124" y="515"/>
                    </a:lnTo>
                    <a:lnTo>
                      <a:pt x="108" y="443"/>
                    </a:lnTo>
                    <a:lnTo>
                      <a:pt x="90" y="446"/>
                    </a:lnTo>
                    <a:lnTo>
                      <a:pt x="80" y="463"/>
                    </a:lnTo>
                    <a:lnTo>
                      <a:pt x="52" y="437"/>
                    </a:lnTo>
                    <a:lnTo>
                      <a:pt x="29" y="402"/>
                    </a:lnTo>
                    <a:lnTo>
                      <a:pt x="24" y="368"/>
                    </a:lnTo>
                    <a:lnTo>
                      <a:pt x="40" y="350"/>
                    </a:lnTo>
                    <a:lnTo>
                      <a:pt x="66" y="336"/>
                    </a:lnTo>
                    <a:lnTo>
                      <a:pt x="76" y="330"/>
                    </a:lnTo>
                    <a:lnTo>
                      <a:pt x="69" y="316"/>
                    </a:lnTo>
                    <a:lnTo>
                      <a:pt x="55" y="310"/>
                    </a:lnTo>
                    <a:lnTo>
                      <a:pt x="34" y="310"/>
                    </a:lnTo>
                    <a:lnTo>
                      <a:pt x="0" y="281"/>
                    </a:lnTo>
                    <a:lnTo>
                      <a:pt x="1" y="207"/>
                    </a:lnTo>
                    <a:lnTo>
                      <a:pt x="22" y="186"/>
                    </a:lnTo>
                    <a:lnTo>
                      <a:pt x="50" y="173"/>
                    </a:lnTo>
                    <a:lnTo>
                      <a:pt x="21" y="138"/>
                    </a:lnTo>
                    <a:lnTo>
                      <a:pt x="13" y="71"/>
                    </a:lnTo>
                    <a:lnTo>
                      <a:pt x="22" y="52"/>
                    </a:lnTo>
                    <a:lnTo>
                      <a:pt x="44" y="30"/>
                    </a:lnTo>
                    <a:lnTo>
                      <a:pt x="87" y="13"/>
                    </a:lnTo>
                    <a:lnTo>
                      <a:pt x="110" y="2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6" name="Freeform 30"/>
              <p:cNvSpPr>
                <a:spLocks/>
              </p:cNvSpPr>
              <p:nvPr/>
            </p:nvSpPr>
            <p:spPr bwMode="auto">
              <a:xfrm>
                <a:off x="944" y="4174"/>
                <a:ext cx="15" cy="29"/>
              </a:xfrm>
              <a:custGeom>
                <a:avLst/>
                <a:gdLst>
                  <a:gd name="T0" fmla="*/ 0 w 141"/>
                  <a:gd name="T1" fmla="*/ 0 h 266"/>
                  <a:gd name="T2" fmla="*/ 0 w 141"/>
                  <a:gd name="T3" fmla="*/ 0 h 266"/>
                  <a:gd name="T4" fmla="*/ 0 w 141"/>
                  <a:gd name="T5" fmla="*/ 0 h 266"/>
                  <a:gd name="T6" fmla="*/ 0 w 141"/>
                  <a:gd name="T7" fmla="*/ 0 h 266"/>
                  <a:gd name="T8" fmla="*/ 0 w 141"/>
                  <a:gd name="T9" fmla="*/ 0 h 266"/>
                  <a:gd name="T10" fmla="*/ 0 w 141"/>
                  <a:gd name="T11" fmla="*/ 0 h 266"/>
                  <a:gd name="T12" fmla="*/ 0 w 141"/>
                  <a:gd name="T13" fmla="*/ 0 h 266"/>
                  <a:gd name="T14" fmla="*/ 0 w 141"/>
                  <a:gd name="T15" fmla="*/ 0 h 266"/>
                  <a:gd name="T16" fmla="*/ 0 w 141"/>
                  <a:gd name="T17" fmla="*/ 0 h 266"/>
                  <a:gd name="T18" fmla="*/ 0 w 141"/>
                  <a:gd name="T19" fmla="*/ 0 h 266"/>
                  <a:gd name="T20" fmla="*/ 0 w 141"/>
                  <a:gd name="T21" fmla="*/ 0 h 266"/>
                  <a:gd name="T22" fmla="*/ 0 w 141"/>
                  <a:gd name="T23" fmla="*/ 0 h 266"/>
                  <a:gd name="T24" fmla="*/ 0 w 141"/>
                  <a:gd name="T25" fmla="*/ 0 h 266"/>
                  <a:gd name="T26" fmla="*/ 0 w 141"/>
                  <a:gd name="T27" fmla="*/ 0 h 266"/>
                  <a:gd name="T28" fmla="*/ 0 w 141"/>
                  <a:gd name="T29" fmla="*/ 0 h 266"/>
                  <a:gd name="T30" fmla="*/ 0 w 141"/>
                  <a:gd name="T31" fmla="*/ 0 h 266"/>
                  <a:gd name="T32" fmla="*/ 0 w 141"/>
                  <a:gd name="T33" fmla="*/ 0 h 266"/>
                  <a:gd name="T34" fmla="*/ 0 w 141"/>
                  <a:gd name="T35" fmla="*/ 0 h 266"/>
                  <a:gd name="T36" fmla="*/ 0 w 141"/>
                  <a:gd name="T37" fmla="*/ 0 h 266"/>
                  <a:gd name="T38" fmla="*/ 0 w 141"/>
                  <a:gd name="T39" fmla="*/ 0 h 266"/>
                  <a:gd name="T40" fmla="*/ 0 w 141"/>
                  <a:gd name="T41" fmla="*/ 0 h 266"/>
                  <a:gd name="T42" fmla="*/ 0 w 141"/>
                  <a:gd name="T43" fmla="*/ 0 h 266"/>
                  <a:gd name="T44" fmla="*/ 0 w 141"/>
                  <a:gd name="T45" fmla="*/ 0 h 266"/>
                  <a:gd name="T46" fmla="*/ 0 w 141"/>
                  <a:gd name="T47" fmla="*/ 0 h 266"/>
                  <a:gd name="T48" fmla="*/ 0 w 141"/>
                  <a:gd name="T49" fmla="*/ 0 h 266"/>
                  <a:gd name="T50" fmla="*/ 0 w 141"/>
                  <a:gd name="T51" fmla="*/ 0 h 266"/>
                  <a:gd name="T52" fmla="*/ 0 w 141"/>
                  <a:gd name="T53" fmla="*/ 0 h 266"/>
                  <a:gd name="T54" fmla="*/ 0 w 141"/>
                  <a:gd name="T55" fmla="*/ 0 h 266"/>
                  <a:gd name="T56" fmla="*/ 0 w 141"/>
                  <a:gd name="T57" fmla="*/ 0 h 266"/>
                  <a:gd name="T58" fmla="*/ 0 w 141"/>
                  <a:gd name="T59" fmla="*/ 0 h 266"/>
                  <a:gd name="T60" fmla="*/ 0 w 141"/>
                  <a:gd name="T61" fmla="*/ 0 h 266"/>
                  <a:gd name="T62" fmla="*/ 0 w 141"/>
                  <a:gd name="T63" fmla="*/ 0 h 266"/>
                  <a:gd name="T64" fmla="*/ 0 w 141"/>
                  <a:gd name="T65" fmla="*/ 0 h 266"/>
                  <a:gd name="T66" fmla="*/ 0 w 141"/>
                  <a:gd name="T67" fmla="*/ 0 h 266"/>
                  <a:gd name="T68" fmla="*/ 0 w 141"/>
                  <a:gd name="T69" fmla="*/ 0 h 266"/>
                  <a:gd name="T70" fmla="*/ 0 w 141"/>
                  <a:gd name="T71" fmla="*/ 0 h 2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41"/>
                  <a:gd name="T109" fmla="*/ 0 h 266"/>
                  <a:gd name="T110" fmla="*/ 141 w 141"/>
                  <a:gd name="T111" fmla="*/ 266 h 2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41" h="266">
                    <a:moveTo>
                      <a:pt x="20" y="35"/>
                    </a:moveTo>
                    <a:lnTo>
                      <a:pt x="20" y="53"/>
                    </a:lnTo>
                    <a:lnTo>
                      <a:pt x="23" y="81"/>
                    </a:lnTo>
                    <a:lnTo>
                      <a:pt x="30" y="121"/>
                    </a:lnTo>
                    <a:lnTo>
                      <a:pt x="41" y="156"/>
                    </a:lnTo>
                    <a:lnTo>
                      <a:pt x="48" y="180"/>
                    </a:lnTo>
                    <a:lnTo>
                      <a:pt x="64" y="208"/>
                    </a:lnTo>
                    <a:lnTo>
                      <a:pt x="77" y="224"/>
                    </a:lnTo>
                    <a:lnTo>
                      <a:pt x="100" y="245"/>
                    </a:lnTo>
                    <a:lnTo>
                      <a:pt x="119" y="252"/>
                    </a:lnTo>
                    <a:lnTo>
                      <a:pt x="126" y="251"/>
                    </a:lnTo>
                    <a:lnTo>
                      <a:pt x="128" y="243"/>
                    </a:lnTo>
                    <a:lnTo>
                      <a:pt x="121" y="215"/>
                    </a:lnTo>
                    <a:lnTo>
                      <a:pt x="107" y="170"/>
                    </a:lnTo>
                    <a:lnTo>
                      <a:pt x="98" y="145"/>
                    </a:lnTo>
                    <a:lnTo>
                      <a:pt x="82" y="103"/>
                    </a:lnTo>
                    <a:lnTo>
                      <a:pt x="73" y="78"/>
                    </a:lnTo>
                    <a:lnTo>
                      <a:pt x="63" y="60"/>
                    </a:lnTo>
                    <a:lnTo>
                      <a:pt x="49" y="44"/>
                    </a:lnTo>
                    <a:lnTo>
                      <a:pt x="37" y="34"/>
                    </a:lnTo>
                    <a:lnTo>
                      <a:pt x="28" y="27"/>
                    </a:lnTo>
                    <a:lnTo>
                      <a:pt x="23" y="27"/>
                    </a:lnTo>
                    <a:lnTo>
                      <a:pt x="1" y="26"/>
                    </a:lnTo>
                    <a:lnTo>
                      <a:pt x="15" y="0"/>
                    </a:lnTo>
                    <a:lnTo>
                      <a:pt x="62" y="30"/>
                    </a:lnTo>
                    <a:lnTo>
                      <a:pt x="90" y="70"/>
                    </a:lnTo>
                    <a:lnTo>
                      <a:pt x="119" y="161"/>
                    </a:lnTo>
                    <a:lnTo>
                      <a:pt x="141" y="255"/>
                    </a:lnTo>
                    <a:lnTo>
                      <a:pt x="122" y="266"/>
                    </a:lnTo>
                    <a:lnTo>
                      <a:pt x="82" y="253"/>
                    </a:lnTo>
                    <a:lnTo>
                      <a:pt x="35" y="198"/>
                    </a:lnTo>
                    <a:lnTo>
                      <a:pt x="6" y="120"/>
                    </a:lnTo>
                    <a:lnTo>
                      <a:pt x="1" y="60"/>
                    </a:lnTo>
                    <a:lnTo>
                      <a:pt x="0" y="35"/>
                    </a:lnTo>
                    <a:lnTo>
                      <a:pt x="20" y="3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7" name="Freeform 31"/>
              <p:cNvSpPr>
                <a:spLocks/>
              </p:cNvSpPr>
              <p:nvPr/>
            </p:nvSpPr>
            <p:spPr bwMode="auto">
              <a:xfrm>
                <a:off x="986" y="4168"/>
                <a:ext cx="4" cy="4"/>
              </a:xfrm>
              <a:custGeom>
                <a:avLst/>
                <a:gdLst>
                  <a:gd name="T0" fmla="*/ 0 w 39"/>
                  <a:gd name="T1" fmla="*/ 0 h 41"/>
                  <a:gd name="T2" fmla="*/ 0 w 39"/>
                  <a:gd name="T3" fmla="*/ 0 h 41"/>
                  <a:gd name="T4" fmla="*/ 0 w 39"/>
                  <a:gd name="T5" fmla="*/ 0 h 41"/>
                  <a:gd name="T6" fmla="*/ 0 w 39"/>
                  <a:gd name="T7" fmla="*/ 0 h 41"/>
                  <a:gd name="T8" fmla="*/ 0 w 39"/>
                  <a:gd name="T9" fmla="*/ 0 h 41"/>
                  <a:gd name="T10" fmla="*/ 0 w 39"/>
                  <a:gd name="T11" fmla="*/ 0 h 41"/>
                  <a:gd name="T12" fmla="*/ 0 w 39"/>
                  <a:gd name="T13" fmla="*/ 0 h 41"/>
                  <a:gd name="T14" fmla="*/ 0 w 39"/>
                  <a:gd name="T15" fmla="*/ 0 h 41"/>
                  <a:gd name="T16" fmla="*/ 0 w 3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"/>
                  <a:gd name="T28" fmla="*/ 0 h 41"/>
                  <a:gd name="T29" fmla="*/ 39 w 39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" h="41">
                    <a:moveTo>
                      <a:pt x="2" y="34"/>
                    </a:moveTo>
                    <a:lnTo>
                      <a:pt x="19" y="28"/>
                    </a:lnTo>
                    <a:lnTo>
                      <a:pt x="32" y="34"/>
                    </a:lnTo>
                    <a:lnTo>
                      <a:pt x="39" y="41"/>
                    </a:lnTo>
                    <a:lnTo>
                      <a:pt x="36" y="9"/>
                    </a:lnTo>
                    <a:lnTo>
                      <a:pt x="20" y="0"/>
                    </a:lnTo>
                    <a:lnTo>
                      <a:pt x="0" y="9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8" name="Freeform 32"/>
              <p:cNvSpPr>
                <a:spLocks/>
              </p:cNvSpPr>
              <p:nvPr/>
            </p:nvSpPr>
            <p:spPr bwMode="auto">
              <a:xfrm>
                <a:off x="974" y="4168"/>
                <a:ext cx="19" cy="42"/>
              </a:xfrm>
              <a:custGeom>
                <a:avLst/>
                <a:gdLst>
                  <a:gd name="T0" fmla="*/ 0 w 177"/>
                  <a:gd name="T1" fmla="*/ 0 h 374"/>
                  <a:gd name="T2" fmla="*/ 0 w 177"/>
                  <a:gd name="T3" fmla="*/ 0 h 374"/>
                  <a:gd name="T4" fmla="*/ 0 w 177"/>
                  <a:gd name="T5" fmla="*/ 0 h 374"/>
                  <a:gd name="T6" fmla="*/ 0 w 177"/>
                  <a:gd name="T7" fmla="*/ 0 h 374"/>
                  <a:gd name="T8" fmla="*/ 0 w 177"/>
                  <a:gd name="T9" fmla="*/ 0 h 374"/>
                  <a:gd name="T10" fmla="*/ 0 w 177"/>
                  <a:gd name="T11" fmla="*/ 0 h 374"/>
                  <a:gd name="T12" fmla="*/ 0 w 177"/>
                  <a:gd name="T13" fmla="*/ 0 h 374"/>
                  <a:gd name="T14" fmla="*/ 0 w 177"/>
                  <a:gd name="T15" fmla="*/ 0 h 374"/>
                  <a:gd name="T16" fmla="*/ 0 w 177"/>
                  <a:gd name="T17" fmla="*/ 0 h 374"/>
                  <a:gd name="T18" fmla="*/ 0 w 177"/>
                  <a:gd name="T19" fmla="*/ 0 h 374"/>
                  <a:gd name="T20" fmla="*/ 0 w 177"/>
                  <a:gd name="T21" fmla="*/ 0 h 374"/>
                  <a:gd name="T22" fmla="*/ 0 w 177"/>
                  <a:gd name="T23" fmla="*/ 0 h 374"/>
                  <a:gd name="T24" fmla="*/ 0 w 177"/>
                  <a:gd name="T25" fmla="*/ 0 h 374"/>
                  <a:gd name="T26" fmla="*/ 0 w 177"/>
                  <a:gd name="T27" fmla="*/ 0 h 374"/>
                  <a:gd name="T28" fmla="*/ 0 w 177"/>
                  <a:gd name="T29" fmla="*/ 0 h 374"/>
                  <a:gd name="T30" fmla="*/ 0 w 177"/>
                  <a:gd name="T31" fmla="*/ 0 h 374"/>
                  <a:gd name="T32" fmla="*/ 0 w 177"/>
                  <a:gd name="T33" fmla="*/ 0 h 374"/>
                  <a:gd name="T34" fmla="*/ 0 w 177"/>
                  <a:gd name="T35" fmla="*/ 0 h 374"/>
                  <a:gd name="T36" fmla="*/ 0 w 177"/>
                  <a:gd name="T37" fmla="*/ 0 h 374"/>
                  <a:gd name="T38" fmla="*/ 0 w 177"/>
                  <a:gd name="T39" fmla="*/ 0 h 374"/>
                  <a:gd name="T40" fmla="*/ 0 w 177"/>
                  <a:gd name="T41" fmla="*/ 0 h 374"/>
                  <a:gd name="T42" fmla="*/ 0 w 177"/>
                  <a:gd name="T43" fmla="*/ 0 h 374"/>
                  <a:gd name="T44" fmla="*/ 0 w 177"/>
                  <a:gd name="T45" fmla="*/ 0 h 374"/>
                  <a:gd name="T46" fmla="*/ 0 w 177"/>
                  <a:gd name="T47" fmla="*/ 0 h 374"/>
                  <a:gd name="T48" fmla="*/ 0 w 177"/>
                  <a:gd name="T49" fmla="*/ 0 h 374"/>
                  <a:gd name="T50" fmla="*/ 0 w 177"/>
                  <a:gd name="T51" fmla="*/ 0 h 374"/>
                  <a:gd name="T52" fmla="*/ 0 w 177"/>
                  <a:gd name="T53" fmla="*/ 0 h 374"/>
                  <a:gd name="T54" fmla="*/ 0 w 177"/>
                  <a:gd name="T55" fmla="*/ 0 h 374"/>
                  <a:gd name="T56" fmla="*/ 0 w 177"/>
                  <a:gd name="T57" fmla="*/ 0 h 374"/>
                  <a:gd name="T58" fmla="*/ 0 w 177"/>
                  <a:gd name="T59" fmla="*/ 0 h 374"/>
                  <a:gd name="T60" fmla="*/ 0 w 177"/>
                  <a:gd name="T61" fmla="*/ 0 h 374"/>
                  <a:gd name="T62" fmla="*/ 0 w 177"/>
                  <a:gd name="T63" fmla="*/ 0 h 374"/>
                  <a:gd name="T64" fmla="*/ 0 w 177"/>
                  <a:gd name="T65" fmla="*/ 0 h 374"/>
                  <a:gd name="T66" fmla="*/ 0 w 177"/>
                  <a:gd name="T67" fmla="*/ 0 h 374"/>
                  <a:gd name="T68" fmla="*/ 0 w 177"/>
                  <a:gd name="T69" fmla="*/ 0 h 374"/>
                  <a:gd name="T70" fmla="*/ 0 w 177"/>
                  <a:gd name="T71" fmla="*/ 0 h 374"/>
                  <a:gd name="T72" fmla="*/ 0 w 177"/>
                  <a:gd name="T73" fmla="*/ 0 h 374"/>
                  <a:gd name="T74" fmla="*/ 0 w 177"/>
                  <a:gd name="T75" fmla="*/ 0 h 374"/>
                  <a:gd name="T76" fmla="*/ 0 w 177"/>
                  <a:gd name="T77" fmla="*/ 0 h 374"/>
                  <a:gd name="T78" fmla="*/ 0 w 177"/>
                  <a:gd name="T79" fmla="*/ 0 h 374"/>
                  <a:gd name="T80" fmla="*/ 0 w 177"/>
                  <a:gd name="T81" fmla="*/ 0 h 3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77"/>
                  <a:gd name="T124" fmla="*/ 0 h 374"/>
                  <a:gd name="T125" fmla="*/ 177 w 177"/>
                  <a:gd name="T126" fmla="*/ 374 h 37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77" h="374">
                    <a:moveTo>
                      <a:pt x="124" y="29"/>
                    </a:moveTo>
                    <a:lnTo>
                      <a:pt x="101" y="43"/>
                    </a:lnTo>
                    <a:lnTo>
                      <a:pt x="81" y="63"/>
                    </a:lnTo>
                    <a:lnTo>
                      <a:pt x="57" y="92"/>
                    </a:lnTo>
                    <a:lnTo>
                      <a:pt x="39" y="123"/>
                    </a:lnTo>
                    <a:lnTo>
                      <a:pt x="29" y="149"/>
                    </a:lnTo>
                    <a:lnTo>
                      <a:pt x="27" y="172"/>
                    </a:lnTo>
                    <a:lnTo>
                      <a:pt x="28" y="223"/>
                    </a:lnTo>
                    <a:lnTo>
                      <a:pt x="30" y="262"/>
                    </a:lnTo>
                    <a:lnTo>
                      <a:pt x="32" y="286"/>
                    </a:lnTo>
                    <a:lnTo>
                      <a:pt x="39" y="318"/>
                    </a:lnTo>
                    <a:lnTo>
                      <a:pt x="48" y="335"/>
                    </a:lnTo>
                    <a:lnTo>
                      <a:pt x="58" y="346"/>
                    </a:lnTo>
                    <a:lnTo>
                      <a:pt x="92" y="352"/>
                    </a:lnTo>
                    <a:lnTo>
                      <a:pt x="81" y="329"/>
                    </a:lnTo>
                    <a:lnTo>
                      <a:pt x="68" y="296"/>
                    </a:lnTo>
                    <a:lnTo>
                      <a:pt x="65" y="247"/>
                    </a:lnTo>
                    <a:lnTo>
                      <a:pt x="67" y="199"/>
                    </a:lnTo>
                    <a:lnTo>
                      <a:pt x="75" y="164"/>
                    </a:lnTo>
                    <a:lnTo>
                      <a:pt x="85" y="134"/>
                    </a:lnTo>
                    <a:lnTo>
                      <a:pt x="101" y="102"/>
                    </a:lnTo>
                    <a:lnTo>
                      <a:pt x="123" y="79"/>
                    </a:lnTo>
                    <a:lnTo>
                      <a:pt x="143" y="64"/>
                    </a:lnTo>
                    <a:lnTo>
                      <a:pt x="151" y="48"/>
                    </a:lnTo>
                    <a:lnTo>
                      <a:pt x="145" y="34"/>
                    </a:lnTo>
                    <a:lnTo>
                      <a:pt x="138" y="29"/>
                    </a:lnTo>
                    <a:lnTo>
                      <a:pt x="149" y="8"/>
                    </a:lnTo>
                    <a:lnTo>
                      <a:pt x="177" y="46"/>
                    </a:lnTo>
                    <a:lnTo>
                      <a:pt x="177" y="59"/>
                    </a:lnTo>
                    <a:lnTo>
                      <a:pt x="152" y="94"/>
                    </a:lnTo>
                    <a:lnTo>
                      <a:pt x="107" y="185"/>
                    </a:lnTo>
                    <a:lnTo>
                      <a:pt x="106" y="271"/>
                    </a:lnTo>
                    <a:lnTo>
                      <a:pt x="117" y="374"/>
                    </a:lnTo>
                    <a:lnTo>
                      <a:pt x="58" y="362"/>
                    </a:lnTo>
                    <a:lnTo>
                      <a:pt x="20" y="352"/>
                    </a:lnTo>
                    <a:lnTo>
                      <a:pt x="0" y="199"/>
                    </a:lnTo>
                    <a:lnTo>
                      <a:pt x="3" y="103"/>
                    </a:lnTo>
                    <a:lnTo>
                      <a:pt x="68" y="28"/>
                    </a:lnTo>
                    <a:lnTo>
                      <a:pt x="128" y="0"/>
                    </a:lnTo>
                    <a:lnTo>
                      <a:pt x="124" y="29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99" name="Freeform 33"/>
              <p:cNvSpPr>
                <a:spLocks/>
              </p:cNvSpPr>
              <p:nvPr/>
            </p:nvSpPr>
            <p:spPr bwMode="auto">
              <a:xfrm>
                <a:off x="994" y="4136"/>
                <a:ext cx="7" cy="6"/>
              </a:xfrm>
              <a:custGeom>
                <a:avLst/>
                <a:gdLst>
                  <a:gd name="T0" fmla="*/ 0 w 55"/>
                  <a:gd name="T1" fmla="*/ 0 h 55"/>
                  <a:gd name="T2" fmla="*/ 0 w 55"/>
                  <a:gd name="T3" fmla="*/ 0 h 55"/>
                  <a:gd name="T4" fmla="*/ 0 w 55"/>
                  <a:gd name="T5" fmla="*/ 0 h 55"/>
                  <a:gd name="T6" fmla="*/ 0 w 55"/>
                  <a:gd name="T7" fmla="*/ 0 h 55"/>
                  <a:gd name="T8" fmla="*/ 0 w 55"/>
                  <a:gd name="T9" fmla="*/ 0 h 55"/>
                  <a:gd name="T10" fmla="*/ 0 w 55"/>
                  <a:gd name="T11" fmla="*/ 0 h 55"/>
                  <a:gd name="T12" fmla="*/ 0 w 55"/>
                  <a:gd name="T13" fmla="*/ 0 h 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55"/>
                  <a:gd name="T23" fmla="*/ 55 w 55"/>
                  <a:gd name="T24" fmla="*/ 55 h 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55">
                    <a:moveTo>
                      <a:pt x="22" y="55"/>
                    </a:moveTo>
                    <a:lnTo>
                      <a:pt x="51" y="47"/>
                    </a:lnTo>
                    <a:lnTo>
                      <a:pt x="55" y="18"/>
                    </a:lnTo>
                    <a:lnTo>
                      <a:pt x="12" y="0"/>
                    </a:lnTo>
                    <a:lnTo>
                      <a:pt x="0" y="40"/>
                    </a:lnTo>
                    <a:lnTo>
                      <a:pt x="22" y="5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0" name="Freeform 34"/>
              <p:cNvSpPr>
                <a:spLocks/>
              </p:cNvSpPr>
              <p:nvPr/>
            </p:nvSpPr>
            <p:spPr bwMode="auto">
              <a:xfrm>
                <a:off x="990" y="4133"/>
                <a:ext cx="59" cy="50"/>
              </a:xfrm>
              <a:custGeom>
                <a:avLst/>
                <a:gdLst>
                  <a:gd name="T0" fmla="*/ 0 w 534"/>
                  <a:gd name="T1" fmla="*/ 0 h 449"/>
                  <a:gd name="T2" fmla="*/ 0 w 534"/>
                  <a:gd name="T3" fmla="*/ 0 h 449"/>
                  <a:gd name="T4" fmla="*/ 0 w 534"/>
                  <a:gd name="T5" fmla="*/ 0 h 449"/>
                  <a:gd name="T6" fmla="*/ 0 w 534"/>
                  <a:gd name="T7" fmla="*/ 0 h 449"/>
                  <a:gd name="T8" fmla="*/ 0 w 534"/>
                  <a:gd name="T9" fmla="*/ 0 h 449"/>
                  <a:gd name="T10" fmla="*/ 0 w 534"/>
                  <a:gd name="T11" fmla="*/ 0 h 449"/>
                  <a:gd name="T12" fmla="*/ 0 w 534"/>
                  <a:gd name="T13" fmla="*/ 0 h 449"/>
                  <a:gd name="T14" fmla="*/ 0 w 534"/>
                  <a:gd name="T15" fmla="*/ 0 h 449"/>
                  <a:gd name="T16" fmla="*/ 0 w 534"/>
                  <a:gd name="T17" fmla="*/ 0 h 449"/>
                  <a:gd name="T18" fmla="*/ 0 w 534"/>
                  <a:gd name="T19" fmla="*/ 0 h 449"/>
                  <a:gd name="T20" fmla="*/ 0 w 534"/>
                  <a:gd name="T21" fmla="*/ 0 h 449"/>
                  <a:gd name="T22" fmla="*/ 0 w 534"/>
                  <a:gd name="T23" fmla="*/ 0 h 449"/>
                  <a:gd name="T24" fmla="*/ 0 w 534"/>
                  <a:gd name="T25" fmla="*/ 0 h 449"/>
                  <a:gd name="T26" fmla="*/ 0 w 534"/>
                  <a:gd name="T27" fmla="*/ 0 h 449"/>
                  <a:gd name="T28" fmla="*/ 0 w 534"/>
                  <a:gd name="T29" fmla="*/ 0 h 449"/>
                  <a:gd name="T30" fmla="*/ 0 w 534"/>
                  <a:gd name="T31" fmla="*/ 0 h 449"/>
                  <a:gd name="T32" fmla="*/ 0 w 534"/>
                  <a:gd name="T33" fmla="*/ 0 h 449"/>
                  <a:gd name="T34" fmla="*/ 0 w 534"/>
                  <a:gd name="T35" fmla="*/ 0 h 449"/>
                  <a:gd name="T36" fmla="*/ 0 w 534"/>
                  <a:gd name="T37" fmla="*/ 0 h 449"/>
                  <a:gd name="T38" fmla="*/ 0 w 534"/>
                  <a:gd name="T39" fmla="*/ 0 h 449"/>
                  <a:gd name="T40" fmla="*/ 0 w 534"/>
                  <a:gd name="T41" fmla="*/ 0 h 449"/>
                  <a:gd name="T42" fmla="*/ 0 w 534"/>
                  <a:gd name="T43" fmla="*/ 0 h 449"/>
                  <a:gd name="T44" fmla="*/ 0 w 534"/>
                  <a:gd name="T45" fmla="*/ 0 h 449"/>
                  <a:gd name="T46" fmla="*/ 0 w 534"/>
                  <a:gd name="T47" fmla="*/ 0 h 449"/>
                  <a:gd name="T48" fmla="*/ 0 w 534"/>
                  <a:gd name="T49" fmla="*/ 0 h 449"/>
                  <a:gd name="T50" fmla="*/ 0 w 534"/>
                  <a:gd name="T51" fmla="*/ 0 h 449"/>
                  <a:gd name="T52" fmla="*/ 0 w 534"/>
                  <a:gd name="T53" fmla="*/ 0 h 449"/>
                  <a:gd name="T54" fmla="*/ 0 w 534"/>
                  <a:gd name="T55" fmla="*/ 0 h 449"/>
                  <a:gd name="T56" fmla="*/ 0 w 534"/>
                  <a:gd name="T57" fmla="*/ 0 h 449"/>
                  <a:gd name="T58" fmla="*/ 0 w 534"/>
                  <a:gd name="T59" fmla="*/ 0 h 449"/>
                  <a:gd name="T60" fmla="*/ 0 w 534"/>
                  <a:gd name="T61" fmla="*/ 0 h 449"/>
                  <a:gd name="T62" fmla="*/ 0 w 534"/>
                  <a:gd name="T63" fmla="*/ 0 h 449"/>
                  <a:gd name="T64" fmla="*/ 0 w 534"/>
                  <a:gd name="T65" fmla="*/ 0 h 449"/>
                  <a:gd name="T66" fmla="*/ 0 w 534"/>
                  <a:gd name="T67" fmla="*/ 0 h 449"/>
                  <a:gd name="T68" fmla="*/ 0 w 534"/>
                  <a:gd name="T69" fmla="*/ 0 h 449"/>
                  <a:gd name="T70" fmla="*/ 0 w 534"/>
                  <a:gd name="T71" fmla="*/ 0 h 449"/>
                  <a:gd name="T72" fmla="*/ 0 w 534"/>
                  <a:gd name="T73" fmla="*/ 0 h 449"/>
                  <a:gd name="T74" fmla="*/ 0 w 534"/>
                  <a:gd name="T75" fmla="*/ 0 h 449"/>
                  <a:gd name="T76" fmla="*/ 0 w 534"/>
                  <a:gd name="T77" fmla="*/ 0 h 449"/>
                  <a:gd name="T78" fmla="*/ 0 w 534"/>
                  <a:gd name="T79" fmla="*/ 0 h 449"/>
                  <a:gd name="T80" fmla="*/ 0 w 534"/>
                  <a:gd name="T81" fmla="*/ 0 h 449"/>
                  <a:gd name="T82" fmla="*/ 0 w 534"/>
                  <a:gd name="T83" fmla="*/ 0 h 449"/>
                  <a:gd name="T84" fmla="*/ 0 w 534"/>
                  <a:gd name="T85" fmla="*/ 0 h 449"/>
                  <a:gd name="T86" fmla="*/ 0 w 534"/>
                  <a:gd name="T87" fmla="*/ 0 h 449"/>
                  <a:gd name="T88" fmla="*/ 0 w 534"/>
                  <a:gd name="T89" fmla="*/ 0 h 4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34"/>
                  <a:gd name="T136" fmla="*/ 0 h 449"/>
                  <a:gd name="T137" fmla="*/ 534 w 534"/>
                  <a:gd name="T138" fmla="*/ 449 h 4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34" h="449">
                    <a:moveTo>
                      <a:pt x="36" y="38"/>
                    </a:moveTo>
                    <a:lnTo>
                      <a:pt x="73" y="68"/>
                    </a:lnTo>
                    <a:lnTo>
                      <a:pt x="68" y="86"/>
                    </a:lnTo>
                    <a:lnTo>
                      <a:pt x="64" y="106"/>
                    </a:lnTo>
                    <a:lnTo>
                      <a:pt x="48" y="136"/>
                    </a:lnTo>
                    <a:lnTo>
                      <a:pt x="31" y="183"/>
                    </a:lnTo>
                    <a:lnTo>
                      <a:pt x="28" y="231"/>
                    </a:lnTo>
                    <a:lnTo>
                      <a:pt x="29" y="265"/>
                    </a:lnTo>
                    <a:lnTo>
                      <a:pt x="38" y="289"/>
                    </a:lnTo>
                    <a:lnTo>
                      <a:pt x="58" y="309"/>
                    </a:lnTo>
                    <a:lnTo>
                      <a:pt x="73" y="318"/>
                    </a:lnTo>
                    <a:lnTo>
                      <a:pt x="96" y="324"/>
                    </a:lnTo>
                    <a:lnTo>
                      <a:pt x="117" y="323"/>
                    </a:lnTo>
                    <a:lnTo>
                      <a:pt x="132" y="315"/>
                    </a:lnTo>
                    <a:lnTo>
                      <a:pt x="138" y="302"/>
                    </a:lnTo>
                    <a:lnTo>
                      <a:pt x="144" y="281"/>
                    </a:lnTo>
                    <a:lnTo>
                      <a:pt x="148" y="261"/>
                    </a:lnTo>
                    <a:lnTo>
                      <a:pt x="172" y="213"/>
                    </a:lnTo>
                    <a:lnTo>
                      <a:pt x="201" y="179"/>
                    </a:lnTo>
                    <a:lnTo>
                      <a:pt x="225" y="147"/>
                    </a:lnTo>
                    <a:lnTo>
                      <a:pt x="264" y="112"/>
                    </a:lnTo>
                    <a:lnTo>
                      <a:pt x="299" y="88"/>
                    </a:lnTo>
                    <a:lnTo>
                      <a:pt x="322" y="73"/>
                    </a:lnTo>
                    <a:lnTo>
                      <a:pt x="354" y="56"/>
                    </a:lnTo>
                    <a:lnTo>
                      <a:pt x="378" y="52"/>
                    </a:lnTo>
                    <a:lnTo>
                      <a:pt x="399" y="58"/>
                    </a:lnTo>
                    <a:lnTo>
                      <a:pt x="418" y="67"/>
                    </a:lnTo>
                    <a:lnTo>
                      <a:pt x="421" y="89"/>
                    </a:lnTo>
                    <a:lnTo>
                      <a:pt x="415" y="103"/>
                    </a:lnTo>
                    <a:lnTo>
                      <a:pt x="398" y="118"/>
                    </a:lnTo>
                    <a:lnTo>
                      <a:pt x="368" y="133"/>
                    </a:lnTo>
                    <a:lnTo>
                      <a:pt x="339" y="158"/>
                    </a:lnTo>
                    <a:lnTo>
                      <a:pt x="283" y="205"/>
                    </a:lnTo>
                    <a:lnTo>
                      <a:pt x="247" y="251"/>
                    </a:lnTo>
                    <a:lnTo>
                      <a:pt x="229" y="290"/>
                    </a:lnTo>
                    <a:lnTo>
                      <a:pt x="220" y="333"/>
                    </a:lnTo>
                    <a:lnTo>
                      <a:pt x="220" y="366"/>
                    </a:lnTo>
                    <a:lnTo>
                      <a:pt x="224" y="393"/>
                    </a:lnTo>
                    <a:lnTo>
                      <a:pt x="236" y="410"/>
                    </a:lnTo>
                    <a:lnTo>
                      <a:pt x="262" y="417"/>
                    </a:lnTo>
                    <a:lnTo>
                      <a:pt x="305" y="412"/>
                    </a:lnTo>
                    <a:lnTo>
                      <a:pt x="341" y="391"/>
                    </a:lnTo>
                    <a:lnTo>
                      <a:pt x="389" y="353"/>
                    </a:lnTo>
                    <a:lnTo>
                      <a:pt x="431" y="311"/>
                    </a:lnTo>
                    <a:lnTo>
                      <a:pt x="463" y="272"/>
                    </a:lnTo>
                    <a:lnTo>
                      <a:pt x="489" y="235"/>
                    </a:lnTo>
                    <a:lnTo>
                      <a:pt x="502" y="204"/>
                    </a:lnTo>
                    <a:lnTo>
                      <a:pt x="514" y="168"/>
                    </a:lnTo>
                    <a:lnTo>
                      <a:pt x="498" y="195"/>
                    </a:lnTo>
                    <a:lnTo>
                      <a:pt x="474" y="231"/>
                    </a:lnTo>
                    <a:lnTo>
                      <a:pt x="442" y="265"/>
                    </a:lnTo>
                    <a:lnTo>
                      <a:pt x="393" y="315"/>
                    </a:lnTo>
                    <a:lnTo>
                      <a:pt x="359" y="344"/>
                    </a:lnTo>
                    <a:lnTo>
                      <a:pt x="328" y="364"/>
                    </a:lnTo>
                    <a:lnTo>
                      <a:pt x="302" y="371"/>
                    </a:lnTo>
                    <a:lnTo>
                      <a:pt x="275" y="367"/>
                    </a:lnTo>
                    <a:lnTo>
                      <a:pt x="252" y="351"/>
                    </a:lnTo>
                    <a:lnTo>
                      <a:pt x="249" y="331"/>
                    </a:lnTo>
                    <a:lnTo>
                      <a:pt x="261" y="310"/>
                    </a:lnTo>
                    <a:lnTo>
                      <a:pt x="281" y="275"/>
                    </a:lnTo>
                    <a:lnTo>
                      <a:pt x="312" y="252"/>
                    </a:lnTo>
                    <a:lnTo>
                      <a:pt x="342" y="232"/>
                    </a:lnTo>
                    <a:lnTo>
                      <a:pt x="378" y="207"/>
                    </a:lnTo>
                    <a:lnTo>
                      <a:pt x="413" y="173"/>
                    </a:lnTo>
                    <a:lnTo>
                      <a:pt x="437" y="141"/>
                    </a:lnTo>
                    <a:lnTo>
                      <a:pt x="458" y="111"/>
                    </a:lnTo>
                    <a:lnTo>
                      <a:pt x="467" y="82"/>
                    </a:lnTo>
                    <a:lnTo>
                      <a:pt x="467" y="58"/>
                    </a:lnTo>
                    <a:lnTo>
                      <a:pt x="458" y="42"/>
                    </a:lnTo>
                    <a:lnTo>
                      <a:pt x="442" y="36"/>
                    </a:lnTo>
                    <a:lnTo>
                      <a:pt x="434" y="35"/>
                    </a:lnTo>
                    <a:lnTo>
                      <a:pt x="406" y="32"/>
                    </a:lnTo>
                    <a:lnTo>
                      <a:pt x="386" y="32"/>
                    </a:lnTo>
                    <a:lnTo>
                      <a:pt x="364" y="43"/>
                    </a:lnTo>
                    <a:lnTo>
                      <a:pt x="333" y="56"/>
                    </a:lnTo>
                    <a:lnTo>
                      <a:pt x="303" y="63"/>
                    </a:lnTo>
                    <a:lnTo>
                      <a:pt x="272" y="73"/>
                    </a:lnTo>
                    <a:lnTo>
                      <a:pt x="255" y="82"/>
                    </a:lnTo>
                    <a:lnTo>
                      <a:pt x="235" y="98"/>
                    </a:lnTo>
                    <a:lnTo>
                      <a:pt x="210" y="123"/>
                    </a:lnTo>
                    <a:lnTo>
                      <a:pt x="188" y="152"/>
                    </a:lnTo>
                    <a:lnTo>
                      <a:pt x="168" y="185"/>
                    </a:lnTo>
                    <a:lnTo>
                      <a:pt x="152" y="224"/>
                    </a:lnTo>
                    <a:lnTo>
                      <a:pt x="133" y="267"/>
                    </a:lnTo>
                    <a:lnTo>
                      <a:pt x="132" y="279"/>
                    </a:lnTo>
                    <a:lnTo>
                      <a:pt x="111" y="279"/>
                    </a:lnTo>
                    <a:lnTo>
                      <a:pt x="89" y="279"/>
                    </a:lnTo>
                    <a:lnTo>
                      <a:pt x="64" y="264"/>
                    </a:lnTo>
                    <a:lnTo>
                      <a:pt x="55" y="243"/>
                    </a:lnTo>
                    <a:lnTo>
                      <a:pt x="56" y="219"/>
                    </a:lnTo>
                    <a:lnTo>
                      <a:pt x="68" y="196"/>
                    </a:lnTo>
                    <a:lnTo>
                      <a:pt x="93" y="170"/>
                    </a:lnTo>
                    <a:lnTo>
                      <a:pt x="113" y="141"/>
                    </a:lnTo>
                    <a:lnTo>
                      <a:pt x="117" y="122"/>
                    </a:lnTo>
                    <a:lnTo>
                      <a:pt x="118" y="102"/>
                    </a:lnTo>
                    <a:lnTo>
                      <a:pt x="114" y="93"/>
                    </a:lnTo>
                    <a:lnTo>
                      <a:pt x="95" y="83"/>
                    </a:lnTo>
                    <a:lnTo>
                      <a:pt x="80" y="70"/>
                    </a:lnTo>
                    <a:lnTo>
                      <a:pt x="99" y="40"/>
                    </a:lnTo>
                    <a:lnTo>
                      <a:pt x="133" y="44"/>
                    </a:lnTo>
                    <a:lnTo>
                      <a:pt x="160" y="52"/>
                    </a:lnTo>
                    <a:lnTo>
                      <a:pt x="151" y="106"/>
                    </a:lnTo>
                    <a:lnTo>
                      <a:pt x="142" y="137"/>
                    </a:lnTo>
                    <a:lnTo>
                      <a:pt x="132" y="165"/>
                    </a:lnTo>
                    <a:lnTo>
                      <a:pt x="85" y="224"/>
                    </a:lnTo>
                    <a:lnTo>
                      <a:pt x="130" y="253"/>
                    </a:lnTo>
                    <a:lnTo>
                      <a:pt x="149" y="155"/>
                    </a:lnTo>
                    <a:lnTo>
                      <a:pt x="225" y="65"/>
                    </a:lnTo>
                    <a:lnTo>
                      <a:pt x="302" y="44"/>
                    </a:lnTo>
                    <a:lnTo>
                      <a:pt x="379" y="22"/>
                    </a:lnTo>
                    <a:lnTo>
                      <a:pt x="477" y="0"/>
                    </a:lnTo>
                    <a:lnTo>
                      <a:pt x="498" y="27"/>
                    </a:lnTo>
                    <a:lnTo>
                      <a:pt x="497" y="82"/>
                    </a:lnTo>
                    <a:lnTo>
                      <a:pt x="459" y="173"/>
                    </a:lnTo>
                    <a:lnTo>
                      <a:pt x="385" y="244"/>
                    </a:lnTo>
                    <a:lnTo>
                      <a:pt x="323" y="280"/>
                    </a:lnTo>
                    <a:lnTo>
                      <a:pt x="284" y="299"/>
                    </a:lnTo>
                    <a:lnTo>
                      <a:pt x="312" y="326"/>
                    </a:lnTo>
                    <a:lnTo>
                      <a:pt x="348" y="313"/>
                    </a:lnTo>
                    <a:lnTo>
                      <a:pt x="443" y="233"/>
                    </a:lnTo>
                    <a:lnTo>
                      <a:pt x="528" y="107"/>
                    </a:lnTo>
                    <a:lnTo>
                      <a:pt x="534" y="146"/>
                    </a:lnTo>
                    <a:lnTo>
                      <a:pt x="528" y="205"/>
                    </a:lnTo>
                    <a:lnTo>
                      <a:pt x="486" y="282"/>
                    </a:lnTo>
                    <a:lnTo>
                      <a:pt x="421" y="370"/>
                    </a:lnTo>
                    <a:lnTo>
                      <a:pt x="370" y="403"/>
                    </a:lnTo>
                    <a:lnTo>
                      <a:pt x="315" y="439"/>
                    </a:lnTo>
                    <a:lnTo>
                      <a:pt x="229" y="449"/>
                    </a:lnTo>
                    <a:lnTo>
                      <a:pt x="183" y="407"/>
                    </a:lnTo>
                    <a:lnTo>
                      <a:pt x="145" y="354"/>
                    </a:lnTo>
                    <a:lnTo>
                      <a:pt x="83" y="353"/>
                    </a:lnTo>
                    <a:lnTo>
                      <a:pt x="16" y="301"/>
                    </a:lnTo>
                    <a:lnTo>
                      <a:pt x="0" y="233"/>
                    </a:lnTo>
                    <a:lnTo>
                      <a:pt x="18" y="116"/>
                    </a:lnTo>
                    <a:lnTo>
                      <a:pt x="47" y="67"/>
                    </a:lnTo>
                    <a:lnTo>
                      <a:pt x="36" y="38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1" name="Freeform 35"/>
              <p:cNvSpPr>
                <a:spLocks/>
              </p:cNvSpPr>
              <p:nvPr/>
            </p:nvSpPr>
            <p:spPr bwMode="auto">
              <a:xfrm>
                <a:off x="943" y="4152"/>
                <a:ext cx="4" cy="6"/>
              </a:xfrm>
              <a:custGeom>
                <a:avLst/>
                <a:gdLst>
                  <a:gd name="T0" fmla="*/ 0 w 32"/>
                  <a:gd name="T1" fmla="*/ 0 h 53"/>
                  <a:gd name="T2" fmla="*/ 0 w 32"/>
                  <a:gd name="T3" fmla="*/ 0 h 53"/>
                  <a:gd name="T4" fmla="*/ 0 w 32"/>
                  <a:gd name="T5" fmla="*/ 0 h 53"/>
                  <a:gd name="T6" fmla="*/ 0 w 32"/>
                  <a:gd name="T7" fmla="*/ 0 h 53"/>
                  <a:gd name="T8" fmla="*/ 0 w 32"/>
                  <a:gd name="T9" fmla="*/ 0 h 53"/>
                  <a:gd name="T10" fmla="*/ 0 w 32"/>
                  <a:gd name="T11" fmla="*/ 0 h 53"/>
                  <a:gd name="T12" fmla="*/ 0 w 32"/>
                  <a:gd name="T13" fmla="*/ 0 h 53"/>
                  <a:gd name="T14" fmla="*/ 0 w 32"/>
                  <a:gd name="T15" fmla="*/ 0 h 53"/>
                  <a:gd name="T16" fmla="*/ 0 w 32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53"/>
                  <a:gd name="T29" fmla="*/ 32 w 32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53">
                    <a:moveTo>
                      <a:pt x="32" y="39"/>
                    </a:moveTo>
                    <a:lnTo>
                      <a:pt x="28" y="40"/>
                    </a:lnTo>
                    <a:lnTo>
                      <a:pt x="25" y="44"/>
                    </a:lnTo>
                    <a:lnTo>
                      <a:pt x="23" y="53"/>
                    </a:lnTo>
                    <a:lnTo>
                      <a:pt x="0" y="37"/>
                    </a:lnTo>
                    <a:lnTo>
                      <a:pt x="24" y="0"/>
                    </a:lnTo>
                    <a:lnTo>
                      <a:pt x="28" y="20"/>
                    </a:lnTo>
                    <a:lnTo>
                      <a:pt x="32" y="39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2" name="Freeform 36"/>
              <p:cNvSpPr>
                <a:spLocks/>
              </p:cNvSpPr>
              <p:nvPr/>
            </p:nvSpPr>
            <p:spPr bwMode="auto">
              <a:xfrm>
                <a:off x="942" y="4152"/>
                <a:ext cx="20" cy="22"/>
              </a:xfrm>
              <a:custGeom>
                <a:avLst/>
                <a:gdLst>
                  <a:gd name="T0" fmla="*/ 0 w 176"/>
                  <a:gd name="T1" fmla="*/ 0 h 201"/>
                  <a:gd name="T2" fmla="*/ 0 w 176"/>
                  <a:gd name="T3" fmla="*/ 0 h 201"/>
                  <a:gd name="T4" fmla="*/ 0 w 176"/>
                  <a:gd name="T5" fmla="*/ 0 h 201"/>
                  <a:gd name="T6" fmla="*/ 0 w 176"/>
                  <a:gd name="T7" fmla="*/ 0 h 201"/>
                  <a:gd name="T8" fmla="*/ 0 w 176"/>
                  <a:gd name="T9" fmla="*/ 0 h 201"/>
                  <a:gd name="T10" fmla="*/ 0 w 176"/>
                  <a:gd name="T11" fmla="*/ 0 h 201"/>
                  <a:gd name="T12" fmla="*/ 0 w 176"/>
                  <a:gd name="T13" fmla="*/ 0 h 201"/>
                  <a:gd name="T14" fmla="*/ 0 w 176"/>
                  <a:gd name="T15" fmla="*/ 0 h 201"/>
                  <a:gd name="T16" fmla="*/ 0 w 176"/>
                  <a:gd name="T17" fmla="*/ 0 h 201"/>
                  <a:gd name="T18" fmla="*/ 0 w 176"/>
                  <a:gd name="T19" fmla="*/ 0 h 201"/>
                  <a:gd name="T20" fmla="*/ 0 w 176"/>
                  <a:gd name="T21" fmla="*/ 0 h 201"/>
                  <a:gd name="T22" fmla="*/ 0 w 176"/>
                  <a:gd name="T23" fmla="*/ 0 h 201"/>
                  <a:gd name="T24" fmla="*/ 0 w 176"/>
                  <a:gd name="T25" fmla="*/ 0 h 201"/>
                  <a:gd name="T26" fmla="*/ 0 w 176"/>
                  <a:gd name="T27" fmla="*/ 0 h 201"/>
                  <a:gd name="T28" fmla="*/ 0 w 176"/>
                  <a:gd name="T29" fmla="*/ 0 h 201"/>
                  <a:gd name="T30" fmla="*/ 0 w 176"/>
                  <a:gd name="T31" fmla="*/ 0 h 201"/>
                  <a:gd name="T32" fmla="*/ 0 w 176"/>
                  <a:gd name="T33" fmla="*/ 0 h 201"/>
                  <a:gd name="T34" fmla="*/ 0 w 176"/>
                  <a:gd name="T35" fmla="*/ 0 h 201"/>
                  <a:gd name="T36" fmla="*/ 0 w 176"/>
                  <a:gd name="T37" fmla="*/ 0 h 201"/>
                  <a:gd name="T38" fmla="*/ 0 w 176"/>
                  <a:gd name="T39" fmla="*/ 0 h 201"/>
                  <a:gd name="T40" fmla="*/ 0 w 176"/>
                  <a:gd name="T41" fmla="*/ 0 h 201"/>
                  <a:gd name="T42" fmla="*/ 0 w 176"/>
                  <a:gd name="T43" fmla="*/ 0 h 201"/>
                  <a:gd name="T44" fmla="*/ 0 w 176"/>
                  <a:gd name="T45" fmla="*/ 0 h 201"/>
                  <a:gd name="T46" fmla="*/ 0 w 176"/>
                  <a:gd name="T47" fmla="*/ 0 h 201"/>
                  <a:gd name="T48" fmla="*/ 0 w 176"/>
                  <a:gd name="T49" fmla="*/ 0 h 201"/>
                  <a:gd name="T50" fmla="*/ 0 w 176"/>
                  <a:gd name="T51" fmla="*/ 0 h 201"/>
                  <a:gd name="T52" fmla="*/ 0 w 176"/>
                  <a:gd name="T53" fmla="*/ 0 h 201"/>
                  <a:gd name="T54" fmla="*/ 0 w 176"/>
                  <a:gd name="T55" fmla="*/ 0 h 201"/>
                  <a:gd name="T56" fmla="*/ 0 w 176"/>
                  <a:gd name="T57" fmla="*/ 0 h 201"/>
                  <a:gd name="T58" fmla="*/ 0 w 176"/>
                  <a:gd name="T59" fmla="*/ 0 h 201"/>
                  <a:gd name="T60" fmla="*/ 0 w 176"/>
                  <a:gd name="T61" fmla="*/ 0 h 201"/>
                  <a:gd name="T62" fmla="*/ 0 w 176"/>
                  <a:gd name="T63" fmla="*/ 0 h 20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6"/>
                  <a:gd name="T97" fmla="*/ 0 h 201"/>
                  <a:gd name="T98" fmla="*/ 176 w 176"/>
                  <a:gd name="T99" fmla="*/ 201 h 20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6" h="201">
                    <a:moveTo>
                      <a:pt x="31" y="46"/>
                    </a:moveTo>
                    <a:lnTo>
                      <a:pt x="29" y="65"/>
                    </a:lnTo>
                    <a:lnTo>
                      <a:pt x="31" y="87"/>
                    </a:lnTo>
                    <a:lnTo>
                      <a:pt x="38" y="109"/>
                    </a:lnTo>
                    <a:lnTo>
                      <a:pt x="57" y="129"/>
                    </a:lnTo>
                    <a:lnTo>
                      <a:pt x="78" y="142"/>
                    </a:lnTo>
                    <a:lnTo>
                      <a:pt x="78" y="130"/>
                    </a:lnTo>
                    <a:lnTo>
                      <a:pt x="83" y="109"/>
                    </a:lnTo>
                    <a:lnTo>
                      <a:pt x="84" y="99"/>
                    </a:lnTo>
                    <a:lnTo>
                      <a:pt x="79" y="80"/>
                    </a:lnTo>
                    <a:lnTo>
                      <a:pt x="95" y="72"/>
                    </a:lnTo>
                    <a:lnTo>
                      <a:pt x="101" y="64"/>
                    </a:lnTo>
                    <a:lnTo>
                      <a:pt x="96" y="61"/>
                    </a:lnTo>
                    <a:lnTo>
                      <a:pt x="76" y="60"/>
                    </a:lnTo>
                    <a:lnTo>
                      <a:pt x="58" y="52"/>
                    </a:lnTo>
                    <a:lnTo>
                      <a:pt x="41" y="38"/>
                    </a:lnTo>
                    <a:lnTo>
                      <a:pt x="36" y="38"/>
                    </a:lnTo>
                    <a:lnTo>
                      <a:pt x="21" y="0"/>
                    </a:lnTo>
                    <a:lnTo>
                      <a:pt x="56" y="22"/>
                    </a:lnTo>
                    <a:lnTo>
                      <a:pt x="136" y="46"/>
                    </a:lnTo>
                    <a:lnTo>
                      <a:pt x="176" y="52"/>
                    </a:lnTo>
                    <a:lnTo>
                      <a:pt x="134" y="76"/>
                    </a:lnTo>
                    <a:lnTo>
                      <a:pt x="105" y="75"/>
                    </a:lnTo>
                    <a:lnTo>
                      <a:pt x="98" y="83"/>
                    </a:lnTo>
                    <a:lnTo>
                      <a:pt x="126" y="105"/>
                    </a:lnTo>
                    <a:lnTo>
                      <a:pt x="101" y="201"/>
                    </a:lnTo>
                    <a:lnTo>
                      <a:pt x="50" y="176"/>
                    </a:lnTo>
                    <a:lnTo>
                      <a:pt x="5" y="97"/>
                    </a:lnTo>
                    <a:lnTo>
                      <a:pt x="0" y="52"/>
                    </a:lnTo>
                    <a:lnTo>
                      <a:pt x="5" y="7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3" name="Freeform 37"/>
              <p:cNvSpPr>
                <a:spLocks/>
              </p:cNvSpPr>
              <p:nvPr/>
            </p:nvSpPr>
            <p:spPr bwMode="auto">
              <a:xfrm>
                <a:off x="979" y="4157"/>
                <a:ext cx="4" cy="2"/>
              </a:xfrm>
              <a:custGeom>
                <a:avLst/>
                <a:gdLst>
                  <a:gd name="T0" fmla="*/ 0 w 35"/>
                  <a:gd name="T1" fmla="*/ 0 h 19"/>
                  <a:gd name="T2" fmla="*/ 0 w 35"/>
                  <a:gd name="T3" fmla="*/ 0 h 19"/>
                  <a:gd name="T4" fmla="*/ 0 w 35"/>
                  <a:gd name="T5" fmla="*/ 0 h 19"/>
                  <a:gd name="T6" fmla="*/ 0 w 35"/>
                  <a:gd name="T7" fmla="*/ 0 h 19"/>
                  <a:gd name="T8" fmla="*/ 0 w 35"/>
                  <a:gd name="T9" fmla="*/ 0 h 19"/>
                  <a:gd name="T10" fmla="*/ 0 w 35"/>
                  <a:gd name="T11" fmla="*/ 0 h 19"/>
                  <a:gd name="T12" fmla="*/ 0 w 35"/>
                  <a:gd name="T13" fmla="*/ 0 h 19"/>
                  <a:gd name="T14" fmla="*/ 0 w 35"/>
                  <a:gd name="T15" fmla="*/ 0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19"/>
                  <a:gd name="T26" fmla="*/ 35 w 35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19">
                    <a:moveTo>
                      <a:pt x="5" y="19"/>
                    </a:moveTo>
                    <a:lnTo>
                      <a:pt x="21" y="16"/>
                    </a:lnTo>
                    <a:lnTo>
                      <a:pt x="30" y="16"/>
                    </a:lnTo>
                    <a:lnTo>
                      <a:pt x="35" y="17"/>
                    </a:lnTo>
                    <a:lnTo>
                      <a:pt x="30" y="0"/>
                    </a:lnTo>
                    <a:lnTo>
                      <a:pt x="0" y="2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4" name="Freeform 38"/>
              <p:cNvSpPr>
                <a:spLocks/>
              </p:cNvSpPr>
              <p:nvPr/>
            </p:nvSpPr>
            <p:spPr bwMode="auto">
              <a:xfrm>
                <a:off x="957" y="4156"/>
                <a:ext cx="30" cy="53"/>
              </a:xfrm>
              <a:custGeom>
                <a:avLst/>
                <a:gdLst>
                  <a:gd name="T0" fmla="*/ 0 w 271"/>
                  <a:gd name="T1" fmla="*/ 0 h 475"/>
                  <a:gd name="T2" fmla="*/ 0 w 271"/>
                  <a:gd name="T3" fmla="*/ 0 h 475"/>
                  <a:gd name="T4" fmla="*/ 0 w 271"/>
                  <a:gd name="T5" fmla="*/ 0 h 475"/>
                  <a:gd name="T6" fmla="*/ 0 w 271"/>
                  <a:gd name="T7" fmla="*/ 0 h 475"/>
                  <a:gd name="T8" fmla="*/ 0 w 271"/>
                  <a:gd name="T9" fmla="*/ 0 h 475"/>
                  <a:gd name="T10" fmla="*/ 0 w 271"/>
                  <a:gd name="T11" fmla="*/ 0 h 475"/>
                  <a:gd name="T12" fmla="*/ 0 w 271"/>
                  <a:gd name="T13" fmla="*/ 0 h 475"/>
                  <a:gd name="T14" fmla="*/ 0 w 271"/>
                  <a:gd name="T15" fmla="*/ 0 h 475"/>
                  <a:gd name="T16" fmla="*/ 0 w 271"/>
                  <a:gd name="T17" fmla="*/ 0 h 475"/>
                  <a:gd name="T18" fmla="*/ 0 w 271"/>
                  <a:gd name="T19" fmla="*/ 0 h 475"/>
                  <a:gd name="T20" fmla="*/ 0 w 271"/>
                  <a:gd name="T21" fmla="*/ 0 h 475"/>
                  <a:gd name="T22" fmla="*/ 0 w 271"/>
                  <a:gd name="T23" fmla="*/ 0 h 475"/>
                  <a:gd name="T24" fmla="*/ 0 w 271"/>
                  <a:gd name="T25" fmla="*/ 0 h 475"/>
                  <a:gd name="T26" fmla="*/ 0 w 271"/>
                  <a:gd name="T27" fmla="*/ 0 h 475"/>
                  <a:gd name="T28" fmla="*/ 0 w 271"/>
                  <a:gd name="T29" fmla="*/ 0 h 475"/>
                  <a:gd name="T30" fmla="*/ 0 w 271"/>
                  <a:gd name="T31" fmla="*/ 0 h 475"/>
                  <a:gd name="T32" fmla="*/ 0 w 271"/>
                  <a:gd name="T33" fmla="*/ 0 h 475"/>
                  <a:gd name="T34" fmla="*/ 0 w 271"/>
                  <a:gd name="T35" fmla="*/ 0 h 475"/>
                  <a:gd name="T36" fmla="*/ 0 w 271"/>
                  <a:gd name="T37" fmla="*/ 0 h 475"/>
                  <a:gd name="T38" fmla="*/ 0 w 271"/>
                  <a:gd name="T39" fmla="*/ 0 h 475"/>
                  <a:gd name="T40" fmla="*/ 0 w 271"/>
                  <a:gd name="T41" fmla="*/ 0 h 475"/>
                  <a:gd name="T42" fmla="*/ 0 w 271"/>
                  <a:gd name="T43" fmla="*/ 0 h 475"/>
                  <a:gd name="T44" fmla="*/ 0 w 271"/>
                  <a:gd name="T45" fmla="*/ 0 h 475"/>
                  <a:gd name="T46" fmla="*/ 0 w 271"/>
                  <a:gd name="T47" fmla="*/ 0 h 475"/>
                  <a:gd name="T48" fmla="*/ 0 w 271"/>
                  <a:gd name="T49" fmla="*/ 0 h 475"/>
                  <a:gd name="T50" fmla="*/ 0 w 271"/>
                  <a:gd name="T51" fmla="*/ 0 h 475"/>
                  <a:gd name="T52" fmla="*/ 0 w 271"/>
                  <a:gd name="T53" fmla="*/ 0 h 475"/>
                  <a:gd name="T54" fmla="*/ 0 w 271"/>
                  <a:gd name="T55" fmla="*/ 0 h 475"/>
                  <a:gd name="T56" fmla="*/ 0 w 271"/>
                  <a:gd name="T57" fmla="*/ 0 h 475"/>
                  <a:gd name="T58" fmla="*/ 0 w 271"/>
                  <a:gd name="T59" fmla="*/ 0 h 475"/>
                  <a:gd name="T60" fmla="*/ 0 w 271"/>
                  <a:gd name="T61" fmla="*/ 0 h 475"/>
                  <a:gd name="T62" fmla="*/ 0 w 271"/>
                  <a:gd name="T63" fmla="*/ 0 h 475"/>
                  <a:gd name="T64" fmla="*/ 0 w 271"/>
                  <a:gd name="T65" fmla="*/ 0 h 475"/>
                  <a:gd name="T66" fmla="*/ 0 w 271"/>
                  <a:gd name="T67" fmla="*/ 0 h 4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1"/>
                  <a:gd name="T103" fmla="*/ 0 h 475"/>
                  <a:gd name="T104" fmla="*/ 271 w 271"/>
                  <a:gd name="T105" fmla="*/ 475 h 4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1" h="475">
                    <a:moveTo>
                      <a:pt x="214" y="24"/>
                    </a:moveTo>
                    <a:lnTo>
                      <a:pt x="199" y="27"/>
                    </a:lnTo>
                    <a:lnTo>
                      <a:pt x="177" y="32"/>
                    </a:lnTo>
                    <a:lnTo>
                      <a:pt x="152" y="33"/>
                    </a:lnTo>
                    <a:lnTo>
                      <a:pt x="114" y="36"/>
                    </a:lnTo>
                    <a:lnTo>
                      <a:pt x="87" y="43"/>
                    </a:lnTo>
                    <a:lnTo>
                      <a:pt x="63" y="54"/>
                    </a:lnTo>
                    <a:lnTo>
                      <a:pt x="44" y="71"/>
                    </a:lnTo>
                    <a:lnTo>
                      <a:pt x="34" y="99"/>
                    </a:lnTo>
                    <a:lnTo>
                      <a:pt x="27" y="135"/>
                    </a:lnTo>
                    <a:lnTo>
                      <a:pt x="26" y="170"/>
                    </a:lnTo>
                    <a:lnTo>
                      <a:pt x="26" y="200"/>
                    </a:lnTo>
                    <a:lnTo>
                      <a:pt x="31" y="229"/>
                    </a:lnTo>
                    <a:lnTo>
                      <a:pt x="39" y="264"/>
                    </a:lnTo>
                    <a:lnTo>
                      <a:pt x="46" y="308"/>
                    </a:lnTo>
                    <a:lnTo>
                      <a:pt x="53" y="352"/>
                    </a:lnTo>
                    <a:lnTo>
                      <a:pt x="58" y="397"/>
                    </a:lnTo>
                    <a:lnTo>
                      <a:pt x="58" y="421"/>
                    </a:lnTo>
                    <a:lnTo>
                      <a:pt x="64" y="442"/>
                    </a:lnTo>
                    <a:lnTo>
                      <a:pt x="77" y="451"/>
                    </a:lnTo>
                    <a:lnTo>
                      <a:pt x="89" y="447"/>
                    </a:lnTo>
                    <a:lnTo>
                      <a:pt x="97" y="427"/>
                    </a:lnTo>
                    <a:lnTo>
                      <a:pt x="97" y="401"/>
                    </a:lnTo>
                    <a:lnTo>
                      <a:pt x="91" y="384"/>
                    </a:lnTo>
                    <a:lnTo>
                      <a:pt x="86" y="352"/>
                    </a:lnTo>
                    <a:lnTo>
                      <a:pt x="84" y="331"/>
                    </a:lnTo>
                    <a:lnTo>
                      <a:pt x="75" y="308"/>
                    </a:lnTo>
                    <a:lnTo>
                      <a:pt x="71" y="285"/>
                    </a:lnTo>
                    <a:lnTo>
                      <a:pt x="79" y="230"/>
                    </a:lnTo>
                    <a:lnTo>
                      <a:pt x="91" y="207"/>
                    </a:lnTo>
                    <a:lnTo>
                      <a:pt x="92" y="175"/>
                    </a:lnTo>
                    <a:lnTo>
                      <a:pt x="93" y="146"/>
                    </a:lnTo>
                    <a:lnTo>
                      <a:pt x="74" y="116"/>
                    </a:lnTo>
                    <a:lnTo>
                      <a:pt x="75" y="98"/>
                    </a:lnTo>
                    <a:lnTo>
                      <a:pt x="91" y="89"/>
                    </a:lnTo>
                    <a:lnTo>
                      <a:pt x="105" y="89"/>
                    </a:lnTo>
                    <a:lnTo>
                      <a:pt x="117" y="95"/>
                    </a:lnTo>
                    <a:lnTo>
                      <a:pt x="140" y="95"/>
                    </a:lnTo>
                    <a:lnTo>
                      <a:pt x="150" y="84"/>
                    </a:lnTo>
                    <a:lnTo>
                      <a:pt x="176" y="75"/>
                    </a:lnTo>
                    <a:lnTo>
                      <a:pt x="201" y="72"/>
                    </a:lnTo>
                    <a:lnTo>
                      <a:pt x="220" y="66"/>
                    </a:lnTo>
                    <a:lnTo>
                      <a:pt x="239" y="54"/>
                    </a:lnTo>
                    <a:lnTo>
                      <a:pt x="243" y="38"/>
                    </a:lnTo>
                    <a:lnTo>
                      <a:pt x="239" y="25"/>
                    </a:lnTo>
                    <a:lnTo>
                      <a:pt x="225" y="23"/>
                    </a:lnTo>
                    <a:lnTo>
                      <a:pt x="227" y="0"/>
                    </a:lnTo>
                    <a:lnTo>
                      <a:pt x="250" y="14"/>
                    </a:lnTo>
                    <a:lnTo>
                      <a:pt x="271" y="27"/>
                    </a:lnTo>
                    <a:lnTo>
                      <a:pt x="260" y="74"/>
                    </a:lnTo>
                    <a:lnTo>
                      <a:pt x="206" y="98"/>
                    </a:lnTo>
                    <a:lnTo>
                      <a:pt x="148" y="123"/>
                    </a:lnTo>
                    <a:lnTo>
                      <a:pt x="137" y="169"/>
                    </a:lnTo>
                    <a:lnTo>
                      <a:pt x="118" y="214"/>
                    </a:lnTo>
                    <a:lnTo>
                      <a:pt x="103" y="301"/>
                    </a:lnTo>
                    <a:lnTo>
                      <a:pt x="120" y="398"/>
                    </a:lnTo>
                    <a:lnTo>
                      <a:pt x="117" y="451"/>
                    </a:lnTo>
                    <a:lnTo>
                      <a:pt x="90" y="475"/>
                    </a:lnTo>
                    <a:lnTo>
                      <a:pt x="70" y="475"/>
                    </a:lnTo>
                    <a:lnTo>
                      <a:pt x="37" y="445"/>
                    </a:lnTo>
                    <a:lnTo>
                      <a:pt x="37" y="361"/>
                    </a:lnTo>
                    <a:lnTo>
                      <a:pt x="0" y="239"/>
                    </a:lnTo>
                    <a:lnTo>
                      <a:pt x="4" y="137"/>
                    </a:lnTo>
                    <a:lnTo>
                      <a:pt x="16" y="70"/>
                    </a:lnTo>
                    <a:lnTo>
                      <a:pt x="66" y="21"/>
                    </a:lnTo>
                    <a:lnTo>
                      <a:pt x="154" y="11"/>
                    </a:lnTo>
                    <a:lnTo>
                      <a:pt x="212" y="3"/>
                    </a:lnTo>
                    <a:lnTo>
                      <a:pt x="214" y="2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5" name="Freeform 39"/>
              <p:cNvSpPr>
                <a:spLocks/>
              </p:cNvSpPr>
              <p:nvPr/>
            </p:nvSpPr>
            <p:spPr bwMode="auto">
              <a:xfrm>
                <a:off x="1048" y="4168"/>
                <a:ext cx="4" cy="5"/>
              </a:xfrm>
              <a:custGeom>
                <a:avLst/>
                <a:gdLst>
                  <a:gd name="T0" fmla="*/ 0 w 42"/>
                  <a:gd name="T1" fmla="*/ 0 h 48"/>
                  <a:gd name="T2" fmla="*/ 0 w 42"/>
                  <a:gd name="T3" fmla="*/ 0 h 48"/>
                  <a:gd name="T4" fmla="*/ 0 w 42"/>
                  <a:gd name="T5" fmla="*/ 0 h 48"/>
                  <a:gd name="T6" fmla="*/ 0 w 42"/>
                  <a:gd name="T7" fmla="*/ 0 h 48"/>
                  <a:gd name="T8" fmla="*/ 0 w 42"/>
                  <a:gd name="T9" fmla="*/ 0 h 48"/>
                  <a:gd name="T10" fmla="*/ 0 w 42"/>
                  <a:gd name="T11" fmla="*/ 0 h 48"/>
                  <a:gd name="T12" fmla="*/ 0 w 42"/>
                  <a:gd name="T13" fmla="*/ 0 h 48"/>
                  <a:gd name="T14" fmla="*/ 0 w 42"/>
                  <a:gd name="T15" fmla="*/ 0 h 48"/>
                  <a:gd name="T16" fmla="*/ 0 w 42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2"/>
                  <a:gd name="T28" fmla="*/ 0 h 48"/>
                  <a:gd name="T29" fmla="*/ 42 w 42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2" h="48">
                    <a:moveTo>
                      <a:pt x="0" y="19"/>
                    </a:moveTo>
                    <a:lnTo>
                      <a:pt x="8" y="26"/>
                    </a:lnTo>
                    <a:lnTo>
                      <a:pt x="11" y="31"/>
                    </a:lnTo>
                    <a:lnTo>
                      <a:pt x="15" y="48"/>
                    </a:lnTo>
                    <a:lnTo>
                      <a:pt x="42" y="32"/>
                    </a:lnTo>
                    <a:lnTo>
                      <a:pt x="30" y="0"/>
                    </a:lnTo>
                    <a:lnTo>
                      <a:pt x="15" y="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6" name="Freeform 40"/>
              <p:cNvSpPr>
                <a:spLocks/>
              </p:cNvSpPr>
              <p:nvPr/>
            </p:nvSpPr>
            <p:spPr bwMode="auto">
              <a:xfrm>
                <a:off x="1058" y="4112"/>
                <a:ext cx="5" cy="5"/>
              </a:xfrm>
              <a:custGeom>
                <a:avLst/>
                <a:gdLst>
                  <a:gd name="T0" fmla="*/ 0 w 41"/>
                  <a:gd name="T1" fmla="*/ 0 h 44"/>
                  <a:gd name="T2" fmla="*/ 0 w 41"/>
                  <a:gd name="T3" fmla="*/ 0 h 44"/>
                  <a:gd name="T4" fmla="*/ 0 w 41"/>
                  <a:gd name="T5" fmla="*/ 0 h 44"/>
                  <a:gd name="T6" fmla="*/ 0 w 41"/>
                  <a:gd name="T7" fmla="*/ 0 h 44"/>
                  <a:gd name="T8" fmla="*/ 0 w 41"/>
                  <a:gd name="T9" fmla="*/ 0 h 44"/>
                  <a:gd name="T10" fmla="*/ 0 w 41"/>
                  <a:gd name="T11" fmla="*/ 0 h 44"/>
                  <a:gd name="T12" fmla="*/ 0 w 41"/>
                  <a:gd name="T13" fmla="*/ 0 h 44"/>
                  <a:gd name="T14" fmla="*/ 0 w 41"/>
                  <a:gd name="T15" fmla="*/ 0 h 44"/>
                  <a:gd name="T16" fmla="*/ 0 w 41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1"/>
                  <a:gd name="T28" fmla="*/ 0 h 44"/>
                  <a:gd name="T29" fmla="*/ 41 w 41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1" h="44">
                    <a:moveTo>
                      <a:pt x="41" y="4"/>
                    </a:moveTo>
                    <a:lnTo>
                      <a:pt x="36" y="12"/>
                    </a:lnTo>
                    <a:lnTo>
                      <a:pt x="29" y="23"/>
                    </a:lnTo>
                    <a:lnTo>
                      <a:pt x="24" y="33"/>
                    </a:lnTo>
                    <a:lnTo>
                      <a:pt x="18" y="44"/>
                    </a:lnTo>
                    <a:lnTo>
                      <a:pt x="0" y="24"/>
                    </a:lnTo>
                    <a:lnTo>
                      <a:pt x="16" y="0"/>
                    </a:lnTo>
                    <a:lnTo>
                      <a:pt x="41" y="4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7" name="Freeform 41"/>
              <p:cNvSpPr>
                <a:spLocks/>
              </p:cNvSpPr>
              <p:nvPr/>
            </p:nvSpPr>
            <p:spPr bwMode="auto">
              <a:xfrm>
                <a:off x="981" y="4165"/>
                <a:ext cx="9" cy="5"/>
              </a:xfrm>
              <a:custGeom>
                <a:avLst/>
                <a:gdLst>
                  <a:gd name="T0" fmla="*/ 0 w 78"/>
                  <a:gd name="T1" fmla="*/ 0 h 46"/>
                  <a:gd name="T2" fmla="*/ 0 w 78"/>
                  <a:gd name="T3" fmla="*/ 0 h 46"/>
                  <a:gd name="T4" fmla="*/ 0 w 78"/>
                  <a:gd name="T5" fmla="*/ 0 h 46"/>
                  <a:gd name="T6" fmla="*/ 0 w 78"/>
                  <a:gd name="T7" fmla="*/ 0 h 46"/>
                  <a:gd name="T8" fmla="*/ 0 w 78"/>
                  <a:gd name="T9" fmla="*/ 0 h 46"/>
                  <a:gd name="T10" fmla="*/ 0 w 78"/>
                  <a:gd name="T11" fmla="*/ 0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46"/>
                  <a:gd name="T20" fmla="*/ 78 w 78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46">
                    <a:moveTo>
                      <a:pt x="78" y="41"/>
                    </a:moveTo>
                    <a:lnTo>
                      <a:pt x="49" y="46"/>
                    </a:lnTo>
                    <a:lnTo>
                      <a:pt x="0" y="36"/>
                    </a:lnTo>
                    <a:lnTo>
                      <a:pt x="74" y="0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8" name="Freeform 42"/>
              <p:cNvSpPr>
                <a:spLocks/>
              </p:cNvSpPr>
              <p:nvPr/>
            </p:nvSpPr>
            <p:spPr bwMode="auto">
              <a:xfrm>
                <a:off x="981" y="4155"/>
                <a:ext cx="4" cy="3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0 h 24"/>
                  <a:gd name="T4" fmla="*/ 0 w 33"/>
                  <a:gd name="T5" fmla="*/ 0 h 24"/>
                  <a:gd name="T6" fmla="*/ 0 w 33"/>
                  <a:gd name="T7" fmla="*/ 0 h 24"/>
                  <a:gd name="T8" fmla="*/ 0 w 33"/>
                  <a:gd name="T9" fmla="*/ 0 h 24"/>
                  <a:gd name="T10" fmla="*/ 0 w 33"/>
                  <a:gd name="T11" fmla="*/ 0 h 24"/>
                  <a:gd name="T12" fmla="*/ 0 w 33"/>
                  <a:gd name="T13" fmla="*/ 0 h 24"/>
                  <a:gd name="T14" fmla="*/ 0 w 33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4"/>
                  <a:gd name="T26" fmla="*/ 33 w 33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4">
                    <a:moveTo>
                      <a:pt x="2" y="24"/>
                    </a:moveTo>
                    <a:lnTo>
                      <a:pt x="14" y="23"/>
                    </a:lnTo>
                    <a:lnTo>
                      <a:pt x="21" y="23"/>
                    </a:lnTo>
                    <a:lnTo>
                      <a:pt x="33" y="23"/>
                    </a:lnTo>
                    <a:lnTo>
                      <a:pt x="30" y="0"/>
                    </a:lnTo>
                    <a:lnTo>
                      <a:pt x="0" y="1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09" name="Freeform 43"/>
              <p:cNvSpPr>
                <a:spLocks/>
              </p:cNvSpPr>
              <p:nvPr/>
            </p:nvSpPr>
            <p:spPr bwMode="auto">
              <a:xfrm>
                <a:off x="942" y="4174"/>
                <a:ext cx="4" cy="3"/>
              </a:xfrm>
              <a:custGeom>
                <a:avLst/>
                <a:gdLst>
                  <a:gd name="T0" fmla="*/ 0 w 30"/>
                  <a:gd name="T1" fmla="*/ 0 h 27"/>
                  <a:gd name="T2" fmla="*/ 0 w 30"/>
                  <a:gd name="T3" fmla="*/ 0 h 27"/>
                  <a:gd name="T4" fmla="*/ 0 w 30"/>
                  <a:gd name="T5" fmla="*/ 0 h 27"/>
                  <a:gd name="T6" fmla="*/ 0 w 30"/>
                  <a:gd name="T7" fmla="*/ 0 h 27"/>
                  <a:gd name="T8" fmla="*/ 0 w 30"/>
                  <a:gd name="T9" fmla="*/ 0 h 27"/>
                  <a:gd name="T10" fmla="*/ 0 w 30"/>
                  <a:gd name="T11" fmla="*/ 0 h 27"/>
                  <a:gd name="T12" fmla="*/ 0 w 30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27"/>
                  <a:gd name="T23" fmla="*/ 30 w 30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27">
                    <a:moveTo>
                      <a:pt x="19" y="27"/>
                    </a:moveTo>
                    <a:lnTo>
                      <a:pt x="21" y="15"/>
                    </a:lnTo>
                    <a:lnTo>
                      <a:pt x="30" y="4"/>
                    </a:lnTo>
                    <a:lnTo>
                      <a:pt x="2" y="0"/>
                    </a:lnTo>
                    <a:lnTo>
                      <a:pt x="0" y="26"/>
                    </a:lnTo>
                    <a:lnTo>
                      <a:pt x="19" y="27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0" name="Freeform 44"/>
              <p:cNvSpPr>
                <a:spLocks/>
              </p:cNvSpPr>
              <p:nvPr/>
            </p:nvSpPr>
            <p:spPr bwMode="auto">
              <a:xfrm>
                <a:off x="945" y="4151"/>
                <a:ext cx="5" cy="4"/>
              </a:xfrm>
              <a:custGeom>
                <a:avLst/>
                <a:gdLst>
                  <a:gd name="T0" fmla="*/ 0 w 43"/>
                  <a:gd name="T1" fmla="*/ 0 h 36"/>
                  <a:gd name="T2" fmla="*/ 0 w 43"/>
                  <a:gd name="T3" fmla="*/ 0 h 36"/>
                  <a:gd name="T4" fmla="*/ 0 w 43"/>
                  <a:gd name="T5" fmla="*/ 0 h 36"/>
                  <a:gd name="T6" fmla="*/ 0 w 43"/>
                  <a:gd name="T7" fmla="*/ 0 h 36"/>
                  <a:gd name="T8" fmla="*/ 0 w 43"/>
                  <a:gd name="T9" fmla="*/ 0 h 36"/>
                  <a:gd name="T10" fmla="*/ 0 w 43"/>
                  <a:gd name="T11" fmla="*/ 0 h 36"/>
                  <a:gd name="T12" fmla="*/ 0 w 43"/>
                  <a:gd name="T13" fmla="*/ 0 h 36"/>
                  <a:gd name="T14" fmla="*/ 0 w 43"/>
                  <a:gd name="T15" fmla="*/ 0 h 36"/>
                  <a:gd name="T16" fmla="*/ 0 w 43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3"/>
                  <a:gd name="T28" fmla="*/ 0 h 36"/>
                  <a:gd name="T29" fmla="*/ 43 w 43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3" h="36">
                    <a:moveTo>
                      <a:pt x="0" y="21"/>
                    </a:moveTo>
                    <a:lnTo>
                      <a:pt x="7" y="26"/>
                    </a:lnTo>
                    <a:lnTo>
                      <a:pt x="16" y="30"/>
                    </a:lnTo>
                    <a:lnTo>
                      <a:pt x="24" y="36"/>
                    </a:lnTo>
                    <a:lnTo>
                      <a:pt x="43" y="25"/>
                    </a:lnTo>
                    <a:lnTo>
                      <a:pt x="25" y="12"/>
                    </a:lnTo>
                    <a:lnTo>
                      <a:pt x="7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1" name="Freeform 45"/>
              <p:cNvSpPr>
                <a:spLocks/>
              </p:cNvSpPr>
              <p:nvPr/>
            </p:nvSpPr>
            <p:spPr bwMode="auto">
              <a:xfrm>
                <a:off x="923" y="4168"/>
                <a:ext cx="15" cy="6"/>
              </a:xfrm>
              <a:custGeom>
                <a:avLst/>
                <a:gdLst>
                  <a:gd name="T0" fmla="*/ 0 w 136"/>
                  <a:gd name="T1" fmla="*/ 0 h 58"/>
                  <a:gd name="T2" fmla="*/ 0 w 136"/>
                  <a:gd name="T3" fmla="*/ 0 h 58"/>
                  <a:gd name="T4" fmla="*/ 0 w 136"/>
                  <a:gd name="T5" fmla="*/ 0 h 58"/>
                  <a:gd name="T6" fmla="*/ 0 w 136"/>
                  <a:gd name="T7" fmla="*/ 0 h 58"/>
                  <a:gd name="T8" fmla="*/ 0 w 136"/>
                  <a:gd name="T9" fmla="*/ 0 h 58"/>
                  <a:gd name="T10" fmla="*/ 0 w 136"/>
                  <a:gd name="T11" fmla="*/ 0 h 58"/>
                  <a:gd name="T12" fmla="*/ 0 w 136"/>
                  <a:gd name="T13" fmla="*/ 0 h 58"/>
                  <a:gd name="T14" fmla="*/ 0 w 136"/>
                  <a:gd name="T15" fmla="*/ 0 h 58"/>
                  <a:gd name="T16" fmla="*/ 0 w 136"/>
                  <a:gd name="T17" fmla="*/ 0 h 58"/>
                  <a:gd name="T18" fmla="*/ 0 w 136"/>
                  <a:gd name="T19" fmla="*/ 0 h 58"/>
                  <a:gd name="T20" fmla="*/ 0 w 136"/>
                  <a:gd name="T21" fmla="*/ 0 h 58"/>
                  <a:gd name="T22" fmla="*/ 0 w 136"/>
                  <a:gd name="T23" fmla="*/ 0 h 58"/>
                  <a:gd name="T24" fmla="*/ 0 w 136"/>
                  <a:gd name="T25" fmla="*/ 0 h 58"/>
                  <a:gd name="T26" fmla="*/ 0 w 136"/>
                  <a:gd name="T27" fmla="*/ 0 h 58"/>
                  <a:gd name="T28" fmla="*/ 0 w 136"/>
                  <a:gd name="T29" fmla="*/ 0 h 5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6"/>
                  <a:gd name="T46" fmla="*/ 0 h 58"/>
                  <a:gd name="T47" fmla="*/ 136 w 136"/>
                  <a:gd name="T48" fmla="*/ 58 h 5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6" h="58">
                    <a:moveTo>
                      <a:pt x="34" y="36"/>
                    </a:moveTo>
                    <a:lnTo>
                      <a:pt x="47" y="30"/>
                    </a:lnTo>
                    <a:lnTo>
                      <a:pt x="62" y="27"/>
                    </a:lnTo>
                    <a:lnTo>
                      <a:pt x="82" y="26"/>
                    </a:lnTo>
                    <a:lnTo>
                      <a:pt x="95" y="29"/>
                    </a:lnTo>
                    <a:lnTo>
                      <a:pt x="110" y="36"/>
                    </a:lnTo>
                    <a:lnTo>
                      <a:pt x="123" y="45"/>
                    </a:lnTo>
                    <a:lnTo>
                      <a:pt x="134" y="58"/>
                    </a:lnTo>
                    <a:lnTo>
                      <a:pt x="136" y="39"/>
                    </a:lnTo>
                    <a:lnTo>
                      <a:pt x="102" y="3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9" y="47"/>
                    </a:lnTo>
                    <a:lnTo>
                      <a:pt x="34" y="3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2" name="Freeform 46"/>
              <p:cNvSpPr>
                <a:spLocks/>
              </p:cNvSpPr>
              <p:nvPr/>
            </p:nvSpPr>
            <p:spPr bwMode="auto">
              <a:xfrm>
                <a:off x="994" y="4174"/>
                <a:ext cx="6" cy="4"/>
              </a:xfrm>
              <a:custGeom>
                <a:avLst/>
                <a:gdLst>
                  <a:gd name="T0" fmla="*/ 0 w 56"/>
                  <a:gd name="T1" fmla="*/ 0 h 39"/>
                  <a:gd name="T2" fmla="*/ 0 w 56"/>
                  <a:gd name="T3" fmla="*/ 0 h 39"/>
                  <a:gd name="T4" fmla="*/ 0 w 56"/>
                  <a:gd name="T5" fmla="*/ 0 h 39"/>
                  <a:gd name="T6" fmla="*/ 0 w 56"/>
                  <a:gd name="T7" fmla="*/ 0 h 39"/>
                  <a:gd name="T8" fmla="*/ 0 w 56"/>
                  <a:gd name="T9" fmla="*/ 0 h 39"/>
                  <a:gd name="T10" fmla="*/ 0 w 56"/>
                  <a:gd name="T11" fmla="*/ 0 h 39"/>
                  <a:gd name="T12" fmla="*/ 0 w 56"/>
                  <a:gd name="T13" fmla="*/ 0 h 39"/>
                  <a:gd name="T14" fmla="*/ 0 w 56"/>
                  <a:gd name="T15" fmla="*/ 0 h 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"/>
                  <a:gd name="T25" fmla="*/ 0 h 39"/>
                  <a:gd name="T26" fmla="*/ 56 w 56"/>
                  <a:gd name="T27" fmla="*/ 39 h 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" h="39">
                    <a:moveTo>
                      <a:pt x="24" y="39"/>
                    </a:moveTo>
                    <a:lnTo>
                      <a:pt x="37" y="32"/>
                    </a:lnTo>
                    <a:lnTo>
                      <a:pt x="56" y="33"/>
                    </a:lnTo>
                    <a:lnTo>
                      <a:pt x="56" y="0"/>
                    </a:lnTo>
                    <a:lnTo>
                      <a:pt x="22" y="2"/>
                    </a:lnTo>
                    <a:lnTo>
                      <a:pt x="0" y="26"/>
                    </a:lnTo>
                    <a:lnTo>
                      <a:pt x="24" y="3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3" name="Freeform 47"/>
              <p:cNvSpPr>
                <a:spLocks/>
              </p:cNvSpPr>
              <p:nvPr/>
            </p:nvSpPr>
            <p:spPr bwMode="auto">
              <a:xfrm>
                <a:off x="1053" y="4184"/>
                <a:ext cx="4" cy="6"/>
              </a:xfrm>
              <a:custGeom>
                <a:avLst/>
                <a:gdLst>
                  <a:gd name="T0" fmla="*/ 0 w 32"/>
                  <a:gd name="T1" fmla="*/ 0 h 48"/>
                  <a:gd name="T2" fmla="*/ 0 w 32"/>
                  <a:gd name="T3" fmla="*/ 0 h 48"/>
                  <a:gd name="T4" fmla="*/ 0 w 32"/>
                  <a:gd name="T5" fmla="*/ 0 h 48"/>
                  <a:gd name="T6" fmla="*/ 0 w 32"/>
                  <a:gd name="T7" fmla="*/ 0 h 48"/>
                  <a:gd name="T8" fmla="*/ 0 w 32"/>
                  <a:gd name="T9" fmla="*/ 0 h 48"/>
                  <a:gd name="T10" fmla="*/ 0 w 32"/>
                  <a:gd name="T11" fmla="*/ 0 h 48"/>
                  <a:gd name="T12" fmla="*/ 0 w 32"/>
                  <a:gd name="T13" fmla="*/ 0 h 48"/>
                  <a:gd name="T14" fmla="*/ 0 w 32"/>
                  <a:gd name="T15" fmla="*/ 0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48"/>
                  <a:gd name="T26" fmla="*/ 32 w 32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48">
                    <a:moveTo>
                      <a:pt x="32" y="0"/>
                    </a:moveTo>
                    <a:lnTo>
                      <a:pt x="26" y="9"/>
                    </a:lnTo>
                    <a:lnTo>
                      <a:pt x="22" y="22"/>
                    </a:lnTo>
                    <a:lnTo>
                      <a:pt x="15" y="48"/>
                    </a:lnTo>
                    <a:lnTo>
                      <a:pt x="0" y="41"/>
                    </a:lnTo>
                    <a:lnTo>
                      <a:pt x="3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4" name="Freeform 48"/>
              <p:cNvSpPr>
                <a:spLocks/>
              </p:cNvSpPr>
              <p:nvPr/>
            </p:nvSpPr>
            <p:spPr bwMode="auto">
              <a:xfrm>
                <a:off x="935" y="4088"/>
                <a:ext cx="136" cy="43"/>
              </a:xfrm>
              <a:custGeom>
                <a:avLst/>
                <a:gdLst>
                  <a:gd name="T0" fmla="*/ 0 w 1226"/>
                  <a:gd name="T1" fmla="*/ 0 h 387"/>
                  <a:gd name="T2" fmla="*/ 0 w 1226"/>
                  <a:gd name="T3" fmla="*/ 0 h 387"/>
                  <a:gd name="T4" fmla="*/ 0 w 1226"/>
                  <a:gd name="T5" fmla="*/ 0 h 387"/>
                  <a:gd name="T6" fmla="*/ 0 w 1226"/>
                  <a:gd name="T7" fmla="*/ 0 h 387"/>
                  <a:gd name="T8" fmla="*/ 0 w 1226"/>
                  <a:gd name="T9" fmla="*/ 0 h 387"/>
                  <a:gd name="T10" fmla="*/ 0 w 1226"/>
                  <a:gd name="T11" fmla="*/ 0 h 387"/>
                  <a:gd name="T12" fmla="*/ 0 w 1226"/>
                  <a:gd name="T13" fmla="*/ 0 h 387"/>
                  <a:gd name="T14" fmla="*/ 0 w 1226"/>
                  <a:gd name="T15" fmla="*/ 0 h 387"/>
                  <a:gd name="T16" fmla="*/ 0 w 1226"/>
                  <a:gd name="T17" fmla="*/ 0 h 387"/>
                  <a:gd name="T18" fmla="*/ 0 w 1226"/>
                  <a:gd name="T19" fmla="*/ 0 h 387"/>
                  <a:gd name="T20" fmla="*/ 0 w 1226"/>
                  <a:gd name="T21" fmla="*/ 0 h 387"/>
                  <a:gd name="T22" fmla="*/ 0 w 1226"/>
                  <a:gd name="T23" fmla="*/ 0 h 38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26"/>
                  <a:gd name="T37" fmla="*/ 0 h 387"/>
                  <a:gd name="T38" fmla="*/ 1226 w 1226"/>
                  <a:gd name="T39" fmla="*/ 387 h 38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26" h="387">
                    <a:moveTo>
                      <a:pt x="114" y="121"/>
                    </a:moveTo>
                    <a:lnTo>
                      <a:pt x="311" y="104"/>
                    </a:lnTo>
                    <a:lnTo>
                      <a:pt x="428" y="132"/>
                    </a:lnTo>
                    <a:lnTo>
                      <a:pt x="1161" y="0"/>
                    </a:lnTo>
                    <a:lnTo>
                      <a:pt x="1224" y="17"/>
                    </a:lnTo>
                    <a:lnTo>
                      <a:pt x="1226" y="99"/>
                    </a:lnTo>
                    <a:lnTo>
                      <a:pt x="959" y="349"/>
                    </a:lnTo>
                    <a:lnTo>
                      <a:pt x="635" y="387"/>
                    </a:lnTo>
                    <a:lnTo>
                      <a:pt x="416" y="335"/>
                    </a:lnTo>
                    <a:lnTo>
                      <a:pt x="0" y="200"/>
                    </a:lnTo>
                    <a:lnTo>
                      <a:pt x="114" y="121"/>
                    </a:lnTo>
                    <a:close/>
                  </a:path>
                </a:pathLst>
              </a:custGeom>
              <a:solidFill>
                <a:srgbClr val="FAB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5" name="Freeform 49"/>
              <p:cNvSpPr>
                <a:spLocks/>
              </p:cNvSpPr>
              <p:nvPr/>
            </p:nvSpPr>
            <p:spPr bwMode="auto">
              <a:xfrm>
                <a:off x="986" y="4026"/>
                <a:ext cx="73" cy="72"/>
              </a:xfrm>
              <a:custGeom>
                <a:avLst/>
                <a:gdLst>
                  <a:gd name="T0" fmla="*/ 0 w 661"/>
                  <a:gd name="T1" fmla="*/ 0 h 648"/>
                  <a:gd name="T2" fmla="*/ 0 w 661"/>
                  <a:gd name="T3" fmla="*/ 0 h 648"/>
                  <a:gd name="T4" fmla="*/ 0 w 661"/>
                  <a:gd name="T5" fmla="*/ 0 h 648"/>
                  <a:gd name="T6" fmla="*/ 0 w 661"/>
                  <a:gd name="T7" fmla="*/ 0 h 648"/>
                  <a:gd name="T8" fmla="*/ 0 w 661"/>
                  <a:gd name="T9" fmla="*/ 0 h 648"/>
                  <a:gd name="T10" fmla="*/ 0 w 661"/>
                  <a:gd name="T11" fmla="*/ 0 h 648"/>
                  <a:gd name="T12" fmla="*/ 0 w 661"/>
                  <a:gd name="T13" fmla="*/ 0 h 648"/>
                  <a:gd name="T14" fmla="*/ 0 w 661"/>
                  <a:gd name="T15" fmla="*/ 0 h 648"/>
                  <a:gd name="T16" fmla="*/ 0 w 661"/>
                  <a:gd name="T17" fmla="*/ 0 h 6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1"/>
                  <a:gd name="T28" fmla="*/ 0 h 648"/>
                  <a:gd name="T29" fmla="*/ 661 w 661"/>
                  <a:gd name="T30" fmla="*/ 648 h 6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1" h="648">
                    <a:moveTo>
                      <a:pt x="549" y="0"/>
                    </a:moveTo>
                    <a:lnTo>
                      <a:pt x="629" y="53"/>
                    </a:lnTo>
                    <a:lnTo>
                      <a:pt x="661" y="353"/>
                    </a:lnTo>
                    <a:lnTo>
                      <a:pt x="427" y="648"/>
                    </a:lnTo>
                    <a:lnTo>
                      <a:pt x="0" y="604"/>
                    </a:lnTo>
                    <a:lnTo>
                      <a:pt x="70" y="431"/>
                    </a:lnTo>
                    <a:lnTo>
                      <a:pt x="319" y="210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6" name="Freeform 50"/>
              <p:cNvSpPr>
                <a:spLocks/>
              </p:cNvSpPr>
              <p:nvPr/>
            </p:nvSpPr>
            <p:spPr bwMode="auto">
              <a:xfrm>
                <a:off x="934" y="4024"/>
                <a:ext cx="89" cy="45"/>
              </a:xfrm>
              <a:custGeom>
                <a:avLst/>
                <a:gdLst>
                  <a:gd name="T0" fmla="*/ 0 w 797"/>
                  <a:gd name="T1" fmla="*/ 0 h 405"/>
                  <a:gd name="T2" fmla="*/ 0 w 797"/>
                  <a:gd name="T3" fmla="*/ 0 h 405"/>
                  <a:gd name="T4" fmla="*/ 0 w 797"/>
                  <a:gd name="T5" fmla="*/ 0 h 405"/>
                  <a:gd name="T6" fmla="*/ 0 w 797"/>
                  <a:gd name="T7" fmla="*/ 0 h 405"/>
                  <a:gd name="T8" fmla="*/ 0 w 797"/>
                  <a:gd name="T9" fmla="*/ 0 h 405"/>
                  <a:gd name="T10" fmla="*/ 0 w 797"/>
                  <a:gd name="T11" fmla="*/ 0 h 405"/>
                  <a:gd name="T12" fmla="*/ 0 w 797"/>
                  <a:gd name="T13" fmla="*/ 0 h 4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7"/>
                  <a:gd name="T22" fmla="*/ 0 h 405"/>
                  <a:gd name="T23" fmla="*/ 797 w 797"/>
                  <a:gd name="T24" fmla="*/ 405 h 4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7" h="405">
                    <a:moveTo>
                      <a:pt x="54" y="117"/>
                    </a:moveTo>
                    <a:lnTo>
                      <a:pt x="0" y="405"/>
                    </a:lnTo>
                    <a:lnTo>
                      <a:pt x="418" y="323"/>
                    </a:lnTo>
                    <a:lnTo>
                      <a:pt x="797" y="123"/>
                    </a:lnTo>
                    <a:lnTo>
                      <a:pt x="757" y="0"/>
                    </a:lnTo>
                    <a:lnTo>
                      <a:pt x="54" y="117"/>
                    </a:lnTo>
                    <a:close/>
                  </a:path>
                </a:pathLst>
              </a:custGeom>
              <a:solidFill>
                <a:srgbClr val="A56F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7" name="Freeform 51"/>
              <p:cNvSpPr>
                <a:spLocks/>
              </p:cNvSpPr>
              <p:nvPr/>
            </p:nvSpPr>
            <p:spPr bwMode="auto">
              <a:xfrm>
                <a:off x="959" y="4095"/>
                <a:ext cx="8" cy="4"/>
              </a:xfrm>
              <a:custGeom>
                <a:avLst/>
                <a:gdLst>
                  <a:gd name="T0" fmla="*/ 0 w 70"/>
                  <a:gd name="T1" fmla="*/ 0 h 41"/>
                  <a:gd name="T2" fmla="*/ 0 w 70"/>
                  <a:gd name="T3" fmla="*/ 0 h 41"/>
                  <a:gd name="T4" fmla="*/ 0 w 70"/>
                  <a:gd name="T5" fmla="*/ 0 h 41"/>
                  <a:gd name="T6" fmla="*/ 0 w 70"/>
                  <a:gd name="T7" fmla="*/ 0 h 41"/>
                  <a:gd name="T8" fmla="*/ 0 w 70"/>
                  <a:gd name="T9" fmla="*/ 0 h 41"/>
                  <a:gd name="T10" fmla="*/ 0 w 70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41"/>
                  <a:gd name="T20" fmla="*/ 70 w 70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41">
                    <a:moveTo>
                      <a:pt x="56" y="0"/>
                    </a:moveTo>
                    <a:lnTo>
                      <a:pt x="6" y="12"/>
                    </a:lnTo>
                    <a:lnTo>
                      <a:pt x="0" y="41"/>
                    </a:lnTo>
                    <a:lnTo>
                      <a:pt x="70" y="3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E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8" name="Freeform 52"/>
              <p:cNvSpPr>
                <a:spLocks/>
              </p:cNvSpPr>
              <p:nvPr/>
            </p:nvSpPr>
            <p:spPr bwMode="auto">
              <a:xfrm>
                <a:off x="996" y="4270"/>
                <a:ext cx="9" cy="3"/>
              </a:xfrm>
              <a:custGeom>
                <a:avLst/>
                <a:gdLst>
                  <a:gd name="T0" fmla="*/ 0 w 76"/>
                  <a:gd name="T1" fmla="*/ 0 h 29"/>
                  <a:gd name="T2" fmla="*/ 0 w 76"/>
                  <a:gd name="T3" fmla="*/ 0 h 29"/>
                  <a:gd name="T4" fmla="*/ 0 w 76"/>
                  <a:gd name="T5" fmla="*/ 0 h 29"/>
                  <a:gd name="T6" fmla="*/ 0 w 76"/>
                  <a:gd name="T7" fmla="*/ 0 h 29"/>
                  <a:gd name="T8" fmla="*/ 0 w 76"/>
                  <a:gd name="T9" fmla="*/ 0 h 29"/>
                  <a:gd name="T10" fmla="*/ 0 w 76"/>
                  <a:gd name="T11" fmla="*/ 0 h 29"/>
                  <a:gd name="T12" fmla="*/ 0 w 76"/>
                  <a:gd name="T13" fmla="*/ 0 h 29"/>
                  <a:gd name="T14" fmla="*/ 0 w 76"/>
                  <a:gd name="T15" fmla="*/ 0 h 29"/>
                  <a:gd name="T16" fmla="*/ 0 w 76"/>
                  <a:gd name="T17" fmla="*/ 0 h 29"/>
                  <a:gd name="T18" fmla="*/ 0 w 76"/>
                  <a:gd name="T19" fmla="*/ 0 h 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"/>
                  <a:gd name="T31" fmla="*/ 0 h 29"/>
                  <a:gd name="T32" fmla="*/ 76 w 76"/>
                  <a:gd name="T33" fmla="*/ 29 h 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" h="29">
                    <a:moveTo>
                      <a:pt x="0" y="6"/>
                    </a:moveTo>
                    <a:lnTo>
                      <a:pt x="2" y="17"/>
                    </a:lnTo>
                    <a:lnTo>
                      <a:pt x="19" y="28"/>
                    </a:lnTo>
                    <a:lnTo>
                      <a:pt x="46" y="29"/>
                    </a:lnTo>
                    <a:lnTo>
                      <a:pt x="63" y="27"/>
                    </a:lnTo>
                    <a:lnTo>
                      <a:pt x="76" y="18"/>
                    </a:lnTo>
                    <a:lnTo>
                      <a:pt x="71" y="3"/>
                    </a:lnTo>
                    <a:lnTo>
                      <a:pt x="28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452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19" name="Freeform 53"/>
              <p:cNvSpPr>
                <a:spLocks/>
              </p:cNvSpPr>
              <p:nvPr/>
            </p:nvSpPr>
            <p:spPr bwMode="auto">
              <a:xfrm>
                <a:off x="956" y="4209"/>
                <a:ext cx="5" cy="6"/>
              </a:xfrm>
              <a:custGeom>
                <a:avLst/>
                <a:gdLst>
                  <a:gd name="T0" fmla="*/ 0 w 44"/>
                  <a:gd name="T1" fmla="*/ 0 h 47"/>
                  <a:gd name="T2" fmla="*/ 0 w 44"/>
                  <a:gd name="T3" fmla="*/ 0 h 47"/>
                  <a:gd name="T4" fmla="*/ 0 w 44"/>
                  <a:gd name="T5" fmla="*/ 0 h 47"/>
                  <a:gd name="T6" fmla="*/ 0 w 44"/>
                  <a:gd name="T7" fmla="*/ 0 h 47"/>
                  <a:gd name="T8" fmla="*/ 0 w 44"/>
                  <a:gd name="T9" fmla="*/ 0 h 47"/>
                  <a:gd name="T10" fmla="*/ 0 w 44"/>
                  <a:gd name="T11" fmla="*/ 0 h 47"/>
                  <a:gd name="T12" fmla="*/ 0 w 44"/>
                  <a:gd name="T13" fmla="*/ 0 h 47"/>
                  <a:gd name="T14" fmla="*/ 0 w 44"/>
                  <a:gd name="T15" fmla="*/ 0 h 47"/>
                  <a:gd name="T16" fmla="*/ 0 w 44"/>
                  <a:gd name="T17" fmla="*/ 0 h 47"/>
                  <a:gd name="T18" fmla="*/ 0 w 44"/>
                  <a:gd name="T19" fmla="*/ 0 h 47"/>
                  <a:gd name="T20" fmla="*/ 0 w 44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"/>
                  <a:gd name="T34" fmla="*/ 0 h 47"/>
                  <a:gd name="T35" fmla="*/ 44 w 44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" h="47">
                    <a:moveTo>
                      <a:pt x="13" y="0"/>
                    </a:moveTo>
                    <a:lnTo>
                      <a:pt x="3" y="6"/>
                    </a:lnTo>
                    <a:lnTo>
                      <a:pt x="0" y="25"/>
                    </a:lnTo>
                    <a:lnTo>
                      <a:pt x="4" y="39"/>
                    </a:lnTo>
                    <a:lnTo>
                      <a:pt x="11" y="44"/>
                    </a:lnTo>
                    <a:lnTo>
                      <a:pt x="23" y="47"/>
                    </a:lnTo>
                    <a:lnTo>
                      <a:pt x="44" y="43"/>
                    </a:lnTo>
                    <a:lnTo>
                      <a:pt x="44" y="23"/>
                    </a:lnTo>
                    <a:lnTo>
                      <a:pt x="4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9452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0" name="Freeform 54"/>
              <p:cNvSpPr>
                <a:spLocks/>
              </p:cNvSpPr>
              <p:nvPr/>
            </p:nvSpPr>
            <p:spPr bwMode="auto">
              <a:xfrm>
                <a:off x="962" y="4124"/>
                <a:ext cx="1" cy="1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0 h 8"/>
                  <a:gd name="T4" fmla="*/ 0 w 14"/>
                  <a:gd name="T5" fmla="*/ 0 h 8"/>
                  <a:gd name="T6" fmla="*/ 0 w 14"/>
                  <a:gd name="T7" fmla="*/ 0 h 8"/>
                  <a:gd name="T8" fmla="*/ 0 w 14"/>
                  <a:gd name="T9" fmla="*/ 0 h 8"/>
                  <a:gd name="T10" fmla="*/ 0 w 1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8"/>
                  <a:gd name="T20" fmla="*/ 14 w 1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8">
                    <a:moveTo>
                      <a:pt x="14" y="1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1" y="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1" name="Freeform 55"/>
              <p:cNvSpPr>
                <a:spLocks/>
              </p:cNvSpPr>
              <p:nvPr/>
            </p:nvSpPr>
            <p:spPr bwMode="auto">
              <a:xfrm>
                <a:off x="958" y="4122"/>
                <a:ext cx="9" cy="4"/>
              </a:xfrm>
              <a:custGeom>
                <a:avLst/>
                <a:gdLst>
                  <a:gd name="T0" fmla="*/ 0 w 81"/>
                  <a:gd name="T1" fmla="*/ 0 h 36"/>
                  <a:gd name="T2" fmla="*/ 0 w 81"/>
                  <a:gd name="T3" fmla="*/ 0 h 36"/>
                  <a:gd name="T4" fmla="*/ 0 w 81"/>
                  <a:gd name="T5" fmla="*/ 0 h 36"/>
                  <a:gd name="T6" fmla="*/ 0 w 81"/>
                  <a:gd name="T7" fmla="*/ 0 h 36"/>
                  <a:gd name="T8" fmla="*/ 0 w 81"/>
                  <a:gd name="T9" fmla="*/ 0 h 36"/>
                  <a:gd name="T10" fmla="*/ 0 w 81"/>
                  <a:gd name="T11" fmla="*/ 0 h 36"/>
                  <a:gd name="T12" fmla="*/ 0 w 81"/>
                  <a:gd name="T13" fmla="*/ 0 h 36"/>
                  <a:gd name="T14" fmla="*/ 0 w 81"/>
                  <a:gd name="T15" fmla="*/ 0 h 36"/>
                  <a:gd name="T16" fmla="*/ 0 w 81"/>
                  <a:gd name="T17" fmla="*/ 0 h 36"/>
                  <a:gd name="T18" fmla="*/ 0 w 81"/>
                  <a:gd name="T19" fmla="*/ 0 h 36"/>
                  <a:gd name="T20" fmla="*/ 0 w 81"/>
                  <a:gd name="T21" fmla="*/ 0 h 36"/>
                  <a:gd name="T22" fmla="*/ 0 w 81"/>
                  <a:gd name="T23" fmla="*/ 0 h 36"/>
                  <a:gd name="T24" fmla="*/ 0 w 81"/>
                  <a:gd name="T25" fmla="*/ 0 h 36"/>
                  <a:gd name="T26" fmla="*/ 0 w 81"/>
                  <a:gd name="T27" fmla="*/ 0 h 36"/>
                  <a:gd name="T28" fmla="*/ 0 w 81"/>
                  <a:gd name="T29" fmla="*/ 0 h 36"/>
                  <a:gd name="T30" fmla="*/ 0 w 81"/>
                  <a:gd name="T31" fmla="*/ 0 h 36"/>
                  <a:gd name="T32" fmla="*/ 0 w 81"/>
                  <a:gd name="T33" fmla="*/ 0 h 36"/>
                  <a:gd name="T34" fmla="*/ 0 w 81"/>
                  <a:gd name="T35" fmla="*/ 0 h 36"/>
                  <a:gd name="T36" fmla="*/ 0 w 81"/>
                  <a:gd name="T37" fmla="*/ 0 h 36"/>
                  <a:gd name="T38" fmla="*/ 0 w 81"/>
                  <a:gd name="T39" fmla="*/ 0 h 36"/>
                  <a:gd name="T40" fmla="*/ 0 w 81"/>
                  <a:gd name="T41" fmla="*/ 0 h 36"/>
                  <a:gd name="T42" fmla="*/ 0 w 81"/>
                  <a:gd name="T43" fmla="*/ 0 h 36"/>
                  <a:gd name="T44" fmla="*/ 0 w 81"/>
                  <a:gd name="T45" fmla="*/ 0 h 36"/>
                  <a:gd name="T46" fmla="*/ 0 w 81"/>
                  <a:gd name="T47" fmla="*/ 0 h 36"/>
                  <a:gd name="T48" fmla="*/ 0 w 81"/>
                  <a:gd name="T49" fmla="*/ 0 h 36"/>
                  <a:gd name="T50" fmla="*/ 0 w 81"/>
                  <a:gd name="T51" fmla="*/ 0 h 36"/>
                  <a:gd name="T52" fmla="*/ 0 w 81"/>
                  <a:gd name="T53" fmla="*/ 0 h 36"/>
                  <a:gd name="T54" fmla="*/ 0 w 81"/>
                  <a:gd name="T55" fmla="*/ 0 h 36"/>
                  <a:gd name="T56" fmla="*/ 0 w 81"/>
                  <a:gd name="T57" fmla="*/ 0 h 36"/>
                  <a:gd name="T58" fmla="*/ 0 w 81"/>
                  <a:gd name="T59" fmla="*/ 0 h 36"/>
                  <a:gd name="T60" fmla="*/ 0 w 81"/>
                  <a:gd name="T61" fmla="*/ 0 h 36"/>
                  <a:gd name="T62" fmla="*/ 0 w 81"/>
                  <a:gd name="T63" fmla="*/ 0 h 36"/>
                  <a:gd name="T64" fmla="*/ 0 w 81"/>
                  <a:gd name="T65" fmla="*/ 0 h 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"/>
                  <a:gd name="T100" fmla="*/ 0 h 36"/>
                  <a:gd name="T101" fmla="*/ 81 w 81"/>
                  <a:gd name="T102" fmla="*/ 36 h 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" h="36">
                    <a:moveTo>
                      <a:pt x="41" y="36"/>
                    </a:moveTo>
                    <a:lnTo>
                      <a:pt x="43" y="23"/>
                    </a:lnTo>
                    <a:lnTo>
                      <a:pt x="52" y="24"/>
                    </a:lnTo>
                    <a:lnTo>
                      <a:pt x="58" y="24"/>
                    </a:lnTo>
                    <a:lnTo>
                      <a:pt x="61" y="23"/>
                    </a:lnTo>
                    <a:lnTo>
                      <a:pt x="62" y="21"/>
                    </a:lnTo>
                    <a:lnTo>
                      <a:pt x="61" y="19"/>
                    </a:lnTo>
                    <a:lnTo>
                      <a:pt x="57" y="18"/>
                    </a:lnTo>
                    <a:lnTo>
                      <a:pt x="55" y="17"/>
                    </a:lnTo>
                    <a:lnTo>
                      <a:pt x="42" y="17"/>
                    </a:lnTo>
                    <a:lnTo>
                      <a:pt x="33" y="15"/>
                    </a:lnTo>
                    <a:lnTo>
                      <a:pt x="28" y="14"/>
                    </a:lnTo>
                    <a:lnTo>
                      <a:pt x="20" y="12"/>
                    </a:lnTo>
                    <a:lnTo>
                      <a:pt x="16" y="11"/>
                    </a:lnTo>
                    <a:lnTo>
                      <a:pt x="12" y="10"/>
                    </a:lnTo>
                    <a:lnTo>
                      <a:pt x="10" y="11"/>
                    </a:lnTo>
                    <a:lnTo>
                      <a:pt x="11" y="14"/>
                    </a:lnTo>
                    <a:lnTo>
                      <a:pt x="14" y="17"/>
                    </a:lnTo>
                    <a:lnTo>
                      <a:pt x="20" y="19"/>
                    </a:lnTo>
                    <a:lnTo>
                      <a:pt x="25" y="21"/>
                    </a:lnTo>
                    <a:lnTo>
                      <a:pt x="31" y="22"/>
                    </a:lnTo>
                    <a:lnTo>
                      <a:pt x="34" y="23"/>
                    </a:lnTo>
                    <a:lnTo>
                      <a:pt x="39" y="23"/>
                    </a:lnTo>
                    <a:lnTo>
                      <a:pt x="38" y="34"/>
                    </a:lnTo>
                    <a:lnTo>
                      <a:pt x="1" y="32"/>
                    </a:lnTo>
                    <a:lnTo>
                      <a:pt x="0" y="5"/>
                    </a:lnTo>
                    <a:lnTo>
                      <a:pt x="19" y="0"/>
                    </a:lnTo>
                    <a:lnTo>
                      <a:pt x="65" y="7"/>
                    </a:lnTo>
                    <a:lnTo>
                      <a:pt x="81" y="21"/>
                    </a:lnTo>
                    <a:lnTo>
                      <a:pt x="79" y="29"/>
                    </a:lnTo>
                    <a:lnTo>
                      <a:pt x="52" y="36"/>
                    </a:lnTo>
                    <a:lnTo>
                      <a:pt x="41" y="36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2" name="Freeform 56"/>
              <p:cNvSpPr>
                <a:spLocks/>
              </p:cNvSpPr>
              <p:nvPr/>
            </p:nvSpPr>
            <p:spPr bwMode="auto">
              <a:xfrm>
                <a:off x="957" y="4123"/>
                <a:ext cx="3" cy="2"/>
              </a:xfrm>
              <a:custGeom>
                <a:avLst/>
                <a:gdLst>
                  <a:gd name="T0" fmla="*/ 0 w 30"/>
                  <a:gd name="T1" fmla="*/ 0 h 18"/>
                  <a:gd name="T2" fmla="*/ 0 w 30"/>
                  <a:gd name="T3" fmla="*/ 0 h 18"/>
                  <a:gd name="T4" fmla="*/ 0 w 30"/>
                  <a:gd name="T5" fmla="*/ 0 h 18"/>
                  <a:gd name="T6" fmla="*/ 0 w 30"/>
                  <a:gd name="T7" fmla="*/ 0 h 18"/>
                  <a:gd name="T8" fmla="*/ 0 w 30"/>
                  <a:gd name="T9" fmla="*/ 0 h 18"/>
                  <a:gd name="T10" fmla="*/ 0 w 30"/>
                  <a:gd name="T11" fmla="*/ 0 h 18"/>
                  <a:gd name="T12" fmla="*/ 0 w 30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18"/>
                  <a:gd name="T23" fmla="*/ 30 w 30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18">
                    <a:moveTo>
                      <a:pt x="13" y="0"/>
                    </a:moveTo>
                    <a:lnTo>
                      <a:pt x="22" y="7"/>
                    </a:lnTo>
                    <a:lnTo>
                      <a:pt x="30" y="11"/>
                    </a:lnTo>
                    <a:lnTo>
                      <a:pt x="19" y="18"/>
                    </a:lnTo>
                    <a:lnTo>
                      <a:pt x="0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3" name="Freeform 57"/>
              <p:cNvSpPr>
                <a:spLocks/>
              </p:cNvSpPr>
              <p:nvPr/>
            </p:nvSpPr>
            <p:spPr bwMode="auto">
              <a:xfrm>
                <a:off x="956" y="4119"/>
                <a:ext cx="15" cy="7"/>
              </a:xfrm>
              <a:custGeom>
                <a:avLst/>
                <a:gdLst>
                  <a:gd name="T0" fmla="*/ 0 w 130"/>
                  <a:gd name="T1" fmla="*/ 0 h 56"/>
                  <a:gd name="T2" fmla="*/ 0 w 130"/>
                  <a:gd name="T3" fmla="*/ 0 h 56"/>
                  <a:gd name="T4" fmla="*/ 0 w 130"/>
                  <a:gd name="T5" fmla="*/ 0 h 56"/>
                  <a:gd name="T6" fmla="*/ 0 w 130"/>
                  <a:gd name="T7" fmla="*/ 0 h 56"/>
                  <a:gd name="T8" fmla="*/ 0 w 130"/>
                  <a:gd name="T9" fmla="*/ 0 h 56"/>
                  <a:gd name="T10" fmla="*/ 0 w 130"/>
                  <a:gd name="T11" fmla="*/ 0 h 56"/>
                  <a:gd name="T12" fmla="*/ 0 w 130"/>
                  <a:gd name="T13" fmla="*/ 0 h 56"/>
                  <a:gd name="T14" fmla="*/ 0 w 130"/>
                  <a:gd name="T15" fmla="*/ 0 h 56"/>
                  <a:gd name="T16" fmla="*/ 0 w 130"/>
                  <a:gd name="T17" fmla="*/ 0 h 56"/>
                  <a:gd name="T18" fmla="*/ 0 w 130"/>
                  <a:gd name="T19" fmla="*/ 0 h 56"/>
                  <a:gd name="T20" fmla="*/ 0 w 130"/>
                  <a:gd name="T21" fmla="*/ 0 h 56"/>
                  <a:gd name="T22" fmla="*/ 0 w 130"/>
                  <a:gd name="T23" fmla="*/ 0 h 56"/>
                  <a:gd name="T24" fmla="*/ 0 w 130"/>
                  <a:gd name="T25" fmla="*/ 0 h 56"/>
                  <a:gd name="T26" fmla="*/ 0 w 130"/>
                  <a:gd name="T27" fmla="*/ 0 h 56"/>
                  <a:gd name="T28" fmla="*/ 0 w 130"/>
                  <a:gd name="T29" fmla="*/ 0 h 56"/>
                  <a:gd name="T30" fmla="*/ 0 w 130"/>
                  <a:gd name="T31" fmla="*/ 0 h 56"/>
                  <a:gd name="T32" fmla="*/ 0 w 130"/>
                  <a:gd name="T33" fmla="*/ 0 h 56"/>
                  <a:gd name="T34" fmla="*/ 0 w 130"/>
                  <a:gd name="T35" fmla="*/ 0 h 56"/>
                  <a:gd name="T36" fmla="*/ 0 w 130"/>
                  <a:gd name="T37" fmla="*/ 0 h 56"/>
                  <a:gd name="T38" fmla="*/ 0 w 130"/>
                  <a:gd name="T39" fmla="*/ 0 h 56"/>
                  <a:gd name="T40" fmla="*/ 0 w 130"/>
                  <a:gd name="T41" fmla="*/ 0 h 56"/>
                  <a:gd name="T42" fmla="*/ 0 w 130"/>
                  <a:gd name="T43" fmla="*/ 0 h 56"/>
                  <a:gd name="T44" fmla="*/ 0 w 130"/>
                  <a:gd name="T45" fmla="*/ 0 h 56"/>
                  <a:gd name="T46" fmla="*/ 0 w 130"/>
                  <a:gd name="T47" fmla="*/ 0 h 56"/>
                  <a:gd name="T48" fmla="*/ 0 w 130"/>
                  <a:gd name="T49" fmla="*/ 0 h 56"/>
                  <a:gd name="T50" fmla="*/ 0 w 130"/>
                  <a:gd name="T51" fmla="*/ 0 h 56"/>
                  <a:gd name="T52" fmla="*/ 0 w 130"/>
                  <a:gd name="T53" fmla="*/ 0 h 5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0"/>
                  <a:gd name="T82" fmla="*/ 0 h 56"/>
                  <a:gd name="T83" fmla="*/ 130 w 130"/>
                  <a:gd name="T84" fmla="*/ 56 h 5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0" h="56">
                    <a:moveTo>
                      <a:pt x="9" y="40"/>
                    </a:moveTo>
                    <a:lnTo>
                      <a:pt x="25" y="38"/>
                    </a:lnTo>
                    <a:lnTo>
                      <a:pt x="37" y="42"/>
                    </a:lnTo>
                    <a:lnTo>
                      <a:pt x="45" y="43"/>
                    </a:lnTo>
                    <a:lnTo>
                      <a:pt x="67" y="46"/>
                    </a:lnTo>
                    <a:lnTo>
                      <a:pt x="85" y="47"/>
                    </a:lnTo>
                    <a:lnTo>
                      <a:pt x="91" y="42"/>
                    </a:lnTo>
                    <a:lnTo>
                      <a:pt x="85" y="37"/>
                    </a:lnTo>
                    <a:lnTo>
                      <a:pt x="72" y="33"/>
                    </a:lnTo>
                    <a:lnTo>
                      <a:pt x="63" y="33"/>
                    </a:lnTo>
                    <a:lnTo>
                      <a:pt x="48" y="33"/>
                    </a:lnTo>
                    <a:lnTo>
                      <a:pt x="35" y="30"/>
                    </a:lnTo>
                    <a:lnTo>
                      <a:pt x="27" y="26"/>
                    </a:lnTo>
                    <a:lnTo>
                      <a:pt x="20" y="24"/>
                    </a:lnTo>
                    <a:lnTo>
                      <a:pt x="18" y="27"/>
                    </a:lnTo>
                    <a:lnTo>
                      <a:pt x="19" y="32"/>
                    </a:lnTo>
                    <a:lnTo>
                      <a:pt x="24" y="34"/>
                    </a:lnTo>
                    <a:lnTo>
                      <a:pt x="3" y="34"/>
                    </a:lnTo>
                    <a:lnTo>
                      <a:pt x="0" y="14"/>
                    </a:lnTo>
                    <a:lnTo>
                      <a:pt x="11" y="0"/>
                    </a:lnTo>
                    <a:lnTo>
                      <a:pt x="104" y="29"/>
                    </a:lnTo>
                    <a:lnTo>
                      <a:pt x="130" y="38"/>
                    </a:lnTo>
                    <a:lnTo>
                      <a:pt x="114" y="50"/>
                    </a:lnTo>
                    <a:lnTo>
                      <a:pt x="75" y="56"/>
                    </a:lnTo>
                    <a:lnTo>
                      <a:pt x="15" y="51"/>
                    </a:lnTo>
                    <a:lnTo>
                      <a:pt x="9" y="4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4" name="Freeform 58"/>
              <p:cNvSpPr>
                <a:spLocks/>
              </p:cNvSpPr>
              <p:nvPr/>
            </p:nvSpPr>
            <p:spPr bwMode="auto">
              <a:xfrm>
                <a:off x="960" y="4096"/>
                <a:ext cx="2" cy="1"/>
              </a:xfrm>
              <a:custGeom>
                <a:avLst/>
                <a:gdLst>
                  <a:gd name="T0" fmla="*/ 0 w 20"/>
                  <a:gd name="T1" fmla="*/ 0 h 10"/>
                  <a:gd name="T2" fmla="*/ 0 w 20"/>
                  <a:gd name="T3" fmla="*/ 0 h 10"/>
                  <a:gd name="T4" fmla="*/ 0 w 20"/>
                  <a:gd name="T5" fmla="*/ 0 h 10"/>
                  <a:gd name="T6" fmla="*/ 0 w 20"/>
                  <a:gd name="T7" fmla="*/ 0 h 10"/>
                  <a:gd name="T8" fmla="*/ 0 w 20"/>
                  <a:gd name="T9" fmla="*/ 0 h 10"/>
                  <a:gd name="T10" fmla="*/ 0 w 20"/>
                  <a:gd name="T11" fmla="*/ 0 h 10"/>
                  <a:gd name="T12" fmla="*/ 0 w 20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"/>
                  <a:gd name="T22" fmla="*/ 0 h 10"/>
                  <a:gd name="T23" fmla="*/ 20 w 20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" h="10">
                    <a:moveTo>
                      <a:pt x="5" y="10"/>
                    </a:moveTo>
                    <a:lnTo>
                      <a:pt x="11" y="7"/>
                    </a:lnTo>
                    <a:lnTo>
                      <a:pt x="20" y="5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5" name="Freeform 59"/>
              <p:cNvSpPr>
                <a:spLocks/>
              </p:cNvSpPr>
              <p:nvPr/>
            </p:nvSpPr>
            <p:spPr bwMode="auto">
              <a:xfrm>
                <a:off x="958" y="4095"/>
                <a:ext cx="10" cy="5"/>
              </a:xfrm>
              <a:custGeom>
                <a:avLst/>
                <a:gdLst>
                  <a:gd name="T0" fmla="*/ 0 w 98"/>
                  <a:gd name="T1" fmla="*/ 0 h 51"/>
                  <a:gd name="T2" fmla="*/ 0 w 98"/>
                  <a:gd name="T3" fmla="*/ 0 h 51"/>
                  <a:gd name="T4" fmla="*/ 0 w 98"/>
                  <a:gd name="T5" fmla="*/ 0 h 51"/>
                  <a:gd name="T6" fmla="*/ 0 w 98"/>
                  <a:gd name="T7" fmla="*/ 0 h 51"/>
                  <a:gd name="T8" fmla="*/ 0 w 98"/>
                  <a:gd name="T9" fmla="*/ 0 h 51"/>
                  <a:gd name="T10" fmla="*/ 0 w 98"/>
                  <a:gd name="T11" fmla="*/ 0 h 51"/>
                  <a:gd name="T12" fmla="*/ 0 w 98"/>
                  <a:gd name="T13" fmla="*/ 0 h 51"/>
                  <a:gd name="T14" fmla="*/ 0 w 98"/>
                  <a:gd name="T15" fmla="*/ 0 h 51"/>
                  <a:gd name="T16" fmla="*/ 0 w 98"/>
                  <a:gd name="T17" fmla="*/ 0 h 51"/>
                  <a:gd name="T18" fmla="*/ 0 w 98"/>
                  <a:gd name="T19" fmla="*/ 0 h 51"/>
                  <a:gd name="T20" fmla="*/ 0 w 98"/>
                  <a:gd name="T21" fmla="*/ 0 h 51"/>
                  <a:gd name="T22" fmla="*/ 0 w 98"/>
                  <a:gd name="T23" fmla="*/ 0 h 51"/>
                  <a:gd name="T24" fmla="*/ 0 w 98"/>
                  <a:gd name="T25" fmla="*/ 0 h 51"/>
                  <a:gd name="T26" fmla="*/ 0 w 98"/>
                  <a:gd name="T27" fmla="*/ 0 h 51"/>
                  <a:gd name="T28" fmla="*/ 0 w 98"/>
                  <a:gd name="T29" fmla="*/ 0 h 51"/>
                  <a:gd name="T30" fmla="*/ 0 w 98"/>
                  <a:gd name="T31" fmla="*/ 0 h 51"/>
                  <a:gd name="T32" fmla="*/ 0 w 98"/>
                  <a:gd name="T33" fmla="*/ 0 h 51"/>
                  <a:gd name="T34" fmla="*/ 0 w 98"/>
                  <a:gd name="T35" fmla="*/ 0 h 51"/>
                  <a:gd name="T36" fmla="*/ 0 w 98"/>
                  <a:gd name="T37" fmla="*/ 0 h 51"/>
                  <a:gd name="T38" fmla="*/ 0 w 98"/>
                  <a:gd name="T39" fmla="*/ 0 h 51"/>
                  <a:gd name="T40" fmla="*/ 0 w 98"/>
                  <a:gd name="T41" fmla="*/ 0 h 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"/>
                  <a:gd name="T64" fmla="*/ 0 h 51"/>
                  <a:gd name="T65" fmla="*/ 98 w 98"/>
                  <a:gd name="T66" fmla="*/ 51 h 5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" h="51">
                    <a:moveTo>
                      <a:pt x="25" y="7"/>
                    </a:moveTo>
                    <a:lnTo>
                      <a:pt x="30" y="20"/>
                    </a:lnTo>
                    <a:lnTo>
                      <a:pt x="28" y="23"/>
                    </a:lnTo>
                    <a:lnTo>
                      <a:pt x="29" y="28"/>
                    </a:lnTo>
                    <a:lnTo>
                      <a:pt x="32" y="29"/>
                    </a:lnTo>
                    <a:lnTo>
                      <a:pt x="41" y="29"/>
                    </a:lnTo>
                    <a:lnTo>
                      <a:pt x="52" y="26"/>
                    </a:lnTo>
                    <a:lnTo>
                      <a:pt x="62" y="23"/>
                    </a:lnTo>
                    <a:lnTo>
                      <a:pt x="64" y="20"/>
                    </a:lnTo>
                    <a:lnTo>
                      <a:pt x="61" y="17"/>
                    </a:lnTo>
                    <a:lnTo>
                      <a:pt x="54" y="17"/>
                    </a:lnTo>
                    <a:lnTo>
                      <a:pt x="44" y="17"/>
                    </a:lnTo>
                    <a:lnTo>
                      <a:pt x="34" y="17"/>
                    </a:lnTo>
                    <a:lnTo>
                      <a:pt x="28" y="2"/>
                    </a:lnTo>
                    <a:lnTo>
                      <a:pt x="98" y="0"/>
                    </a:lnTo>
                    <a:lnTo>
                      <a:pt x="97" y="38"/>
                    </a:lnTo>
                    <a:lnTo>
                      <a:pt x="50" y="51"/>
                    </a:lnTo>
                    <a:lnTo>
                      <a:pt x="0" y="44"/>
                    </a:lnTo>
                    <a:lnTo>
                      <a:pt x="0" y="12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6" name="Freeform 60"/>
              <p:cNvSpPr>
                <a:spLocks/>
              </p:cNvSpPr>
              <p:nvPr/>
            </p:nvSpPr>
            <p:spPr bwMode="auto">
              <a:xfrm>
                <a:off x="962" y="4094"/>
                <a:ext cx="5" cy="2"/>
              </a:xfrm>
              <a:custGeom>
                <a:avLst/>
                <a:gdLst>
                  <a:gd name="T0" fmla="*/ 0 w 40"/>
                  <a:gd name="T1" fmla="*/ 0 h 18"/>
                  <a:gd name="T2" fmla="*/ 0 w 40"/>
                  <a:gd name="T3" fmla="*/ 0 h 18"/>
                  <a:gd name="T4" fmla="*/ 0 w 40"/>
                  <a:gd name="T5" fmla="*/ 0 h 18"/>
                  <a:gd name="T6" fmla="*/ 0 w 40"/>
                  <a:gd name="T7" fmla="*/ 0 h 18"/>
                  <a:gd name="T8" fmla="*/ 0 w 40"/>
                  <a:gd name="T9" fmla="*/ 0 h 18"/>
                  <a:gd name="T10" fmla="*/ 0 w 40"/>
                  <a:gd name="T11" fmla="*/ 0 h 18"/>
                  <a:gd name="T12" fmla="*/ 0 w 40"/>
                  <a:gd name="T13" fmla="*/ 0 h 18"/>
                  <a:gd name="T14" fmla="*/ 0 w 40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18"/>
                  <a:gd name="T26" fmla="*/ 40 w 40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18">
                    <a:moveTo>
                      <a:pt x="4" y="16"/>
                    </a:moveTo>
                    <a:lnTo>
                      <a:pt x="18" y="16"/>
                    </a:lnTo>
                    <a:lnTo>
                      <a:pt x="40" y="18"/>
                    </a:lnTo>
                    <a:lnTo>
                      <a:pt x="39" y="0"/>
                    </a:lnTo>
                    <a:lnTo>
                      <a:pt x="4" y="1"/>
                    </a:lnTo>
                    <a:lnTo>
                      <a:pt x="0" y="15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F2B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7" name="Freeform 61"/>
              <p:cNvSpPr>
                <a:spLocks/>
              </p:cNvSpPr>
              <p:nvPr/>
            </p:nvSpPr>
            <p:spPr bwMode="auto">
              <a:xfrm>
                <a:off x="956" y="4094"/>
                <a:ext cx="13" cy="6"/>
              </a:xfrm>
              <a:custGeom>
                <a:avLst/>
                <a:gdLst>
                  <a:gd name="T0" fmla="*/ 0 w 120"/>
                  <a:gd name="T1" fmla="*/ 0 h 57"/>
                  <a:gd name="T2" fmla="*/ 0 w 120"/>
                  <a:gd name="T3" fmla="*/ 0 h 57"/>
                  <a:gd name="T4" fmla="*/ 0 w 120"/>
                  <a:gd name="T5" fmla="*/ 0 h 57"/>
                  <a:gd name="T6" fmla="*/ 0 w 120"/>
                  <a:gd name="T7" fmla="*/ 0 h 57"/>
                  <a:gd name="T8" fmla="*/ 0 w 120"/>
                  <a:gd name="T9" fmla="*/ 0 h 57"/>
                  <a:gd name="T10" fmla="*/ 0 w 120"/>
                  <a:gd name="T11" fmla="*/ 0 h 57"/>
                  <a:gd name="T12" fmla="*/ 0 w 120"/>
                  <a:gd name="T13" fmla="*/ 0 h 57"/>
                  <a:gd name="T14" fmla="*/ 0 w 120"/>
                  <a:gd name="T15" fmla="*/ 0 h 57"/>
                  <a:gd name="T16" fmla="*/ 0 w 120"/>
                  <a:gd name="T17" fmla="*/ 0 h 57"/>
                  <a:gd name="T18" fmla="*/ 0 w 120"/>
                  <a:gd name="T19" fmla="*/ 0 h 57"/>
                  <a:gd name="T20" fmla="*/ 0 w 120"/>
                  <a:gd name="T21" fmla="*/ 0 h 57"/>
                  <a:gd name="T22" fmla="*/ 0 w 120"/>
                  <a:gd name="T23" fmla="*/ 0 h 57"/>
                  <a:gd name="T24" fmla="*/ 0 w 120"/>
                  <a:gd name="T25" fmla="*/ 0 h 57"/>
                  <a:gd name="T26" fmla="*/ 0 w 120"/>
                  <a:gd name="T27" fmla="*/ 0 h 57"/>
                  <a:gd name="T28" fmla="*/ 0 w 120"/>
                  <a:gd name="T29" fmla="*/ 0 h 57"/>
                  <a:gd name="T30" fmla="*/ 0 w 120"/>
                  <a:gd name="T31" fmla="*/ 0 h 57"/>
                  <a:gd name="T32" fmla="*/ 0 w 120"/>
                  <a:gd name="T33" fmla="*/ 0 h 57"/>
                  <a:gd name="T34" fmla="*/ 0 w 120"/>
                  <a:gd name="T35" fmla="*/ 0 h 57"/>
                  <a:gd name="T36" fmla="*/ 0 w 120"/>
                  <a:gd name="T37" fmla="*/ 0 h 57"/>
                  <a:gd name="T38" fmla="*/ 0 w 120"/>
                  <a:gd name="T39" fmla="*/ 0 h 57"/>
                  <a:gd name="T40" fmla="*/ 0 w 120"/>
                  <a:gd name="T41" fmla="*/ 0 h 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20"/>
                  <a:gd name="T64" fmla="*/ 0 h 57"/>
                  <a:gd name="T65" fmla="*/ 120 w 120"/>
                  <a:gd name="T66" fmla="*/ 57 h 5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20" h="57">
                    <a:moveTo>
                      <a:pt x="62" y="15"/>
                    </a:moveTo>
                    <a:lnTo>
                      <a:pt x="52" y="16"/>
                    </a:lnTo>
                    <a:lnTo>
                      <a:pt x="39" y="23"/>
                    </a:lnTo>
                    <a:lnTo>
                      <a:pt x="34" y="32"/>
                    </a:lnTo>
                    <a:lnTo>
                      <a:pt x="38" y="38"/>
                    </a:lnTo>
                    <a:lnTo>
                      <a:pt x="51" y="38"/>
                    </a:lnTo>
                    <a:lnTo>
                      <a:pt x="71" y="34"/>
                    </a:lnTo>
                    <a:lnTo>
                      <a:pt x="87" y="28"/>
                    </a:lnTo>
                    <a:lnTo>
                      <a:pt x="98" y="21"/>
                    </a:lnTo>
                    <a:lnTo>
                      <a:pt x="95" y="16"/>
                    </a:lnTo>
                    <a:lnTo>
                      <a:pt x="77" y="14"/>
                    </a:lnTo>
                    <a:lnTo>
                      <a:pt x="83" y="1"/>
                    </a:lnTo>
                    <a:lnTo>
                      <a:pt x="120" y="8"/>
                    </a:lnTo>
                    <a:lnTo>
                      <a:pt x="116" y="32"/>
                    </a:lnTo>
                    <a:lnTo>
                      <a:pt x="56" y="57"/>
                    </a:lnTo>
                    <a:lnTo>
                      <a:pt x="0" y="48"/>
                    </a:lnTo>
                    <a:lnTo>
                      <a:pt x="39" y="7"/>
                    </a:lnTo>
                    <a:lnTo>
                      <a:pt x="74" y="0"/>
                    </a:lnTo>
                    <a:lnTo>
                      <a:pt x="71" y="15"/>
                    </a:lnTo>
                    <a:lnTo>
                      <a:pt x="62" y="15"/>
                    </a:lnTo>
                    <a:close/>
                  </a:path>
                </a:pathLst>
              </a:custGeom>
              <a:solidFill>
                <a:srgbClr val="F2B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8" name="Freeform 62"/>
              <p:cNvSpPr>
                <a:spLocks/>
              </p:cNvSpPr>
              <p:nvPr/>
            </p:nvSpPr>
            <p:spPr bwMode="auto">
              <a:xfrm>
                <a:off x="988" y="4011"/>
                <a:ext cx="3" cy="4"/>
              </a:xfrm>
              <a:custGeom>
                <a:avLst/>
                <a:gdLst>
                  <a:gd name="T0" fmla="*/ 0 w 25"/>
                  <a:gd name="T1" fmla="*/ 0 h 30"/>
                  <a:gd name="T2" fmla="*/ 0 w 25"/>
                  <a:gd name="T3" fmla="*/ 0 h 30"/>
                  <a:gd name="T4" fmla="*/ 0 w 25"/>
                  <a:gd name="T5" fmla="*/ 0 h 30"/>
                  <a:gd name="T6" fmla="*/ 0 w 25"/>
                  <a:gd name="T7" fmla="*/ 0 h 30"/>
                  <a:gd name="T8" fmla="*/ 0 w 25"/>
                  <a:gd name="T9" fmla="*/ 0 h 30"/>
                  <a:gd name="T10" fmla="*/ 0 w 25"/>
                  <a:gd name="T11" fmla="*/ 0 h 30"/>
                  <a:gd name="T12" fmla="*/ 0 w 25"/>
                  <a:gd name="T13" fmla="*/ 0 h 30"/>
                  <a:gd name="T14" fmla="*/ 0 w 25"/>
                  <a:gd name="T15" fmla="*/ 0 h 30"/>
                  <a:gd name="T16" fmla="*/ 0 w 25"/>
                  <a:gd name="T17" fmla="*/ 0 h 30"/>
                  <a:gd name="T18" fmla="*/ 0 w 25"/>
                  <a:gd name="T19" fmla="*/ 0 h 30"/>
                  <a:gd name="T20" fmla="*/ 0 w 25"/>
                  <a:gd name="T21" fmla="*/ 0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30"/>
                  <a:gd name="T35" fmla="*/ 25 w 25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30">
                    <a:moveTo>
                      <a:pt x="0" y="11"/>
                    </a:moveTo>
                    <a:lnTo>
                      <a:pt x="7" y="15"/>
                    </a:lnTo>
                    <a:lnTo>
                      <a:pt x="11" y="18"/>
                    </a:lnTo>
                    <a:lnTo>
                      <a:pt x="13" y="18"/>
                    </a:lnTo>
                    <a:lnTo>
                      <a:pt x="15" y="17"/>
                    </a:lnTo>
                    <a:lnTo>
                      <a:pt x="17" y="12"/>
                    </a:lnTo>
                    <a:lnTo>
                      <a:pt x="18" y="0"/>
                    </a:lnTo>
                    <a:lnTo>
                      <a:pt x="25" y="23"/>
                    </a:lnTo>
                    <a:lnTo>
                      <a:pt x="5" y="3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29" name="Freeform 63"/>
              <p:cNvSpPr>
                <a:spLocks/>
              </p:cNvSpPr>
              <p:nvPr/>
            </p:nvSpPr>
            <p:spPr bwMode="auto">
              <a:xfrm>
                <a:off x="984" y="3995"/>
                <a:ext cx="10" cy="21"/>
              </a:xfrm>
              <a:custGeom>
                <a:avLst/>
                <a:gdLst>
                  <a:gd name="T0" fmla="*/ 0 w 93"/>
                  <a:gd name="T1" fmla="*/ 0 h 195"/>
                  <a:gd name="T2" fmla="*/ 0 w 93"/>
                  <a:gd name="T3" fmla="*/ 0 h 195"/>
                  <a:gd name="T4" fmla="*/ 0 w 93"/>
                  <a:gd name="T5" fmla="*/ 0 h 195"/>
                  <a:gd name="T6" fmla="*/ 0 w 93"/>
                  <a:gd name="T7" fmla="*/ 0 h 195"/>
                  <a:gd name="T8" fmla="*/ 0 w 93"/>
                  <a:gd name="T9" fmla="*/ 0 h 195"/>
                  <a:gd name="T10" fmla="*/ 0 w 93"/>
                  <a:gd name="T11" fmla="*/ 0 h 195"/>
                  <a:gd name="T12" fmla="*/ 0 w 93"/>
                  <a:gd name="T13" fmla="*/ 0 h 195"/>
                  <a:gd name="T14" fmla="*/ 0 w 93"/>
                  <a:gd name="T15" fmla="*/ 0 h 195"/>
                  <a:gd name="T16" fmla="*/ 0 w 93"/>
                  <a:gd name="T17" fmla="*/ 0 h 195"/>
                  <a:gd name="T18" fmla="*/ 0 w 93"/>
                  <a:gd name="T19" fmla="*/ 0 h 195"/>
                  <a:gd name="T20" fmla="*/ 0 w 93"/>
                  <a:gd name="T21" fmla="*/ 0 h 195"/>
                  <a:gd name="T22" fmla="*/ 0 w 93"/>
                  <a:gd name="T23" fmla="*/ 0 h 195"/>
                  <a:gd name="T24" fmla="*/ 0 w 93"/>
                  <a:gd name="T25" fmla="*/ 0 h 195"/>
                  <a:gd name="T26" fmla="*/ 0 w 93"/>
                  <a:gd name="T27" fmla="*/ 0 h 195"/>
                  <a:gd name="T28" fmla="*/ 0 w 93"/>
                  <a:gd name="T29" fmla="*/ 0 h 195"/>
                  <a:gd name="T30" fmla="*/ 0 w 93"/>
                  <a:gd name="T31" fmla="*/ 0 h 195"/>
                  <a:gd name="T32" fmla="*/ 0 w 93"/>
                  <a:gd name="T33" fmla="*/ 0 h 195"/>
                  <a:gd name="T34" fmla="*/ 0 w 93"/>
                  <a:gd name="T35" fmla="*/ 0 h 195"/>
                  <a:gd name="T36" fmla="*/ 0 w 93"/>
                  <a:gd name="T37" fmla="*/ 0 h 195"/>
                  <a:gd name="T38" fmla="*/ 0 w 93"/>
                  <a:gd name="T39" fmla="*/ 0 h 195"/>
                  <a:gd name="T40" fmla="*/ 0 w 93"/>
                  <a:gd name="T41" fmla="*/ 0 h 195"/>
                  <a:gd name="T42" fmla="*/ 0 w 93"/>
                  <a:gd name="T43" fmla="*/ 0 h 19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3"/>
                  <a:gd name="T67" fmla="*/ 0 h 195"/>
                  <a:gd name="T68" fmla="*/ 93 w 93"/>
                  <a:gd name="T69" fmla="*/ 195 h 19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3" h="195">
                    <a:moveTo>
                      <a:pt x="56" y="186"/>
                    </a:moveTo>
                    <a:lnTo>
                      <a:pt x="49" y="168"/>
                    </a:lnTo>
                    <a:lnTo>
                      <a:pt x="41" y="163"/>
                    </a:lnTo>
                    <a:lnTo>
                      <a:pt x="31" y="137"/>
                    </a:lnTo>
                    <a:lnTo>
                      <a:pt x="20" y="86"/>
                    </a:lnTo>
                    <a:lnTo>
                      <a:pt x="18" y="45"/>
                    </a:lnTo>
                    <a:lnTo>
                      <a:pt x="20" y="29"/>
                    </a:lnTo>
                    <a:lnTo>
                      <a:pt x="27" y="27"/>
                    </a:lnTo>
                    <a:lnTo>
                      <a:pt x="31" y="32"/>
                    </a:lnTo>
                    <a:lnTo>
                      <a:pt x="34" y="44"/>
                    </a:lnTo>
                    <a:lnTo>
                      <a:pt x="39" y="73"/>
                    </a:lnTo>
                    <a:lnTo>
                      <a:pt x="45" y="108"/>
                    </a:lnTo>
                    <a:lnTo>
                      <a:pt x="51" y="134"/>
                    </a:lnTo>
                    <a:lnTo>
                      <a:pt x="56" y="154"/>
                    </a:lnTo>
                    <a:lnTo>
                      <a:pt x="54" y="163"/>
                    </a:lnTo>
                    <a:lnTo>
                      <a:pt x="63" y="182"/>
                    </a:lnTo>
                    <a:lnTo>
                      <a:pt x="93" y="175"/>
                    </a:lnTo>
                    <a:lnTo>
                      <a:pt x="35" y="0"/>
                    </a:lnTo>
                    <a:lnTo>
                      <a:pt x="0" y="11"/>
                    </a:lnTo>
                    <a:lnTo>
                      <a:pt x="28" y="195"/>
                    </a:lnTo>
                    <a:lnTo>
                      <a:pt x="56" y="186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0" name="Freeform 64"/>
              <p:cNvSpPr>
                <a:spLocks/>
              </p:cNvSpPr>
              <p:nvPr/>
            </p:nvSpPr>
            <p:spPr bwMode="auto">
              <a:xfrm>
                <a:off x="987" y="4011"/>
                <a:ext cx="6" cy="5"/>
              </a:xfrm>
              <a:custGeom>
                <a:avLst/>
                <a:gdLst>
                  <a:gd name="T0" fmla="*/ 0 w 54"/>
                  <a:gd name="T1" fmla="*/ 0 h 49"/>
                  <a:gd name="T2" fmla="*/ 0 w 54"/>
                  <a:gd name="T3" fmla="*/ 0 h 49"/>
                  <a:gd name="T4" fmla="*/ 0 w 54"/>
                  <a:gd name="T5" fmla="*/ 0 h 49"/>
                  <a:gd name="T6" fmla="*/ 0 w 54"/>
                  <a:gd name="T7" fmla="*/ 0 h 49"/>
                  <a:gd name="T8" fmla="*/ 0 w 54"/>
                  <a:gd name="T9" fmla="*/ 0 h 49"/>
                  <a:gd name="T10" fmla="*/ 0 w 54"/>
                  <a:gd name="T11" fmla="*/ 0 h 49"/>
                  <a:gd name="T12" fmla="*/ 0 w 54"/>
                  <a:gd name="T13" fmla="*/ 0 h 49"/>
                  <a:gd name="T14" fmla="*/ 0 w 54"/>
                  <a:gd name="T15" fmla="*/ 0 h 49"/>
                  <a:gd name="T16" fmla="*/ 0 w 54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"/>
                  <a:gd name="T28" fmla="*/ 0 h 49"/>
                  <a:gd name="T29" fmla="*/ 54 w 54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" h="49">
                    <a:moveTo>
                      <a:pt x="9" y="26"/>
                    </a:moveTo>
                    <a:lnTo>
                      <a:pt x="21" y="26"/>
                    </a:lnTo>
                    <a:lnTo>
                      <a:pt x="28" y="26"/>
                    </a:lnTo>
                    <a:lnTo>
                      <a:pt x="36" y="21"/>
                    </a:lnTo>
                    <a:lnTo>
                      <a:pt x="40" y="0"/>
                    </a:lnTo>
                    <a:lnTo>
                      <a:pt x="54" y="40"/>
                    </a:lnTo>
                    <a:lnTo>
                      <a:pt x="0" y="49"/>
                    </a:lnTo>
                    <a:lnTo>
                      <a:pt x="9" y="2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1" name="Freeform 65"/>
              <p:cNvSpPr>
                <a:spLocks/>
              </p:cNvSpPr>
              <p:nvPr/>
            </p:nvSpPr>
            <p:spPr bwMode="auto">
              <a:xfrm>
                <a:off x="983" y="3994"/>
                <a:ext cx="11" cy="23"/>
              </a:xfrm>
              <a:custGeom>
                <a:avLst/>
                <a:gdLst>
                  <a:gd name="T0" fmla="*/ 0 w 96"/>
                  <a:gd name="T1" fmla="*/ 0 h 200"/>
                  <a:gd name="T2" fmla="*/ 0 w 96"/>
                  <a:gd name="T3" fmla="*/ 0 h 200"/>
                  <a:gd name="T4" fmla="*/ 0 w 96"/>
                  <a:gd name="T5" fmla="*/ 0 h 200"/>
                  <a:gd name="T6" fmla="*/ 0 w 96"/>
                  <a:gd name="T7" fmla="*/ 0 h 200"/>
                  <a:gd name="T8" fmla="*/ 0 w 96"/>
                  <a:gd name="T9" fmla="*/ 0 h 200"/>
                  <a:gd name="T10" fmla="*/ 0 w 96"/>
                  <a:gd name="T11" fmla="*/ 0 h 200"/>
                  <a:gd name="T12" fmla="*/ 0 w 96"/>
                  <a:gd name="T13" fmla="*/ 0 h 200"/>
                  <a:gd name="T14" fmla="*/ 0 w 96"/>
                  <a:gd name="T15" fmla="*/ 0 h 200"/>
                  <a:gd name="T16" fmla="*/ 0 w 96"/>
                  <a:gd name="T17" fmla="*/ 0 h 200"/>
                  <a:gd name="T18" fmla="*/ 0 w 96"/>
                  <a:gd name="T19" fmla="*/ 0 h 200"/>
                  <a:gd name="T20" fmla="*/ 0 w 96"/>
                  <a:gd name="T21" fmla="*/ 0 h 200"/>
                  <a:gd name="T22" fmla="*/ 0 w 96"/>
                  <a:gd name="T23" fmla="*/ 0 h 200"/>
                  <a:gd name="T24" fmla="*/ 0 w 96"/>
                  <a:gd name="T25" fmla="*/ 0 h 200"/>
                  <a:gd name="T26" fmla="*/ 0 w 96"/>
                  <a:gd name="T27" fmla="*/ 0 h 200"/>
                  <a:gd name="T28" fmla="*/ 0 w 96"/>
                  <a:gd name="T29" fmla="*/ 0 h 200"/>
                  <a:gd name="T30" fmla="*/ 0 w 96"/>
                  <a:gd name="T31" fmla="*/ 0 h 200"/>
                  <a:gd name="T32" fmla="*/ 0 w 96"/>
                  <a:gd name="T33" fmla="*/ 0 h 200"/>
                  <a:gd name="T34" fmla="*/ 0 w 96"/>
                  <a:gd name="T35" fmla="*/ 0 h 200"/>
                  <a:gd name="T36" fmla="*/ 0 w 96"/>
                  <a:gd name="T37" fmla="*/ 0 h 200"/>
                  <a:gd name="T38" fmla="*/ 0 w 96"/>
                  <a:gd name="T39" fmla="*/ 0 h 200"/>
                  <a:gd name="T40" fmla="*/ 0 w 96"/>
                  <a:gd name="T41" fmla="*/ 0 h 200"/>
                  <a:gd name="T42" fmla="*/ 0 w 9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6"/>
                  <a:gd name="T67" fmla="*/ 0 h 200"/>
                  <a:gd name="T68" fmla="*/ 96 w 96"/>
                  <a:gd name="T69" fmla="*/ 200 h 2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6" h="200">
                    <a:moveTo>
                      <a:pt x="64" y="190"/>
                    </a:moveTo>
                    <a:lnTo>
                      <a:pt x="45" y="174"/>
                    </a:lnTo>
                    <a:lnTo>
                      <a:pt x="32" y="131"/>
                    </a:lnTo>
                    <a:lnTo>
                      <a:pt x="26" y="102"/>
                    </a:lnTo>
                    <a:lnTo>
                      <a:pt x="22" y="67"/>
                    </a:lnTo>
                    <a:lnTo>
                      <a:pt x="22" y="47"/>
                    </a:lnTo>
                    <a:lnTo>
                      <a:pt x="22" y="32"/>
                    </a:lnTo>
                    <a:lnTo>
                      <a:pt x="28" y="22"/>
                    </a:lnTo>
                    <a:lnTo>
                      <a:pt x="38" y="20"/>
                    </a:lnTo>
                    <a:lnTo>
                      <a:pt x="46" y="28"/>
                    </a:lnTo>
                    <a:lnTo>
                      <a:pt x="50" y="47"/>
                    </a:lnTo>
                    <a:lnTo>
                      <a:pt x="54" y="75"/>
                    </a:lnTo>
                    <a:lnTo>
                      <a:pt x="58" y="97"/>
                    </a:lnTo>
                    <a:lnTo>
                      <a:pt x="64" y="121"/>
                    </a:lnTo>
                    <a:lnTo>
                      <a:pt x="70" y="151"/>
                    </a:lnTo>
                    <a:lnTo>
                      <a:pt x="78" y="182"/>
                    </a:lnTo>
                    <a:lnTo>
                      <a:pt x="96" y="176"/>
                    </a:lnTo>
                    <a:lnTo>
                      <a:pt x="57" y="0"/>
                    </a:lnTo>
                    <a:lnTo>
                      <a:pt x="0" y="7"/>
                    </a:lnTo>
                    <a:lnTo>
                      <a:pt x="29" y="200"/>
                    </a:lnTo>
                    <a:lnTo>
                      <a:pt x="64" y="19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2" name="Freeform 66"/>
              <p:cNvSpPr>
                <a:spLocks/>
              </p:cNvSpPr>
              <p:nvPr/>
            </p:nvSpPr>
            <p:spPr bwMode="auto">
              <a:xfrm>
                <a:off x="994" y="4080"/>
                <a:ext cx="4" cy="3"/>
              </a:xfrm>
              <a:custGeom>
                <a:avLst/>
                <a:gdLst>
                  <a:gd name="T0" fmla="*/ 0 w 29"/>
                  <a:gd name="T1" fmla="*/ 0 h 31"/>
                  <a:gd name="T2" fmla="*/ 0 w 29"/>
                  <a:gd name="T3" fmla="*/ 0 h 31"/>
                  <a:gd name="T4" fmla="*/ 0 w 29"/>
                  <a:gd name="T5" fmla="*/ 0 h 31"/>
                  <a:gd name="T6" fmla="*/ 0 w 29"/>
                  <a:gd name="T7" fmla="*/ 0 h 31"/>
                  <a:gd name="T8" fmla="*/ 0 w 29"/>
                  <a:gd name="T9" fmla="*/ 0 h 31"/>
                  <a:gd name="T10" fmla="*/ 0 w 29"/>
                  <a:gd name="T11" fmla="*/ 0 h 31"/>
                  <a:gd name="T12" fmla="*/ 0 w 29"/>
                  <a:gd name="T13" fmla="*/ 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1"/>
                  <a:gd name="T23" fmla="*/ 29 w 29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1">
                    <a:moveTo>
                      <a:pt x="29" y="0"/>
                    </a:moveTo>
                    <a:lnTo>
                      <a:pt x="13" y="20"/>
                    </a:lnTo>
                    <a:lnTo>
                      <a:pt x="0" y="31"/>
                    </a:lnTo>
                    <a:lnTo>
                      <a:pt x="0" y="26"/>
                    </a:lnTo>
                    <a:lnTo>
                      <a:pt x="16" y="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3" name="Freeform 67"/>
              <p:cNvSpPr>
                <a:spLocks/>
              </p:cNvSpPr>
              <p:nvPr/>
            </p:nvSpPr>
            <p:spPr bwMode="auto">
              <a:xfrm>
                <a:off x="974" y="4023"/>
                <a:ext cx="92" cy="87"/>
              </a:xfrm>
              <a:custGeom>
                <a:avLst/>
                <a:gdLst>
                  <a:gd name="T0" fmla="*/ 0 w 829"/>
                  <a:gd name="T1" fmla="*/ 0 h 779"/>
                  <a:gd name="T2" fmla="*/ 0 w 829"/>
                  <a:gd name="T3" fmla="*/ 0 h 779"/>
                  <a:gd name="T4" fmla="*/ 0 w 829"/>
                  <a:gd name="T5" fmla="*/ 0 h 779"/>
                  <a:gd name="T6" fmla="*/ 0 w 829"/>
                  <a:gd name="T7" fmla="*/ 0 h 779"/>
                  <a:gd name="T8" fmla="*/ 0 w 829"/>
                  <a:gd name="T9" fmla="*/ 0 h 779"/>
                  <a:gd name="T10" fmla="*/ 0 w 829"/>
                  <a:gd name="T11" fmla="*/ 0 h 779"/>
                  <a:gd name="T12" fmla="*/ 0 w 829"/>
                  <a:gd name="T13" fmla="*/ 0 h 779"/>
                  <a:gd name="T14" fmla="*/ 0 w 829"/>
                  <a:gd name="T15" fmla="*/ 0 h 779"/>
                  <a:gd name="T16" fmla="*/ 0 w 829"/>
                  <a:gd name="T17" fmla="*/ 0 h 779"/>
                  <a:gd name="T18" fmla="*/ 0 w 829"/>
                  <a:gd name="T19" fmla="*/ 0 h 779"/>
                  <a:gd name="T20" fmla="*/ 0 w 829"/>
                  <a:gd name="T21" fmla="*/ 0 h 779"/>
                  <a:gd name="T22" fmla="*/ 0 w 829"/>
                  <a:gd name="T23" fmla="*/ 0 h 779"/>
                  <a:gd name="T24" fmla="*/ 0 w 829"/>
                  <a:gd name="T25" fmla="*/ 0 h 779"/>
                  <a:gd name="T26" fmla="*/ 0 w 829"/>
                  <a:gd name="T27" fmla="*/ 0 h 779"/>
                  <a:gd name="T28" fmla="*/ 0 w 829"/>
                  <a:gd name="T29" fmla="*/ 0 h 779"/>
                  <a:gd name="T30" fmla="*/ 0 w 829"/>
                  <a:gd name="T31" fmla="*/ 0 h 779"/>
                  <a:gd name="T32" fmla="*/ 0 w 829"/>
                  <a:gd name="T33" fmla="*/ 0 h 779"/>
                  <a:gd name="T34" fmla="*/ 0 w 829"/>
                  <a:gd name="T35" fmla="*/ 0 h 779"/>
                  <a:gd name="T36" fmla="*/ 0 w 829"/>
                  <a:gd name="T37" fmla="*/ 0 h 779"/>
                  <a:gd name="T38" fmla="*/ 0 w 829"/>
                  <a:gd name="T39" fmla="*/ 0 h 779"/>
                  <a:gd name="T40" fmla="*/ 0 w 829"/>
                  <a:gd name="T41" fmla="*/ 0 h 779"/>
                  <a:gd name="T42" fmla="*/ 0 w 829"/>
                  <a:gd name="T43" fmla="*/ 0 h 779"/>
                  <a:gd name="T44" fmla="*/ 0 w 829"/>
                  <a:gd name="T45" fmla="*/ 0 h 779"/>
                  <a:gd name="T46" fmla="*/ 0 w 829"/>
                  <a:gd name="T47" fmla="*/ 0 h 779"/>
                  <a:gd name="T48" fmla="*/ 0 w 829"/>
                  <a:gd name="T49" fmla="*/ 0 h 779"/>
                  <a:gd name="T50" fmla="*/ 0 w 829"/>
                  <a:gd name="T51" fmla="*/ 0 h 779"/>
                  <a:gd name="T52" fmla="*/ 0 w 829"/>
                  <a:gd name="T53" fmla="*/ 0 h 779"/>
                  <a:gd name="T54" fmla="*/ 0 w 829"/>
                  <a:gd name="T55" fmla="*/ 0 h 779"/>
                  <a:gd name="T56" fmla="*/ 0 w 829"/>
                  <a:gd name="T57" fmla="*/ 0 h 779"/>
                  <a:gd name="T58" fmla="*/ 0 w 829"/>
                  <a:gd name="T59" fmla="*/ 0 h 779"/>
                  <a:gd name="T60" fmla="*/ 0 w 829"/>
                  <a:gd name="T61" fmla="*/ 0 h 779"/>
                  <a:gd name="T62" fmla="*/ 0 w 829"/>
                  <a:gd name="T63" fmla="*/ 0 h 779"/>
                  <a:gd name="T64" fmla="*/ 0 w 829"/>
                  <a:gd name="T65" fmla="*/ 0 h 779"/>
                  <a:gd name="T66" fmla="*/ 0 w 829"/>
                  <a:gd name="T67" fmla="*/ 0 h 779"/>
                  <a:gd name="T68" fmla="*/ 0 w 829"/>
                  <a:gd name="T69" fmla="*/ 0 h 779"/>
                  <a:gd name="T70" fmla="*/ 0 w 829"/>
                  <a:gd name="T71" fmla="*/ 0 h 779"/>
                  <a:gd name="T72" fmla="*/ 0 w 829"/>
                  <a:gd name="T73" fmla="*/ 0 h 779"/>
                  <a:gd name="T74" fmla="*/ 0 w 829"/>
                  <a:gd name="T75" fmla="*/ 0 h 779"/>
                  <a:gd name="T76" fmla="*/ 0 w 829"/>
                  <a:gd name="T77" fmla="*/ 0 h 779"/>
                  <a:gd name="T78" fmla="*/ 0 w 829"/>
                  <a:gd name="T79" fmla="*/ 0 h 779"/>
                  <a:gd name="T80" fmla="*/ 0 w 829"/>
                  <a:gd name="T81" fmla="*/ 0 h 779"/>
                  <a:gd name="T82" fmla="*/ 0 w 829"/>
                  <a:gd name="T83" fmla="*/ 0 h 779"/>
                  <a:gd name="T84" fmla="*/ 0 w 829"/>
                  <a:gd name="T85" fmla="*/ 0 h 779"/>
                  <a:gd name="T86" fmla="*/ 0 w 829"/>
                  <a:gd name="T87" fmla="*/ 0 h 779"/>
                  <a:gd name="T88" fmla="*/ 0 w 829"/>
                  <a:gd name="T89" fmla="*/ 0 h 779"/>
                  <a:gd name="T90" fmla="*/ 0 w 829"/>
                  <a:gd name="T91" fmla="*/ 0 h 779"/>
                  <a:gd name="T92" fmla="*/ 0 w 829"/>
                  <a:gd name="T93" fmla="*/ 0 h 779"/>
                  <a:gd name="T94" fmla="*/ 0 w 829"/>
                  <a:gd name="T95" fmla="*/ 0 h 779"/>
                  <a:gd name="T96" fmla="*/ 0 w 829"/>
                  <a:gd name="T97" fmla="*/ 0 h 779"/>
                  <a:gd name="T98" fmla="*/ 0 w 829"/>
                  <a:gd name="T99" fmla="*/ 0 h 779"/>
                  <a:gd name="T100" fmla="*/ 0 w 829"/>
                  <a:gd name="T101" fmla="*/ 0 h 779"/>
                  <a:gd name="T102" fmla="*/ 0 w 829"/>
                  <a:gd name="T103" fmla="*/ 0 h 779"/>
                  <a:gd name="T104" fmla="*/ 0 w 829"/>
                  <a:gd name="T105" fmla="*/ 0 h 779"/>
                  <a:gd name="T106" fmla="*/ 0 w 829"/>
                  <a:gd name="T107" fmla="*/ 0 h 779"/>
                  <a:gd name="T108" fmla="*/ 0 w 829"/>
                  <a:gd name="T109" fmla="*/ 0 h 779"/>
                  <a:gd name="T110" fmla="*/ 0 w 829"/>
                  <a:gd name="T111" fmla="*/ 0 h 779"/>
                  <a:gd name="T112" fmla="*/ 0 w 829"/>
                  <a:gd name="T113" fmla="*/ 0 h 779"/>
                  <a:gd name="T114" fmla="*/ 0 w 829"/>
                  <a:gd name="T115" fmla="*/ 0 h 779"/>
                  <a:gd name="T116" fmla="*/ 0 w 829"/>
                  <a:gd name="T117" fmla="*/ 0 h 779"/>
                  <a:gd name="T118" fmla="*/ 0 w 829"/>
                  <a:gd name="T119" fmla="*/ 0 h 779"/>
                  <a:gd name="T120" fmla="*/ 0 w 829"/>
                  <a:gd name="T121" fmla="*/ 0 h 77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29"/>
                  <a:gd name="T184" fmla="*/ 0 h 779"/>
                  <a:gd name="T185" fmla="*/ 829 w 829"/>
                  <a:gd name="T186" fmla="*/ 779 h 77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29" h="779">
                    <a:moveTo>
                      <a:pt x="184" y="513"/>
                    </a:moveTo>
                    <a:lnTo>
                      <a:pt x="195" y="530"/>
                    </a:lnTo>
                    <a:lnTo>
                      <a:pt x="176" y="549"/>
                    </a:lnTo>
                    <a:lnTo>
                      <a:pt x="172" y="556"/>
                    </a:lnTo>
                    <a:lnTo>
                      <a:pt x="176" y="559"/>
                    </a:lnTo>
                    <a:lnTo>
                      <a:pt x="186" y="553"/>
                    </a:lnTo>
                    <a:lnTo>
                      <a:pt x="202" y="541"/>
                    </a:lnTo>
                    <a:lnTo>
                      <a:pt x="231" y="518"/>
                    </a:lnTo>
                    <a:lnTo>
                      <a:pt x="228" y="531"/>
                    </a:lnTo>
                    <a:lnTo>
                      <a:pt x="216" y="550"/>
                    </a:lnTo>
                    <a:lnTo>
                      <a:pt x="200" y="570"/>
                    </a:lnTo>
                    <a:lnTo>
                      <a:pt x="196" y="578"/>
                    </a:lnTo>
                    <a:lnTo>
                      <a:pt x="204" y="578"/>
                    </a:lnTo>
                    <a:lnTo>
                      <a:pt x="213" y="576"/>
                    </a:lnTo>
                    <a:lnTo>
                      <a:pt x="227" y="568"/>
                    </a:lnTo>
                    <a:lnTo>
                      <a:pt x="247" y="550"/>
                    </a:lnTo>
                    <a:lnTo>
                      <a:pt x="267" y="523"/>
                    </a:lnTo>
                    <a:lnTo>
                      <a:pt x="286" y="494"/>
                    </a:lnTo>
                    <a:lnTo>
                      <a:pt x="299" y="476"/>
                    </a:lnTo>
                    <a:lnTo>
                      <a:pt x="322" y="460"/>
                    </a:lnTo>
                    <a:lnTo>
                      <a:pt x="315" y="476"/>
                    </a:lnTo>
                    <a:lnTo>
                      <a:pt x="287" y="537"/>
                    </a:lnTo>
                    <a:lnTo>
                      <a:pt x="283" y="550"/>
                    </a:lnTo>
                    <a:lnTo>
                      <a:pt x="286" y="558"/>
                    </a:lnTo>
                    <a:lnTo>
                      <a:pt x="298" y="560"/>
                    </a:lnTo>
                    <a:lnTo>
                      <a:pt x="314" y="556"/>
                    </a:lnTo>
                    <a:lnTo>
                      <a:pt x="327" y="548"/>
                    </a:lnTo>
                    <a:lnTo>
                      <a:pt x="331" y="562"/>
                    </a:lnTo>
                    <a:lnTo>
                      <a:pt x="337" y="566"/>
                    </a:lnTo>
                    <a:lnTo>
                      <a:pt x="350" y="567"/>
                    </a:lnTo>
                    <a:lnTo>
                      <a:pt x="358" y="561"/>
                    </a:lnTo>
                    <a:lnTo>
                      <a:pt x="364" y="541"/>
                    </a:lnTo>
                    <a:lnTo>
                      <a:pt x="366" y="520"/>
                    </a:lnTo>
                    <a:lnTo>
                      <a:pt x="368" y="500"/>
                    </a:lnTo>
                    <a:lnTo>
                      <a:pt x="375" y="472"/>
                    </a:lnTo>
                    <a:lnTo>
                      <a:pt x="382" y="487"/>
                    </a:lnTo>
                    <a:lnTo>
                      <a:pt x="387" y="517"/>
                    </a:lnTo>
                    <a:lnTo>
                      <a:pt x="387" y="541"/>
                    </a:lnTo>
                    <a:lnTo>
                      <a:pt x="389" y="558"/>
                    </a:lnTo>
                    <a:lnTo>
                      <a:pt x="400" y="575"/>
                    </a:lnTo>
                    <a:lnTo>
                      <a:pt x="420" y="587"/>
                    </a:lnTo>
                    <a:lnTo>
                      <a:pt x="438" y="588"/>
                    </a:lnTo>
                    <a:lnTo>
                      <a:pt x="457" y="586"/>
                    </a:lnTo>
                    <a:lnTo>
                      <a:pt x="472" y="572"/>
                    </a:lnTo>
                    <a:lnTo>
                      <a:pt x="478" y="555"/>
                    </a:lnTo>
                    <a:lnTo>
                      <a:pt x="478" y="532"/>
                    </a:lnTo>
                    <a:lnTo>
                      <a:pt x="474" y="495"/>
                    </a:lnTo>
                    <a:lnTo>
                      <a:pt x="473" y="470"/>
                    </a:lnTo>
                    <a:lnTo>
                      <a:pt x="486" y="494"/>
                    </a:lnTo>
                    <a:lnTo>
                      <a:pt x="501" y="532"/>
                    </a:lnTo>
                    <a:lnTo>
                      <a:pt x="514" y="555"/>
                    </a:lnTo>
                    <a:lnTo>
                      <a:pt x="538" y="565"/>
                    </a:lnTo>
                    <a:lnTo>
                      <a:pt x="553" y="559"/>
                    </a:lnTo>
                    <a:lnTo>
                      <a:pt x="563" y="546"/>
                    </a:lnTo>
                    <a:lnTo>
                      <a:pt x="561" y="519"/>
                    </a:lnTo>
                    <a:lnTo>
                      <a:pt x="554" y="495"/>
                    </a:lnTo>
                    <a:lnTo>
                      <a:pt x="546" y="468"/>
                    </a:lnTo>
                    <a:lnTo>
                      <a:pt x="565" y="483"/>
                    </a:lnTo>
                    <a:lnTo>
                      <a:pt x="587" y="501"/>
                    </a:lnTo>
                    <a:lnTo>
                      <a:pt x="606" y="518"/>
                    </a:lnTo>
                    <a:lnTo>
                      <a:pt x="616" y="520"/>
                    </a:lnTo>
                    <a:lnTo>
                      <a:pt x="626" y="514"/>
                    </a:lnTo>
                    <a:lnTo>
                      <a:pt x="634" y="500"/>
                    </a:lnTo>
                    <a:lnTo>
                      <a:pt x="634" y="481"/>
                    </a:lnTo>
                    <a:lnTo>
                      <a:pt x="631" y="461"/>
                    </a:lnTo>
                    <a:lnTo>
                      <a:pt x="619" y="431"/>
                    </a:lnTo>
                    <a:lnTo>
                      <a:pt x="646" y="447"/>
                    </a:lnTo>
                    <a:lnTo>
                      <a:pt x="662" y="456"/>
                    </a:lnTo>
                    <a:lnTo>
                      <a:pt x="674" y="455"/>
                    </a:lnTo>
                    <a:lnTo>
                      <a:pt x="681" y="445"/>
                    </a:lnTo>
                    <a:lnTo>
                      <a:pt x="683" y="425"/>
                    </a:lnTo>
                    <a:lnTo>
                      <a:pt x="681" y="404"/>
                    </a:lnTo>
                    <a:lnTo>
                      <a:pt x="668" y="386"/>
                    </a:lnTo>
                    <a:lnTo>
                      <a:pt x="687" y="398"/>
                    </a:lnTo>
                    <a:lnTo>
                      <a:pt x="698" y="396"/>
                    </a:lnTo>
                    <a:lnTo>
                      <a:pt x="704" y="385"/>
                    </a:lnTo>
                    <a:lnTo>
                      <a:pt x="704" y="364"/>
                    </a:lnTo>
                    <a:lnTo>
                      <a:pt x="702" y="349"/>
                    </a:lnTo>
                    <a:lnTo>
                      <a:pt x="692" y="333"/>
                    </a:lnTo>
                    <a:lnTo>
                      <a:pt x="677" y="315"/>
                    </a:lnTo>
                    <a:lnTo>
                      <a:pt x="662" y="299"/>
                    </a:lnTo>
                    <a:lnTo>
                      <a:pt x="677" y="301"/>
                    </a:lnTo>
                    <a:lnTo>
                      <a:pt x="691" y="306"/>
                    </a:lnTo>
                    <a:lnTo>
                      <a:pt x="704" y="312"/>
                    </a:lnTo>
                    <a:lnTo>
                      <a:pt x="713" y="316"/>
                    </a:lnTo>
                    <a:lnTo>
                      <a:pt x="720" y="310"/>
                    </a:lnTo>
                    <a:lnTo>
                      <a:pt x="720" y="300"/>
                    </a:lnTo>
                    <a:lnTo>
                      <a:pt x="717" y="289"/>
                    </a:lnTo>
                    <a:lnTo>
                      <a:pt x="727" y="289"/>
                    </a:lnTo>
                    <a:lnTo>
                      <a:pt x="729" y="285"/>
                    </a:lnTo>
                    <a:lnTo>
                      <a:pt x="729" y="275"/>
                    </a:lnTo>
                    <a:lnTo>
                      <a:pt x="724" y="262"/>
                    </a:lnTo>
                    <a:lnTo>
                      <a:pt x="734" y="269"/>
                    </a:lnTo>
                    <a:lnTo>
                      <a:pt x="744" y="269"/>
                    </a:lnTo>
                    <a:lnTo>
                      <a:pt x="746" y="262"/>
                    </a:lnTo>
                    <a:lnTo>
                      <a:pt x="746" y="253"/>
                    </a:lnTo>
                    <a:lnTo>
                      <a:pt x="739" y="241"/>
                    </a:lnTo>
                    <a:lnTo>
                      <a:pt x="729" y="231"/>
                    </a:lnTo>
                    <a:lnTo>
                      <a:pt x="739" y="225"/>
                    </a:lnTo>
                    <a:lnTo>
                      <a:pt x="739" y="217"/>
                    </a:lnTo>
                    <a:lnTo>
                      <a:pt x="734" y="209"/>
                    </a:lnTo>
                    <a:lnTo>
                      <a:pt x="720" y="203"/>
                    </a:lnTo>
                    <a:lnTo>
                      <a:pt x="710" y="203"/>
                    </a:lnTo>
                    <a:lnTo>
                      <a:pt x="722" y="196"/>
                    </a:lnTo>
                    <a:lnTo>
                      <a:pt x="727" y="190"/>
                    </a:lnTo>
                    <a:lnTo>
                      <a:pt x="725" y="181"/>
                    </a:lnTo>
                    <a:lnTo>
                      <a:pt x="716" y="175"/>
                    </a:lnTo>
                    <a:lnTo>
                      <a:pt x="709" y="169"/>
                    </a:lnTo>
                    <a:lnTo>
                      <a:pt x="700" y="163"/>
                    </a:lnTo>
                    <a:lnTo>
                      <a:pt x="694" y="162"/>
                    </a:lnTo>
                    <a:lnTo>
                      <a:pt x="713" y="157"/>
                    </a:lnTo>
                    <a:lnTo>
                      <a:pt x="721" y="151"/>
                    </a:lnTo>
                    <a:lnTo>
                      <a:pt x="722" y="141"/>
                    </a:lnTo>
                    <a:lnTo>
                      <a:pt x="721" y="130"/>
                    </a:lnTo>
                    <a:lnTo>
                      <a:pt x="717" y="116"/>
                    </a:lnTo>
                    <a:lnTo>
                      <a:pt x="709" y="109"/>
                    </a:lnTo>
                    <a:lnTo>
                      <a:pt x="700" y="105"/>
                    </a:lnTo>
                    <a:lnTo>
                      <a:pt x="692" y="103"/>
                    </a:lnTo>
                    <a:lnTo>
                      <a:pt x="698" y="98"/>
                    </a:lnTo>
                    <a:lnTo>
                      <a:pt x="702" y="89"/>
                    </a:lnTo>
                    <a:lnTo>
                      <a:pt x="703" y="80"/>
                    </a:lnTo>
                    <a:lnTo>
                      <a:pt x="699" y="71"/>
                    </a:lnTo>
                    <a:lnTo>
                      <a:pt x="690" y="63"/>
                    </a:lnTo>
                    <a:lnTo>
                      <a:pt x="681" y="53"/>
                    </a:lnTo>
                    <a:lnTo>
                      <a:pt x="672" y="50"/>
                    </a:lnTo>
                    <a:lnTo>
                      <a:pt x="669" y="53"/>
                    </a:lnTo>
                    <a:lnTo>
                      <a:pt x="665" y="60"/>
                    </a:lnTo>
                    <a:lnTo>
                      <a:pt x="665" y="70"/>
                    </a:lnTo>
                    <a:lnTo>
                      <a:pt x="668" y="79"/>
                    </a:lnTo>
                    <a:lnTo>
                      <a:pt x="654" y="89"/>
                    </a:lnTo>
                    <a:lnTo>
                      <a:pt x="649" y="96"/>
                    </a:lnTo>
                    <a:lnTo>
                      <a:pt x="649" y="102"/>
                    </a:lnTo>
                    <a:lnTo>
                      <a:pt x="651" y="106"/>
                    </a:lnTo>
                    <a:lnTo>
                      <a:pt x="661" y="117"/>
                    </a:lnTo>
                    <a:lnTo>
                      <a:pt x="668" y="124"/>
                    </a:lnTo>
                    <a:lnTo>
                      <a:pt x="659" y="125"/>
                    </a:lnTo>
                    <a:lnTo>
                      <a:pt x="645" y="130"/>
                    </a:lnTo>
                    <a:lnTo>
                      <a:pt x="635" y="137"/>
                    </a:lnTo>
                    <a:lnTo>
                      <a:pt x="623" y="155"/>
                    </a:lnTo>
                    <a:lnTo>
                      <a:pt x="606" y="188"/>
                    </a:lnTo>
                    <a:lnTo>
                      <a:pt x="581" y="237"/>
                    </a:lnTo>
                    <a:lnTo>
                      <a:pt x="566" y="262"/>
                    </a:lnTo>
                    <a:lnTo>
                      <a:pt x="547" y="289"/>
                    </a:lnTo>
                    <a:lnTo>
                      <a:pt x="525" y="319"/>
                    </a:lnTo>
                    <a:lnTo>
                      <a:pt x="516" y="330"/>
                    </a:lnTo>
                    <a:lnTo>
                      <a:pt x="501" y="347"/>
                    </a:lnTo>
                    <a:lnTo>
                      <a:pt x="474" y="369"/>
                    </a:lnTo>
                    <a:lnTo>
                      <a:pt x="441" y="393"/>
                    </a:lnTo>
                    <a:lnTo>
                      <a:pt x="394" y="422"/>
                    </a:lnTo>
                    <a:lnTo>
                      <a:pt x="375" y="434"/>
                    </a:lnTo>
                    <a:lnTo>
                      <a:pt x="341" y="447"/>
                    </a:lnTo>
                    <a:lnTo>
                      <a:pt x="315" y="458"/>
                    </a:lnTo>
                    <a:lnTo>
                      <a:pt x="295" y="465"/>
                    </a:lnTo>
                    <a:lnTo>
                      <a:pt x="278" y="468"/>
                    </a:lnTo>
                    <a:lnTo>
                      <a:pt x="266" y="469"/>
                    </a:lnTo>
                    <a:lnTo>
                      <a:pt x="252" y="470"/>
                    </a:lnTo>
                    <a:lnTo>
                      <a:pt x="239" y="473"/>
                    </a:lnTo>
                    <a:lnTo>
                      <a:pt x="233" y="479"/>
                    </a:lnTo>
                    <a:lnTo>
                      <a:pt x="227" y="494"/>
                    </a:lnTo>
                    <a:lnTo>
                      <a:pt x="212" y="511"/>
                    </a:lnTo>
                    <a:lnTo>
                      <a:pt x="199" y="524"/>
                    </a:lnTo>
                    <a:lnTo>
                      <a:pt x="185" y="504"/>
                    </a:lnTo>
                    <a:lnTo>
                      <a:pt x="196" y="475"/>
                    </a:lnTo>
                    <a:lnTo>
                      <a:pt x="210" y="450"/>
                    </a:lnTo>
                    <a:lnTo>
                      <a:pt x="327" y="434"/>
                    </a:lnTo>
                    <a:lnTo>
                      <a:pt x="478" y="341"/>
                    </a:lnTo>
                    <a:lnTo>
                      <a:pt x="609" y="146"/>
                    </a:lnTo>
                    <a:lnTo>
                      <a:pt x="654" y="0"/>
                    </a:lnTo>
                    <a:lnTo>
                      <a:pt x="702" y="5"/>
                    </a:lnTo>
                    <a:lnTo>
                      <a:pt x="748" y="64"/>
                    </a:lnTo>
                    <a:lnTo>
                      <a:pt x="805" y="138"/>
                    </a:lnTo>
                    <a:lnTo>
                      <a:pt x="822" y="301"/>
                    </a:lnTo>
                    <a:lnTo>
                      <a:pt x="829" y="395"/>
                    </a:lnTo>
                    <a:lnTo>
                      <a:pt x="810" y="440"/>
                    </a:lnTo>
                    <a:lnTo>
                      <a:pt x="751" y="536"/>
                    </a:lnTo>
                    <a:lnTo>
                      <a:pt x="683" y="639"/>
                    </a:lnTo>
                    <a:lnTo>
                      <a:pt x="637" y="704"/>
                    </a:lnTo>
                    <a:lnTo>
                      <a:pt x="550" y="730"/>
                    </a:lnTo>
                    <a:lnTo>
                      <a:pt x="411" y="779"/>
                    </a:lnTo>
                    <a:lnTo>
                      <a:pt x="241" y="759"/>
                    </a:lnTo>
                    <a:lnTo>
                      <a:pt x="0" y="676"/>
                    </a:lnTo>
                    <a:lnTo>
                      <a:pt x="78" y="586"/>
                    </a:lnTo>
                    <a:lnTo>
                      <a:pt x="127" y="557"/>
                    </a:lnTo>
                    <a:lnTo>
                      <a:pt x="184" y="513"/>
                    </a:lnTo>
                    <a:close/>
                  </a:path>
                </a:pathLst>
              </a:custGeom>
              <a:solidFill>
                <a:srgbClr val="FF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4" name="Freeform 68"/>
              <p:cNvSpPr>
                <a:spLocks/>
              </p:cNvSpPr>
              <p:nvPr/>
            </p:nvSpPr>
            <p:spPr bwMode="auto">
              <a:xfrm>
                <a:off x="994" y="4075"/>
                <a:ext cx="5" cy="6"/>
              </a:xfrm>
              <a:custGeom>
                <a:avLst/>
                <a:gdLst>
                  <a:gd name="T0" fmla="*/ 0 w 52"/>
                  <a:gd name="T1" fmla="*/ 0 h 55"/>
                  <a:gd name="T2" fmla="*/ 0 w 52"/>
                  <a:gd name="T3" fmla="*/ 0 h 55"/>
                  <a:gd name="T4" fmla="*/ 0 w 52"/>
                  <a:gd name="T5" fmla="*/ 0 h 55"/>
                  <a:gd name="T6" fmla="*/ 0 w 52"/>
                  <a:gd name="T7" fmla="*/ 0 h 55"/>
                  <a:gd name="T8" fmla="*/ 0 w 52"/>
                  <a:gd name="T9" fmla="*/ 0 h 55"/>
                  <a:gd name="T10" fmla="*/ 0 w 52"/>
                  <a:gd name="T11" fmla="*/ 0 h 55"/>
                  <a:gd name="T12" fmla="*/ 0 w 52"/>
                  <a:gd name="T13" fmla="*/ 0 h 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55"/>
                  <a:gd name="T23" fmla="*/ 52 w 52"/>
                  <a:gd name="T24" fmla="*/ 55 h 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55">
                    <a:moveTo>
                      <a:pt x="52" y="10"/>
                    </a:moveTo>
                    <a:lnTo>
                      <a:pt x="40" y="33"/>
                    </a:lnTo>
                    <a:lnTo>
                      <a:pt x="23" y="55"/>
                    </a:lnTo>
                    <a:lnTo>
                      <a:pt x="0" y="38"/>
                    </a:lnTo>
                    <a:lnTo>
                      <a:pt x="23" y="0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FF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5" name="Freeform 69"/>
              <p:cNvSpPr>
                <a:spLocks/>
              </p:cNvSpPr>
              <p:nvPr/>
            </p:nvSpPr>
            <p:spPr bwMode="auto">
              <a:xfrm>
                <a:off x="973" y="4020"/>
                <a:ext cx="95" cy="90"/>
              </a:xfrm>
              <a:custGeom>
                <a:avLst/>
                <a:gdLst>
                  <a:gd name="T0" fmla="*/ 0 w 849"/>
                  <a:gd name="T1" fmla="*/ 0 h 807"/>
                  <a:gd name="T2" fmla="*/ 0 w 849"/>
                  <a:gd name="T3" fmla="*/ 0 h 807"/>
                  <a:gd name="T4" fmla="*/ 0 w 849"/>
                  <a:gd name="T5" fmla="*/ 0 h 807"/>
                  <a:gd name="T6" fmla="*/ 0 w 849"/>
                  <a:gd name="T7" fmla="*/ 0 h 807"/>
                  <a:gd name="T8" fmla="*/ 0 w 849"/>
                  <a:gd name="T9" fmla="*/ 0 h 807"/>
                  <a:gd name="T10" fmla="*/ 0 w 849"/>
                  <a:gd name="T11" fmla="*/ 0 h 807"/>
                  <a:gd name="T12" fmla="*/ 0 w 849"/>
                  <a:gd name="T13" fmla="*/ 0 h 807"/>
                  <a:gd name="T14" fmla="*/ 0 w 849"/>
                  <a:gd name="T15" fmla="*/ 0 h 807"/>
                  <a:gd name="T16" fmla="*/ 0 w 849"/>
                  <a:gd name="T17" fmla="*/ 0 h 807"/>
                  <a:gd name="T18" fmla="*/ 0 w 849"/>
                  <a:gd name="T19" fmla="*/ 0 h 807"/>
                  <a:gd name="T20" fmla="*/ 0 w 849"/>
                  <a:gd name="T21" fmla="*/ 0 h 807"/>
                  <a:gd name="T22" fmla="*/ 0 w 849"/>
                  <a:gd name="T23" fmla="*/ 0 h 807"/>
                  <a:gd name="T24" fmla="*/ 0 w 849"/>
                  <a:gd name="T25" fmla="*/ 0 h 807"/>
                  <a:gd name="T26" fmla="*/ 0 w 849"/>
                  <a:gd name="T27" fmla="*/ 0 h 807"/>
                  <a:gd name="T28" fmla="*/ 0 w 849"/>
                  <a:gd name="T29" fmla="*/ 0 h 807"/>
                  <a:gd name="T30" fmla="*/ 0 w 849"/>
                  <a:gd name="T31" fmla="*/ 0 h 807"/>
                  <a:gd name="T32" fmla="*/ 0 w 849"/>
                  <a:gd name="T33" fmla="*/ 0 h 807"/>
                  <a:gd name="T34" fmla="*/ 0 w 849"/>
                  <a:gd name="T35" fmla="*/ 0 h 807"/>
                  <a:gd name="T36" fmla="*/ 0 w 849"/>
                  <a:gd name="T37" fmla="*/ 0 h 807"/>
                  <a:gd name="T38" fmla="*/ 0 w 849"/>
                  <a:gd name="T39" fmla="*/ 0 h 807"/>
                  <a:gd name="T40" fmla="*/ 0 w 849"/>
                  <a:gd name="T41" fmla="*/ 0 h 807"/>
                  <a:gd name="T42" fmla="*/ 0 w 849"/>
                  <a:gd name="T43" fmla="*/ 0 h 807"/>
                  <a:gd name="T44" fmla="*/ 0 w 849"/>
                  <a:gd name="T45" fmla="*/ 0 h 807"/>
                  <a:gd name="T46" fmla="*/ 0 w 849"/>
                  <a:gd name="T47" fmla="*/ 0 h 807"/>
                  <a:gd name="T48" fmla="*/ 0 w 849"/>
                  <a:gd name="T49" fmla="*/ 0 h 807"/>
                  <a:gd name="T50" fmla="*/ 0 w 849"/>
                  <a:gd name="T51" fmla="*/ 0 h 807"/>
                  <a:gd name="T52" fmla="*/ 0 w 849"/>
                  <a:gd name="T53" fmla="*/ 0 h 807"/>
                  <a:gd name="T54" fmla="*/ 0 w 849"/>
                  <a:gd name="T55" fmla="*/ 0 h 807"/>
                  <a:gd name="T56" fmla="*/ 0 w 849"/>
                  <a:gd name="T57" fmla="*/ 0 h 807"/>
                  <a:gd name="T58" fmla="*/ 0 w 849"/>
                  <a:gd name="T59" fmla="*/ 0 h 807"/>
                  <a:gd name="T60" fmla="*/ 0 w 849"/>
                  <a:gd name="T61" fmla="*/ 0 h 807"/>
                  <a:gd name="T62" fmla="*/ 0 w 849"/>
                  <a:gd name="T63" fmla="*/ 0 h 807"/>
                  <a:gd name="T64" fmla="*/ 0 w 849"/>
                  <a:gd name="T65" fmla="*/ 0 h 807"/>
                  <a:gd name="T66" fmla="*/ 0 w 849"/>
                  <a:gd name="T67" fmla="*/ 0 h 807"/>
                  <a:gd name="T68" fmla="*/ 0 w 849"/>
                  <a:gd name="T69" fmla="*/ 0 h 807"/>
                  <a:gd name="T70" fmla="*/ 0 w 849"/>
                  <a:gd name="T71" fmla="*/ 0 h 807"/>
                  <a:gd name="T72" fmla="*/ 0 w 849"/>
                  <a:gd name="T73" fmla="*/ 0 h 807"/>
                  <a:gd name="T74" fmla="*/ 0 w 849"/>
                  <a:gd name="T75" fmla="*/ 0 h 807"/>
                  <a:gd name="T76" fmla="*/ 0 w 849"/>
                  <a:gd name="T77" fmla="*/ 0 h 807"/>
                  <a:gd name="T78" fmla="*/ 0 w 849"/>
                  <a:gd name="T79" fmla="*/ 0 h 807"/>
                  <a:gd name="T80" fmla="*/ 0 w 849"/>
                  <a:gd name="T81" fmla="*/ 0 h 807"/>
                  <a:gd name="T82" fmla="*/ 0 w 849"/>
                  <a:gd name="T83" fmla="*/ 0 h 807"/>
                  <a:gd name="T84" fmla="*/ 0 w 849"/>
                  <a:gd name="T85" fmla="*/ 0 h 807"/>
                  <a:gd name="T86" fmla="*/ 0 w 849"/>
                  <a:gd name="T87" fmla="*/ 0 h 807"/>
                  <a:gd name="T88" fmla="*/ 0 w 849"/>
                  <a:gd name="T89" fmla="*/ 0 h 807"/>
                  <a:gd name="T90" fmla="*/ 0 w 849"/>
                  <a:gd name="T91" fmla="*/ 0 h 807"/>
                  <a:gd name="T92" fmla="*/ 0 w 849"/>
                  <a:gd name="T93" fmla="*/ 0 h 807"/>
                  <a:gd name="T94" fmla="*/ 0 w 849"/>
                  <a:gd name="T95" fmla="*/ 0 h 807"/>
                  <a:gd name="T96" fmla="*/ 0 w 849"/>
                  <a:gd name="T97" fmla="*/ 0 h 807"/>
                  <a:gd name="T98" fmla="*/ 0 w 849"/>
                  <a:gd name="T99" fmla="*/ 0 h 807"/>
                  <a:gd name="T100" fmla="*/ 0 w 849"/>
                  <a:gd name="T101" fmla="*/ 0 h 807"/>
                  <a:gd name="T102" fmla="*/ 0 w 849"/>
                  <a:gd name="T103" fmla="*/ 0 h 807"/>
                  <a:gd name="T104" fmla="*/ 0 w 849"/>
                  <a:gd name="T105" fmla="*/ 0 h 807"/>
                  <a:gd name="T106" fmla="*/ 0 w 849"/>
                  <a:gd name="T107" fmla="*/ 0 h 807"/>
                  <a:gd name="T108" fmla="*/ 0 w 849"/>
                  <a:gd name="T109" fmla="*/ 0 h 807"/>
                  <a:gd name="T110" fmla="*/ 0 w 849"/>
                  <a:gd name="T111" fmla="*/ 0 h 807"/>
                  <a:gd name="T112" fmla="*/ 0 w 849"/>
                  <a:gd name="T113" fmla="*/ 0 h 807"/>
                  <a:gd name="T114" fmla="*/ 0 w 849"/>
                  <a:gd name="T115" fmla="*/ 0 h 807"/>
                  <a:gd name="T116" fmla="*/ 0 w 849"/>
                  <a:gd name="T117" fmla="*/ 0 h 807"/>
                  <a:gd name="T118" fmla="*/ 0 w 849"/>
                  <a:gd name="T119" fmla="*/ 0 h 80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49"/>
                  <a:gd name="T181" fmla="*/ 0 h 807"/>
                  <a:gd name="T182" fmla="*/ 849 w 849"/>
                  <a:gd name="T183" fmla="*/ 807 h 80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49" h="807">
                    <a:moveTo>
                      <a:pt x="207" y="511"/>
                    </a:moveTo>
                    <a:lnTo>
                      <a:pt x="219" y="528"/>
                    </a:lnTo>
                    <a:lnTo>
                      <a:pt x="201" y="552"/>
                    </a:lnTo>
                    <a:lnTo>
                      <a:pt x="171" y="582"/>
                    </a:lnTo>
                    <a:lnTo>
                      <a:pt x="153" y="595"/>
                    </a:lnTo>
                    <a:lnTo>
                      <a:pt x="132" y="610"/>
                    </a:lnTo>
                    <a:lnTo>
                      <a:pt x="119" y="625"/>
                    </a:lnTo>
                    <a:lnTo>
                      <a:pt x="122" y="637"/>
                    </a:lnTo>
                    <a:lnTo>
                      <a:pt x="131" y="637"/>
                    </a:lnTo>
                    <a:lnTo>
                      <a:pt x="156" y="616"/>
                    </a:lnTo>
                    <a:lnTo>
                      <a:pt x="202" y="578"/>
                    </a:lnTo>
                    <a:lnTo>
                      <a:pt x="230" y="556"/>
                    </a:lnTo>
                    <a:lnTo>
                      <a:pt x="220" y="575"/>
                    </a:lnTo>
                    <a:lnTo>
                      <a:pt x="194" y="606"/>
                    </a:lnTo>
                    <a:lnTo>
                      <a:pt x="177" y="624"/>
                    </a:lnTo>
                    <a:lnTo>
                      <a:pt x="174" y="639"/>
                    </a:lnTo>
                    <a:lnTo>
                      <a:pt x="186" y="643"/>
                    </a:lnTo>
                    <a:lnTo>
                      <a:pt x="199" y="641"/>
                    </a:lnTo>
                    <a:lnTo>
                      <a:pt x="226" y="624"/>
                    </a:lnTo>
                    <a:lnTo>
                      <a:pt x="246" y="603"/>
                    </a:lnTo>
                    <a:lnTo>
                      <a:pt x="271" y="567"/>
                    </a:lnTo>
                    <a:lnTo>
                      <a:pt x="283" y="543"/>
                    </a:lnTo>
                    <a:lnTo>
                      <a:pt x="299" y="517"/>
                    </a:lnTo>
                    <a:lnTo>
                      <a:pt x="314" y="501"/>
                    </a:lnTo>
                    <a:lnTo>
                      <a:pt x="327" y="488"/>
                    </a:lnTo>
                    <a:lnTo>
                      <a:pt x="315" y="516"/>
                    </a:lnTo>
                    <a:lnTo>
                      <a:pt x="292" y="558"/>
                    </a:lnTo>
                    <a:lnTo>
                      <a:pt x="273" y="604"/>
                    </a:lnTo>
                    <a:lnTo>
                      <a:pt x="265" y="627"/>
                    </a:lnTo>
                    <a:lnTo>
                      <a:pt x="272" y="643"/>
                    </a:lnTo>
                    <a:lnTo>
                      <a:pt x="287" y="650"/>
                    </a:lnTo>
                    <a:lnTo>
                      <a:pt x="304" y="648"/>
                    </a:lnTo>
                    <a:lnTo>
                      <a:pt x="319" y="639"/>
                    </a:lnTo>
                    <a:lnTo>
                      <a:pt x="330" y="631"/>
                    </a:lnTo>
                    <a:lnTo>
                      <a:pt x="336" y="644"/>
                    </a:lnTo>
                    <a:lnTo>
                      <a:pt x="349" y="649"/>
                    </a:lnTo>
                    <a:lnTo>
                      <a:pt x="359" y="645"/>
                    </a:lnTo>
                    <a:lnTo>
                      <a:pt x="369" y="631"/>
                    </a:lnTo>
                    <a:lnTo>
                      <a:pt x="375" y="563"/>
                    </a:lnTo>
                    <a:lnTo>
                      <a:pt x="375" y="537"/>
                    </a:lnTo>
                    <a:lnTo>
                      <a:pt x="383" y="508"/>
                    </a:lnTo>
                    <a:lnTo>
                      <a:pt x="389" y="537"/>
                    </a:lnTo>
                    <a:lnTo>
                      <a:pt x="387" y="581"/>
                    </a:lnTo>
                    <a:lnTo>
                      <a:pt x="387" y="614"/>
                    </a:lnTo>
                    <a:lnTo>
                      <a:pt x="389" y="640"/>
                    </a:lnTo>
                    <a:lnTo>
                      <a:pt x="403" y="654"/>
                    </a:lnTo>
                    <a:lnTo>
                      <a:pt x="423" y="660"/>
                    </a:lnTo>
                    <a:lnTo>
                      <a:pt x="450" y="662"/>
                    </a:lnTo>
                    <a:lnTo>
                      <a:pt x="466" y="661"/>
                    </a:lnTo>
                    <a:lnTo>
                      <a:pt x="481" y="654"/>
                    </a:lnTo>
                    <a:lnTo>
                      <a:pt x="496" y="634"/>
                    </a:lnTo>
                    <a:lnTo>
                      <a:pt x="498" y="610"/>
                    </a:lnTo>
                    <a:lnTo>
                      <a:pt x="494" y="576"/>
                    </a:lnTo>
                    <a:lnTo>
                      <a:pt x="486" y="515"/>
                    </a:lnTo>
                    <a:lnTo>
                      <a:pt x="497" y="547"/>
                    </a:lnTo>
                    <a:lnTo>
                      <a:pt x="510" y="588"/>
                    </a:lnTo>
                    <a:lnTo>
                      <a:pt x="525" y="636"/>
                    </a:lnTo>
                    <a:lnTo>
                      <a:pt x="529" y="649"/>
                    </a:lnTo>
                    <a:lnTo>
                      <a:pt x="541" y="655"/>
                    </a:lnTo>
                    <a:lnTo>
                      <a:pt x="560" y="656"/>
                    </a:lnTo>
                    <a:lnTo>
                      <a:pt x="578" y="652"/>
                    </a:lnTo>
                    <a:lnTo>
                      <a:pt x="588" y="642"/>
                    </a:lnTo>
                    <a:lnTo>
                      <a:pt x="595" y="626"/>
                    </a:lnTo>
                    <a:lnTo>
                      <a:pt x="597" y="610"/>
                    </a:lnTo>
                    <a:lnTo>
                      <a:pt x="596" y="590"/>
                    </a:lnTo>
                    <a:lnTo>
                      <a:pt x="590" y="568"/>
                    </a:lnTo>
                    <a:lnTo>
                      <a:pt x="580" y="548"/>
                    </a:lnTo>
                    <a:lnTo>
                      <a:pt x="558" y="506"/>
                    </a:lnTo>
                    <a:lnTo>
                      <a:pt x="586" y="526"/>
                    </a:lnTo>
                    <a:lnTo>
                      <a:pt x="601" y="552"/>
                    </a:lnTo>
                    <a:lnTo>
                      <a:pt x="613" y="572"/>
                    </a:lnTo>
                    <a:lnTo>
                      <a:pt x="622" y="593"/>
                    </a:lnTo>
                    <a:lnTo>
                      <a:pt x="629" y="597"/>
                    </a:lnTo>
                    <a:lnTo>
                      <a:pt x="640" y="595"/>
                    </a:lnTo>
                    <a:lnTo>
                      <a:pt x="648" y="586"/>
                    </a:lnTo>
                    <a:lnTo>
                      <a:pt x="652" y="572"/>
                    </a:lnTo>
                    <a:lnTo>
                      <a:pt x="657" y="544"/>
                    </a:lnTo>
                    <a:lnTo>
                      <a:pt x="657" y="519"/>
                    </a:lnTo>
                    <a:lnTo>
                      <a:pt x="652" y="500"/>
                    </a:lnTo>
                    <a:lnTo>
                      <a:pt x="637" y="468"/>
                    </a:lnTo>
                    <a:lnTo>
                      <a:pt x="659" y="487"/>
                    </a:lnTo>
                    <a:lnTo>
                      <a:pt x="674" y="504"/>
                    </a:lnTo>
                    <a:lnTo>
                      <a:pt x="683" y="521"/>
                    </a:lnTo>
                    <a:lnTo>
                      <a:pt x="690" y="542"/>
                    </a:lnTo>
                    <a:lnTo>
                      <a:pt x="697" y="544"/>
                    </a:lnTo>
                    <a:lnTo>
                      <a:pt x="704" y="537"/>
                    </a:lnTo>
                    <a:lnTo>
                      <a:pt x="713" y="513"/>
                    </a:lnTo>
                    <a:lnTo>
                      <a:pt x="715" y="485"/>
                    </a:lnTo>
                    <a:lnTo>
                      <a:pt x="709" y="466"/>
                    </a:lnTo>
                    <a:lnTo>
                      <a:pt x="700" y="449"/>
                    </a:lnTo>
                    <a:lnTo>
                      <a:pt x="681" y="421"/>
                    </a:lnTo>
                    <a:lnTo>
                      <a:pt x="697" y="433"/>
                    </a:lnTo>
                    <a:lnTo>
                      <a:pt x="714" y="452"/>
                    </a:lnTo>
                    <a:lnTo>
                      <a:pt x="725" y="463"/>
                    </a:lnTo>
                    <a:lnTo>
                      <a:pt x="734" y="466"/>
                    </a:lnTo>
                    <a:lnTo>
                      <a:pt x="738" y="458"/>
                    </a:lnTo>
                    <a:lnTo>
                      <a:pt x="741" y="429"/>
                    </a:lnTo>
                    <a:lnTo>
                      <a:pt x="740" y="402"/>
                    </a:lnTo>
                    <a:lnTo>
                      <a:pt x="727" y="379"/>
                    </a:lnTo>
                    <a:lnTo>
                      <a:pt x="710" y="365"/>
                    </a:lnTo>
                    <a:lnTo>
                      <a:pt x="689" y="341"/>
                    </a:lnTo>
                    <a:lnTo>
                      <a:pt x="674" y="326"/>
                    </a:lnTo>
                    <a:lnTo>
                      <a:pt x="700" y="340"/>
                    </a:lnTo>
                    <a:lnTo>
                      <a:pt x="721" y="352"/>
                    </a:lnTo>
                    <a:lnTo>
                      <a:pt x="750" y="373"/>
                    </a:lnTo>
                    <a:lnTo>
                      <a:pt x="757" y="375"/>
                    </a:lnTo>
                    <a:lnTo>
                      <a:pt x="760" y="366"/>
                    </a:lnTo>
                    <a:lnTo>
                      <a:pt x="759" y="352"/>
                    </a:lnTo>
                    <a:lnTo>
                      <a:pt x="752" y="335"/>
                    </a:lnTo>
                    <a:lnTo>
                      <a:pt x="766" y="340"/>
                    </a:lnTo>
                    <a:lnTo>
                      <a:pt x="773" y="336"/>
                    </a:lnTo>
                    <a:lnTo>
                      <a:pt x="772" y="328"/>
                    </a:lnTo>
                    <a:lnTo>
                      <a:pt x="766" y="317"/>
                    </a:lnTo>
                    <a:lnTo>
                      <a:pt x="757" y="302"/>
                    </a:lnTo>
                    <a:lnTo>
                      <a:pt x="770" y="308"/>
                    </a:lnTo>
                    <a:lnTo>
                      <a:pt x="779" y="303"/>
                    </a:lnTo>
                    <a:lnTo>
                      <a:pt x="779" y="289"/>
                    </a:lnTo>
                    <a:lnTo>
                      <a:pt x="774" y="274"/>
                    </a:lnTo>
                    <a:lnTo>
                      <a:pt x="759" y="260"/>
                    </a:lnTo>
                    <a:lnTo>
                      <a:pt x="780" y="254"/>
                    </a:lnTo>
                    <a:lnTo>
                      <a:pt x="779" y="244"/>
                    </a:lnTo>
                    <a:lnTo>
                      <a:pt x="768" y="238"/>
                    </a:lnTo>
                    <a:lnTo>
                      <a:pt x="749" y="229"/>
                    </a:lnTo>
                    <a:lnTo>
                      <a:pt x="733" y="227"/>
                    </a:lnTo>
                    <a:lnTo>
                      <a:pt x="757" y="220"/>
                    </a:lnTo>
                    <a:lnTo>
                      <a:pt x="757" y="212"/>
                    </a:lnTo>
                    <a:lnTo>
                      <a:pt x="751" y="205"/>
                    </a:lnTo>
                    <a:lnTo>
                      <a:pt x="742" y="196"/>
                    </a:lnTo>
                    <a:lnTo>
                      <a:pt x="726" y="188"/>
                    </a:lnTo>
                    <a:lnTo>
                      <a:pt x="746" y="182"/>
                    </a:lnTo>
                    <a:lnTo>
                      <a:pt x="749" y="170"/>
                    </a:lnTo>
                    <a:lnTo>
                      <a:pt x="750" y="153"/>
                    </a:lnTo>
                    <a:lnTo>
                      <a:pt x="746" y="140"/>
                    </a:lnTo>
                    <a:lnTo>
                      <a:pt x="734" y="129"/>
                    </a:lnTo>
                    <a:lnTo>
                      <a:pt x="717" y="121"/>
                    </a:lnTo>
                    <a:lnTo>
                      <a:pt x="727" y="105"/>
                    </a:lnTo>
                    <a:lnTo>
                      <a:pt x="722" y="90"/>
                    </a:lnTo>
                    <a:lnTo>
                      <a:pt x="707" y="72"/>
                    </a:lnTo>
                    <a:lnTo>
                      <a:pt x="690" y="60"/>
                    </a:lnTo>
                    <a:lnTo>
                      <a:pt x="679" y="55"/>
                    </a:lnTo>
                    <a:lnTo>
                      <a:pt x="668" y="58"/>
                    </a:lnTo>
                    <a:lnTo>
                      <a:pt x="663" y="70"/>
                    </a:lnTo>
                    <a:lnTo>
                      <a:pt x="663" y="83"/>
                    </a:lnTo>
                    <a:lnTo>
                      <a:pt x="665" y="104"/>
                    </a:lnTo>
                    <a:lnTo>
                      <a:pt x="656" y="112"/>
                    </a:lnTo>
                    <a:lnTo>
                      <a:pt x="646" y="125"/>
                    </a:lnTo>
                    <a:lnTo>
                      <a:pt x="652" y="138"/>
                    </a:lnTo>
                    <a:lnTo>
                      <a:pt x="661" y="147"/>
                    </a:lnTo>
                    <a:lnTo>
                      <a:pt x="639" y="156"/>
                    </a:lnTo>
                    <a:lnTo>
                      <a:pt x="621" y="186"/>
                    </a:lnTo>
                    <a:lnTo>
                      <a:pt x="574" y="276"/>
                    </a:lnTo>
                    <a:lnTo>
                      <a:pt x="528" y="341"/>
                    </a:lnTo>
                    <a:lnTo>
                      <a:pt x="499" y="372"/>
                    </a:lnTo>
                    <a:lnTo>
                      <a:pt x="450" y="411"/>
                    </a:lnTo>
                    <a:lnTo>
                      <a:pt x="383" y="453"/>
                    </a:lnTo>
                    <a:lnTo>
                      <a:pt x="340" y="471"/>
                    </a:lnTo>
                    <a:lnTo>
                      <a:pt x="302" y="487"/>
                    </a:lnTo>
                    <a:lnTo>
                      <a:pt x="248" y="494"/>
                    </a:lnTo>
                    <a:lnTo>
                      <a:pt x="237" y="498"/>
                    </a:lnTo>
                    <a:lnTo>
                      <a:pt x="227" y="515"/>
                    </a:lnTo>
                    <a:lnTo>
                      <a:pt x="215" y="496"/>
                    </a:lnTo>
                    <a:lnTo>
                      <a:pt x="222" y="473"/>
                    </a:lnTo>
                    <a:lnTo>
                      <a:pt x="271" y="473"/>
                    </a:lnTo>
                    <a:lnTo>
                      <a:pt x="351" y="453"/>
                    </a:lnTo>
                    <a:lnTo>
                      <a:pt x="488" y="362"/>
                    </a:lnTo>
                    <a:lnTo>
                      <a:pt x="582" y="227"/>
                    </a:lnTo>
                    <a:lnTo>
                      <a:pt x="643" y="91"/>
                    </a:lnTo>
                    <a:lnTo>
                      <a:pt x="658" y="0"/>
                    </a:lnTo>
                    <a:lnTo>
                      <a:pt x="703" y="33"/>
                    </a:lnTo>
                    <a:lnTo>
                      <a:pt x="798" y="133"/>
                    </a:lnTo>
                    <a:lnTo>
                      <a:pt x="849" y="292"/>
                    </a:lnTo>
                    <a:lnTo>
                      <a:pt x="787" y="548"/>
                    </a:lnTo>
                    <a:lnTo>
                      <a:pt x="708" y="649"/>
                    </a:lnTo>
                    <a:lnTo>
                      <a:pt x="660" y="706"/>
                    </a:lnTo>
                    <a:lnTo>
                      <a:pt x="544" y="766"/>
                    </a:lnTo>
                    <a:lnTo>
                      <a:pt x="387" y="807"/>
                    </a:lnTo>
                    <a:lnTo>
                      <a:pt x="233" y="791"/>
                    </a:lnTo>
                    <a:lnTo>
                      <a:pt x="143" y="770"/>
                    </a:lnTo>
                    <a:lnTo>
                      <a:pt x="0" y="682"/>
                    </a:lnTo>
                    <a:lnTo>
                      <a:pt x="155" y="565"/>
                    </a:lnTo>
                    <a:lnTo>
                      <a:pt x="207" y="511"/>
                    </a:lnTo>
                    <a:close/>
                  </a:path>
                </a:pathLst>
              </a:custGeom>
              <a:solidFill>
                <a:srgbClr val="FF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6" name="Freeform 70"/>
              <p:cNvSpPr>
                <a:spLocks/>
              </p:cNvSpPr>
              <p:nvPr/>
            </p:nvSpPr>
            <p:spPr bwMode="auto">
              <a:xfrm>
                <a:off x="941" y="4119"/>
                <a:ext cx="2" cy="4"/>
              </a:xfrm>
              <a:custGeom>
                <a:avLst/>
                <a:gdLst>
                  <a:gd name="T0" fmla="*/ 0 w 24"/>
                  <a:gd name="T1" fmla="*/ 0 h 35"/>
                  <a:gd name="T2" fmla="*/ 0 w 24"/>
                  <a:gd name="T3" fmla="*/ 0 h 35"/>
                  <a:gd name="T4" fmla="*/ 0 w 24"/>
                  <a:gd name="T5" fmla="*/ 0 h 35"/>
                  <a:gd name="T6" fmla="*/ 0 w 24"/>
                  <a:gd name="T7" fmla="*/ 0 h 35"/>
                  <a:gd name="T8" fmla="*/ 0 w 24"/>
                  <a:gd name="T9" fmla="*/ 0 h 35"/>
                  <a:gd name="T10" fmla="*/ 0 w 24"/>
                  <a:gd name="T11" fmla="*/ 0 h 35"/>
                  <a:gd name="T12" fmla="*/ 0 w 24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35"/>
                  <a:gd name="T23" fmla="*/ 24 w 24"/>
                  <a:gd name="T24" fmla="*/ 35 h 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35">
                    <a:moveTo>
                      <a:pt x="24" y="3"/>
                    </a:moveTo>
                    <a:lnTo>
                      <a:pt x="16" y="17"/>
                    </a:lnTo>
                    <a:lnTo>
                      <a:pt x="14" y="35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7" name="Freeform 71"/>
              <p:cNvSpPr>
                <a:spLocks/>
              </p:cNvSpPr>
              <p:nvPr/>
            </p:nvSpPr>
            <p:spPr bwMode="auto">
              <a:xfrm>
                <a:off x="939" y="4116"/>
                <a:ext cx="53" cy="24"/>
              </a:xfrm>
              <a:custGeom>
                <a:avLst/>
                <a:gdLst>
                  <a:gd name="T0" fmla="*/ 0 w 479"/>
                  <a:gd name="T1" fmla="*/ 0 h 208"/>
                  <a:gd name="T2" fmla="*/ 0 w 479"/>
                  <a:gd name="T3" fmla="*/ 0 h 208"/>
                  <a:gd name="T4" fmla="*/ 0 w 479"/>
                  <a:gd name="T5" fmla="*/ 0 h 208"/>
                  <a:gd name="T6" fmla="*/ 0 w 479"/>
                  <a:gd name="T7" fmla="*/ 0 h 208"/>
                  <a:gd name="T8" fmla="*/ 0 w 479"/>
                  <a:gd name="T9" fmla="*/ 0 h 208"/>
                  <a:gd name="T10" fmla="*/ 0 w 479"/>
                  <a:gd name="T11" fmla="*/ 0 h 208"/>
                  <a:gd name="T12" fmla="*/ 0 w 479"/>
                  <a:gd name="T13" fmla="*/ 0 h 208"/>
                  <a:gd name="T14" fmla="*/ 0 w 479"/>
                  <a:gd name="T15" fmla="*/ 0 h 208"/>
                  <a:gd name="T16" fmla="*/ 0 w 479"/>
                  <a:gd name="T17" fmla="*/ 0 h 208"/>
                  <a:gd name="T18" fmla="*/ 0 w 479"/>
                  <a:gd name="T19" fmla="*/ 0 h 208"/>
                  <a:gd name="T20" fmla="*/ 0 w 479"/>
                  <a:gd name="T21" fmla="*/ 0 h 208"/>
                  <a:gd name="T22" fmla="*/ 0 w 479"/>
                  <a:gd name="T23" fmla="*/ 0 h 208"/>
                  <a:gd name="T24" fmla="*/ 0 w 479"/>
                  <a:gd name="T25" fmla="*/ 0 h 208"/>
                  <a:gd name="T26" fmla="*/ 0 w 479"/>
                  <a:gd name="T27" fmla="*/ 0 h 208"/>
                  <a:gd name="T28" fmla="*/ 0 w 479"/>
                  <a:gd name="T29" fmla="*/ 0 h 208"/>
                  <a:gd name="T30" fmla="*/ 0 w 479"/>
                  <a:gd name="T31" fmla="*/ 0 h 208"/>
                  <a:gd name="T32" fmla="*/ 0 w 479"/>
                  <a:gd name="T33" fmla="*/ 0 h 208"/>
                  <a:gd name="T34" fmla="*/ 0 w 479"/>
                  <a:gd name="T35" fmla="*/ 0 h 208"/>
                  <a:gd name="T36" fmla="*/ 0 w 479"/>
                  <a:gd name="T37" fmla="*/ 0 h 208"/>
                  <a:gd name="T38" fmla="*/ 0 w 479"/>
                  <a:gd name="T39" fmla="*/ 0 h 208"/>
                  <a:gd name="T40" fmla="*/ 0 w 479"/>
                  <a:gd name="T41" fmla="*/ 0 h 208"/>
                  <a:gd name="T42" fmla="*/ 0 w 479"/>
                  <a:gd name="T43" fmla="*/ 0 h 208"/>
                  <a:gd name="T44" fmla="*/ 0 w 479"/>
                  <a:gd name="T45" fmla="*/ 0 h 208"/>
                  <a:gd name="T46" fmla="*/ 0 w 479"/>
                  <a:gd name="T47" fmla="*/ 0 h 208"/>
                  <a:gd name="T48" fmla="*/ 0 w 479"/>
                  <a:gd name="T49" fmla="*/ 0 h 208"/>
                  <a:gd name="T50" fmla="*/ 0 w 479"/>
                  <a:gd name="T51" fmla="*/ 0 h 208"/>
                  <a:gd name="T52" fmla="*/ 0 w 479"/>
                  <a:gd name="T53" fmla="*/ 0 h 208"/>
                  <a:gd name="T54" fmla="*/ 0 w 479"/>
                  <a:gd name="T55" fmla="*/ 0 h 208"/>
                  <a:gd name="T56" fmla="*/ 0 w 479"/>
                  <a:gd name="T57" fmla="*/ 0 h 208"/>
                  <a:gd name="T58" fmla="*/ 0 w 479"/>
                  <a:gd name="T59" fmla="*/ 0 h 208"/>
                  <a:gd name="T60" fmla="*/ 0 w 479"/>
                  <a:gd name="T61" fmla="*/ 0 h 208"/>
                  <a:gd name="T62" fmla="*/ 0 w 479"/>
                  <a:gd name="T63" fmla="*/ 0 h 208"/>
                  <a:gd name="T64" fmla="*/ 0 w 479"/>
                  <a:gd name="T65" fmla="*/ 0 h 208"/>
                  <a:gd name="T66" fmla="*/ 0 w 479"/>
                  <a:gd name="T67" fmla="*/ 0 h 208"/>
                  <a:gd name="T68" fmla="*/ 0 w 479"/>
                  <a:gd name="T69" fmla="*/ 0 h 208"/>
                  <a:gd name="T70" fmla="*/ 0 w 479"/>
                  <a:gd name="T71" fmla="*/ 0 h 208"/>
                  <a:gd name="T72" fmla="*/ 0 w 479"/>
                  <a:gd name="T73" fmla="*/ 0 h 208"/>
                  <a:gd name="T74" fmla="*/ 0 w 479"/>
                  <a:gd name="T75" fmla="*/ 0 h 208"/>
                  <a:gd name="T76" fmla="*/ 0 w 479"/>
                  <a:gd name="T77" fmla="*/ 0 h 208"/>
                  <a:gd name="T78" fmla="*/ 0 w 479"/>
                  <a:gd name="T79" fmla="*/ 0 h 208"/>
                  <a:gd name="T80" fmla="*/ 0 w 479"/>
                  <a:gd name="T81" fmla="*/ 0 h 208"/>
                  <a:gd name="T82" fmla="*/ 0 w 479"/>
                  <a:gd name="T83" fmla="*/ 0 h 208"/>
                  <a:gd name="T84" fmla="*/ 0 w 479"/>
                  <a:gd name="T85" fmla="*/ 0 h 208"/>
                  <a:gd name="T86" fmla="*/ 0 w 479"/>
                  <a:gd name="T87" fmla="*/ 0 h 208"/>
                  <a:gd name="T88" fmla="*/ 0 w 479"/>
                  <a:gd name="T89" fmla="*/ 0 h 208"/>
                  <a:gd name="T90" fmla="*/ 0 w 479"/>
                  <a:gd name="T91" fmla="*/ 0 h 208"/>
                  <a:gd name="T92" fmla="*/ 0 w 479"/>
                  <a:gd name="T93" fmla="*/ 0 h 208"/>
                  <a:gd name="T94" fmla="*/ 0 w 479"/>
                  <a:gd name="T95" fmla="*/ 0 h 208"/>
                  <a:gd name="T96" fmla="*/ 0 w 479"/>
                  <a:gd name="T97" fmla="*/ 0 h 208"/>
                  <a:gd name="T98" fmla="*/ 0 w 479"/>
                  <a:gd name="T99" fmla="*/ 0 h 208"/>
                  <a:gd name="T100" fmla="*/ 0 w 479"/>
                  <a:gd name="T101" fmla="*/ 0 h 208"/>
                  <a:gd name="T102" fmla="*/ 0 w 479"/>
                  <a:gd name="T103" fmla="*/ 0 h 208"/>
                  <a:gd name="T104" fmla="*/ 0 w 479"/>
                  <a:gd name="T105" fmla="*/ 0 h 208"/>
                  <a:gd name="T106" fmla="*/ 0 w 479"/>
                  <a:gd name="T107" fmla="*/ 0 h 208"/>
                  <a:gd name="T108" fmla="*/ 0 w 479"/>
                  <a:gd name="T109" fmla="*/ 0 h 208"/>
                  <a:gd name="T110" fmla="*/ 0 w 479"/>
                  <a:gd name="T111" fmla="*/ 0 h 208"/>
                  <a:gd name="T112" fmla="*/ 0 w 479"/>
                  <a:gd name="T113" fmla="*/ 0 h 208"/>
                  <a:gd name="T114" fmla="*/ 0 w 479"/>
                  <a:gd name="T115" fmla="*/ 0 h 208"/>
                  <a:gd name="T116" fmla="*/ 0 w 479"/>
                  <a:gd name="T117" fmla="*/ 0 h 208"/>
                  <a:gd name="T118" fmla="*/ 0 w 479"/>
                  <a:gd name="T119" fmla="*/ 0 h 208"/>
                  <a:gd name="T120" fmla="*/ 0 w 479"/>
                  <a:gd name="T121" fmla="*/ 0 h 20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9"/>
                  <a:gd name="T184" fmla="*/ 0 h 208"/>
                  <a:gd name="T185" fmla="*/ 479 w 479"/>
                  <a:gd name="T186" fmla="*/ 208 h 20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9" h="208">
                    <a:moveTo>
                      <a:pt x="1" y="37"/>
                    </a:moveTo>
                    <a:lnTo>
                      <a:pt x="31" y="50"/>
                    </a:lnTo>
                    <a:lnTo>
                      <a:pt x="32" y="68"/>
                    </a:lnTo>
                    <a:lnTo>
                      <a:pt x="40" y="80"/>
                    </a:lnTo>
                    <a:lnTo>
                      <a:pt x="53" y="102"/>
                    </a:lnTo>
                    <a:lnTo>
                      <a:pt x="70" y="117"/>
                    </a:lnTo>
                    <a:lnTo>
                      <a:pt x="94" y="132"/>
                    </a:lnTo>
                    <a:lnTo>
                      <a:pt x="124" y="152"/>
                    </a:lnTo>
                    <a:lnTo>
                      <a:pt x="150" y="163"/>
                    </a:lnTo>
                    <a:lnTo>
                      <a:pt x="179" y="172"/>
                    </a:lnTo>
                    <a:lnTo>
                      <a:pt x="231" y="179"/>
                    </a:lnTo>
                    <a:lnTo>
                      <a:pt x="272" y="182"/>
                    </a:lnTo>
                    <a:lnTo>
                      <a:pt x="308" y="184"/>
                    </a:lnTo>
                    <a:lnTo>
                      <a:pt x="349" y="184"/>
                    </a:lnTo>
                    <a:lnTo>
                      <a:pt x="381" y="184"/>
                    </a:lnTo>
                    <a:lnTo>
                      <a:pt x="407" y="184"/>
                    </a:lnTo>
                    <a:lnTo>
                      <a:pt x="429" y="184"/>
                    </a:lnTo>
                    <a:lnTo>
                      <a:pt x="438" y="181"/>
                    </a:lnTo>
                    <a:lnTo>
                      <a:pt x="443" y="171"/>
                    </a:lnTo>
                    <a:lnTo>
                      <a:pt x="438" y="163"/>
                    </a:lnTo>
                    <a:lnTo>
                      <a:pt x="428" y="162"/>
                    </a:lnTo>
                    <a:lnTo>
                      <a:pt x="416" y="162"/>
                    </a:lnTo>
                    <a:lnTo>
                      <a:pt x="403" y="159"/>
                    </a:lnTo>
                    <a:lnTo>
                      <a:pt x="381" y="152"/>
                    </a:lnTo>
                    <a:lnTo>
                      <a:pt x="361" y="141"/>
                    </a:lnTo>
                    <a:lnTo>
                      <a:pt x="344" y="131"/>
                    </a:lnTo>
                    <a:lnTo>
                      <a:pt x="325" y="121"/>
                    </a:lnTo>
                    <a:lnTo>
                      <a:pt x="308" y="118"/>
                    </a:lnTo>
                    <a:lnTo>
                      <a:pt x="294" y="118"/>
                    </a:lnTo>
                    <a:lnTo>
                      <a:pt x="268" y="127"/>
                    </a:lnTo>
                    <a:lnTo>
                      <a:pt x="247" y="128"/>
                    </a:lnTo>
                    <a:lnTo>
                      <a:pt x="228" y="128"/>
                    </a:lnTo>
                    <a:lnTo>
                      <a:pt x="208" y="128"/>
                    </a:lnTo>
                    <a:lnTo>
                      <a:pt x="182" y="123"/>
                    </a:lnTo>
                    <a:lnTo>
                      <a:pt x="157" y="117"/>
                    </a:lnTo>
                    <a:lnTo>
                      <a:pt x="135" y="106"/>
                    </a:lnTo>
                    <a:lnTo>
                      <a:pt x="119" y="97"/>
                    </a:lnTo>
                    <a:lnTo>
                      <a:pt x="104" y="86"/>
                    </a:lnTo>
                    <a:lnTo>
                      <a:pt x="94" y="69"/>
                    </a:lnTo>
                    <a:lnTo>
                      <a:pt x="82" y="54"/>
                    </a:lnTo>
                    <a:lnTo>
                      <a:pt x="78" y="42"/>
                    </a:lnTo>
                    <a:lnTo>
                      <a:pt x="62" y="31"/>
                    </a:lnTo>
                    <a:lnTo>
                      <a:pt x="50" y="30"/>
                    </a:lnTo>
                    <a:lnTo>
                      <a:pt x="41" y="30"/>
                    </a:lnTo>
                    <a:lnTo>
                      <a:pt x="33" y="37"/>
                    </a:lnTo>
                    <a:lnTo>
                      <a:pt x="4" y="24"/>
                    </a:lnTo>
                    <a:lnTo>
                      <a:pt x="25" y="0"/>
                    </a:lnTo>
                    <a:lnTo>
                      <a:pt x="67" y="15"/>
                    </a:lnTo>
                    <a:lnTo>
                      <a:pt x="131" y="36"/>
                    </a:lnTo>
                    <a:lnTo>
                      <a:pt x="129" y="78"/>
                    </a:lnTo>
                    <a:lnTo>
                      <a:pt x="211" y="99"/>
                    </a:lnTo>
                    <a:lnTo>
                      <a:pt x="333" y="86"/>
                    </a:lnTo>
                    <a:lnTo>
                      <a:pt x="403" y="136"/>
                    </a:lnTo>
                    <a:lnTo>
                      <a:pt x="479" y="153"/>
                    </a:lnTo>
                    <a:lnTo>
                      <a:pt x="464" y="202"/>
                    </a:lnTo>
                    <a:lnTo>
                      <a:pt x="338" y="205"/>
                    </a:lnTo>
                    <a:lnTo>
                      <a:pt x="172" y="208"/>
                    </a:lnTo>
                    <a:lnTo>
                      <a:pt x="58" y="144"/>
                    </a:lnTo>
                    <a:lnTo>
                      <a:pt x="0" y="83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8" name="Freeform 72"/>
              <p:cNvSpPr>
                <a:spLocks/>
              </p:cNvSpPr>
              <p:nvPr/>
            </p:nvSpPr>
            <p:spPr bwMode="auto">
              <a:xfrm>
                <a:off x="949" y="4141"/>
                <a:ext cx="10" cy="5"/>
              </a:xfrm>
              <a:custGeom>
                <a:avLst/>
                <a:gdLst>
                  <a:gd name="T0" fmla="*/ 0 w 97"/>
                  <a:gd name="T1" fmla="*/ 0 h 43"/>
                  <a:gd name="T2" fmla="*/ 0 w 97"/>
                  <a:gd name="T3" fmla="*/ 0 h 43"/>
                  <a:gd name="T4" fmla="*/ 0 w 97"/>
                  <a:gd name="T5" fmla="*/ 0 h 43"/>
                  <a:gd name="T6" fmla="*/ 0 w 97"/>
                  <a:gd name="T7" fmla="*/ 0 h 43"/>
                  <a:gd name="T8" fmla="*/ 0 w 97"/>
                  <a:gd name="T9" fmla="*/ 0 h 43"/>
                  <a:gd name="T10" fmla="*/ 0 w 97"/>
                  <a:gd name="T11" fmla="*/ 0 h 43"/>
                  <a:gd name="T12" fmla="*/ 0 w 97"/>
                  <a:gd name="T13" fmla="*/ 0 h 43"/>
                  <a:gd name="T14" fmla="*/ 0 w 97"/>
                  <a:gd name="T15" fmla="*/ 0 h 43"/>
                  <a:gd name="T16" fmla="*/ 0 w 97"/>
                  <a:gd name="T17" fmla="*/ 0 h 43"/>
                  <a:gd name="T18" fmla="*/ 0 w 97"/>
                  <a:gd name="T19" fmla="*/ 0 h 43"/>
                  <a:gd name="T20" fmla="*/ 0 w 97"/>
                  <a:gd name="T21" fmla="*/ 0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7"/>
                  <a:gd name="T34" fmla="*/ 0 h 43"/>
                  <a:gd name="T35" fmla="*/ 97 w 97"/>
                  <a:gd name="T36" fmla="*/ 43 h 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7" h="43">
                    <a:moveTo>
                      <a:pt x="14" y="12"/>
                    </a:moveTo>
                    <a:lnTo>
                      <a:pt x="42" y="27"/>
                    </a:lnTo>
                    <a:lnTo>
                      <a:pt x="58" y="33"/>
                    </a:lnTo>
                    <a:lnTo>
                      <a:pt x="76" y="39"/>
                    </a:lnTo>
                    <a:lnTo>
                      <a:pt x="97" y="43"/>
                    </a:lnTo>
                    <a:lnTo>
                      <a:pt x="91" y="22"/>
                    </a:lnTo>
                    <a:lnTo>
                      <a:pt x="27" y="0"/>
                    </a:lnTo>
                    <a:lnTo>
                      <a:pt x="7" y="3"/>
                    </a:lnTo>
                    <a:lnTo>
                      <a:pt x="0" y="4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39" name="Freeform 73"/>
              <p:cNvSpPr>
                <a:spLocks/>
              </p:cNvSpPr>
              <p:nvPr/>
            </p:nvSpPr>
            <p:spPr bwMode="auto">
              <a:xfrm>
                <a:off x="936" y="4128"/>
                <a:ext cx="56" cy="28"/>
              </a:xfrm>
              <a:custGeom>
                <a:avLst/>
                <a:gdLst>
                  <a:gd name="T0" fmla="*/ 0 w 504"/>
                  <a:gd name="T1" fmla="*/ 0 h 251"/>
                  <a:gd name="T2" fmla="*/ 0 w 504"/>
                  <a:gd name="T3" fmla="*/ 0 h 251"/>
                  <a:gd name="T4" fmla="*/ 0 w 504"/>
                  <a:gd name="T5" fmla="*/ 0 h 251"/>
                  <a:gd name="T6" fmla="*/ 0 w 504"/>
                  <a:gd name="T7" fmla="*/ 0 h 251"/>
                  <a:gd name="T8" fmla="*/ 0 w 504"/>
                  <a:gd name="T9" fmla="*/ 0 h 251"/>
                  <a:gd name="T10" fmla="*/ 0 w 504"/>
                  <a:gd name="T11" fmla="*/ 0 h 251"/>
                  <a:gd name="T12" fmla="*/ 0 w 504"/>
                  <a:gd name="T13" fmla="*/ 0 h 251"/>
                  <a:gd name="T14" fmla="*/ 0 w 504"/>
                  <a:gd name="T15" fmla="*/ 0 h 251"/>
                  <a:gd name="T16" fmla="*/ 0 w 504"/>
                  <a:gd name="T17" fmla="*/ 0 h 251"/>
                  <a:gd name="T18" fmla="*/ 0 w 504"/>
                  <a:gd name="T19" fmla="*/ 0 h 251"/>
                  <a:gd name="T20" fmla="*/ 0 w 504"/>
                  <a:gd name="T21" fmla="*/ 0 h 251"/>
                  <a:gd name="T22" fmla="*/ 0 w 504"/>
                  <a:gd name="T23" fmla="*/ 0 h 251"/>
                  <a:gd name="T24" fmla="*/ 0 w 504"/>
                  <a:gd name="T25" fmla="*/ 0 h 251"/>
                  <a:gd name="T26" fmla="*/ 0 w 504"/>
                  <a:gd name="T27" fmla="*/ 0 h 251"/>
                  <a:gd name="T28" fmla="*/ 0 w 504"/>
                  <a:gd name="T29" fmla="*/ 0 h 251"/>
                  <a:gd name="T30" fmla="*/ 0 w 504"/>
                  <a:gd name="T31" fmla="*/ 0 h 251"/>
                  <a:gd name="T32" fmla="*/ 0 w 504"/>
                  <a:gd name="T33" fmla="*/ 0 h 251"/>
                  <a:gd name="T34" fmla="*/ 0 w 504"/>
                  <a:gd name="T35" fmla="*/ 0 h 251"/>
                  <a:gd name="T36" fmla="*/ 0 w 504"/>
                  <a:gd name="T37" fmla="*/ 0 h 251"/>
                  <a:gd name="T38" fmla="*/ 0 w 504"/>
                  <a:gd name="T39" fmla="*/ 0 h 251"/>
                  <a:gd name="T40" fmla="*/ 0 w 504"/>
                  <a:gd name="T41" fmla="*/ 0 h 251"/>
                  <a:gd name="T42" fmla="*/ 0 w 504"/>
                  <a:gd name="T43" fmla="*/ 0 h 251"/>
                  <a:gd name="T44" fmla="*/ 0 w 504"/>
                  <a:gd name="T45" fmla="*/ 0 h 251"/>
                  <a:gd name="T46" fmla="*/ 0 w 504"/>
                  <a:gd name="T47" fmla="*/ 0 h 251"/>
                  <a:gd name="T48" fmla="*/ 0 w 504"/>
                  <a:gd name="T49" fmla="*/ 0 h 251"/>
                  <a:gd name="T50" fmla="*/ 0 w 504"/>
                  <a:gd name="T51" fmla="*/ 0 h 251"/>
                  <a:gd name="T52" fmla="*/ 0 w 504"/>
                  <a:gd name="T53" fmla="*/ 0 h 251"/>
                  <a:gd name="T54" fmla="*/ 0 w 504"/>
                  <a:gd name="T55" fmla="*/ 0 h 251"/>
                  <a:gd name="T56" fmla="*/ 0 w 504"/>
                  <a:gd name="T57" fmla="*/ 0 h 251"/>
                  <a:gd name="T58" fmla="*/ 0 w 504"/>
                  <a:gd name="T59" fmla="*/ 0 h 251"/>
                  <a:gd name="T60" fmla="*/ 0 w 504"/>
                  <a:gd name="T61" fmla="*/ 0 h 251"/>
                  <a:gd name="T62" fmla="*/ 0 w 504"/>
                  <a:gd name="T63" fmla="*/ 0 h 251"/>
                  <a:gd name="T64" fmla="*/ 0 w 504"/>
                  <a:gd name="T65" fmla="*/ 0 h 251"/>
                  <a:gd name="T66" fmla="*/ 0 w 504"/>
                  <a:gd name="T67" fmla="*/ 0 h 251"/>
                  <a:gd name="T68" fmla="*/ 0 w 504"/>
                  <a:gd name="T69" fmla="*/ 0 h 251"/>
                  <a:gd name="T70" fmla="*/ 0 w 504"/>
                  <a:gd name="T71" fmla="*/ 0 h 251"/>
                  <a:gd name="T72" fmla="*/ 0 w 504"/>
                  <a:gd name="T73" fmla="*/ 0 h 251"/>
                  <a:gd name="T74" fmla="*/ 0 w 504"/>
                  <a:gd name="T75" fmla="*/ 0 h 251"/>
                  <a:gd name="T76" fmla="*/ 0 w 504"/>
                  <a:gd name="T77" fmla="*/ 0 h 251"/>
                  <a:gd name="T78" fmla="*/ 0 w 504"/>
                  <a:gd name="T79" fmla="*/ 0 h 251"/>
                  <a:gd name="T80" fmla="*/ 0 w 504"/>
                  <a:gd name="T81" fmla="*/ 0 h 251"/>
                  <a:gd name="T82" fmla="*/ 0 w 504"/>
                  <a:gd name="T83" fmla="*/ 0 h 251"/>
                  <a:gd name="T84" fmla="*/ 0 w 504"/>
                  <a:gd name="T85" fmla="*/ 0 h 251"/>
                  <a:gd name="T86" fmla="*/ 0 w 504"/>
                  <a:gd name="T87" fmla="*/ 0 h 251"/>
                  <a:gd name="T88" fmla="*/ 0 w 504"/>
                  <a:gd name="T89" fmla="*/ 0 h 251"/>
                  <a:gd name="T90" fmla="*/ 0 w 504"/>
                  <a:gd name="T91" fmla="*/ 0 h 251"/>
                  <a:gd name="T92" fmla="*/ 0 w 504"/>
                  <a:gd name="T93" fmla="*/ 0 h 251"/>
                  <a:gd name="T94" fmla="*/ 0 w 504"/>
                  <a:gd name="T95" fmla="*/ 0 h 251"/>
                  <a:gd name="T96" fmla="*/ 0 w 504"/>
                  <a:gd name="T97" fmla="*/ 0 h 251"/>
                  <a:gd name="T98" fmla="*/ 0 w 504"/>
                  <a:gd name="T99" fmla="*/ 0 h 251"/>
                  <a:gd name="T100" fmla="*/ 0 w 504"/>
                  <a:gd name="T101" fmla="*/ 0 h 251"/>
                  <a:gd name="T102" fmla="*/ 0 w 504"/>
                  <a:gd name="T103" fmla="*/ 0 h 251"/>
                  <a:gd name="T104" fmla="*/ 0 w 504"/>
                  <a:gd name="T105" fmla="*/ 0 h 2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04"/>
                  <a:gd name="T160" fmla="*/ 0 h 251"/>
                  <a:gd name="T161" fmla="*/ 504 w 504"/>
                  <a:gd name="T162" fmla="*/ 251 h 25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04" h="251">
                    <a:moveTo>
                      <a:pt x="162" y="107"/>
                    </a:moveTo>
                    <a:lnTo>
                      <a:pt x="168" y="142"/>
                    </a:lnTo>
                    <a:lnTo>
                      <a:pt x="188" y="153"/>
                    </a:lnTo>
                    <a:lnTo>
                      <a:pt x="239" y="165"/>
                    </a:lnTo>
                    <a:lnTo>
                      <a:pt x="269" y="170"/>
                    </a:lnTo>
                    <a:lnTo>
                      <a:pt x="308" y="171"/>
                    </a:lnTo>
                    <a:lnTo>
                      <a:pt x="349" y="169"/>
                    </a:lnTo>
                    <a:lnTo>
                      <a:pt x="378" y="167"/>
                    </a:lnTo>
                    <a:lnTo>
                      <a:pt x="410" y="162"/>
                    </a:lnTo>
                    <a:lnTo>
                      <a:pt x="422" y="162"/>
                    </a:lnTo>
                    <a:lnTo>
                      <a:pt x="429" y="164"/>
                    </a:lnTo>
                    <a:lnTo>
                      <a:pt x="435" y="172"/>
                    </a:lnTo>
                    <a:lnTo>
                      <a:pt x="430" y="182"/>
                    </a:lnTo>
                    <a:lnTo>
                      <a:pt x="415" y="192"/>
                    </a:lnTo>
                    <a:lnTo>
                      <a:pt x="396" y="199"/>
                    </a:lnTo>
                    <a:lnTo>
                      <a:pt x="375" y="203"/>
                    </a:lnTo>
                    <a:lnTo>
                      <a:pt x="344" y="204"/>
                    </a:lnTo>
                    <a:lnTo>
                      <a:pt x="318" y="204"/>
                    </a:lnTo>
                    <a:lnTo>
                      <a:pt x="297" y="204"/>
                    </a:lnTo>
                    <a:lnTo>
                      <a:pt x="270" y="204"/>
                    </a:lnTo>
                    <a:lnTo>
                      <a:pt x="237" y="203"/>
                    </a:lnTo>
                    <a:lnTo>
                      <a:pt x="201" y="194"/>
                    </a:lnTo>
                    <a:lnTo>
                      <a:pt x="173" y="185"/>
                    </a:lnTo>
                    <a:lnTo>
                      <a:pt x="148" y="176"/>
                    </a:lnTo>
                    <a:lnTo>
                      <a:pt x="117" y="163"/>
                    </a:lnTo>
                    <a:lnTo>
                      <a:pt x="88" y="151"/>
                    </a:lnTo>
                    <a:lnTo>
                      <a:pt x="72" y="141"/>
                    </a:lnTo>
                    <a:lnTo>
                      <a:pt x="55" y="130"/>
                    </a:lnTo>
                    <a:lnTo>
                      <a:pt x="45" y="116"/>
                    </a:lnTo>
                    <a:lnTo>
                      <a:pt x="40" y="98"/>
                    </a:lnTo>
                    <a:lnTo>
                      <a:pt x="40" y="82"/>
                    </a:lnTo>
                    <a:lnTo>
                      <a:pt x="47" y="75"/>
                    </a:lnTo>
                    <a:lnTo>
                      <a:pt x="57" y="77"/>
                    </a:lnTo>
                    <a:lnTo>
                      <a:pt x="81" y="98"/>
                    </a:lnTo>
                    <a:lnTo>
                      <a:pt x="104" y="114"/>
                    </a:lnTo>
                    <a:lnTo>
                      <a:pt x="126" y="126"/>
                    </a:lnTo>
                    <a:lnTo>
                      <a:pt x="151" y="137"/>
                    </a:lnTo>
                    <a:lnTo>
                      <a:pt x="152" y="100"/>
                    </a:lnTo>
                    <a:lnTo>
                      <a:pt x="26" y="0"/>
                    </a:lnTo>
                    <a:lnTo>
                      <a:pt x="0" y="35"/>
                    </a:lnTo>
                    <a:lnTo>
                      <a:pt x="4" y="106"/>
                    </a:lnTo>
                    <a:lnTo>
                      <a:pt x="39" y="193"/>
                    </a:lnTo>
                    <a:lnTo>
                      <a:pt x="86" y="199"/>
                    </a:lnTo>
                    <a:lnTo>
                      <a:pt x="153" y="240"/>
                    </a:lnTo>
                    <a:lnTo>
                      <a:pt x="258" y="251"/>
                    </a:lnTo>
                    <a:lnTo>
                      <a:pt x="462" y="242"/>
                    </a:lnTo>
                    <a:lnTo>
                      <a:pt x="485" y="182"/>
                    </a:lnTo>
                    <a:lnTo>
                      <a:pt x="504" y="126"/>
                    </a:lnTo>
                    <a:lnTo>
                      <a:pt x="460" y="114"/>
                    </a:lnTo>
                    <a:lnTo>
                      <a:pt x="299" y="126"/>
                    </a:lnTo>
                    <a:lnTo>
                      <a:pt x="190" y="116"/>
                    </a:lnTo>
                    <a:lnTo>
                      <a:pt x="162" y="107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0" name="Freeform 74"/>
              <p:cNvSpPr>
                <a:spLocks/>
              </p:cNvSpPr>
              <p:nvPr/>
            </p:nvSpPr>
            <p:spPr bwMode="auto">
              <a:xfrm>
                <a:off x="936" y="4130"/>
                <a:ext cx="4" cy="4"/>
              </a:xfrm>
              <a:custGeom>
                <a:avLst/>
                <a:gdLst>
                  <a:gd name="T0" fmla="*/ 0 w 38"/>
                  <a:gd name="T1" fmla="*/ 0 h 33"/>
                  <a:gd name="T2" fmla="*/ 0 w 38"/>
                  <a:gd name="T3" fmla="*/ 0 h 33"/>
                  <a:gd name="T4" fmla="*/ 0 w 38"/>
                  <a:gd name="T5" fmla="*/ 0 h 33"/>
                  <a:gd name="T6" fmla="*/ 0 w 38"/>
                  <a:gd name="T7" fmla="*/ 0 h 33"/>
                  <a:gd name="T8" fmla="*/ 0 w 38"/>
                  <a:gd name="T9" fmla="*/ 0 h 33"/>
                  <a:gd name="T10" fmla="*/ 0 w 38"/>
                  <a:gd name="T11" fmla="*/ 0 h 33"/>
                  <a:gd name="T12" fmla="*/ 0 w 38"/>
                  <a:gd name="T13" fmla="*/ 0 h 33"/>
                  <a:gd name="T14" fmla="*/ 0 w 38"/>
                  <a:gd name="T15" fmla="*/ 0 h 33"/>
                  <a:gd name="T16" fmla="*/ 0 w 38"/>
                  <a:gd name="T17" fmla="*/ 0 h 33"/>
                  <a:gd name="T18" fmla="*/ 0 w 38"/>
                  <a:gd name="T19" fmla="*/ 0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"/>
                  <a:gd name="T31" fmla="*/ 0 h 33"/>
                  <a:gd name="T32" fmla="*/ 38 w 38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" h="33">
                    <a:moveTo>
                      <a:pt x="38" y="21"/>
                    </a:moveTo>
                    <a:lnTo>
                      <a:pt x="30" y="19"/>
                    </a:lnTo>
                    <a:lnTo>
                      <a:pt x="25" y="21"/>
                    </a:lnTo>
                    <a:lnTo>
                      <a:pt x="23" y="23"/>
                    </a:lnTo>
                    <a:lnTo>
                      <a:pt x="18" y="33"/>
                    </a:lnTo>
                    <a:lnTo>
                      <a:pt x="0" y="25"/>
                    </a:lnTo>
                    <a:lnTo>
                      <a:pt x="4" y="0"/>
                    </a:lnTo>
                    <a:lnTo>
                      <a:pt x="37" y="8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1" name="Freeform 75"/>
              <p:cNvSpPr>
                <a:spLocks/>
              </p:cNvSpPr>
              <p:nvPr/>
            </p:nvSpPr>
            <p:spPr bwMode="auto">
              <a:xfrm>
                <a:off x="936" y="4127"/>
                <a:ext cx="56" cy="29"/>
              </a:xfrm>
              <a:custGeom>
                <a:avLst/>
                <a:gdLst>
                  <a:gd name="T0" fmla="*/ 0 w 505"/>
                  <a:gd name="T1" fmla="*/ 0 h 258"/>
                  <a:gd name="T2" fmla="*/ 0 w 505"/>
                  <a:gd name="T3" fmla="*/ 0 h 258"/>
                  <a:gd name="T4" fmla="*/ 0 w 505"/>
                  <a:gd name="T5" fmla="*/ 0 h 258"/>
                  <a:gd name="T6" fmla="*/ 0 w 505"/>
                  <a:gd name="T7" fmla="*/ 0 h 258"/>
                  <a:gd name="T8" fmla="*/ 0 w 505"/>
                  <a:gd name="T9" fmla="*/ 0 h 258"/>
                  <a:gd name="T10" fmla="*/ 0 w 505"/>
                  <a:gd name="T11" fmla="*/ 0 h 258"/>
                  <a:gd name="T12" fmla="*/ 0 w 505"/>
                  <a:gd name="T13" fmla="*/ 0 h 258"/>
                  <a:gd name="T14" fmla="*/ 0 w 505"/>
                  <a:gd name="T15" fmla="*/ 0 h 258"/>
                  <a:gd name="T16" fmla="*/ 0 w 505"/>
                  <a:gd name="T17" fmla="*/ 0 h 258"/>
                  <a:gd name="T18" fmla="*/ 0 w 505"/>
                  <a:gd name="T19" fmla="*/ 0 h 258"/>
                  <a:gd name="T20" fmla="*/ 0 w 505"/>
                  <a:gd name="T21" fmla="*/ 0 h 258"/>
                  <a:gd name="T22" fmla="*/ 0 w 505"/>
                  <a:gd name="T23" fmla="*/ 0 h 258"/>
                  <a:gd name="T24" fmla="*/ 0 w 505"/>
                  <a:gd name="T25" fmla="*/ 0 h 258"/>
                  <a:gd name="T26" fmla="*/ 0 w 505"/>
                  <a:gd name="T27" fmla="*/ 0 h 258"/>
                  <a:gd name="T28" fmla="*/ 0 w 505"/>
                  <a:gd name="T29" fmla="*/ 0 h 258"/>
                  <a:gd name="T30" fmla="*/ 0 w 505"/>
                  <a:gd name="T31" fmla="*/ 0 h 258"/>
                  <a:gd name="T32" fmla="*/ 0 w 505"/>
                  <a:gd name="T33" fmla="*/ 0 h 258"/>
                  <a:gd name="T34" fmla="*/ 0 w 505"/>
                  <a:gd name="T35" fmla="*/ 0 h 258"/>
                  <a:gd name="T36" fmla="*/ 0 w 505"/>
                  <a:gd name="T37" fmla="*/ 0 h 258"/>
                  <a:gd name="T38" fmla="*/ 0 w 505"/>
                  <a:gd name="T39" fmla="*/ 0 h 258"/>
                  <a:gd name="T40" fmla="*/ 0 w 505"/>
                  <a:gd name="T41" fmla="*/ 0 h 258"/>
                  <a:gd name="T42" fmla="*/ 0 w 505"/>
                  <a:gd name="T43" fmla="*/ 0 h 258"/>
                  <a:gd name="T44" fmla="*/ 0 w 505"/>
                  <a:gd name="T45" fmla="*/ 0 h 258"/>
                  <a:gd name="T46" fmla="*/ 0 w 505"/>
                  <a:gd name="T47" fmla="*/ 0 h 258"/>
                  <a:gd name="T48" fmla="*/ 0 w 505"/>
                  <a:gd name="T49" fmla="*/ 0 h 258"/>
                  <a:gd name="T50" fmla="*/ 0 w 505"/>
                  <a:gd name="T51" fmla="*/ 0 h 258"/>
                  <a:gd name="T52" fmla="*/ 0 w 505"/>
                  <a:gd name="T53" fmla="*/ 0 h 258"/>
                  <a:gd name="T54" fmla="*/ 0 w 505"/>
                  <a:gd name="T55" fmla="*/ 0 h 258"/>
                  <a:gd name="T56" fmla="*/ 0 w 505"/>
                  <a:gd name="T57" fmla="*/ 0 h 258"/>
                  <a:gd name="T58" fmla="*/ 0 w 505"/>
                  <a:gd name="T59" fmla="*/ 0 h 258"/>
                  <a:gd name="T60" fmla="*/ 0 w 505"/>
                  <a:gd name="T61" fmla="*/ 0 h 258"/>
                  <a:gd name="T62" fmla="*/ 0 w 505"/>
                  <a:gd name="T63" fmla="*/ 0 h 258"/>
                  <a:gd name="T64" fmla="*/ 0 w 505"/>
                  <a:gd name="T65" fmla="*/ 0 h 258"/>
                  <a:gd name="T66" fmla="*/ 0 w 505"/>
                  <a:gd name="T67" fmla="*/ 0 h 258"/>
                  <a:gd name="T68" fmla="*/ 0 w 505"/>
                  <a:gd name="T69" fmla="*/ 0 h 258"/>
                  <a:gd name="T70" fmla="*/ 0 w 505"/>
                  <a:gd name="T71" fmla="*/ 0 h 258"/>
                  <a:gd name="T72" fmla="*/ 0 w 505"/>
                  <a:gd name="T73" fmla="*/ 0 h 258"/>
                  <a:gd name="T74" fmla="*/ 0 w 505"/>
                  <a:gd name="T75" fmla="*/ 0 h 258"/>
                  <a:gd name="T76" fmla="*/ 0 w 505"/>
                  <a:gd name="T77" fmla="*/ 0 h 258"/>
                  <a:gd name="T78" fmla="*/ 0 w 505"/>
                  <a:gd name="T79" fmla="*/ 0 h 258"/>
                  <a:gd name="T80" fmla="*/ 0 w 505"/>
                  <a:gd name="T81" fmla="*/ 0 h 258"/>
                  <a:gd name="T82" fmla="*/ 0 w 505"/>
                  <a:gd name="T83" fmla="*/ 0 h 258"/>
                  <a:gd name="T84" fmla="*/ 0 w 505"/>
                  <a:gd name="T85" fmla="*/ 0 h 258"/>
                  <a:gd name="T86" fmla="*/ 0 w 505"/>
                  <a:gd name="T87" fmla="*/ 0 h 258"/>
                  <a:gd name="T88" fmla="*/ 0 w 505"/>
                  <a:gd name="T89" fmla="*/ 0 h 258"/>
                  <a:gd name="T90" fmla="*/ 0 w 505"/>
                  <a:gd name="T91" fmla="*/ 0 h 258"/>
                  <a:gd name="T92" fmla="*/ 0 w 505"/>
                  <a:gd name="T93" fmla="*/ 0 h 258"/>
                  <a:gd name="T94" fmla="*/ 0 w 505"/>
                  <a:gd name="T95" fmla="*/ 0 h 258"/>
                  <a:gd name="T96" fmla="*/ 0 w 505"/>
                  <a:gd name="T97" fmla="*/ 0 h 258"/>
                  <a:gd name="T98" fmla="*/ 0 w 505"/>
                  <a:gd name="T99" fmla="*/ 0 h 25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5"/>
                  <a:gd name="T151" fmla="*/ 0 h 258"/>
                  <a:gd name="T152" fmla="*/ 505 w 505"/>
                  <a:gd name="T153" fmla="*/ 258 h 25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5" h="258">
                    <a:moveTo>
                      <a:pt x="6" y="36"/>
                    </a:moveTo>
                    <a:lnTo>
                      <a:pt x="25" y="47"/>
                    </a:lnTo>
                    <a:lnTo>
                      <a:pt x="21" y="68"/>
                    </a:lnTo>
                    <a:lnTo>
                      <a:pt x="24" y="95"/>
                    </a:lnTo>
                    <a:lnTo>
                      <a:pt x="34" y="132"/>
                    </a:lnTo>
                    <a:lnTo>
                      <a:pt x="44" y="155"/>
                    </a:lnTo>
                    <a:lnTo>
                      <a:pt x="69" y="173"/>
                    </a:lnTo>
                    <a:lnTo>
                      <a:pt x="107" y="193"/>
                    </a:lnTo>
                    <a:lnTo>
                      <a:pt x="143" y="210"/>
                    </a:lnTo>
                    <a:lnTo>
                      <a:pt x="190" y="225"/>
                    </a:lnTo>
                    <a:lnTo>
                      <a:pt x="252" y="235"/>
                    </a:lnTo>
                    <a:lnTo>
                      <a:pt x="308" y="236"/>
                    </a:lnTo>
                    <a:lnTo>
                      <a:pt x="365" y="234"/>
                    </a:lnTo>
                    <a:lnTo>
                      <a:pt x="408" y="228"/>
                    </a:lnTo>
                    <a:lnTo>
                      <a:pt x="440" y="212"/>
                    </a:lnTo>
                    <a:lnTo>
                      <a:pt x="453" y="193"/>
                    </a:lnTo>
                    <a:lnTo>
                      <a:pt x="463" y="172"/>
                    </a:lnTo>
                    <a:lnTo>
                      <a:pt x="463" y="158"/>
                    </a:lnTo>
                    <a:lnTo>
                      <a:pt x="451" y="153"/>
                    </a:lnTo>
                    <a:lnTo>
                      <a:pt x="437" y="153"/>
                    </a:lnTo>
                    <a:lnTo>
                      <a:pt x="421" y="154"/>
                    </a:lnTo>
                    <a:lnTo>
                      <a:pt x="388" y="162"/>
                    </a:lnTo>
                    <a:lnTo>
                      <a:pt x="351" y="166"/>
                    </a:lnTo>
                    <a:lnTo>
                      <a:pt x="311" y="166"/>
                    </a:lnTo>
                    <a:lnTo>
                      <a:pt x="268" y="166"/>
                    </a:lnTo>
                    <a:lnTo>
                      <a:pt x="238" y="160"/>
                    </a:lnTo>
                    <a:lnTo>
                      <a:pt x="203" y="153"/>
                    </a:lnTo>
                    <a:lnTo>
                      <a:pt x="165" y="140"/>
                    </a:lnTo>
                    <a:lnTo>
                      <a:pt x="121" y="115"/>
                    </a:lnTo>
                    <a:lnTo>
                      <a:pt x="85" y="89"/>
                    </a:lnTo>
                    <a:lnTo>
                      <a:pt x="60" y="66"/>
                    </a:lnTo>
                    <a:lnTo>
                      <a:pt x="38" y="42"/>
                    </a:lnTo>
                    <a:lnTo>
                      <a:pt x="30" y="43"/>
                    </a:lnTo>
                    <a:lnTo>
                      <a:pt x="11" y="28"/>
                    </a:lnTo>
                    <a:lnTo>
                      <a:pt x="28" y="0"/>
                    </a:lnTo>
                    <a:lnTo>
                      <a:pt x="116" y="84"/>
                    </a:lnTo>
                    <a:lnTo>
                      <a:pt x="213" y="128"/>
                    </a:lnTo>
                    <a:lnTo>
                      <a:pt x="366" y="135"/>
                    </a:lnTo>
                    <a:lnTo>
                      <a:pt x="505" y="124"/>
                    </a:lnTo>
                    <a:lnTo>
                      <a:pt x="484" y="221"/>
                    </a:lnTo>
                    <a:lnTo>
                      <a:pt x="432" y="247"/>
                    </a:lnTo>
                    <a:lnTo>
                      <a:pt x="349" y="258"/>
                    </a:lnTo>
                    <a:lnTo>
                      <a:pt x="218" y="256"/>
                    </a:lnTo>
                    <a:lnTo>
                      <a:pt x="132" y="237"/>
                    </a:lnTo>
                    <a:lnTo>
                      <a:pt x="55" y="191"/>
                    </a:lnTo>
                    <a:lnTo>
                      <a:pt x="19" y="159"/>
                    </a:lnTo>
                    <a:lnTo>
                      <a:pt x="9" y="120"/>
                    </a:lnTo>
                    <a:lnTo>
                      <a:pt x="0" y="77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2" name="Freeform 76"/>
              <p:cNvSpPr>
                <a:spLocks/>
              </p:cNvSpPr>
              <p:nvPr/>
            </p:nvSpPr>
            <p:spPr bwMode="auto">
              <a:xfrm>
                <a:off x="999" y="4247"/>
                <a:ext cx="2" cy="3"/>
              </a:xfrm>
              <a:custGeom>
                <a:avLst/>
                <a:gdLst>
                  <a:gd name="T0" fmla="*/ 0 w 23"/>
                  <a:gd name="T1" fmla="*/ 0 h 22"/>
                  <a:gd name="T2" fmla="*/ 0 w 23"/>
                  <a:gd name="T3" fmla="*/ 0 h 22"/>
                  <a:gd name="T4" fmla="*/ 0 w 23"/>
                  <a:gd name="T5" fmla="*/ 0 h 22"/>
                  <a:gd name="T6" fmla="*/ 0 w 23"/>
                  <a:gd name="T7" fmla="*/ 0 h 22"/>
                  <a:gd name="T8" fmla="*/ 0 w 23"/>
                  <a:gd name="T9" fmla="*/ 0 h 22"/>
                  <a:gd name="T10" fmla="*/ 0 w 23"/>
                  <a:gd name="T11" fmla="*/ 0 h 22"/>
                  <a:gd name="T12" fmla="*/ 0 w 23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22"/>
                  <a:gd name="T23" fmla="*/ 23 w 23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22">
                    <a:moveTo>
                      <a:pt x="23" y="16"/>
                    </a:moveTo>
                    <a:lnTo>
                      <a:pt x="11" y="17"/>
                    </a:lnTo>
                    <a:lnTo>
                      <a:pt x="0" y="22"/>
                    </a:lnTo>
                    <a:lnTo>
                      <a:pt x="6" y="1"/>
                    </a:lnTo>
                    <a:lnTo>
                      <a:pt x="22" y="0"/>
                    </a:lnTo>
                    <a:lnTo>
                      <a:pt x="23" y="16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3" name="Freeform 77"/>
              <p:cNvSpPr>
                <a:spLocks/>
              </p:cNvSpPr>
              <p:nvPr/>
            </p:nvSpPr>
            <p:spPr bwMode="auto">
              <a:xfrm>
                <a:off x="992" y="4245"/>
                <a:ext cx="14" cy="25"/>
              </a:xfrm>
              <a:custGeom>
                <a:avLst/>
                <a:gdLst>
                  <a:gd name="T0" fmla="*/ 0 w 118"/>
                  <a:gd name="T1" fmla="*/ 0 h 227"/>
                  <a:gd name="T2" fmla="*/ 0 w 118"/>
                  <a:gd name="T3" fmla="*/ 0 h 227"/>
                  <a:gd name="T4" fmla="*/ 0 w 118"/>
                  <a:gd name="T5" fmla="*/ 0 h 227"/>
                  <a:gd name="T6" fmla="*/ 0 w 118"/>
                  <a:gd name="T7" fmla="*/ 0 h 227"/>
                  <a:gd name="T8" fmla="*/ 0 w 118"/>
                  <a:gd name="T9" fmla="*/ 0 h 227"/>
                  <a:gd name="T10" fmla="*/ 0 w 118"/>
                  <a:gd name="T11" fmla="*/ 0 h 227"/>
                  <a:gd name="T12" fmla="*/ 0 w 118"/>
                  <a:gd name="T13" fmla="*/ 0 h 227"/>
                  <a:gd name="T14" fmla="*/ 0 w 118"/>
                  <a:gd name="T15" fmla="*/ 0 h 227"/>
                  <a:gd name="T16" fmla="*/ 0 w 118"/>
                  <a:gd name="T17" fmla="*/ 0 h 227"/>
                  <a:gd name="T18" fmla="*/ 0 w 118"/>
                  <a:gd name="T19" fmla="*/ 0 h 227"/>
                  <a:gd name="T20" fmla="*/ 0 w 118"/>
                  <a:gd name="T21" fmla="*/ 0 h 227"/>
                  <a:gd name="T22" fmla="*/ 0 w 118"/>
                  <a:gd name="T23" fmla="*/ 0 h 227"/>
                  <a:gd name="T24" fmla="*/ 0 w 118"/>
                  <a:gd name="T25" fmla="*/ 0 h 227"/>
                  <a:gd name="T26" fmla="*/ 0 w 118"/>
                  <a:gd name="T27" fmla="*/ 0 h 227"/>
                  <a:gd name="T28" fmla="*/ 0 w 118"/>
                  <a:gd name="T29" fmla="*/ 0 h 227"/>
                  <a:gd name="T30" fmla="*/ 0 w 118"/>
                  <a:gd name="T31" fmla="*/ 0 h 227"/>
                  <a:gd name="T32" fmla="*/ 0 w 118"/>
                  <a:gd name="T33" fmla="*/ 0 h 227"/>
                  <a:gd name="T34" fmla="*/ 0 w 118"/>
                  <a:gd name="T35" fmla="*/ 0 h 227"/>
                  <a:gd name="T36" fmla="*/ 0 w 118"/>
                  <a:gd name="T37" fmla="*/ 0 h 227"/>
                  <a:gd name="T38" fmla="*/ 0 w 118"/>
                  <a:gd name="T39" fmla="*/ 0 h 227"/>
                  <a:gd name="T40" fmla="*/ 0 w 118"/>
                  <a:gd name="T41" fmla="*/ 0 h 227"/>
                  <a:gd name="T42" fmla="*/ 0 w 118"/>
                  <a:gd name="T43" fmla="*/ 0 h 227"/>
                  <a:gd name="T44" fmla="*/ 0 w 118"/>
                  <a:gd name="T45" fmla="*/ 0 h 227"/>
                  <a:gd name="T46" fmla="*/ 0 w 118"/>
                  <a:gd name="T47" fmla="*/ 0 h 227"/>
                  <a:gd name="T48" fmla="*/ 0 w 118"/>
                  <a:gd name="T49" fmla="*/ 0 h 227"/>
                  <a:gd name="T50" fmla="*/ 0 w 118"/>
                  <a:gd name="T51" fmla="*/ 0 h 227"/>
                  <a:gd name="T52" fmla="*/ 0 w 118"/>
                  <a:gd name="T53" fmla="*/ 0 h 227"/>
                  <a:gd name="T54" fmla="*/ 0 w 118"/>
                  <a:gd name="T55" fmla="*/ 0 h 227"/>
                  <a:gd name="T56" fmla="*/ 0 w 118"/>
                  <a:gd name="T57" fmla="*/ 0 h 227"/>
                  <a:gd name="T58" fmla="*/ 0 w 118"/>
                  <a:gd name="T59" fmla="*/ 0 h 227"/>
                  <a:gd name="T60" fmla="*/ 0 w 118"/>
                  <a:gd name="T61" fmla="*/ 0 h 227"/>
                  <a:gd name="T62" fmla="*/ 0 w 118"/>
                  <a:gd name="T63" fmla="*/ 0 h 22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8"/>
                  <a:gd name="T97" fmla="*/ 0 h 227"/>
                  <a:gd name="T98" fmla="*/ 118 w 118"/>
                  <a:gd name="T99" fmla="*/ 227 h 22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8" h="227">
                    <a:moveTo>
                      <a:pt x="62" y="0"/>
                    </a:moveTo>
                    <a:lnTo>
                      <a:pt x="62" y="37"/>
                    </a:lnTo>
                    <a:lnTo>
                      <a:pt x="53" y="44"/>
                    </a:lnTo>
                    <a:lnTo>
                      <a:pt x="46" y="63"/>
                    </a:lnTo>
                    <a:lnTo>
                      <a:pt x="44" y="88"/>
                    </a:lnTo>
                    <a:lnTo>
                      <a:pt x="46" y="111"/>
                    </a:lnTo>
                    <a:lnTo>
                      <a:pt x="50" y="144"/>
                    </a:lnTo>
                    <a:lnTo>
                      <a:pt x="56" y="170"/>
                    </a:lnTo>
                    <a:lnTo>
                      <a:pt x="58" y="189"/>
                    </a:lnTo>
                    <a:lnTo>
                      <a:pt x="61" y="198"/>
                    </a:lnTo>
                    <a:lnTo>
                      <a:pt x="71" y="202"/>
                    </a:lnTo>
                    <a:lnTo>
                      <a:pt x="78" y="202"/>
                    </a:lnTo>
                    <a:lnTo>
                      <a:pt x="78" y="191"/>
                    </a:lnTo>
                    <a:lnTo>
                      <a:pt x="76" y="153"/>
                    </a:lnTo>
                    <a:lnTo>
                      <a:pt x="75" y="130"/>
                    </a:lnTo>
                    <a:lnTo>
                      <a:pt x="75" y="102"/>
                    </a:lnTo>
                    <a:lnTo>
                      <a:pt x="80" y="86"/>
                    </a:lnTo>
                    <a:lnTo>
                      <a:pt x="86" y="67"/>
                    </a:lnTo>
                    <a:lnTo>
                      <a:pt x="90" y="53"/>
                    </a:lnTo>
                    <a:lnTo>
                      <a:pt x="86" y="40"/>
                    </a:lnTo>
                    <a:lnTo>
                      <a:pt x="80" y="35"/>
                    </a:lnTo>
                    <a:lnTo>
                      <a:pt x="68" y="35"/>
                    </a:lnTo>
                    <a:lnTo>
                      <a:pt x="71" y="4"/>
                    </a:lnTo>
                    <a:lnTo>
                      <a:pt x="112" y="11"/>
                    </a:lnTo>
                    <a:lnTo>
                      <a:pt x="113" y="157"/>
                    </a:lnTo>
                    <a:lnTo>
                      <a:pt x="118" y="225"/>
                    </a:lnTo>
                    <a:lnTo>
                      <a:pt x="69" y="219"/>
                    </a:lnTo>
                    <a:lnTo>
                      <a:pt x="28" y="227"/>
                    </a:lnTo>
                    <a:lnTo>
                      <a:pt x="0" y="67"/>
                    </a:lnTo>
                    <a:lnTo>
                      <a:pt x="6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4" name="Freeform 78"/>
              <p:cNvSpPr>
                <a:spLocks/>
              </p:cNvSpPr>
              <p:nvPr/>
            </p:nvSpPr>
            <p:spPr bwMode="auto">
              <a:xfrm>
                <a:off x="994" y="4245"/>
                <a:ext cx="5" cy="5"/>
              </a:xfrm>
              <a:custGeom>
                <a:avLst/>
                <a:gdLst>
                  <a:gd name="T0" fmla="*/ 0 w 38"/>
                  <a:gd name="T1" fmla="*/ 0 h 44"/>
                  <a:gd name="T2" fmla="*/ 0 w 38"/>
                  <a:gd name="T3" fmla="*/ 0 h 44"/>
                  <a:gd name="T4" fmla="*/ 0 w 38"/>
                  <a:gd name="T5" fmla="*/ 0 h 44"/>
                  <a:gd name="T6" fmla="*/ 0 w 38"/>
                  <a:gd name="T7" fmla="*/ 0 h 44"/>
                  <a:gd name="T8" fmla="*/ 0 w 38"/>
                  <a:gd name="T9" fmla="*/ 0 h 44"/>
                  <a:gd name="T10" fmla="*/ 0 w 38"/>
                  <a:gd name="T11" fmla="*/ 0 h 44"/>
                  <a:gd name="T12" fmla="*/ 0 w 38"/>
                  <a:gd name="T13" fmla="*/ 0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"/>
                  <a:gd name="T22" fmla="*/ 0 h 44"/>
                  <a:gd name="T23" fmla="*/ 38 w 38"/>
                  <a:gd name="T24" fmla="*/ 44 h 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" h="44">
                    <a:moveTo>
                      <a:pt x="38" y="19"/>
                    </a:moveTo>
                    <a:lnTo>
                      <a:pt x="27" y="30"/>
                    </a:lnTo>
                    <a:lnTo>
                      <a:pt x="12" y="44"/>
                    </a:lnTo>
                    <a:lnTo>
                      <a:pt x="0" y="16"/>
                    </a:lnTo>
                    <a:lnTo>
                      <a:pt x="20" y="0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5" name="Freeform 79"/>
              <p:cNvSpPr>
                <a:spLocks/>
              </p:cNvSpPr>
              <p:nvPr/>
            </p:nvSpPr>
            <p:spPr bwMode="auto">
              <a:xfrm>
                <a:off x="993" y="4245"/>
                <a:ext cx="12" cy="26"/>
              </a:xfrm>
              <a:custGeom>
                <a:avLst/>
                <a:gdLst>
                  <a:gd name="T0" fmla="*/ 0 w 112"/>
                  <a:gd name="T1" fmla="*/ 0 h 229"/>
                  <a:gd name="T2" fmla="*/ 0 w 112"/>
                  <a:gd name="T3" fmla="*/ 0 h 229"/>
                  <a:gd name="T4" fmla="*/ 0 w 112"/>
                  <a:gd name="T5" fmla="*/ 0 h 229"/>
                  <a:gd name="T6" fmla="*/ 0 w 112"/>
                  <a:gd name="T7" fmla="*/ 0 h 229"/>
                  <a:gd name="T8" fmla="*/ 0 w 112"/>
                  <a:gd name="T9" fmla="*/ 0 h 229"/>
                  <a:gd name="T10" fmla="*/ 0 w 112"/>
                  <a:gd name="T11" fmla="*/ 0 h 229"/>
                  <a:gd name="T12" fmla="*/ 0 w 112"/>
                  <a:gd name="T13" fmla="*/ 0 h 229"/>
                  <a:gd name="T14" fmla="*/ 0 w 112"/>
                  <a:gd name="T15" fmla="*/ 0 h 229"/>
                  <a:gd name="T16" fmla="*/ 0 w 112"/>
                  <a:gd name="T17" fmla="*/ 0 h 229"/>
                  <a:gd name="T18" fmla="*/ 0 w 112"/>
                  <a:gd name="T19" fmla="*/ 0 h 229"/>
                  <a:gd name="T20" fmla="*/ 0 w 112"/>
                  <a:gd name="T21" fmla="*/ 0 h 229"/>
                  <a:gd name="T22" fmla="*/ 0 w 112"/>
                  <a:gd name="T23" fmla="*/ 0 h 229"/>
                  <a:gd name="T24" fmla="*/ 0 w 112"/>
                  <a:gd name="T25" fmla="*/ 0 h 229"/>
                  <a:gd name="T26" fmla="*/ 0 w 112"/>
                  <a:gd name="T27" fmla="*/ 0 h 229"/>
                  <a:gd name="T28" fmla="*/ 0 w 112"/>
                  <a:gd name="T29" fmla="*/ 0 h 229"/>
                  <a:gd name="T30" fmla="*/ 0 w 112"/>
                  <a:gd name="T31" fmla="*/ 0 h 229"/>
                  <a:gd name="T32" fmla="*/ 0 w 112"/>
                  <a:gd name="T33" fmla="*/ 0 h 229"/>
                  <a:gd name="T34" fmla="*/ 0 w 112"/>
                  <a:gd name="T35" fmla="*/ 0 h 229"/>
                  <a:gd name="T36" fmla="*/ 0 w 112"/>
                  <a:gd name="T37" fmla="*/ 0 h 229"/>
                  <a:gd name="T38" fmla="*/ 0 w 112"/>
                  <a:gd name="T39" fmla="*/ 0 h 229"/>
                  <a:gd name="T40" fmla="*/ 0 w 112"/>
                  <a:gd name="T41" fmla="*/ 0 h 229"/>
                  <a:gd name="T42" fmla="*/ 0 w 112"/>
                  <a:gd name="T43" fmla="*/ 0 h 229"/>
                  <a:gd name="T44" fmla="*/ 0 w 112"/>
                  <a:gd name="T45" fmla="*/ 0 h 229"/>
                  <a:gd name="T46" fmla="*/ 0 w 112"/>
                  <a:gd name="T47" fmla="*/ 0 h 229"/>
                  <a:gd name="T48" fmla="*/ 0 w 112"/>
                  <a:gd name="T49" fmla="*/ 0 h 229"/>
                  <a:gd name="T50" fmla="*/ 0 w 112"/>
                  <a:gd name="T51" fmla="*/ 0 h 229"/>
                  <a:gd name="T52" fmla="*/ 0 w 112"/>
                  <a:gd name="T53" fmla="*/ 0 h 229"/>
                  <a:gd name="T54" fmla="*/ 0 w 112"/>
                  <a:gd name="T55" fmla="*/ 0 h 229"/>
                  <a:gd name="T56" fmla="*/ 0 w 112"/>
                  <a:gd name="T57" fmla="*/ 0 h 229"/>
                  <a:gd name="T58" fmla="*/ 0 w 112"/>
                  <a:gd name="T59" fmla="*/ 0 h 229"/>
                  <a:gd name="T60" fmla="*/ 0 w 112"/>
                  <a:gd name="T61" fmla="*/ 0 h 22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12"/>
                  <a:gd name="T94" fmla="*/ 0 h 229"/>
                  <a:gd name="T95" fmla="*/ 112 w 112"/>
                  <a:gd name="T96" fmla="*/ 229 h 22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12" h="229">
                    <a:moveTo>
                      <a:pt x="16" y="6"/>
                    </a:moveTo>
                    <a:lnTo>
                      <a:pt x="41" y="35"/>
                    </a:lnTo>
                    <a:lnTo>
                      <a:pt x="32" y="47"/>
                    </a:lnTo>
                    <a:lnTo>
                      <a:pt x="28" y="69"/>
                    </a:lnTo>
                    <a:lnTo>
                      <a:pt x="28" y="98"/>
                    </a:lnTo>
                    <a:lnTo>
                      <a:pt x="36" y="147"/>
                    </a:lnTo>
                    <a:lnTo>
                      <a:pt x="38" y="175"/>
                    </a:lnTo>
                    <a:lnTo>
                      <a:pt x="44" y="201"/>
                    </a:lnTo>
                    <a:lnTo>
                      <a:pt x="54" y="207"/>
                    </a:lnTo>
                    <a:lnTo>
                      <a:pt x="85" y="209"/>
                    </a:lnTo>
                    <a:lnTo>
                      <a:pt x="80" y="198"/>
                    </a:lnTo>
                    <a:lnTo>
                      <a:pt x="80" y="127"/>
                    </a:lnTo>
                    <a:lnTo>
                      <a:pt x="81" y="101"/>
                    </a:lnTo>
                    <a:lnTo>
                      <a:pt x="90" y="77"/>
                    </a:lnTo>
                    <a:lnTo>
                      <a:pt x="94" y="48"/>
                    </a:lnTo>
                    <a:lnTo>
                      <a:pt x="91" y="33"/>
                    </a:lnTo>
                    <a:lnTo>
                      <a:pt x="82" y="26"/>
                    </a:lnTo>
                    <a:lnTo>
                      <a:pt x="67" y="21"/>
                    </a:lnTo>
                    <a:lnTo>
                      <a:pt x="60" y="24"/>
                    </a:lnTo>
                    <a:lnTo>
                      <a:pt x="46" y="28"/>
                    </a:lnTo>
                    <a:lnTo>
                      <a:pt x="34" y="14"/>
                    </a:lnTo>
                    <a:lnTo>
                      <a:pt x="24" y="0"/>
                    </a:lnTo>
                    <a:lnTo>
                      <a:pt x="112" y="14"/>
                    </a:lnTo>
                    <a:lnTo>
                      <a:pt x="112" y="124"/>
                    </a:lnTo>
                    <a:lnTo>
                      <a:pt x="109" y="226"/>
                    </a:lnTo>
                    <a:lnTo>
                      <a:pt x="63" y="220"/>
                    </a:lnTo>
                    <a:lnTo>
                      <a:pt x="28" y="229"/>
                    </a:lnTo>
                    <a:lnTo>
                      <a:pt x="19" y="204"/>
                    </a:lnTo>
                    <a:lnTo>
                      <a:pt x="0" y="57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6" name="Freeform 80"/>
              <p:cNvSpPr>
                <a:spLocks/>
              </p:cNvSpPr>
              <p:nvPr/>
            </p:nvSpPr>
            <p:spPr bwMode="auto">
              <a:xfrm>
                <a:off x="942" y="4105"/>
                <a:ext cx="3" cy="3"/>
              </a:xfrm>
              <a:custGeom>
                <a:avLst/>
                <a:gdLst>
                  <a:gd name="T0" fmla="*/ 0 w 30"/>
                  <a:gd name="T1" fmla="*/ 0 h 28"/>
                  <a:gd name="T2" fmla="*/ 0 w 30"/>
                  <a:gd name="T3" fmla="*/ 0 h 28"/>
                  <a:gd name="T4" fmla="*/ 0 w 30"/>
                  <a:gd name="T5" fmla="*/ 0 h 28"/>
                  <a:gd name="T6" fmla="*/ 0 w 30"/>
                  <a:gd name="T7" fmla="*/ 0 h 28"/>
                  <a:gd name="T8" fmla="*/ 0 w 30"/>
                  <a:gd name="T9" fmla="*/ 0 h 28"/>
                  <a:gd name="T10" fmla="*/ 0 w 30"/>
                  <a:gd name="T11" fmla="*/ 0 h 28"/>
                  <a:gd name="T12" fmla="*/ 0 w 30"/>
                  <a:gd name="T13" fmla="*/ 0 h 28"/>
                  <a:gd name="T14" fmla="*/ 0 w 30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28"/>
                  <a:gd name="T26" fmla="*/ 30 w 30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28">
                    <a:moveTo>
                      <a:pt x="30" y="8"/>
                    </a:moveTo>
                    <a:lnTo>
                      <a:pt x="17" y="18"/>
                    </a:lnTo>
                    <a:lnTo>
                      <a:pt x="13" y="20"/>
                    </a:lnTo>
                    <a:lnTo>
                      <a:pt x="3" y="28"/>
                    </a:lnTo>
                    <a:lnTo>
                      <a:pt x="0" y="11"/>
                    </a:lnTo>
                    <a:lnTo>
                      <a:pt x="24" y="0"/>
                    </a:lnTo>
                    <a:lnTo>
                      <a:pt x="30" y="8"/>
                    </a:lnTo>
                    <a:close/>
                  </a:path>
                </a:pathLst>
              </a:custGeom>
              <a:solidFill>
                <a:srgbClr val="F585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7" name="Freeform 81"/>
              <p:cNvSpPr>
                <a:spLocks/>
              </p:cNvSpPr>
              <p:nvPr/>
            </p:nvSpPr>
            <p:spPr bwMode="auto">
              <a:xfrm>
                <a:off x="937" y="4088"/>
                <a:ext cx="138" cy="49"/>
              </a:xfrm>
              <a:custGeom>
                <a:avLst/>
                <a:gdLst>
                  <a:gd name="T0" fmla="*/ 0 w 1247"/>
                  <a:gd name="T1" fmla="*/ 0 h 434"/>
                  <a:gd name="T2" fmla="*/ 0 w 1247"/>
                  <a:gd name="T3" fmla="*/ 0 h 434"/>
                  <a:gd name="T4" fmla="*/ 0 w 1247"/>
                  <a:gd name="T5" fmla="*/ 0 h 434"/>
                  <a:gd name="T6" fmla="*/ 0 w 1247"/>
                  <a:gd name="T7" fmla="*/ 0 h 434"/>
                  <a:gd name="T8" fmla="*/ 0 w 1247"/>
                  <a:gd name="T9" fmla="*/ 0 h 434"/>
                  <a:gd name="T10" fmla="*/ 0 w 1247"/>
                  <a:gd name="T11" fmla="*/ 0 h 434"/>
                  <a:gd name="T12" fmla="*/ 0 w 1247"/>
                  <a:gd name="T13" fmla="*/ 0 h 434"/>
                  <a:gd name="T14" fmla="*/ 0 w 1247"/>
                  <a:gd name="T15" fmla="*/ 0 h 434"/>
                  <a:gd name="T16" fmla="*/ 0 w 1247"/>
                  <a:gd name="T17" fmla="*/ 0 h 434"/>
                  <a:gd name="T18" fmla="*/ 0 w 1247"/>
                  <a:gd name="T19" fmla="*/ 0 h 434"/>
                  <a:gd name="T20" fmla="*/ 0 w 1247"/>
                  <a:gd name="T21" fmla="*/ 0 h 434"/>
                  <a:gd name="T22" fmla="*/ 0 w 1247"/>
                  <a:gd name="T23" fmla="*/ 0 h 434"/>
                  <a:gd name="T24" fmla="*/ 0 w 1247"/>
                  <a:gd name="T25" fmla="*/ 0 h 434"/>
                  <a:gd name="T26" fmla="*/ 0 w 1247"/>
                  <a:gd name="T27" fmla="*/ 0 h 434"/>
                  <a:gd name="T28" fmla="*/ 0 w 1247"/>
                  <a:gd name="T29" fmla="*/ 0 h 434"/>
                  <a:gd name="T30" fmla="*/ 0 w 1247"/>
                  <a:gd name="T31" fmla="*/ 0 h 434"/>
                  <a:gd name="T32" fmla="*/ 0 w 1247"/>
                  <a:gd name="T33" fmla="*/ 0 h 434"/>
                  <a:gd name="T34" fmla="*/ 0 w 1247"/>
                  <a:gd name="T35" fmla="*/ 0 h 434"/>
                  <a:gd name="T36" fmla="*/ 0 w 1247"/>
                  <a:gd name="T37" fmla="*/ 0 h 434"/>
                  <a:gd name="T38" fmla="*/ 0 w 1247"/>
                  <a:gd name="T39" fmla="*/ 0 h 434"/>
                  <a:gd name="T40" fmla="*/ 0 w 1247"/>
                  <a:gd name="T41" fmla="*/ 0 h 434"/>
                  <a:gd name="T42" fmla="*/ 0 w 1247"/>
                  <a:gd name="T43" fmla="*/ 0 h 434"/>
                  <a:gd name="T44" fmla="*/ 0 w 1247"/>
                  <a:gd name="T45" fmla="*/ 0 h 434"/>
                  <a:gd name="T46" fmla="*/ 0 w 1247"/>
                  <a:gd name="T47" fmla="*/ 0 h 434"/>
                  <a:gd name="T48" fmla="*/ 0 w 1247"/>
                  <a:gd name="T49" fmla="*/ 0 h 434"/>
                  <a:gd name="T50" fmla="*/ 0 w 1247"/>
                  <a:gd name="T51" fmla="*/ 0 h 434"/>
                  <a:gd name="T52" fmla="*/ 0 w 1247"/>
                  <a:gd name="T53" fmla="*/ 0 h 434"/>
                  <a:gd name="T54" fmla="*/ 0 w 1247"/>
                  <a:gd name="T55" fmla="*/ 0 h 434"/>
                  <a:gd name="T56" fmla="*/ 0 w 1247"/>
                  <a:gd name="T57" fmla="*/ 0 h 434"/>
                  <a:gd name="T58" fmla="*/ 0 w 1247"/>
                  <a:gd name="T59" fmla="*/ 0 h 434"/>
                  <a:gd name="T60" fmla="*/ 0 w 1247"/>
                  <a:gd name="T61" fmla="*/ 0 h 434"/>
                  <a:gd name="T62" fmla="*/ 0 w 1247"/>
                  <a:gd name="T63" fmla="*/ 0 h 434"/>
                  <a:gd name="T64" fmla="*/ 0 w 1247"/>
                  <a:gd name="T65" fmla="*/ 0 h 434"/>
                  <a:gd name="T66" fmla="*/ 0 w 1247"/>
                  <a:gd name="T67" fmla="*/ 0 h 434"/>
                  <a:gd name="T68" fmla="*/ 0 w 1247"/>
                  <a:gd name="T69" fmla="*/ 0 h 434"/>
                  <a:gd name="T70" fmla="*/ 0 w 1247"/>
                  <a:gd name="T71" fmla="*/ 0 h 434"/>
                  <a:gd name="T72" fmla="*/ 0 w 1247"/>
                  <a:gd name="T73" fmla="*/ 0 h 434"/>
                  <a:gd name="T74" fmla="*/ 0 w 1247"/>
                  <a:gd name="T75" fmla="*/ 0 h 434"/>
                  <a:gd name="T76" fmla="*/ 0 w 1247"/>
                  <a:gd name="T77" fmla="*/ 0 h 434"/>
                  <a:gd name="T78" fmla="*/ 0 w 1247"/>
                  <a:gd name="T79" fmla="*/ 0 h 434"/>
                  <a:gd name="T80" fmla="*/ 0 w 1247"/>
                  <a:gd name="T81" fmla="*/ 0 h 434"/>
                  <a:gd name="T82" fmla="*/ 0 w 1247"/>
                  <a:gd name="T83" fmla="*/ 0 h 434"/>
                  <a:gd name="T84" fmla="*/ 0 w 1247"/>
                  <a:gd name="T85" fmla="*/ 0 h 434"/>
                  <a:gd name="T86" fmla="*/ 0 w 1247"/>
                  <a:gd name="T87" fmla="*/ 0 h 434"/>
                  <a:gd name="T88" fmla="*/ 0 w 1247"/>
                  <a:gd name="T89" fmla="*/ 0 h 434"/>
                  <a:gd name="T90" fmla="*/ 0 w 1247"/>
                  <a:gd name="T91" fmla="*/ 0 h 434"/>
                  <a:gd name="T92" fmla="*/ 0 w 1247"/>
                  <a:gd name="T93" fmla="*/ 0 h 434"/>
                  <a:gd name="T94" fmla="*/ 0 w 1247"/>
                  <a:gd name="T95" fmla="*/ 0 h 434"/>
                  <a:gd name="T96" fmla="*/ 0 w 1247"/>
                  <a:gd name="T97" fmla="*/ 0 h 434"/>
                  <a:gd name="T98" fmla="*/ 0 w 1247"/>
                  <a:gd name="T99" fmla="*/ 0 h 434"/>
                  <a:gd name="T100" fmla="*/ 0 w 1247"/>
                  <a:gd name="T101" fmla="*/ 0 h 434"/>
                  <a:gd name="T102" fmla="*/ 0 w 1247"/>
                  <a:gd name="T103" fmla="*/ 0 h 434"/>
                  <a:gd name="T104" fmla="*/ 0 w 1247"/>
                  <a:gd name="T105" fmla="*/ 0 h 434"/>
                  <a:gd name="T106" fmla="*/ 0 w 1247"/>
                  <a:gd name="T107" fmla="*/ 0 h 434"/>
                  <a:gd name="T108" fmla="*/ 0 w 1247"/>
                  <a:gd name="T109" fmla="*/ 0 h 434"/>
                  <a:gd name="T110" fmla="*/ 0 w 1247"/>
                  <a:gd name="T111" fmla="*/ 0 h 434"/>
                  <a:gd name="T112" fmla="*/ 0 w 1247"/>
                  <a:gd name="T113" fmla="*/ 0 h 43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47"/>
                  <a:gd name="T172" fmla="*/ 0 h 434"/>
                  <a:gd name="T173" fmla="*/ 1247 w 1247"/>
                  <a:gd name="T174" fmla="*/ 434 h 43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47" h="434">
                    <a:moveTo>
                      <a:pt x="43" y="156"/>
                    </a:moveTo>
                    <a:lnTo>
                      <a:pt x="53" y="171"/>
                    </a:lnTo>
                    <a:lnTo>
                      <a:pt x="46" y="178"/>
                    </a:lnTo>
                    <a:lnTo>
                      <a:pt x="42" y="188"/>
                    </a:lnTo>
                    <a:lnTo>
                      <a:pt x="46" y="196"/>
                    </a:lnTo>
                    <a:lnTo>
                      <a:pt x="53" y="201"/>
                    </a:lnTo>
                    <a:lnTo>
                      <a:pt x="63" y="202"/>
                    </a:lnTo>
                    <a:lnTo>
                      <a:pt x="78" y="193"/>
                    </a:lnTo>
                    <a:lnTo>
                      <a:pt x="96" y="175"/>
                    </a:lnTo>
                    <a:lnTo>
                      <a:pt x="105" y="173"/>
                    </a:lnTo>
                    <a:lnTo>
                      <a:pt x="104" y="188"/>
                    </a:lnTo>
                    <a:lnTo>
                      <a:pt x="108" y="203"/>
                    </a:lnTo>
                    <a:lnTo>
                      <a:pt x="118" y="211"/>
                    </a:lnTo>
                    <a:lnTo>
                      <a:pt x="131" y="217"/>
                    </a:lnTo>
                    <a:lnTo>
                      <a:pt x="141" y="217"/>
                    </a:lnTo>
                    <a:lnTo>
                      <a:pt x="153" y="214"/>
                    </a:lnTo>
                    <a:lnTo>
                      <a:pt x="161" y="207"/>
                    </a:lnTo>
                    <a:lnTo>
                      <a:pt x="166" y="198"/>
                    </a:lnTo>
                    <a:lnTo>
                      <a:pt x="170" y="185"/>
                    </a:lnTo>
                    <a:lnTo>
                      <a:pt x="170" y="177"/>
                    </a:lnTo>
                    <a:lnTo>
                      <a:pt x="170" y="167"/>
                    </a:lnTo>
                    <a:lnTo>
                      <a:pt x="169" y="159"/>
                    </a:lnTo>
                    <a:lnTo>
                      <a:pt x="177" y="154"/>
                    </a:lnTo>
                    <a:lnTo>
                      <a:pt x="184" y="154"/>
                    </a:lnTo>
                    <a:lnTo>
                      <a:pt x="193" y="159"/>
                    </a:lnTo>
                    <a:lnTo>
                      <a:pt x="196" y="167"/>
                    </a:lnTo>
                    <a:lnTo>
                      <a:pt x="207" y="167"/>
                    </a:lnTo>
                    <a:lnTo>
                      <a:pt x="213" y="160"/>
                    </a:lnTo>
                    <a:lnTo>
                      <a:pt x="226" y="162"/>
                    </a:lnTo>
                    <a:lnTo>
                      <a:pt x="232" y="167"/>
                    </a:lnTo>
                    <a:lnTo>
                      <a:pt x="232" y="177"/>
                    </a:lnTo>
                    <a:lnTo>
                      <a:pt x="226" y="184"/>
                    </a:lnTo>
                    <a:lnTo>
                      <a:pt x="219" y="193"/>
                    </a:lnTo>
                    <a:lnTo>
                      <a:pt x="215" y="207"/>
                    </a:lnTo>
                    <a:lnTo>
                      <a:pt x="218" y="217"/>
                    </a:lnTo>
                    <a:lnTo>
                      <a:pt x="231" y="230"/>
                    </a:lnTo>
                    <a:lnTo>
                      <a:pt x="255" y="234"/>
                    </a:lnTo>
                    <a:lnTo>
                      <a:pt x="268" y="229"/>
                    </a:lnTo>
                    <a:lnTo>
                      <a:pt x="281" y="211"/>
                    </a:lnTo>
                    <a:lnTo>
                      <a:pt x="299" y="187"/>
                    </a:lnTo>
                    <a:lnTo>
                      <a:pt x="314" y="183"/>
                    </a:lnTo>
                    <a:lnTo>
                      <a:pt x="324" y="179"/>
                    </a:lnTo>
                    <a:lnTo>
                      <a:pt x="335" y="183"/>
                    </a:lnTo>
                    <a:lnTo>
                      <a:pt x="343" y="193"/>
                    </a:lnTo>
                    <a:lnTo>
                      <a:pt x="335" y="204"/>
                    </a:lnTo>
                    <a:lnTo>
                      <a:pt x="329" y="212"/>
                    </a:lnTo>
                    <a:lnTo>
                      <a:pt x="324" y="227"/>
                    </a:lnTo>
                    <a:lnTo>
                      <a:pt x="328" y="241"/>
                    </a:lnTo>
                    <a:lnTo>
                      <a:pt x="340" y="253"/>
                    </a:lnTo>
                    <a:lnTo>
                      <a:pt x="357" y="262"/>
                    </a:lnTo>
                    <a:lnTo>
                      <a:pt x="368" y="262"/>
                    </a:lnTo>
                    <a:lnTo>
                      <a:pt x="385" y="259"/>
                    </a:lnTo>
                    <a:lnTo>
                      <a:pt x="400" y="249"/>
                    </a:lnTo>
                    <a:lnTo>
                      <a:pt x="417" y="237"/>
                    </a:lnTo>
                    <a:lnTo>
                      <a:pt x="432" y="234"/>
                    </a:lnTo>
                    <a:lnTo>
                      <a:pt x="445" y="243"/>
                    </a:lnTo>
                    <a:lnTo>
                      <a:pt x="446" y="259"/>
                    </a:lnTo>
                    <a:lnTo>
                      <a:pt x="438" y="281"/>
                    </a:lnTo>
                    <a:lnTo>
                      <a:pt x="440" y="294"/>
                    </a:lnTo>
                    <a:lnTo>
                      <a:pt x="451" y="313"/>
                    </a:lnTo>
                    <a:lnTo>
                      <a:pt x="469" y="324"/>
                    </a:lnTo>
                    <a:lnTo>
                      <a:pt x="483" y="324"/>
                    </a:lnTo>
                    <a:lnTo>
                      <a:pt x="500" y="314"/>
                    </a:lnTo>
                    <a:lnTo>
                      <a:pt x="511" y="300"/>
                    </a:lnTo>
                    <a:lnTo>
                      <a:pt x="523" y="284"/>
                    </a:lnTo>
                    <a:lnTo>
                      <a:pt x="534" y="285"/>
                    </a:lnTo>
                    <a:lnTo>
                      <a:pt x="539" y="297"/>
                    </a:lnTo>
                    <a:lnTo>
                      <a:pt x="544" y="310"/>
                    </a:lnTo>
                    <a:lnTo>
                      <a:pt x="556" y="324"/>
                    </a:lnTo>
                    <a:lnTo>
                      <a:pt x="576" y="342"/>
                    </a:lnTo>
                    <a:lnTo>
                      <a:pt x="588" y="350"/>
                    </a:lnTo>
                    <a:lnTo>
                      <a:pt x="603" y="357"/>
                    </a:lnTo>
                    <a:lnTo>
                      <a:pt x="619" y="359"/>
                    </a:lnTo>
                    <a:lnTo>
                      <a:pt x="638" y="356"/>
                    </a:lnTo>
                    <a:lnTo>
                      <a:pt x="651" y="348"/>
                    </a:lnTo>
                    <a:lnTo>
                      <a:pt x="667" y="336"/>
                    </a:lnTo>
                    <a:lnTo>
                      <a:pt x="677" y="321"/>
                    </a:lnTo>
                    <a:lnTo>
                      <a:pt x="687" y="309"/>
                    </a:lnTo>
                    <a:lnTo>
                      <a:pt x="696" y="304"/>
                    </a:lnTo>
                    <a:lnTo>
                      <a:pt x="708" y="309"/>
                    </a:lnTo>
                    <a:lnTo>
                      <a:pt x="715" y="322"/>
                    </a:lnTo>
                    <a:lnTo>
                      <a:pt x="726" y="338"/>
                    </a:lnTo>
                    <a:lnTo>
                      <a:pt x="732" y="347"/>
                    </a:lnTo>
                    <a:lnTo>
                      <a:pt x="744" y="357"/>
                    </a:lnTo>
                    <a:lnTo>
                      <a:pt x="765" y="360"/>
                    </a:lnTo>
                    <a:lnTo>
                      <a:pt x="788" y="360"/>
                    </a:lnTo>
                    <a:lnTo>
                      <a:pt x="810" y="356"/>
                    </a:lnTo>
                    <a:lnTo>
                      <a:pt x="825" y="343"/>
                    </a:lnTo>
                    <a:lnTo>
                      <a:pt x="832" y="329"/>
                    </a:lnTo>
                    <a:lnTo>
                      <a:pt x="837" y="307"/>
                    </a:lnTo>
                    <a:lnTo>
                      <a:pt x="845" y="290"/>
                    </a:lnTo>
                    <a:lnTo>
                      <a:pt x="859" y="290"/>
                    </a:lnTo>
                    <a:lnTo>
                      <a:pt x="869" y="306"/>
                    </a:lnTo>
                    <a:lnTo>
                      <a:pt x="884" y="314"/>
                    </a:lnTo>
                    <a:lnTo>
                      <a:pt x="910" y="316"/>
                    </a:lnTo>
                    <a:lnTo>
                      <a:pt x="930" y="310"/>
                    </a:lnTo>
                    <a:lnTo>
                      <a:pt x="947" y="298"/>
                    </a:lnTo>
                    <a:lnTo>
                      <a:pt x="964" y="281"/>
                    </a:lnTo>
                    <a:lnTo>
                      <a:pt x="976" y="273"/>
                    </a:lnTo>
                    <a:lnTo>
                      <a:pt x="989" y="272"/>
                    </a:lnTo>
                    <a:lnTo>
                      <a:pt x="996" y="280"/>
                    </a:lnTo>
                    <a:lnTo>
                      <a:pt x="1006" y="275"/>
                    </a:lnTo>
                    <a:lnTo>
                      <a:pt x="1016" y="260"/>
                    </a:lnTo>
                    <a:lnTo>
                      <a:pt x="1020" y="236"/>
                    </a:lnTo>
                    <a:lnTo>
                      <a:pt x="1020" y="214"/>
                    </a:lnTo>
                    <a:lnTo>
                      <a:pt x="1015" y="198"/>
                    </a:lnTo>
                    <a:lnTo>
                      <a:pt x="1005" y="186"/>
                    </a:lnTo>
                    <a:lnTo>
                      <a:pt x="999" y="174"/>
                    </a:lnTo>
                    <a:lnTo>
                      <a:pt x="1009" y="171"/>
                    </a:lnTo>
                    <a:lnTo>
                      <a:pt x="1025" y="174"/>
                    </a:lnTo>
                    <a:lnTo>
                      <a:pt x="1035" y="183"/>
                    </a:lnTo>
                    <a:lnTo>
                      <a:pt x="1045" y="189"/>
                    </a:lnTo>
                    <a:lnTo>
                      <a:pt x="1053" y="194"/>
                    </a:lnTo>
                    <a:lnTo>
                      <a:pt x="1060" y="189"/>
                    </a:lnTo>
                    <a:lnTo>
                      <a:pt x="1064" y="176"/>
                    </a:lnTo>
                    <a:lnTo>
                      <a:pt x="1064" y="157"/>
                    </a:lnTo>
                    <a:lnTo>
                      <a:pt x="1065" y="143"/>
                    </a:lnTo>
                    <a:lnTo>
                      <a:pt x="1070" y="139"/>
                    </a:lnTo>
                    <a:lnTo>
                      <a:pt x="1086" y="143"/>
                    </a:lnTo>
                    <a:lnTo>
                      <a:pt x="1099" y="143"/>
                    </a:lnTo>
                    <a:lnTo>
                      <a:pt x="1110" y="133"/>
                    </a:lnTo>
                    <a:lnTo>
                      <a:pt x="1112" y="118"/>
                    </a:lnTo>
                    <a:lnTo>
                      <a:pt x="1112" y="100"/>
                    </a:lnTo>
                    <a:lnTo>
                      <a:pt x="1109" y="81"/>
                    </a:lnTo>
                    <a:lnTo>
                      <a:pt x="1103" y="69"/>
                    </a:lnTo>
                    <a:lnTo>
                      <a:pt x="1113" y="65"/>
                    </a:lnTo>
                    <a:lnTo>
                      <a:pt x="1128" y="66"/>
                    </a:lnTo>
                    <a:lnTo>
                      <a:pt x="1142" y="72"/>
                    </a:lnTo>
                    <a:lnTo>
                      <a:pt x="1153" y="70"/>
                    </a:lnTo>
                    <a:lnTo>
                      <a:pt x="1159" y="58"/>
                    </a:lnTo>
                    <a:lnTo>
                      <a:pt x="1165" y="41"/>
                    </a:lnTo>
                    <a:lnTo>
                      <a:pt x="1166" y="27"/>
                    </a:lnTo>
                    <a:lnTo>
                      <a:pt x="1183" y="31"/>
                    </a:lnTo>
                    <a:lnTo>
                      <a:pt x="1189" y="40"/>
                    </a:lnTo>
                    <a:lnTo>
                      <a:pt x="1197" y="48"/>
                    </a:lnTo>
                    <a:lnTo>
                      <a:pt x="1202" y="37"/>
                    </a:lnTo>
                    <a:lnTo>
                      <a:pt x="1197" y="28"/>
                    </a:lnTo>
                    <a:lnTo>
                      <a:pt x="1179" y="21"/>
                    </a:lnTo>
                    <a:lnTo>
                      <a:pt x="1168" y="19"/>
                    </a:lnTo>
                    <a:lnTo>
                      <a:pt x="1157" y="19"/>
                    </a:lnTo>
                    <a:lnTo>
                      <a:pt x="1131" y="29"/>
                    </a:lnTo>
                    <a:lnTo>
                      <a:pt x="1107" y="48"/>
                    </a:lnTo>
                    <a:lnTo>
                      <a:pt x="1091" y="61"/>
                    </a:lnTo>
                    <a:lnTo>
                      <a:pt x="1073" y="72"/>
                    </a:lnTo>
                    <a:lnTo>
                      <a:pt x="1062" y="72"/>
                    </a:lnTo>
                    <a:lnTo>
                      <a:pt x="1060" y="60"/>
                    </a:lnTo>
                    <a:lnTo>
                      <a:pt x="1053" y="67"/>
                    </a:lnTo>
                    <a:lnTo>
                      <a:pt x="1053" y="72"/>
                    </a:lnTo>
                    <a:lnTo>
                      <a:pt x="1056" y="78"/>
                    </a:lnTo>
                    <a:lnTo>
                      <a:pt x="1069" y="85"/>
                    </a:lnTo>
                    <a:lnTo>
                      <a:pt x="1072" y="92"/>
                    </a:lnTo>
                    <a:lnTo>
                      <a:pt x="1072" y="97"/>
                    </a:lnTo>
                    <a:lnTo>
                      <a:pt x="1059" y="98"/>
                    </a:lnTo>
                    <a:lnTo>
                      <a:pt x="1042" y="98"/>
                    </a:lnTo>
                    <a:lnTo>
                      <a:pt x="1024" y="107"/>
                    </a:lnTo>
                    <a:lnTo>
                      <a:pt x="1004" y="123"/>
                    </a:lnTo>
                    <a:lnTo>
                      <a:pt x="985" y="133"/>
                    </a:lnTo>
                    <a:lnTo>
                      <a:pt x="969" y="143"/>
                    </a:lnTo>
                    <a:lnTo>
                      <a:pt x="941" y="147"/>
                    </a:lnTo>
                    <a:lnTo>
                      <a:pt x="924" y="149"/>
                    </a:lnTo>
                    <a:lnTo>
                      <a:pt x="920" y="153"/>
                    </a:lnTo>
                    <a:lnTo>
                      <a:pt x="925" y="167"/>
                    </a:lnTo>
                    <a:lnTo>
                      <a:pt x="935" y="177"/>
                    </a:lnTo>
                    <a:lnTo>
                      <a:pt x="948" y="171"/>
                    </a:lnTo>
                    <a:lnTo>
                      <a:pt x="982" y="153"/>
                    </a:lnTo>
                    <a:lnTo>
                      <a:pt x="1024" y="128"/>
                    </a:lnTo>
                    <a:lnTo>
                      <a:pt x="1039" y="115"/>
                    </a:lnTo>
                    <a:lnTo>
                      <a:pt x="1055" y="110"/>
                    </a:lnTo>
                    <a:lnTo>
                      <a:pt x="1061" y="113"/>
                    </a:lnTo>
                    <a:lnTo>
                      <a:pt x="1061" y="120"/>
                    </a:lnTo>
                    <a:lnTo>
                      <a:pt x="1051" y="131"/>
                    </a:lnTo>
                    <a:lnTo>
                      <a:pt x="1020" y="150"/>
                    </a:lnTo>
                    <a:lnTo>
                      <a:pt x="995" y="164"/>
                    </a:lnTo>
                    <a:lnTo>
                      <a:pt x="971" y="181"/>
                    </a:lnTo>
                    <a:lnTo>
                      <a:pt x="966" y="191"/>
                    </a:lnTo>
                    <a:lnTo>
                      <a:pt x="969" y="201"/>
                    </a:lnTo>
                    <a:lnTo>
                      <a:pt x="977" y="216"/>
                    </a:lnTo>
                    <a:lnTo>
                      <a:pt x="981" y="235"/>
                    </a:lnTo>
                    <a:lnTo>
                      <a:pt x="982" y="251"/>
                    </a:lnTo>
                    <a:lnTo>
                      <a:pt x="979" y="259"/>
                    </a:lnTo>
                    <a:lnTo>
                      <a:pt x="964" y="253"/>
                    </a:lnTo>
                    <a:lnTo>
                      <a:pt x="952" y="242"/>
                    </a:lnTo>
                    <a:lnTo>
                      <a:pt x="937" y="226"/>
                    </a:lnTo>
                    <a:lnTo>
                      <a:pt x="916" y="211"/>
                    </a:lnTo>
                    <a:lnTo>
                      <a:pt x="909" y="204"/>
                    </a:lnTo>
                    <a:lnTo>
                      <a:pt x="896" y="198"/>
                    </a:lnTo>
                    <a:lnTo>
                      <a:pt x="879" y="197"/>
                    </a:lnTo>
                    <a:lnTo>
                      <a:pt x="864" y="198"/>
                    </a:lnTo>
                    <a:lnTo>
                      <a:pt x="849" y="207"/>
                    </a:lnTo>
                    <a:lnTo>
                      <a:pt x="835" y="214"/>
                    </a:lnTo>
                    <a:lnTo>
                      <a:pt x="821" y="219"/>
                    </a:lnTo>
                    <a:lnTo>
                      <a:pt x="808" y="219"/>
                    </a:lnTo>
                    <a:lnTo>
                      <a:pt x="793" y="219"/>
                    </a:lnTo>
                    <a:lnTo>
                      <a:pt x="781" y="215"/>
                    </a:lnTo>
                    <a:lnTo>
                      <a:pt x="773" y="215"/>
                    </a:lnTo>
                    <a:lnTo>
                      <a:pt x="771" y="221"/>
                    </a:lnTo>
                    <a:lnTo>
                      <a:pt x="774" y="225"/>
                    </a:lnTo>
                    <a:lnTo>
                      <a:pt x="779" y="239"/>
                    </a:lnTo>
                    <a:lnTo>
                      <a:pt x="766" y="240"/>
                    </a:lnTo>
                    <a:lnTo>
                      <a:pt x="737" y="229"/>
                    </a:lnTo>
                    <a:lnTo>
                      <a:pt x="710" y="223"/>
                    </a:lnTo>
                    <a:lnTo>
                      <a:pt x="675" y="214"/>
                    </a:lnTo>
                    <a:lnTo>
                      <a:pt x="653" y="207"/>
                    </a:lnTo>
                    <a:lnTo>
                      <a:pt x="643" y="207"/>
                    </a:lnTo>
                    <a:lnTo>
                      <a:pt x="619" y="207"/>
                    </a:lnTo>
                    <a:lnTo>
                      <a:pt x="609" y="214"/>
                    </a:lnTo>
                    <a:lnTo>
                      <a:pt x="604" y="223"/>
                    </a:lnTo>
                    <a:lnTo>
                      <a:pt x="613" y="226"/>
                    </a:lnTo>
                    <a:lnTo>
                      <a:pt x="659" y="239"/>
                    </a:lnTo>
                    <a:lnTo>
                      <a:pt x="690" y="241"/>
                    </a:lnTo>
                    <a:lnTo>
                      <a:pt x="713" y="242"/>
                    </a:lnTo>
                    <a:lnTo>
                      <a:pt x="731" y="243"/>
                    </a:lnTo>
                    <a:lnTo>
                      <a:pt x="761" y="246"/>
                    </a:lnTo>
                    <a:lnTo>
                      <a:pt x="784" y="243"/>
                    </a:lnTo>
                    <a:lnTo>
                      <a:pt x="798" y="246"/>
                    </a:lnTo>
                    <a:lnTo>
                      <a:pt x="848" y="269"/>
                    </a:lnTo>
                    <a:lnTo>
                      <a:pt x="856" y="274"/>
                    </a:lnTo>
                    <a:lnTo>
                      <a:pt x="845" y="275"/>
                    </a:lnTo>
                    <a:lnTo>
                      <a:pt x="823" y="279"/>
                    </a:lnTo>
                    <a:lnTo>
                      <a:pt x="794" y="274"/>
                    </a:lnTo>
                    <a:lnTo>
                      <a:pt x="766" y="268"/>
                    </a:lnTo>
                    <a:lnTo>
                      <a:pt x="741" y="264"/>
                    </a:lnTo>
                    <a:lnTo>
                      <a:pt x="714" y="266"/>
                    </a:lnTo>
                    <a:lnTo>
                      <a:pt x="689" y="270"/>
                    </a:lnTo>
                    <a:lnTo>
                      <a:pt x="673" y="273"/>
                    </a:lnTo>
                    <a:lnTo>
                      <a:pt x="650" y="266"/>
                    </a:lnTo>
                    <a:lnTo>
                      <a:pt x="632" y="263"/>
                    </a:lnTo>
                    <a:lnTo>
                      <a:pt x="603" y="262"/>
                    </a:lnTo>
                    <a:lnTo>
                      <a:pt x="584" y="262"/>
                    </a:lnTo>
                    <a:lnTo>
                      <a:pt x="560" y="262"/>
                    </a:lnTo>
                    <a:lnTo>
                      <a:pt x="544" y="262"/>
                    </a:lnTo>
                    <a:lnTo>
                      <a:pt x="534" y="262"/>
                    </a:lnTo>
                    <a:lnTo>
                      <a:pt x="523" y="253"/>
                    </a:lnTo>
                    <a:lnTo>
                      <a:pt x="507" y="244"/>
                    </a:lnTo>
                    <a:lnTo>
                      <a:pt x="493" y="239"/>
                    </a:lnTo>
                    <a:lnTo>
                      <a:pt x="483" y="230"/>
                    </a:lnTo>
                    <a:lnTo>
                      <a:pt x="471" y="225"/>
                    </a:lnTo>
                    <a:lnTo>
                      <a:pt x="483" y="216"/>
                    </a:lnTo>
                    <a:lnTo>
                      <a:pt x="499" y="211"/>
                    </a:lnTo>
                    <a:lnTo>
                      <a:pt x="509" y="211"/>
                    </a:lnTo>
                    <a:lnTo>
                      <a:pt x="523" y="213"/>
                    </a:lnTo>
                    <a:lnTo>
                      <a:pt x="538" y="217"/>
                    </a:lnTo>
                    <a:lnTo>
                      <a:pt x="544" y="223"/>
                    </a:lnTo>
                    <a:lnTo>
                      <a:pt x="554" y="215"/>
                    </a:lnTo>
                    <a:lnTo>
                      <a:pt x="558" y="207"/>
                    </a:lnTo>
                    <a:lnTo>
                      <a:pt x="554" y="202"/>
                    </a:lnTo>
                    <a:lnTo>
                      <a:pt x="545" y="203"/>
                    </a:lnTo>
                    <a:lnTo>
                      <a:pt x="521" y="204"/>
                    </a:lnTo>
                    <a:lnTo>
                      <a:pt x="501" y="205"/>
                    </a:lnTo>
                    <a:lnTo>
                      <a:pt x="478" y="205"/>
                    </a:lnTo>
                    <a:lnTo>
                      <a:pt x="454" y="202"/>
                    </a:lnTo>
                    <a:lnTo>
                      <a:pt x="443" y="194"/>
                    </a:lnTo>
                    <a:lnTo>
                      <a:pt x="428" y="176"/>
                    </a:lnTo>
                    <a:lnTo>
                      <a:pt x="418" y="162"/>
                    </a:lnTo>
                    <a:lnTo>
                      <a:pt x="400" y="150"/>
                    </a:lnTo>
                    <a:lnTo>
                      <a:pt x="388" y="147"/>
                    </a:lnTo>
                    <a:lnTo>
                      <a:pt x="382" y="153"/>
                    </a:lnTo>
                    <a:lnTo>
                      <a:pt x="382" y="160"/>
                    </a:lnTo>
                    <a:lnTo>
                      <a:pt x="377" y="167"/>
                    </a:lnTo>
                    <a:lnTo>
                      <a:pt x="368" y="167"/>
                    </a:lnTo>
                    <a:lnTo>
                      <a:pt x="359" y="157"/>
                    </a:lnTo>
                    <a:lnTo>
                      <a:pt x="353" y="146"/>
                    </a:lnTo>
                    <a:lnTo>
                      <a:pt x="340" y="125"/>
                    </a:lnTo>
                    <a:lnTo>
                      <a:pt x="324" y="115"/>
                    </a:lnTo>
                    <a:lnTo>
                      <a:pt x="312" y="114"/>
                    </a:lnTo>
                    <a:lnTo>
                      <a:pt x="299" y="114"/>
                    </a:lnTo>
                    <a:lnTo>
                      <a:pt x="287" y="117"/>
                    </a:lnTo>
                    <a:lnTo>
                      <a:pt x="279" y="125"/>
                    </a:lnTo>
                    <a:lnTo>
                      <a:pt x="275" y="138"/>
                    </a:lnTo>
                    <a:lnTo>
                      <a:pt x="275" y="150"/>
                    </a:lnTo>
                    <a:lnTo>
                      <a:pt x="279" y="162"/>
                    </a:lnTo>
                    <a:lnTo>
                      <a:pt x="269" y="165"/>
                    </a:lnTo>
                    <a:lnTo>
                      <a:pt x="259" y="162"/>
                    </a:lnTo>
                    <a:lnTo>
                      <a:pt x="247" y="154"/>
                    </a:lnTo>
                    <a:lnTo>
                      <a:pt x="238" y="143"/>
                    </a:lnTo>
                    <a:lnTo>
                      <a:pt x="229" y="137"/>
                    </a:lnTo>
                    <a:lnTo>
                      <a:pt x="219" y="134"/>
                    </a:lnTo>
                    <a:lnTo>
                      <a:pt x="206" y="133"/>
                    </a:lnTo>
                    <a:lnTo>
                      <a:pt x="192" y="128"/>
                    </a:lnTo>
                    <a:lnTo>
                      <a:pt x="184" y="123"/>
                    </a:lnTo>
                    <a:lnTo>
                      <a:pt x="170" y="120"/>
                    </a:lnTo>
                    <a:lnTo>
                      <a:pt x="154" y="123"/>
                    </a:lnTo>
                    <a:lnTo>
                      <a:pt x="142" y="121"/>
                    </a:lnTo>
                    <a:lnTo>
                      <a:pt x="133" y="118"/>
                    </a:lnTo>
                    <a:lnTo>
                      <a:pt x="129" y="124"/>
                    </a:lnTo>
                    <a:lnTo>
                      <a:pt x="140" y="131"/>
                    </a:lnTo>
                    <a:lnTo>
                      <a:pt x="155" y="143"/>
                    </a:lnTo>
                    <a:lnTo>
                      <a:pt x="159" y="150"/>
                    </a:lnTo>
                    <a:lnTo>
                      <a:pt x="152" y="154"/>
                    </a:lnTo>
                    <a:lnTo>
                      <a:pt x="140" y="155"/>
                    </a:lnTo>
                    <a:lnTo>
                      <a:pt x="128" y="157"/>
                    </a:lnTo>
                    <a:lnTo>
                      <a:pt x="118" y="155"/>
                    </a:lnTo>
                    <a:lnTo>
                      <a:pt x="104" y="150"/>
                    </a:lnTo>
                    <a:lnTo>
                      <a:pt x="97" y="148"/>
                    </a:lnTo>
                    <a:lnTo>
                      <a:pt x="86" y="150"/>
                    </a:lnTo>
                    <a:lnTo>
                      <a:pt x="75" y="157"/>
                    </a:lnTo>
                    <a:lnTo>
                      <a:pt x="61" y="166"/>
                    </a:lnTo>
                    <a:lnTo>
                      <a:pt x="52" y="150"/>
                    </a:lnTo>
                    <a:lnTo>
                      <a:pt x="70" y="138"/>
                    </a:lnTo>
                    <a:lnTo>
                      <a:pt x="105" y="115"/>
                    </a:lnTo>
                    <a:lnTo>
                      <a:pt x="140" y="92"/>
                    </a:lnTo>
                    <a:lnTo>
                      <a:pt x="154" y="82"/>
                    </a:lnTo>
                    <a:lnTo>
                      <a:pt x="183" y="96"/>
                    </a:lnTo>
                    <a:lnTo>
                      <a:pt x="229" y="114"/>
                    </a:lnTo>
                    <a:lnTo>
                      <a:pt x="265" y="94"/>
                    </a:lnTo>
                    <a:lnTo>
                      <a:pt x="304" y="72"/>
                    </a:lnTo>
                    <a:lnTo>
                      <a:pt x="342" y="86"/>
                    </a:lnTo>
                    <a:lnTo>
                      <a:pt x="378" y="99"/>
                    </a:lnTo>
                    <a:lnTo>
                      <a:pt x="469" y="159"/>
                    </a:lnTo>
                    <a:lnTo>
                      <a:pt x="618" y="177"/>
                    </a:lnTo>
                    <a:lnTo>
                      <a:pt x="811" y="177"/>
                    </a:lnTo>
                    <a:lnTo>
                      <a:pt x="909" y="127"/>
                    </a:lnTo>
                    <a:lnTo>
                      <a:pt x="985" y="99"/>
                    </a:lnTo>
                    <a:lnTo>
                      <a:pt x="1070" y="21"/>
                    </a:lnTo>
                    <a:lnTo>
                      <a:pt x="1122" y="9"/>
                    </a:lnTo>
                    <a:lnTo>
                      <a:pt x="1154" y="0"/>
                    </a:lnTo>
                    <a:lnTo>
                      <a:pt x="1195" y="7"/>
                    </a:lnTo>
                    <a:lnTo>
                      <a:pt x="1234" y="34"/>
                    </a:lnTo>
                    <a:lnTo>
                      <a:pt x="1247" y="85"/>
                    </a:lnTo>
                    <a:lnTo>
                      <a:pt x="1225" y="140"/>
                    </a:lnTo>
                    <a:lnTo>
                      <a:pt x="1179" y="136"/>
                    </a:lnTo>
                    <a:lnTo>
                      <a:pt x="1151" y="152"/>
                    </a:lnTo>
                    <a:lnTo>
                      <a:pt x="1130" y="185"/>
                    </a:lnTo>
                    <a:lnTo>
                      <a:pt x="982" y="371"/>
                    </a:lnTo>
                    <a:lnTo>
                      <a:pt x="962" y="371"/>
                    </a:lnTo>
                    <a:lnTo>
                      <a:pt x="906" y="405"/>
                    </a:lnTo>
                    <a:lnTo>
                      <a:pt x="837" y="409"/>
                    </a:lnTo>
                    <a:lnTo>
                      <a:pt x="766" y="434"/>
                    </a:lnTo>
                    <a:lnTo>
                      <a:pt x="659" y="426"/>
                    </a:lnTo>
                    <a:lnTo>
                      <a:pt x="592" y="428"/>
                    </a:lnTo>
                    <a:lnTo>
                      <a:pt x="554" y="415"/>
                    </a:lnTo>
                    <a:lnTo>
                      <a:pt x="494" y="389"/>
                    </a:lnTo>
                    <a:lnTo>
                      <a:pt x="437" y="371"/>
                    </a:lnTo>
                    <a:lnTo>
                      <a:pt x="386" y="330"/>
                    </a:lnTo>
                    <a:lnTo>
                      <a:pt x="321" y="321"/>
                    </a:lnTo>
                    <a:lnTo>
                      <a:pt x="262" y="298"/>
                    </a:lnTo>
                    <a:lnTo>
                      <a:pt x="173" y="273"/>
                    </a:lnTo>
                    <a:lnTo>
                      <a:pt x="126" y="269"/>
                    </a:lnTo>
                    <a:lnTo>
                      <a:pt x="89" y="251"/>
                    </a:lnTo>
                    <a:lnTo>
                      <a:pt x="69" y="232"/>
                    </a:lnTo>
                    <a:lnTo>
                      <a:pt x="25" y="239"/>
                    </a:lnTo>
                    <a:lnTo>
                      <a:pt x="0" y="222"/>
                    </a:lnTo>
                    <a:lnTo>
                      <a:pt x="2" y="192"/>
                    </a:lnTo>
                    <a:lnTo>
                      <a:pt x="24" y="174"/>
                    </a:lnTo>
                    <a:lnTo>
                      <a:pt x="43" y="156"/>
                    </a:lnTo>
                    <a:close/>
                  </a:path>
                </a:pathLst>
              </a:custGeom>
              <a:solidFill>
                <a:srgbClr val="F585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8" name="Freeform 82"/>
              <p:cNvSpPr>
                <a:spLocks/>
              </p:cNvSpPr>
              <p:nvPr/>
            </p:nvSpPr>
            <p:spPr bwMode="auto">
              <a:xfrm>
                <a:off x="1035" y="4180"/>
                <a:ext cx="28" cy="49"/>
              </a:xfrm>
              <a:custGeom>
                <a:avLst/>
                <a:gdLst>
                  <a:gd name="T0" fmla="*/ 0 w 253"/>
                  <a:gd name="T1" fmla="*/ 0 h 435"/>
                  <a:gd name="T2" fmla="*/ 0 w 253"/>
                  <a:gd name="T3" fmla="*/ 0 h 435"/>
                  <a:gd name="T4" fmla="*/ 0 w 253"/>
                  <a:gd name="T5" fmla="*/ 0 h 435"/>
                  <a:gd name="T6" fmla="*/ 0 w 253"/>
                  <a:gd name="T7" fmla="*/ 0 h 435"/>
                  <a:gd name="T8" fmla="*/ 0 w 253"/>
                  <a:gd name="T9" fmla="*/ 0 h 435"/>
                  <a:gd name="T10" fmla="*/ 0 w 253"/>
                  <a:gd name="T11" fmla="*/ 0 h 435"/>
                  <a:gd name="T12" fmla="*/ 0 w 253"/>
                  <a:gd name="T13" fmla="*/ 0 h 435"/>
                  <a:gd name="T14" fmla="*/ 0 w 253"/>
                  <a:gd name="T15" fmla="*/ 0 h 435"/>
                  <a:gd name="T16" fmla="*/ 0 w 253"/>
                  <a:gd name="T17" fmla="*/ 0 h 435"/>
                  <a:gd name="T18" fmla="*/ 0 w 253"/>
                  <a:gd name="T19" fmla="*/ 0 h 435"/>
                  <a:gd name="T20" fmla="*/ 0 w 253"/>
                  <a:gd name="T21" fmla="*/ 0 h 435"/>
                  <a:gd name="T22" fmla="*/ 0 w 253"/>
                  <a:gd name="T23" fmla="*/ 0 h 435"/>
                  <a:gd name="T24" fmla="*/ 0 w 253"/>
                  <a:gd name="T25" fmla="*/ 0 h 435"/>
                  <a:gd name="T26" fmla="*/ 0 w 253"/>
                  <a:gd name="T27" fmla="*/ 0 h 435"/>
                  <a:gd name="T28" fmla="*/ 0 w 253"/>
                  <a:gd name="T29" fmla="*/ 0 h 435"/>
                  <a:gd name="T30" fmla="*/ 0 w 253"/>
                  <a:gd name="T31" fmla="*/ 0 h 435"/>
                  <a:gd name="T32" fmla="*/ 0 w 253"/>
                  <a:gd name="T33" fmla="*/ 0 h 435"/>
                  <a:gd name="T34" fmla="*/ 0 w 253"/>
                  <a:gd name="T35" fmla="*/ 0 h 435"/>
                  <a:gd name="T36" fmla="*/ 0 w 253"/>
                  <a:gd name="T37" fmla="*/ 0 h 435"/>
                  <a:gd name="T38" fmla="*/ 0 w 253"/>
                  <a:gd name="T39" fmla="*/ 0 h 435"/>
                  <a:gd name="T40" fmla="*/ 0 w 253"/>
                  <a:gd name="T41" fmla="*/ 0 h 435"/>
                  <a:gd name="T42" fmla="*/ 0 w 253"/>
                  <a:gd name="T43" fmla="*/ 0 h 435"/>
                  <a:gd name="T44" fmla="*/ 0 w 253"/>
                  <a:gd name="T45" fmla="*/ 0 h 435"/>
                  <a:gd name="T46" fmla="*/ 0 w 253"/>
                  <a:gd name="T47" fmla="*/ 0 h 435"/>
                  <a:gd name="T48" fmla="*/ 0 w 253"/>
                  <a:gd name="T49" fmla="*/ 0 h 435"/>
                  <a:gd name="T50" fmla="*/ 0 w 253"/>
                  <a:gd name="T51" fmla="*/ 0 h 435"/>
                  <a:gd name="T52" fmla="*/ 0 w 253"/>
                  <a:gd name="T53" fmla="*/ 0 h 435"/>
                  <a:gd name="T54" fmla="*/ 0 w 253"/>
                  <a:gd name="T55" fmla="*/ 0 h 435"/>
                  <a:gd name="T56" fmla="*/ 0 w 253"/>
                  <a:gd name="T57" fmla="*/ 0 h 435"/>
                  <a:gd name="T58" fmla="*/ 0 w 253"/>
                  <a:gd name="T59" fmla="*/ 0 h 435"/>
                  <a:gd name="T60" fmla="*/ 0 w 253"/>
                  <a:gd name="T61" fmla="*/ 0 h 435"/>
                  <a:gd name="T62" fmla="*/ 0 w 253"/>
                  <a:gd name="T63" fmla="*/ 0 h 435"/>
                  <a:gd name="T64" fmla="*/ 0 w 253"/>
                  <a:gd name="T65" fmla="*/ 0 h 435"/>
                  <a:gd name="T66" fmla="*/ 0 w 253"/>
                  <a:gd name="T67" fmla="*/ 0 h 435"/>
                  <a:gd name="T68" fmla="*/ 0 w 253"/>
                  <a:gd name="T69" fmla="*/ 0 h 435"/>
                  <a:gd name="T70" fmla="*/ 0 w 253"/>
                  <a:gd name="T71" fmla="*/ 0 h 435"/>
                  <a:gd name="T72" fmla="*/ 0 w 253"/>
                  <a:gd name="T73" fmla="*/ 0 h 435"/>
                  <a:gd name="T74" fmla="*/ 0 w 253"/>
                  <a:gd name="T75" fmla="*/ 0 h 435"/>
                  <a:gd name="T76" fmla="*/ 0 w 253"/>
                  <a:gd name="T77" fmla="*/ 0 h 435"/>
                  <a:gd name="T78" fmla="*/ 0 w 253"/>
                  <a:gd name="T79" fmla="*/ 0 h 435"/>
                  <a:gd name="T80" fmla="*/ 0 w 253"/>
                  <a:gd name="T81" fmla="*/ 0 h 435"/>
                  <a:gd name="T82" fmla="*/ 0 w 253"/>
                  <a:gd name="T83" fmla="*/ 0 h 435"/>
                  <a:gd name="T84" fmla="*/ 0 w 253"/>
                  <a:gd name="T85" fmla="*/ 0 h 435"/>
                  <a:gd name="T86" fmla="*/ 0 w 253"/>
                  <a:gd name="T87" fmla="*/ 0 h 435"/>
                  <a:gd name="T88" fmla="*/ 0 w 253"/>
                  <a:gd name="T89" fmla="*/ 0 h 435"/>
                  <a:gd name="T90" fmla="*/ 0 w 253"/>
                  <a:gd name="T91" fmla="*/ 0 h 435"/>
                  <a:gd name="T92" fmla="*/ 0 w 253"/>
                  <a:gd name="T93" fmla="*/ 0 h 435"/>
                  <a:gd name="T94" fmla="*/ 0 w 253"/>
                  <a:gd name="T95" fmla="*/ 0 h 435"/>
                  <a:gd name="T96" fmla="*/ 0 w 253"/>
                  <a:gd name="T97" fmla="*/ 0 h 435"/>
                  <a:gd name="T98" fmla="*/ 0 w 253"/>
                  <a:gd name="T99" fmla="*/ 0 h 435"/>
                  <a:gd name="T100" fmla="*/ 0 w 253"/>
                  <a:gd name="T101" fmla="*/ 0 h 435"/>
                  <a:gd name="T102" fmla="*/ 0 w 253"/>
                  <a:gd name="T103" fmla="*/ 0 h 435"/>
                  <a:gd name="T104" fmla="*/ 0 w 253"/>
                  <a:gd name="T105" fmla="*/ 0 h 4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3"/>
                  <a:gd name="T160" fmla="*/ 0 h 435"/>
                  <a:gd name="T161" fmla="*/ 253 w 253"/>
                  <a:gd name="T162" fmla="*/ 435 h 43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3" h="435">
                    <a:moveTo>
                      <a:pt x="166" y="63"/>
                    </a:moveTo>
                    <a:lnTo>
                      <a:pt x="184" y="69"/>
                    </a:lnTo>
                    <a:lnTo>
                      <a:pt x="180" y="99"/>
                    </a:lnTo>
                    <a:lnTo>
                      <a:pt x="174" y="143"/>
                    </a:lnTo>
                    <a:lnTo>
                      <a:pt x="167" y="179"/>
                    </a:lnTo>
                    <a:lnTo>
                      <a:pt x="160" y="209"/>
                    </a:lnTo>
                    <a:lnTo>
                      <a:pt x="148" y="235"/>
                    </a:lnTo>
                    <a:lnTo>
                      <a:pt x="132" y="268"/>
                    </a:lnTo>
                    <a:lnTo>
                      <a:pt x="118" y="291"/>
                    </a:lnTo>
                    <a:lnTo>
                      <a:pt x="100" y="310"/>
                    </a:lnTo>
                    <a:lnTo>
                      <a:pt x="86" y="320"/>
                    </a:lnTo>
                    <a:lnTo>
                      <a:pt x="69" y="330"/>
                    </a:lnTo>
                    <a:lnTo>
                      <a:pt x="53" y="339"/>
                    </a:lnTo>
                    <a:lnTo>
                      <a:pt x="47" y="351"/>
                    </a:lnTo>
                    <a:lnTo>
                      <a:pt x="47" y="370"/>
                    </a:lnTo>
                    <a:lnTo>
                      <a:pt x="45" y="387"/>
                    </a:lnTo>
                    <a:lnTo>
                      <a:pt x="39" y="398"/>
                    </a:lnTo>
                    <a:lnTo>
                      <a:pt x="34" y="406"/>
                    </a:lnTo>
                    <a:lnTo>
                      <a:pt x="48" y="406"/>
                    </a:lnTo>
                    <a:lnTo>
                      <a:pt x="61" y="405"/>
                    </a:lnTo>
                    <a:lnTo>
                      <a:pt x="81" y="401"/>
                    </a:lnTo>
                    <a:lnTo>
                      <a:pt x="99" y="392"/>
                    </a:lnTo>
                    <a:lnTo>
                      <a:pt x="124" y="379"/>
                    </a:lnTo>
                    <a:lnTo>
                      <a:pt x="142" y="362"/>
                    </a:lnTo>
                    <a:lnTo>
                      <a:pt x="162" y="340"/>
                    </a:lnTo>
                    <a:lnTo>
                      <a:pt x="179" y="314"/>
                    </a:lnTo>
                    <a:lnTo>
                      <a:pt x="192" y="295"/>
                    </a:lnTo>
                    <a:lnTo>
                      <a:pt x="207" y="267"/>
                    </a:lnTo>
                    <a:lnTo>
                      <a:pt x="214" y="237"/>
                    </a:lnTo>
                    <a:lnTo>
                      <a:pt x="223" y="181"/>
                    </a:lnTo>
                    <a:lnTo>
                      <a:pt x="228" y="135"/>
                    </a:lnTo>
                    <a:lnTo>
                      <a:pt x="231" y="88"/>
                    </a:lnTo>
                    <a:lnTo>
                      <a:pt x="232" y="59"/>
                    </a:lnTo>
                    <a:lnTo>
                      <a:pt x="226" y="42"/>
                    </a:lnTo>
                    <a:lnTo>
                      <a:pt x="209" y="37"/>
                    </a:lnTo>
                    <a:lnTo>
                      <a:pt x="192" y="42"/>
                    </a:lnTo>
                    <a:lnTo>
                      <a:pt x="185" y="58"/>
                    </a:lnTo>
                    <a:lnTo>
                      <a:pt x="169" y="49"/>
                    </a:lnTo>
                    <a:lnTo>
                      <a:pt x="173" y="0"/>
                    </a:lnTo>
                    <a:lnTo>
                      <a:pt x="199" y="14"/>
                    </a:lnTo>
                    <a:lnTo>
                      <a:pt x="246" y="15"/>
                    </a:lnTo>
                    <a:lnTo>
                      <a:pt x="253" y="37"/>
                    </a:lnTo>
                    <a:lnTo>
                      <a:pt x="246" y="147"/>
                    </a:lnTo>
                    <a:lnTo>
                      <a:pt x="231" y="292"/>
                    </a:lnTo>
                    <a:lnTo>
                      <a:pt x="185" y="369"/>
                    </a:lnTo>
                    <a:lnTo>
                      <a:pt x="128" y="412"/>
                    </a:lnTo>
                    <a:lnTo>
                      <a:pt x="56" y="434"/>
                    </a:lnTo>
                    <a:lnTo>
                      <a:pt x="0" y="435"/>
                    </a:lnTo>
                    <a:lnTo>
                      <a:pt x="29" y="347"/>
                    </a:lnTo>
                    <a:lnTo>
                      <a:pt x="36" y="324"/>
                    </a:lnTo>
                    <a:lnTo>
                      <a:pt x="109" y="272"/>
                    </a:lnTo>
                    <a:lnTo>
                      <a:pt x="166" y="63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49" name="Freeform 83"/>
              <p:cNvSpPr>
                <a:spLocks/>
              </p:cNvSpPr>
              <p:nvPr/>
            </p:nvSpPr>
            <p:spPr bwMode="auto">
              <a:xfrm>
                <a:off x="1035" y="4165"/>
                <a:ext cx="19" cy="53"/>
              </a:xfrm>
              <a:custGeom>
                <a:avLst/>
                <a:gdLst>
                  <a:gd name="T0" fmla="*/ 0 w 165"/>
                  <a:gd name="T1" fmla="*/ 0 h 477"/>
                  <a:gd name="T2" fmla="*/ 0 w 165"/>
                  <a:gd name="T3" fmla="*/ 0 h 477"/>
                  <a:gd name="T4" fmla="*/ 0 w 165"/>
                  <a:gd name="T5" fmla="*/ 0 h 477"/>
                  <a:gd name="T6" fmla="*/ 0 w 165"/>
                  <a:gd name="T7" fmla="*/ 0 h 477"/>
                  <a:gd name="T8" fmla="*/ 0 w 165"/>
                  <a:gd name="T9" fmla="*/ 0 h 477"/>
                  <a:gd name="T10" fmla="*/ 0 w 165"/>
                  <a:gd name="T11" fmla="*/ 0 h 477"/>
                  <a:gd name="T12" fmla="*/ 0 w 165"/>
                  <a:gd name="T13" fmla="*/ 0 h 477"/>
                  <a:gd name="T14" fmla="*/ 0 w 165"/>
                  <a:gd name="T15" fmla="*/ 0 h 477"/>
                  <a:gd name="T16" fmla="*/ 0 w 165"/>
                  <a:gd name="T17" fmla="*/ 0 h 477"/>
                  <a:gd name="T18" fmla="*/ 0 w 165"/>
                  <a:gd name="T19" fmla="*/ 0 h 477"/>
                  <a:gd name="T20" fmla="*/ 0 w 165"/>
                  <a:gd name="T21" fmla="*/ 0 h 477"/>
                  <a:gd name="T22" fmla="*/ 0 w 165"/>
                  <a:gd name="T23" fmla="*/ 0 h 477"/>
                  <a:gd name="T24" fmla="*/ 0 w 165"/>
                  <a:gd name="T25" fmla="*/ 0 h 477"/>
                  <a:gd name="T26" fmla="*/ 0 w 165"/>
                  <a:gd name="T27" fmla="*/ 0 h 477"/>
                  <a:gd name="T28" fmla="*/ 0 w 165"/>
                  <a:gd name="T29" fmla="*/ 0 h 477"/>
                  <a:gd name="T30" fmla="*/ 0 w 165"/>
                  <a:gd name="T31" fmla="*/ 0 h 477"/>
                  <a:gd name="T32" fmla="*/ 0 w 165"/>
                  <a:gd name="T33" fmla="*/ 0 h 477"/>
                  <a:gd name="T34" fmla="*/ 0 w 165"/>
                  <a:gd name="T35" fmla="*/ 0 h 477"/>
                  <a:gd name="T36" fmla="*/ 0 w 165"/>
                  <a:gd name="T37" fmla="*/ 0 h 477"/>
                  <a:gd name="T38" fmla="*/ 0 w 165"/>
                  <a:gd name="T39" fmla="*/ 0 h 477"/>
                  <a:gd name="T40" fmla="*/ 0 w 165"/>
                  <a:gd name="T41" fmla="*/ 0 h 477"/>
                  <a:gd name="T42" fmla="*/ 0 w 165"/>
                  <a:gd name="T43" fmla="*/ 0 h 477"/>
                  <a:gd name="T44" fmla="*/ 0 w 165"/>
                  <a:gd name="T45" fmla="*/ 0 h 477"/>
                  <a:gd name="T46" fmla="*/ 0 w 165"/>
                  <a:gd name="T47" fmla="*/ 0 h 477"/>
                  <a:gd name="T48" fmla="*/ 0 w 165"/>
                  <a:gd name="T49" fmla="*/ 0 h 477"/>
                  <a:gd name="T50" fmla="*/ 0 w 165"/>
                  <a:gd name="T51" fmla="*/ 0 h 477"/>
                  <a:gd name="T52" fmla="*/ 0 w 165"/>
                  <a:gd name="T53" fmla="*/ 0 h 477"/>
                  <a:gd name="T54" fmla="*/ 0 w 165"/>
                  <a:gd name="T55" fmla="*/ 0 h 477"/>
                  <a:gd name="T56" fmla="*/ 0 w 165"/>
                  <a:gd name="T57" fmla="*/ 0 h 477"/>
                  <a:gd name="T58" fmla="*/ 0 w 165"/>
                  <a:gd name="T59" fmla="*/ 0 h 477"/>
                  <a:gd name="T60" fmla="*/ 0 w 165"/>
                  <a:gd name="T61" fmla="*/ 0 h 477"/>
                  <a:gd name="T62" fmla="*/ 0 w 165"/>
                  <a:gd name="T63" fmla="*/ 0 h 477"/>
                  <a:gd name="T64" fmla="*/ 0 w 165"/>
                  <a:gd name="T65" fmla="*/ 0 h 477"/>
                  <a:gd name="T66" fmla="*/ 0 w 165"/>
                  <a:gd name="T67" fmla="*/ 0 h 477"/>
                  <a:gd name="T68" fmla="*/ 0 w 165"/>
                  <a:gd name="T69" fmla="*/ 0 h 477"/>
                  <a:gd name="T70" fmla="*/ 0 w 165"/>
                  <a:gd name="T71" fmla="*/ 0 h 477"/>
                  <a:gd name="T72" fmla="*/ 0 w 165"/>
                  <a:gd name="T73" fmla="*/ 0 h 477"/>
                  <a:gd name="T74" fmla="*/ 0 w 165"/>
                  <a:gd name="T75" fmla="*/ 0 h 477"/>
                  <a:gd name="T76" fmla="*/ 0 w 165"/>
                  <a:gd name="T77" fmla="*/ 0 h 477"/>
                  <a:gd name="T78" fmla="*/ 0 w 165"/>
                  <a:gd name="T79" fmla="*/ 0 h 477"/>
                  <a:gd name="T80" fmla="*/ 0 w 165"/>
                  <a:gd name="T81" fmla="*/ 0 h 477"/>
                  <a:gd name="T82" fmla="*/ 0 w 165"/>
                  <a:gd name="T83" fmla="*/ 0 h 477"/>
                  <a:gd name="T84" fmla="*/ 0 w 165"/>
                  <a:gd name="T85" fmla="*/ 0 h 477"/>
                  <a:gd name="T86" fmla="*/ 0 w 165"/>
                  <a:gd name="T87" fmla="*/ 0 h 47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5"/>
                  <a:gd name="T133" fmla="*/ 0 h 477"/>
                  <a:gd name="T134" fmla="*/ 165 w 165"/>
                  <a:gd name="T135" fmla="*/ 477 h 47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5" h="477">
                    <a:moveTo>
                      <a:pt x="156" y="54"/>
                    </a:moveTo>
                    <a:lnTo>
                      <a:pt x="127" y="68"/>
                    </a:lnTo>
                    <a:lnTo>
                      <a:pt x="130" y="104"/>
                    </a:lnTo>
                    <a:lnTo>
                      <a:pt x="132" y="135"/>
                    </a:lnTo>
                    <a:lnTo>
                      <a:pt x="131" y="174"/>
                    </a:lnTo>
                    <a:lnTo>
                      <a:pt x="124" y="214"/>
                    </a:lnTo>
                    <a:lnTo>
                      <a:pt x="117" y="244"/>
                    </a:lnTo>
                    <a:lnTo>
                      <a:pt x="102" y="296"/>
                    </a:lnTo>
                    <a:lnTo>
                      <a:pt x="89" y="334"/>
                    </a:lnTo>
                    <a:lnTo>
                      <a:pt x="74" y="366"/>
                    </a:lnTo>
                    <a:lnTo>
                      <a:pt x="62" y="393"/>
                    </a:lnTo>
                    <a:lnTo>
                      <a:pt x="43" y="410"/>
                    </a:lnTo>
                    <a:lnTo>
                      <a:pt x="36" y="389"/>
                    </a:lnTo>
                    <a:lnTo>
                      <a:pt x="34" y="358"/>
                    </a:lnTo>
                    <a:lnTo>
                      <a:pt x="36" y="340"/>
                    </a:lnTo>
                    <a:lnTo>
                      <a:pt x="29" y="321"/>
                    </a:lnTo>
                    <a:lnTo>
                      <a:pt x="29" y="302"/>
                    </a:lnTo>
                    <a:lnTo>
                      <a:pt x="34" y="275"/>
                    </a:lnTo>
                    <a:lnTo>
                      <a:pt x="51" y="220"/>
                    </a:lnTo>
                    <a:lnTo>
                      <a:pt x="57" y="194"/>
                    </a:lnTo>
                    <a:lnTo>
                      <a:pt x="63" y="169"/>
                    </a:lnTo>
                    <a:lnTo>
                      <a:pt x="63" y="145"/>
                    </a:lnTo>
                    <a:lnTo>
                      <a:pt x="63" y="116"/>
                    </a:lnTo>
                    <a:lnTo>
                      <a:pt x="65" y="94"/>
                    </a:lnTo>
                    <a:lnTo>
                      <a:pt x="75" y="76"/>
                    </a:lnTo>
                    <a:lnTo>
                      <a:pt x="83" y="60"/>
                    </a:lnTo>
                    <a:lnTo>
                      <a:pt x="96" y="47"/>
                    </a:lnTo>
                    <a:lnTo>
                      <a:pt x="109" y="47"/>
                    </a:lnTo>
                    <a:lnTo>
                      <a:pt x="120" y="54"/>
                    </a:lnTo>
                    <a:lnTo>
                      <a:pt x="151" y="40"/>
                    </a:lnTo>
                    <a:lnTo>
                      <a:pt x="120" y="0"/>
                    </a:lnTo>
                    <a:lnTo>
                      <a:pt x="93" y="18"/>
                    </a:lnTo>
                    <a:lnTo>
                      <a:pt x="25" y="105"/>
                    </a:lnTo>
                    <a:lnTo>
                      <a:pt x="31" y="174"/>
                    </a:lnTo>
                    <a:lnTo>
                      <a:pt x="0" y="296"/>
                    </a:lnTo>
                    <a:lnTo>
                      <a:pt x="3" y="321"/>
                    </a:lnTo>
                    <a:lnTo>
                      <a:pt x="20" y="358"/>
                    </a:lnTo>
                    <a:lnTo>
                      <a:pt x="25" y="477"/>
                    </a:lnTo>
                    <a:lnTo>
                      <a:pt x="56" y="447"/>
                    </a:lnTo>
                    <a:lnTo>
                      <a:pt x="120" y="364"/>
                    </a:lnTo>
                    <a:lnTo>
                      <a:pt x="165" y="167"/>
                    </a:lnTo>
                    <a:lnTo>
                      <a:pt x="164" y="73"/>
                    </a:lnTo>
                    <a:lnTo>
                      <a:pt x="156" y="54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0" name="Freeform 84"/>
              <p:cNvSpPr>
                <a:spLocks/>
              </p:cNvSpPr>
              <p:nvPr/>
            </p:nvSpPr>
            <p:spPr bwMode="auto">
              <a:xfrm>
                <a:off x="1074" y="4160"/>
                <a:ext cx="3" cy="2"/>
              </a:xfrm>
              <a:custGeom>
                <a:avLst/>
                <a:gdLst>
                  <a:gd name="T0" fmla="*/ 0 w 25"/>
                  <a:gd name="T1" fmla="*/ 0 h 20"/>
                  <a:gd name="T2" fmla="*/ 0 w 25"/>
                  <a:gd name="T3" fmla="*/ 0 h 20"/>
                  <a:gd name="T4" fmla="*/ 0 w 25"/>
                  <a:gd name="T5" fmla="*/ 0 h 20"/>
                  <a:gd name="T6" fmla="*/ 0 w 25"/>
                  <a:gd name="T7" fmla="*/ 0 h 20"/>
                  <a:gd name="T8" fmla="*/ 0 w 25"/>
                  <a:gd name="T9" fmla="*/ 0 h 20"/>
                  <a:gd name="T10" fmla="*/ 0 w 25"/>
                  <a:gd name="T11" fmla="*/ 0 h 20"/>
                  <a:gd name="T12" fmla="*/ 0 w 25"/>
                  <a:gd name="T13" fmla="*/ 0 h 20"/>
                  <a:gd name="T14" fmla="*/ 0 w 25"/>
                  <a:gd name="T15" fmla="*/ 0 h 20"/>
                  <a:gd name="T16" fmla="*/ 0 w 25"/>
                  <a:gd name="T17" fmla="*/ 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0"/>
                  <a:gd name="T29" fmla="*/ 25 w 25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0">
                    <a:moveTo>
                      <a:pt x="12" y="20"/>
                    </a:moveTo>
                    <a:lnTo>
                      <a:pt x="9" y="13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0" y="14"/>
                    </a:lnTo>
                    <a:lnTo>
                      <a:pt x="15" y="0"/>
                    </a:lnTo>
                    <a:lnTo>
                      <a:pt x="25" y="11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1" name="Freeform 85"/>
              <p:cNvSpPr>
                <a:spLocks/>
              </p:cNvSpPr>
              <p:nvPr/>
            </p:nvSpPr>
            <p:spPr bwMode="auto">
              <a:xfrm>
                <a:off x="1064" y="4160"/>
                <a:ext cx="14" cy="29"/>
              </a:xfrm>
              <a:custGeom>
                <a:avLst/>
                <a:gdLst>
                  <a:gd name="T0" fmla="*/ 0 w 126"/>
                  <a:gd name="T1" fmla="*/ 0 h 263"/>
                  <a:gd name="T2" fmla="*/ 0 w 126"/>
                  <a:gd name="T3" fmla="*/ 0 h 263"/>
                  <a:gd name="T4" fmla="*/ 0 w 126"/>
                  <a:gd name="T5" fmla="*/ 0 h 263"/>
                  <a:gd name="T6" fmla="*/ 0 w 126"/>
                  <a:gd name="T7" fmla="*/ 0 h 263"/>
                  <a:gd name="T8" fmla="*/ 0 w 126"/>
                  <a:gd name="T9" fmla="*/ 0 h 263"/>
                  <a:gd name="T10" fmla="*/ 0 w 126"/>
                  <a:gd name="T11" fmla="*/ 0 h 263"/>
                  <a:gd name="T12" fmla="*/ 0 w 126"/>
                  <a:gd name="T13" fmla="*/ 0 h 263"/>
                  <a:gd name="T14" fmla="*/ 0 w 126"/>
                  <a:gd name="T15" fmla="*/ 0 h 263"/>
                  <a:gd name="T16" fmla="*/ 0 w 126"/>
                  <a:gd name="T17" fmla="*/ 0 h 263"/>
                  <a:gd name="T18" fmla="*/ 0 w 126"/>
                  <a:gd name="T19" fmla="*/ 0 h 263"/>
                  <a:gd name="T20" fmla="*/ 0 w 126"/>
                  <a:gd name="T21" fmla="*/ 0 h 263"/>
                  <a:gd name="T22" fmla="*/ 0 w 126"/>
                  <a:gd name="T23" fmla="*/ 0 h 263"/>
                  <a:gd name="T24" fmla="*/ 0 w 126"/>
                  <a:gd name="T25" fmla="*/ 0 h 263"/>
                  <a:gd name="T26" fmla="*/ 0 w 126"/>
                  <a:gd name="T27" fmla="*/ 0 h 263"/>
                  <a:gd name="T28" fmla="*/ 0 w 126"/>
                  <a:gd name="T29" fmla="*/ 0 h 263"/>
                  <a:gd name="T30" fmla="*/ 0 w 126"/>
                  <a:gd name="T31" fmla="*/ 0 h 263"/>
                  <a:gd name="T32" fmla="*/ 0 w 126"/>
                  <a:gd name="T33" fmla="*/ 0 h 263"/>
                  <a:gd name="T34" fmla="*/ 0 w 126"/>
                  <a:gd name="T35" fmla="*/ 0 h 263"/>
                  <a:gd name="T36" fmla="*/ 0 w 126"/>
                  <a:gd name="T37" fmla="*/ 0 h 263"/>
                  <a:gd name="T38" fmla="*/ 0 w 126"/>
                  <a:gd name="T39" fmla="*/ 0 h 263"/>
                  <a:gd name="T40" fmla="*/ 0 w 126"/>
                  <a:gd name="T41" fmla="*/ 0 h 263"/>
                  <a:gd name="T42" fmla="*/ 0 w 126"/>
                  <a:gd name="T43" fmla="*/ 0 h 263"/>
                  <a:gd name="T44" fmla="*/ 0 w 126"/>
                  <a:gd name="T45" fmla="*/ 0 h 263"/>
                  <a:gd name="T46" fmla="*/ 0 w 126"/>
                  <a:gd name="T47" fmla="*/ 0 h 263"/>
                  <a:gd name="T48" fmla="*/ 0 w 126"/>
                  <a:gd name="T49" fmla="*/ 0 h 263"/>
                  <a:gd name="T50" fmla="*/ 0 w 126"/>
                  <a:gd name="T51" fmla="*/ 0 h 263"/>
                  <a:gd name="T52" fmla="*/ 0 w 126"/>
                  <a:gd name="T53" fmla="*/ 0 h 263"/>
                  <a:gd name="T54" fmla="*/ 0 w 126"/>
                  <a:gd name="T55" fmla="*/ 0 h 263"/>
                  <a:gd name="T56" fmla="*/ 0 w 126"/>
                  <a:gd name="T57" fmla="*/ 0 h 263"/>
                  <a:gd name="T58" fmla="*/ 0 w 126"/>
                  <a:gd name="T59" fmla="*/ 0 h 263"/>
                  <a:gd name="T60" fmla="*/ 0 w 126"/>
                  <a:gd name="T61" fmla="*/ 0 h 263"/>
                  <a:gd name="T62" fmla="*/ 0 w 126"/>
                  <a:gd name="T63" fmla="*/ 0 h 263"/>
                  <a:gd name="T64" fmla="*/ 0 w 126"/>
                  <a:gd name="T65" fmla="*/ 0 h 263"/>
                  <a:gd name="T66" fmla="*/ 0 w 126"/>
                  <a:gd name="T67" fmla="*/ 0 h 263"/>
                  <a:gd name="T68" fmla="*/ 0 w 126"/>
                  <a:gd name="T69" fmla="*/ 0 h 263"/>
                  <a:gd name="T70" fmla="*/ 0 w 126"/>
                  <a:gd name="T71" fmla="*/ 0 h 263"/>
                  <a:gd name="T72" fmla="*/ 0 w 126"/>
                  <a:gd name="T73" fmla="*/ 0 h 263"/>
                  <a:gd name="T74" fmla="*/ 0 w 126"/>
                  <a:gd name="T75" fmla="*/ 0 h 263"/>
                  <a:gd name="T76" fmla="*/ 0 w 126"/>
                  <a:gd name="T77" fmla="*/ 0 h 263"/>
                  <a:gd name="T78" fmla="*/ 0 w 126"/>
                  <a:gd name="T79" fmla="*/ 0 h 263"/>
                  <a:gd name="T80" fmla="*/ 0 w 126"/>
                  <a:gd name="T81" fmla="*/ 0 h 263"/>
                  <a:gd name="T82" fmla="*/ 0 w 126"/>
                  <a:gd name="T83" fmla="*/ 0 h 263"/>
                  <a:gd name="T84" fmla="*/ 0 w 126"/>
                  <a:gd name="T85" fmla="*/ 0 h 2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6"/>
                  <a:gd name="T130" fmla="*/ 0 h 263"/>
                  <a:gd name="T131" fmla="*/ 126 w 126"/>
                  <a:gd name="T132" fmla="*/ 263 h 2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6" h="263">
                    <a:moveTo>
                      <a:pt x="119" y="5"/>
                    </a:moveTo>
                    <a:lnTo>
                      <a:pt x="102" y="20"/>
                    </a:lnTo>
                    <a:lnTo>
                      <a:pt x="105" y="35"/>
                    </a:lnTo>
                    <a:lnTo>
                      <a:pt x="106" y="56"/>
                    </a:lnTo>
                    <a:lnTo>
                      <a:pt x="105" y="83"/>
                    </a:lnTo>
                    <a:lnTo>
                      <a:pt x="104" y="106"/>
                    </a:lnTo>
                    <a:lnTo>
                      <a:pt x="102" y="128"/>
                    </a:lnTo>
                    <a:lnTo>
                      <a:pt x="91" y="152"/>
                    </a:lnTo>
                    <a:lnTo>
                      <a:pt x="74" y="181"/>
                    </a:lnTo>
                    <a:lnTo>
                      <a:pt x="59" y="198"/>
                    </a:lnTo>
                    <a:lnTo>
                      <a:pt x="46" y="215"/>
                    </a:lnTo>
                    <a:lnTo>
                      <a:pt x="31" y="227"/>
                    </a:lnTo>
                    <a:lnTo>
                      <a:pt x="15" y="239"/>
                    </a:lnTo>
                    <a:lnTo>
                      <a:pt x="10" y="231"/>
                    </a:lnTo>
                    <a:lnTo>
                      <a:pt x="10" y="218"/>
                    </a:lnTo>
                    <a:lnTo>
                      <a:pt x="16" y="207"/>
                    </a:lnTo>
                    <a:lnTo>
                      <a:pt x="30" y="194"/>
                    </a:lnTo>
                    <a:lnTo>
                      <a:pt x="47" y="177"/>
                    </a:lnTo>
                    <a:lnTo>
                      <a:pt x="62" y="158"/>
                    </a:lnTo>
                    <a:lnTo>
                      <a:pt x="74" y="143"/>
                    </a:lnTo>
                    <a:lnTo>
                      <a:pt x="79" y="132"/>
                    </a:lnTo>
                    <a:lnTo>
                      <a:pt x="84" y="119"/>
                    </a:lnTo>
                    <a:lnTo>
                      <a:pt x="86" y="97"/>
                    </a:lnTo>
                    <a:lnTo>
                      <a:pt x="85" y="70"/>
                    </a:lnTo>
                    <a:lnTo>
                      <a:pt x="85" y="52"/>
                    </a:lnTo>
                    <a:lnTo>
                      <a:pt x="88" y="35"/>
                    </a:lnTo>
                    <a:lnTo>
                      <a:pt x="95" y="19"/>
                    </a:lnTo>
                    <a:lnTo>
                      <a:pt x="98" y="16"/>
                    </a:lnTo>
                    <a:lnTo>
                      <a:pt x="112" y="0"/>
                    </a:lnTo>
                    <a:lnTo>
                      <a:pt x="94" y="0"/>
                    </a:lnTo>
                    <a:lnTo>
                      <a:pt x="81" y="23"/>
                    </a:lnTo>
                    <a:lnTo>
                      <a:pt x="71" y="53"/>
                    </a:lnTo>
                    <a:lnTo>
                      <a:pt x="67" y="120"/>
                    </a:lnTo>
                    <a:lnTo>
                      <a:pt x="61" y="141"/>
                    </a:lnTo>
                    <a:lnTo>
                      <a:pt x="37" y="172"/>
                    </a:lnTo>
                    <a:lnTo>
                      <a:pt x="3" y="206"/>
                    </a:lnTo>
                    <a:lnTo>
                      <a:pt x="0" y="260"/>
                    </a:lnTo>
                    <a:lnTo>
                      <a:pt x="12" y="263"/>
                    </a:lnTo>
                    <a:lnTo>
                      <a:pt x="64" y="223"/>
                    </a:lnTo>
                    <a:lnTo>
                      <a:pt x="107" y="157"/>
                    </a:lnTo>
                    <a:lnTo>
                      <a:pt x="126" y="81"/>
                    </a:lnTo>
                    <a:lnTo>
                      <a:pt x="119" y="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2" name="Freeform 86"/>
              <p:cNvSpPr>
                <a:spLocks/>
              </p:cNvSpPr>
              <p:nvPr/>
            </p:nvSpPr>
            <p:spPr bwMode="auto">
              <a:xfrm>
                <a:off x="1073" y="4158"/>
                <a:ext cx="3" cy="3"/>
              </a:xfrm>
              <a:custGeom>
                <a:avLst/>
                <a:gdLst>
                  <a:gd name="T0" fmla="*/ 0 w 31"/>
                  <a:gd name="T1" fmla="*/ 0 h 30"/>
                  <a:gd name="T2" fmla="*/ 0 w 31"/>
                  <a:gd name="T3" fmla="*/ 0 h 30"/>
                  <a:gd name="T4" fmla="*/ 0 w 31"/>
                  <a:gd name="T5" fmla="*/ 0 h 30"/>
                  <a:gd name="T6" fmla="*/ 0 w 31"/>
                  <a:gd name="T7" fmla="*/ 0 h 30"/>
                  <a:gd name="T8" fmla="*/ 0 w 31"/>
                  <a:gd name="T9" fmla="*/ 0 h 30"/>
                  <a:gd name="T10" fmla="*/ 0 w 31"/>
                  <a:gd name="T11" fmla="*/ 0 h 30"/>
                  <a:gd name="T12" fmla="*/ 0 w 31"/>
                  <a:gd name="T13" fmla="*/ 0 h 30"/>
                  <a:gd name="T14" fmla="*/ 0 w 31"/>
                  <a:gd name="T15" fmla="*/ 0 h 30"/>
                  <a:gd name="T16" fmla="*/ 0 w 31"/>
                  <a:gd name="T17" fmla="*/ 0 h 30"/>
                  <a:gd name="T18" fmla="*/ 0 w 31"/>
                  <a:gd name="T19" fmla="*/ 0 h 30"/>
                  <a:gd name="T20" fmla="*/ 0 w 31"/>
                  <a:gd name="T21" fmla="*/ 0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"/>
                  <a:gd name="T34" fmla="*/ 0 h 30"/>
                  <a:gd name="T35" fmla="*/ 31 w 31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" h="30">
                    <a:moveTo>
                      <a:pt x="31" y="26"/>
                    </a:moveTo>
                    <a:lnTo>
                      <a:pt x="20" y="20"/>
                    </a:lnTo>
                    <a:lnTo>
                      <a:pt x="18" y="20"/>
                    </a:lnTo>
                    <a:lnTo>
                      <a:pt x="16" y="21"/>
                    </a:lnTo>
                    <a:lnTo>
                      <a:pt x="14" y="22"/>
                    </a:lnTo>
                    <a:lnTo>
                      <a:pt x="8" y="30"/>
                    </a:lnTo>
                    <a:lnTo>
                      <a:pt x="0" y="21"/>
                    </a:lnTo>
                    <a:lnTo>
                      <a:pt x="15" y="0"/>
                    </a:lnTo>
                    <a:lnTo>
                      <a:pt x="28" y="12"/>
                    </a:lnTo>
                    <a:lnTo>
                      <a:pt x="31" y="2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3" name="Freeform 87"/>
              <p:cNvSpPr>
                <a:spLocks/>
              </p:cNvSpPr>
              <p:nvPr/>
            </p:nvSpPr>
            <p:spPr bwMode="auto">
              <a:xfrm>
                <a:off x="1062" y="4157"/>
                <a:ext cx="17" cy="35"/>
              </a:xfrm>
              <a:custGeom>
                <a:avLst/>
                <a:gdLst>
                  <a:gd name="T0" fmla="*/ 0 w 150"/>
                  <a:gd name="T1" fmla="*/ 0 h 311"/>
                  <a:gd name="T2" fmla="*/ 0 w 150"/>
                  <a:gd name="T3" fmla="*/ 0 h 311"/>
                  <a:gd name="T4" fmla="*/ 0 w 150"/>
                  <a:gd name="T5" fmla="*/ 0 h 311"/>
                  <a:gd name="T6" fmla="*/ 0 w 150"/>
                  <a:gd name="T7" fmla="*/ 0 h 311"/>
                  <a:gd name="T8" fmla="*/ 0 w 150"/>
                  <a:gd name="T9" fmla="*/ 0 h 311"/>
                  <a:gd name="T10" fmla="*/ 0 w 150"/>
                  <a:gd name="T11" fmla="*/ 0 h 311"/>
                  <a:gd name="T12" fmla="*/ 0 w 150"/>
                  <a:gd name="T13" fmla="*/ 0 h 311"/>
                  <a:gd name="T14" fmla="*/ 0 w 150"/>
                  <a:gd name="T15" fmla="*/ 0 h 311"/>
                  <a:gd name="T16" fmla="*/ 0 w 150"/>
                  <a:gd name="T17" fmla="*/ 0 h 311"/>
                  <a:gd name="T18" fmla="*/ 0 w 150"/>
                  <a:gd name="T19" fmla="*/ 0 h 311"/>
                  <a:gd name="T20" fmla="*/ 0 w 150"/>
                  <a:gd name="T21" fmla="*/ 0 h 311"/>
                  <a:gd name="T22" fmla="*/ 0 w 150"/>
                  <a:gd name="T23" fmla="*/ 0 h 311"/>
                  <a:gd name="T24" fmla="*/ 0 w 150"/>
                  <a:gd name="T25" fmla="*/ 0 h 311"/>
                  <a:gd name="T26" fmla="*/ 0 w 150"/>
                  <a:gd name="T27" fmla="*/ 0 h 311"/>
                  <a:gd name="T28" fmla="*/ 0 w 150"/>
                  <a:gd name="T29" fmla="*/ 0 h 311"/>
                  <a:gd name="T30" fmla="*/ 0 w 150"/>
                  <a:gd name="T31" fmla="*/ 0 h 311"/>
                  <a:gd name="T32" fmla="*/ 0 w 150"/>
                  <a:gd name="T33" fmla="*/ 0 h 311"/>
                  <a:gd name="T34" fmla="*/ 0 w 150"/>
                  <a:gd name="T35" fmla="*/ 0 h 311"/>
                  <a:gd name="T36" fmla="*/ 0 w 150"/>
                  <a:gd name="T37" fmla="*/ 0 h 311"/>
                  <a:gd name="T38" fmla="*/ 0 w 150"/>
                  <a:gd name="T39" fmla="*/ 0 h 311"/>
                  <a:gd name="T40" fmla="*/ 0 w 150"/>
                  <a:gd name="T41" fmla="*/ 0 h 311"/>
                  <a:gd name="T42" fmla="*/ 0 w 150"/>
                  <a:gd name="T43" fmla="*/ 0 h 311"/>
                  <a:gd name="T44" fmla="*/ 0 w 150"/>
                  <a:gd name="T45" fmla="*/ 0 h 311"/>
                  <a:gd name="T46" fmla="*/ 0 w 150"/>
                  <a:gd name="T47" fmla="*/ 0 h 311"/>
                  <a:gd name="T48" fmla="*/ 0 w 150"/>
                  <a:gd name="T49" fmla="*/ 0 h 311"/>
                  <a:gd name="T50" fmla="*/ 0 w 150"/>
                  <a:gd name="T51" fmla="*/ 0 h 311"/>
                  <a:gd name="T52" fmla="*/ 0 w 150"/>
                  <a:gd name="T53" fmla="*/ 0 h 311"/>
                  <a:gd name="T54" fmla="*/ 0 w 150"/>
                  <a:gd name="T55" fmla="*/ 0 h 311"/>
                  <a:gd name="T56" fmla="*/ 0 w 150"/>
                  <a:gd name="T57" fmla="*/ 0 h 311"/>
                  <a:gd name="T58" fmla="*/ 0 w 150"/>
                  <a:gd name="T59" fmla="*/ 0 h 311"/>
                  <a:gd name="T60" fmla="*/ 0 w 150"/>
                  <a:gd name="T61" fmla="*/ 0 h 311"/>
                  <a:gd name="T62" fmla="*/ 0 w 150"/>
                  <a:gd name="T63" fmla="*/ 0 h 311"/>
                  <a:gd name="T64" fmla="*/ 0 w 150"/>
                  <a:gd name="T65" fmla="*/ 0 h 311"/>
                  <a:gd name="T66" fmla="*/ 0 w 150"/>
                  <a:gd name="T67" fmla="*/ 0 h 311"/>
                  <a:gd name="T68" fmla="*/ 0 w 150"/>
                  <a:gd name="T69" fmla="*/ 0 h 311"/>
                  <a:gd name="T70" fmla="*/ 0 w 150"/>
                  <a:gd name="T71" fmla="*/ 0 h 311"/>
                  <a:gd name="T72" fmla="*/ 0 w 150"/>
                  <a:gd name="T73" fmla="*/ 0 h 311"/>
                  <a:gd name="T74" fmla="*/ 0 w 150"/>
                  <a:gd name="T75" fmla="*/ 0 h 311"/>
                  <a:gd name="T76" fmla="*/ 0 w 150"/>
                  <a:gd name="T77" fmla="*/ 0 h 311"/>
                  <a:gd name="T78" fmla="*/ 0 w 150"/>
                  <a:gd name="T79" fmla="*/ 0 h 311"/>
                  <a:gd name="T80" fmla="*/ 0 w 150"/>
                  <a:gd name="T81" fmla="*/ 0 h 311"/>
                  <a:gd name="T82" fmla="*/ 0 w 150"/>
                  <a:gd name="T83" fmla="*/ 0 h 311"/>
                  <a:gd name="T84" fmla="*/ 0 w 150"/>
                  <a:gd name="T85" fmla="*/ 0 h 311"/>
                  <a:gd name="T86" fmla="*/ 0 w 150"/>
                  <a:gd name="T87" fmla="*/ 0 h 311"/>
                  <a:gd name="T88" fmla="*/ 0 w 150"/>
                  <a:gd name="T89" fmla="*/ 0 h 311"/>
                  <a:gd name="T90" fmla="*/ 0 w 150"/>
                  <a:gd name="T91" fmla="*/ 0 h 311"/>
                  <a:gd name="T92" fmla="*/ 0 w 150"/>
                  <a:gd name="T93" fmla="*/ 0 h 3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0"/>
                  <a:gd name="T142" fmla="*/ 0 h 311"/>
                  <a:gd name="T143" fmla="*/ 150 w 150"/>
                  <a:gd name="T144" fmla="*/ 311 h 3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0" h="311">
                    <a:moveTo>
                      <a:pt x="104" y="20"/>
                    </a:moveTo>
                    <a:lnTo>
                      <a:pt x="110" y="33"/>
                    </a:lnTo>
                    <a:lnTo>
                      <a:pt x="101" y="48"/>
                    </a:lnTo>
                    <a:lnTo>
                      <a:pt x="97" y="68"/>
                    </a:lnTo>
                    <a:lnTo>
                      <a:pt x="94" y="88"/>
                    </a:lnTo>
                    <a:lnTo>
                      <a:pt x="96" y="113"/>
                    </a:lnTo>
                    <a:lnTo>
                      <a:pt x="94" y="135"/>
                    </a:lnTo>
                    <a:lnTo>
                      <a:pt x="91" y="155"/>
                    </a:lnTo>
                    <a:lnTo>
                      <a:pt x="81" y="172"/>
                    </a:lnTo>
                    <a:lnTo>
                      <a:pt x="64" y="191"/>
                    </a:lnTo>
                    <a:lnTo>
                      <a:pt x="49" y="207"/>
                    </a:lnTo>
                    <a:lnTo>
                      <a:pt x="37" y="220"/>
                    </a:lnTo>
                    <a:lnTo>
                      <a:pt x="28" y="229"/>
                    </a:lnTo>
                    <a:lnTo>
                      <a:pt x="23" y="240"/>
                    </a:lnTo>
                    <a:lnTo>
                      <a:pt x="23" y="255"/>
                    </a:lnTo>
                    <a:lnTo>
                      <a:pt x="23" y="271"/>
                    </a:lnTo>
                    <a:lnTo>
                      <a:pt x="21" y="280"/>
                    </a:lnTo>
                    <a:lnTo>
                      <a:pt x="32" y="276"/>
                    </a:lnTo>
                    <a:lnTo>
                      <a:pt x="46" y="264"/>
                    </a:lnTo>
                    <a:lnTo>
                      <a:pt x="68" y="245"/>
                    </a:lnTo>
                    <a:lnTo>
                      <a:pt x="93" y="220"/>
                    </a:lnTo>
                    <a:lnTo>
                      <a:pt x="105" y="199"/>
                    </a:lnTo>
                    <a:lnTo>
                      <a:pt x="121" y="172"/>
                    </a:lnTo>
                    <a:lnTo>
                      <a:pt x="129" y="149"/>
                    </a:lnTo>
                    <a:lnTo>
                      <a:pt x="132" y="120"/>
                    </a:lnTo>
                    <a:lnTo>
                      <a:pt x="132" y="98"/>
                    </a:lnTo>
                    <a:lnTo>
                      <a:pt x="132" y="72"/>
                    </a:lnTo>
                    <a:lnTo>
                      <a:pt x="130" y="55"/>
                    </a:lnTo>
                    <a:lnTo>
                      <a:pt x="126" y="41"/>
                    </a:lnTo>
                    <a:lnTo>
                      <a:pt x="120" y="30"/>
                    </a:lnTo>
                    <a:lnTo>
                      <a:pt x="108" y="3"/>
                    </a:lnTo>
                    <a:lnTo>
                      <a:pt x="121" y="0"/>
                    </a:lnTo>
                    <a:lnTo>
                      <a:pt x="136" y="19"/>
                    </a:lnTo>
                    <a:lnTo>
                      <a:pt x="150" y="116"/>
                    </a:lnTo>
                    <a:lnTo>
                      <a:pt x="139" y="173"/>
                    </a:lnTo>
                    <a:lnTo>
                      <a:pt x="97" y="244"/>
                    </a:lnTo>
                    <a:lnTo>
                      <a:pt x="72" y="273"/>
                    </a:lnTo>
                    <a:lnTo>
                      <a:pt x="10" y="311"/>
                    </a:lnTo>
                    <a:lnTo>
                      <a:pt x="0" y="284"/>
                    </a:lnTo>
                    <a:lnTo>
                      <a:pt x="8" y="239"/>
                    </a:lnTo>
                    <a:lnTo>
                      <a:pt x="6" y="217"/>
                    </a:lnTo>
                    <a:lnTo>
                      <a:pt x="59" y="168"/>
                    </a:lnTo>
                    <a:lnTo>
                      <a:pt x="74" y="143"/>
                    </a:lnTo>
                    <a:lnTo>
                      <a:pt x="74" y="91"/>
                    </a:lnTo>
                    <a:lnTo>
                      <a:pt x="93" y="30"/>
                    </a:lnTo>
                    <a:lnTo>
                      <a:pt x="104" y="2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4" name="Freeform 88"/>
              <p:cNvSpPr>
                <a:spLocks/>
              </p:cNvSpPr>
              <p:nvPr/>
            </p:nvSpPr>
            <p:spPr bwMode="auto">
              <a:xfrm>
                <a:off x="1067" y="4105"/>
                <a:ext cx="5" cy="4"/>
              </a:xfrm>
              <a:custGeom>
                <a:avLst/>
                <a:gdLst>
                  <a:gd name="T0" fmla="*/ 0 w 46"/>
                  <a:gd name="T1" fmla="*/ 0 h 33"/>
                  <a:gd name="T2" fmla="*/ 0 w 46"/>
                  <a:gd name="T3" fmla="*/ 0 h 33"/>
                  <a:gd name="T4" fmla="*/ 0 w 46"/>
                  <a:gd name="T5" fmla="*/ 0 h 33"/>
                  <a:gd name="T6" fmla="*/ 0 w 46"/>
                  <a:gd name="T7" fmla="*/ 0 h 33"/>
                  <a:gd name="T8" fmla="*/ 0 w 46"/>
                  <a:gd name="T9" fmla="*/ 0 h 33"/>
                  <a:gd name="T10" fmla="*/ 0 w 46"/>
                  <a:gd name="T11" fmla="*/ 0 h 33"/>
                  <a:gd name="T12" fmla="*/ 0 w 46"/>
                  <a:gd name="T13" fmla="*/ 0 h 33"/>
                  <a:gd name="T14" fmla="*/ 0 w 46"/>
                  <a:gd name="T15" fmla="*/ 0 h 33"/>
                  <a:gd name="T16" fmla="*/ 0 w 46"/>
                  <a:gd name="T17" fmla="*/ 0 h 33"/>
                  <a:gd name="T18" fmla="*/ 0 w 46"/>
                  <a:gd name="T19" fmla="*/ 0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6"/>
                  <a:gd name="T31" fmla="*/ 0 h 33"/>
                  <a:gd name="T32" fmla="*/ 46 w 46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6" h="33">
                    <a:moveTo>
                      <a:pt x="0" y="12"/>
                    </a:moveTo>
                    <a:lnTo>
                      <a:pt x="10" y="11"/>
                    </a:lnTo>
                    <a:lnTo>
                      <a:pt x="19" y="13"/>
                    </a:lnTo>
                    <a:lnTo>
                      <a:pt x="28" y="18"/>
                    </a:lnTo>
                    <a:lnTo>
                      <a:pt x="37" y="33"/>
                    </a:lnTo>
                    <a:lnTo>
                      <a:pt x="46" y="23"/>
                    </a:lnTo>
                    <a:lnTo>
                      <a:pt x="38" y="0"/>
                    </a:lnTo>
                    <a:lnTo>
                      <a:pt x="0" y="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5" name="Freeform 89"/>
              <p:cNvSpPr>
                <a:spLocks/>
              </p:cNvSpPr>
              <p:nvPr/>
            </p:nvSpPr>
            <p:spPr bwMode="auto">
              <a:xfrm>
                <a:off x="1048" y="4103"/>
                <a:ext cx="29" cy="79"/>
              </a:xfrm>
              <a:custGeom>
                <a:avLst/>
                <a:gdLst>
                  <a:gd name="T0" fmla="*/ 0 w 259"/>
                  <a:gd name="T1" fmla="*/ 0 h 708"/>
                  <a:gd name="T2" fmla="*/ 0 w 259"/>
                  <a:gd name="T3" fmla="*/ 0 h 708"/>
                  <a:gd name="T4" fmla="*/ 0 w 259"/>
                  <a:gd name="T5" fmla="*/ 0 h 708"/>
                  <a:gd name="T6" fmla="*/ 0 w 259"/>
                  <a:gd name="T7" fmla="*/ 0 h 708"/>
                  <a:gd name="T8" fmla="*/ 0 w 259"/>
                  <a:gd name="T9" fmla="*/ 0 h 708"/>
                  <a:gd name="T10" fmla="*/ 0 w 259"/>
                  <a:gd name="T11" fmla="*/ 0 h 708"/>
                  <a:gd name="T12" fmla="*/ 0 w 259"/>
                  <a:gd name="T13" fmla="*/ 0 h 708"/>
                  <a:gd name="T14" fmla="*/ 0 w 259"/>
                  <a:gd name="T15" fmla="*/ 0 h 708"/>
                  <a:gd name="T16" fmla="*/ 0 w 259"/>
                  <a:gd name="T17" fmla="*/ 0 h 708"/>
                  <a:gd name="T18" fmla="*/ 0 w 259"/>
                  <a:gd name="T19" fmla="*/ 0 h 708"/>
                  <a:gd name="T20" fmla="*/ 0 w 259"/>
                  <a:gd name="T21" fmla="*/ 0 h 708"/>
                  <a:gd name="T22" fmla="*/ 0 w 259"/>
                  <a:gd name="T23" fmla="*/ 0 h 708"/>
                  <a:gd name="T24" fmla="*/ 0 w 259"/>
                  <a:gd name="T25" fmla="*/ 0 h 708"/>
                  <a:gd name="T26" fmla="*/ 0 w 259"/>
                  <a:gd name="T27" fmla="*/ 0 h 708"/>
                  <a:gd name="T28" fmla="*/ 0 w 259"/>
                  <a:gd name="T29" fmla="*/ 0 h 708"/>
                  <a:gd name="T30" fmla="*/ 0 w 259"/>
                  <a:gd name="T31" fmla="*/ 0 h 708"/>
                  <a:gd name="T32" fmla="*/ 0 w 259"/>
                  <a:gd name="T33" fmla="*/ 0 h 708"/>
                  <a:gd name="T34" fmla="*/ 0 w 259"/>
                  <a:gd name="T35" fmla="*/ 0 h 708"/>
                  <a:gd name="T36" fmla="*/ 0 w 259"/>
                  <a:gd name="T37" fmla="*/ 0 h 708"/>
                  <a:gd name="T38" fmla="*/ 0 w 259"/>
                  <a:gd name="T39" fmla="*/ 0 h 708"/>
                  <a:gd name="T40" fmla="*/ 0 w 259"/>
                  <a:gd name="T41" fmla="*/ 0 h 708"/>
                  <a:gd name="T42" fmla="*/ 0 w 259"/>
                  <a:gd name="T43" fmla="*/ 0 h 708"/>
                  <a:gd name="T44" fmla="*/ 0 w 259"/>
                  <a:gd name="T45" fmla="*/ 0 h 708"/>
                  <a:gd name="T46" fmla="*/ 0 w 259"/>
                  <a:gd name="T47" fmla="*/ 0 h 708"/>
                  <a:gd name="T48" fmla="*/ 0 w 259"/>
                  <a:gd name="T49" fmla="*/ 0 h 708"/>
                  <a:gd name="T50" fmla="*/ 0 w 259"/>
                  <a:gd name="T51" fmla="*/ 0 h 708"/>
                  <a:gd name="T52" fmla="*/ 0 w 259"/>
                  <a:gd name="T53" fmla="*/ 0 h 708"/>
                  <a:gd name="T54" fmla="*/ 0 w 259"/>
                  <a:gd name="T55" fmla="*/ 0 h 708"/>
                  <a:gd name="T56" fmla="*/ 0 w 259"/>
                  <a:gd name="T57" fmla="*/ 0 h 708"/>
                  <a:gd name="T58" fmla="*/ 0 w 259"/>
                  <a:gd name="T59" fmla="*/ 0 h 708"/>
                  <a:gd name="T60" fmla="*/ 0 w 259"/>
                  <a:gd name="T61" fmla="*/ 0 h 708"/>
                  <a:gd name="T62" fmla="*/ 0 w 259"/>
                  <a:gd name="T63" fmla="*/ 0 h 708"/>
                  <a:gd name="T64" fmla="*/ 0 w 259"/>
                  <a:gd name="T65" fmla="*/ 0 h 708"/>
                  <a:gd name="T66" fmla="*/ 0 w 259"/>
                  <a:gd name="T67" fmla="*/ 0 h 708"/>
                  <a:gd name="T68" fmla="*/ 0 w 259"/>
                  <a:gd name="T69" fmla="*/ 0 h 708"/>
                  <a:gd name="T70" fmla="*/ 0 w 259"/>
                  <a:gd name="T71" fmla="*/ 0 h 708"/>
                  <a:gd name="T72" fmla="*/ 0 w 259"/>
                  <a:gd name="T73" fmla="*/ 0 h 708"/>
                  <a:gd name="T74" fmla="*/ 0 w 259"/>
                  <a:gd name="T75" fmla="*/ 0 h 708"/>
                  <a:gd name="T76" fmla="*/ 0 w 259"/>
                  <a:gd name="T77" fmla="*/ 0 h 708"/>
                  <a:gd name="T78" fmla="*/ 0 w 259"/>
                  <a:gd name="T79" fmla="*/ 0 h 708"/>
                  <a:gd name="T80" fmla="*/ 0 w 259"/>
                  <a:gd name="T81" fmla="*/ 0 h 708"/>
                  <a:gd name="T82" fmla="*/ 0 w 259"/>
                  <a:gd name="T83" fmla="*/ 0 h 708"/>
                  <a:gd name="T84" fmla="*/ 0 w 259"/>
                  <a:gd name="T85" fmla="*/ 0 h 708"/>
                  <a:gd name="T86" fmla="*/ 0 w 259"/>
                  <a:gd name="T87" fmla="*/ 0 h 708"/>
                  <a:gd name="T88" fmla="*/ 0 w 259"/>
                  <a:gd name="T89" fmla="*/ 0 h 708"/>
                  <a:gd name="T90" fmla="*/ 0 w 259"/>
                  <a:gd name="T91" fmla="*/ 0 h 708"/>
                  <a:gd name="T92" fmla="*/ 0 w 259"/>
                  <a:gd name="T93" fmla="*/ 0 h 708"/>
                  <a:gd name="T94" fmla="*/ 0 w 259"/>
                  <a:gd name="T95" fmla="*/ 0 h 70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9"/>
                  <a:gd name="T145" fmla="*/ 0 h 708"/>
                  <a:gd name="T146" fmla="*/ 259 w 259"/>
                  <a:gd name="T147" fmla="*/ 708 h 70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9" h="708">
                    <a:moveTo>
                      <a:pt x="99" y="85"/>
                    </a:moveTo>
                    <a:lnTo>
                      <a:pt x="118" y="108"/>
                    </a:lnTo>
                    <a:lnTo>
                      <a:pt x="102" y="144"/>
                    </a:lnTo>
                    <a:lnTo>
                      <a:pt x="77" y="176"/>
                    </a:lnTo>
                    <a:lnTo>
                      <a:pt x="45" y="212"/>
                    </a:lnTo>
                    <a:lnTo>
                      <a:pt x="34" y="244"/>
                    </a:lnTo>
                    <a:lnTo>
                      <a:pt x="34" y="291"/>
                    </a:lnTo>
                    <a:lnTo>
                      <a:pt x="47" y="349"/>
                    </a:lnTo>
                    <a:lnTo>
                      <a:pt x="55" y="411"/>
                    </a:lnTo>
                    <a:lnTo>
                      <a:pt x="53" y="471"/>
                    </a:lnTo>
                    <a:lnTo>
                      <a:pt x="49" y="518"/>
                    </a:lnTo>
                    <a:lnTo>
                      <a:pt x="53" y="553"/>
                    </a:lnTo>
                    <a:lnTo>
                      <a:pt x="75" y="615"/>
                    </a:lnTo>
                    <a:lnTo>
                      <a:pt x="85" y="662"/>
                    </a:lnTo>
                    <a:lnTo>
                      <a:pt x="100" y="676"/>
                    </a:lnTo>
                    <a:lnTo>
                      <a:pt x="135" y="673"/>
                    </a:lnTo>
                    <a:lnTo>
                      <a:pt x="168" y="638"/>
                    </a:lnTo>
                    <a:lnTo>
                      <a:pt x="189" y="593"/>
                    </a:lnTo>
                    <a:lnTo>
                      <a:pt x="198" y="540"/>
                    </a:lnTo>
                    <a:lnTo>
                      <a:pt x="204" y="506"/>
                    </a:lnTo>
                    <a:lnTo>
                      <a:pt x="225" y="460"/>
                    </a:lnTo>
                    <a:lnTo>
                      <a:pt x="239" y="429"/>
                    </a:lnTo>
                    <a:lnTo>
                      <a:pt x="239" y="400"/>
                    </a:lnTo>
                    <a:lnTo>
                      <a:pt x="231" y="392"/>
                    </a:lnTo>
                    <a:lnTo>
                      <a:pt x="214" y="395"/>
                    </a:lnTo>
                    <a:lnTo>
                      <a:pt x="189" y="412"/>
                    </a:lnTo>
                    <a:lnTo>
                      <a:pt x="178" y="419"/>
                    </a:lnTo>
                    <a:lnTo>
                      <a:pt x="173" y="448"/>
                    </a:lnTo>
                    <a:lnTo>
                      <a:pt x="170" y="480"/>
                    </a:lnTo>
                    <a:lnTo>
                      <a:pt x="159" y="522"/>
                    </a:lnTo>
                    <a:lnTo>
                      <a:pt x="142" y="556"/>
                    </a:lnTo>
                    <a:lnTo>
                      <a:pt x="119" y="601"/>
                    </a:lnTo>
                    <a:lnTo>
                      <a:pt x="112" y="583"/>
                    </a:lnTo>
                    <a:lnTo>
                      <a:pt x="108" y="556"/>
                    </a:lnTo>
                    <a:lnTo>
                      <a:pt x="118" y="506"/>
                    </a:lnTo>
                    <a:lnTo>
                      <a:pt x="123" y="438"/>
                    </a:lnTo>
                    <a:lnTo>
                      <a:pt x="118" y="387"/>
                    </a:lnTo>
                    <a:lnTo>
                      <a:pt x="100" y="340"/>
                    </a:lnTo>
                    <a:lnTo>
                      <a:pt x="87" y="308"/>
                    </a:lnTo>
                    <a:lnTo>
                      <a:pt x="87" y="278"/>
                    </a:lnTo>
                    <a:lnTo>
                      <a:pt x="93" y="250"/>
                    </a:lnTo>
                    <a:lnTo>
                      <a:pt x="127" y="195"/>
                    </a:lnTo>
                    <a:lnTo>
                      <a:pt x="154" y="149"/>
                    </a:lnTo>
                    <a:lnTo>
                      <a:pt x="162" y="112"/>
                    </a:lnTo>
                    <a:lnTo>
                      <a:pt x="161" y="81"/>
                    </a:lnTo>
                    <a:lnTo>
                      <a:pt x="168" y="59"/>
                    </a:lnTo>
                    <a:lnTo>
                      <a:pt x="178" y="57"/>
                    </a:lnTo>
                    <a:lnTo>
                      <a:pt x="185" y="79"/>
                    </a:lnTo>
                    <a:lnTo>
                      <a:pt x="187" y="112"/>
                    </a:lnTo>
                    <a:lnTo>
                      <a:pt x="185" y="152"/>
                    </a:lnTo>
                    <a:lnTo>
                      <a:pt x="173" y="201"/>
                    </a:lnTo>
                    <a:lnTo>
                      <a:pt x="151" y="258"/>
                    </a:lnTo>
                    <a:lnTo>
                      <a:pt x="140" y="280"/>
                    </a:lnTo>
                    <a:lnTo>
                      <a:pt x="138" y="308"/>
                    </a:lnTo>
                    <a:lnTo>
                      <a:pt x="155" y="351"/>
                    </a:lnTo>
                    <a:lnTo>
                      <a:pt x="176" y="351"/>
                    </a:lnTo>
                    <a:lnTo>
                      <a:pt x="193" y="327"/>
                    </a:lnTo>
                    <a:lnTo>
                      <a:pt x="208" y="272"/>
                    </a:lnTo>
                    <a:lnTo>
                      <a:pt x="223" y="168"/>
                    </a:lnTo>
                    <a:lnTo>
                      <a:pt x="229" y="114"/>
                    </a:lnTo>
                    <a:lnTo>
                      <a:pt x="227" y="79"/>
                    </a:lnTo>
                    <a:lnTo>
                      <a:pt x="223" y="55"/>
                    </a:lnTo>
                    <a:lnTo>
                      <a:pt x="212" y="32"/>
                    </a:lnTo>
                    <a:lnTo>
                      <a:pt x="198" y="19"/>
                    </a:lnTo>
                    <a:lnTo>
                      <a:pt x="182" y="19"/>
                    </a:lnTo>
                    <a:lnTo>
                      <a:pt x="165" y="30"/>
                    </a:lnTo>
                    <a:lnTo>
                      <a:pt x="146" y="55"/>
                    </a:lnTo>
                    <a:lnTo>
                      <a:pt x="136" y="78"/>
                    </a:lnTo>
                    <a:lnTo>
                      <a:pt x="123" y="93"/>
                    </a:lnTo>
                    <a:lnTo>
                      <a:pt x="110" y="71"/>
                    </a:lnTo>
                    <a:lnTo>
                      <a:pt x="161" y="6"/>
                    </a:lnTo>
                    <a:lnTo>
                      <a:pt x="204" y="0"/>
                    </a:lnTo>
                    <a:lnTo>
                      <a:pt x="250" y="51"/>
                    </a:lnTo>
                    <a:lnTo>
                      <a:pt x="239" y="190"/>
                    </a:lnTo>
                    <a:lnTo>
                      <a:pt x="236" y="263"/>
                    </a:lnTo>
                    <a:lnTo>
                      <a:pt x="223" y="354"/>
                    </a:lnTo>
                    <a:lnTo>
                      <a:pt x="252" y="376"/>
                    </a:lnTo>
                    <a:lnTo>
                      <a:pt x="259" y="427"/>
                    </a:lnTo>
                    <a:lnTo>
                      <a:pt x="246" y="474"/>
                    </a:lnTo>
                    <a:lnTo>
                      <a:pt x="216" y="539"/>
                    </a:lnTo>
                    <a:lnTo>
                      <a:pt x="206" y="577"/>
                    </a:lnTo>
                    <a:lnTo>
                      <a:pt x="204" y="629"/>
                    </a:lnTo>
                    <a:lnTo>
                      <a:pt x="155" y="686"/>
                    </a:lnTo>
                    <a:lnTo>
                      <a:pt x="115" y="708"/>
                    </a:lnTo>
                    <a:lnTo>
                      <a:pt x="58" y="703"/>
                    </a:lnTo>
                    <a:lnTo>
                      <a:pt x="42" y="597"/>
                    </a:lnTo>
                    <a:lnTo>
                      <a:pt x="11" y="540"/>
                    </a:lnTo>
                    <a:lnTo>
                      <a:pt x="28" y="446"/>
                    </a:lnTo>
                    <a:lnTo>
                      <a:pt x="25" y="373"/>
                    </a:lnTo>
                    <a:lnTo>
                      <a:pt x="8" y="329"/>
                    </a:lnTo>
                    <a:lnTo>
                      <a:pt x="0" y="242"/>
                    </a:lnTo>
                    <a:lnTo>
                      <a:pt x="15" y="201"/>
                    </a:lnTo>
                    <a:lnTo>
                      <a:pt x="47" y="147"/>
                    </a:lnTo>
                    <a:lnTo>
                      <a:pt x="77" y="123"/>
                    </a:lnTo>
                    <a:lnTo>
                      <a:pt x="99" y="85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6" name="Freeform 90"/>
              <p:cNvSpPr>
                <a:spLocks/>
              </p:cNvSpPr>
              <p:nvPr/>
            </p:nvSpPr>
            <p:spPr bwMode="auto">
              <a:xfrm>
                <a:off x="1028" y="4178"/>
                <a:ext cx="10" cy="20"/>
              </a:xfrm>
              <a:custGeom>
                <a:avLst/>
                <a:gdLst>
                  <a:gd name="T0" fmla="*/ 0 w 91"/>
                  <a:gd name="T1" fmla="*/ 0 h 176"/>
                  <a:gd name="T2" fmla="*/ 0 w 91"/>
                  <a:gd name="T3" fmla="*/ 0 h 176"/>
                  <a:gd name="T4" fmla="*/ 0 w 91"/>
                  <a:gd name="T5" fmla="*/ 0 h 176"/>
                  <a:gd name="T6" fmla="*/ 0 w 91"/>
                  <a:gd name="T7" fmla="*/ 0 h 176"/>
                  <a:gd name="T8" fmla="*/ 0 w 91"/>
                  <a:gd name="T9" fmla="*/ 0 h 176"/>
                  <a:gd name="T10" fmla="*/ 0 w 91"/>
                  <a:gd name="T11" fmla="*/ 0 h 176"/>
                  <a:gd name="T12" fmla="*/ 0 w 91"/>
                  <a:gd name="T13" fmla="*/ 0 h 176"/>
                  <a:gd name="T14" fmla="*/ 0 w 91"/>
                  <a:gd name="T15" fmla="*/ 0 h 176"/>
                  <a:gd name="T16" fmla="*/ 0 w 91"/>
                  <a:gd name="T17" fmla="*/ 0 h 176"/>
                  <a:gd name="T18" fmla="*/ 0 w 91"/>
                  <a:gd name="T19" fmla="*/ 0 h 176"/>
                  <a:gd name="T20" fmla="*/ 0 w 91"/>
                  <a:gd name="T21" fmla="*/ 0 h 176"/>
                  <a:gd name="T22" fmla="*/ 0 w 91"/>
                  <a:gd name="T23" fmla="*/ 0 h 176"/>
                  <a:gd name="T24" fmla="*/ 0 w 91"/>
                  <a:gd name="T25" fmla="*/ 0 h 176"/>
                  <a:gd name="T26" fmla="*/ 0 w 91"/>
                  <a:gd name="T27" fmla="*/ 0 h 176"/>
                  <a:gd name="T28" fmla="*/ 0 w 91"/>
                  <a:gd name="T29" fmla="*/ 0 h 176"/>
                  <a:gd name="T30" fmla="*/ 0 w 91"/>
                  <a:gd name="T31" fmla="*/ 0 h 176"/>
                  <a:gd name="T32" fmla="*/ 0 w 91"/>
                  <a:gd name="T33" fmla="*/ 0 h 176"/>
                  <a:gd name="T34" fmla="*/ 0 w 91"/>
                  <a:gd name="T35" fmla="*/ 0 h 176"/>
                  <a:gd name="T36" fmla="*/ 0 w 91"/>
                  <a:gd name="T37" fmla="*/ 0 h 176"/>
                  <a:gd name="T38" fmla="*/ 0 w 91"/>
                  <a:gd name="T39" fmla="*/ 0 h 176"/>
                  <a:gd name="T40" fmla="*/ 0 w 91"/>
                  <a:gd name="T41" fmla="*/ 0 h 176"/>
                  <a:gd name="T42" fmla="*/ 0 w 91"/>
                  <a:gd name="T43" fmla="*/ 0 h 176"/>
                  <a:gd name="T44" fmla="*/ 0 w 91"/>
                  <a:gd name="T45" fmla="*/ 0 h 176"/>
                  <a:gd name="T46" fmla="*/ 0 w 91"/>
                  <a:gd name="T47" fmla="*/ 0 h 176"/>
                  <a:gd name="T48" fmla="*/ 0 w 91"/>
                  <a:gd name="T49" fmla="*/ 0 h 176"/>
                  <a:gd name="T50" fmla="*/ 0 w 91"/>
                  <a:gd name="T51" fmla="*/ 0 h 176"/>
                  <a:gd name="T52" fmla="*/ 0 w 91"/>
                  <a:gd name="T53" fmla="*/ 0 h 17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1"/>
                  <a:gd name="T82" fmla="*/ 0 h 176"/>
                  <a:gd name="T83" fmla="*/ 91 w 91"/>
                  <a:gd name="T84" fmla="*/ 176 h 17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1" h="176">
                    <a:moveTo>
                      <a:pt x="35" y="43"/>
                    </a:moveTo>
                    <a:lnTo>
                      <a:pt x="19" y="58"/>
                    </a:lnTo>
                    <a:lnTo>
                      <a:pt x="19" y="69"/>
                    </a:lnTo>
                    <a:lnTo>
                      <a:pt x="28" y="86"/>
                    </a:lnTo>
                    <a:lnTo>
                      <a:pt x="33" y="107"/>
                    </a:lnTo>
                    <a:lnTo>
                      <a:pt x="35" y="133"/>
                    </a:lnTo>
                    <a:lnTo>
                      <a:pt x="40" y="144"/>
                    </a:lnTo>
                    <a:lnTo>
                      <a:pt x="49" y="146"/>
                    </a:lnTo>
                    <a:lnTo>
                      <a:pt x="61" y="132"/>
                    </a:lnTo>
                    <a:lnTo>
                      <a:pt x="68" y="107"/>
                    </a:lnTo>
                    <a:lnTo>
                      <a:pt x="68" y="86"/>
                    </a:lnTo>
                    <a:lnTo>
                      <a:pt x="69" y="61"/>
                    </a:lnTo>
                    <a:lnTo>
                      <a:pt x="67" y="43"/>
                    </a:lnTo>
                    <a:lnTo>
                      <a:pt x="56" y="36"/>
                    </a:lnTo>
                    <a:lnTo>
                      <a:pt x="43" y="39"/>
                    </a:lnTo>
                    <a:lnTo>
                      <a:pt x="33" y="22"/>
                    </a:lnTo>
                    <a:lnTo>
                      <a:pt x="52" y="9"/>
                    </a:lnTo>
                    <a:lnTo>
                      <a:pt x="73" y="0"/>
                    </a:lnTo>
                    <a:lnTo>
                      <a:pt x="91" y="42"/>
                    </a:lnTo>
                    <a:lnTo>
                      <a:pt x="87" y="87"/>
                    </a:lnTo>
                    <a:lnTo>
                      <a:pt x="68" y="176"/>
                    </a:lnTo>
                    <a:lnTo>
                      <a:pt x="29" y="170"/>
                    </a:lnTo>
                    <a:lnTo>
                      <a:pt x="0" y="60"/>
                    </a:lnTo>
                    <a:lnTo>
                      <a:pt x="0" y="43"/>
                    </a:lnTo>
                    <a:lnTo>
                      <a:pt x="22" y="29"/>
                    </a:lnTo>
                    <a:lnTo>
                      <a:pt x="35" y="43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7" name="Freeform 91"/>
              <p:cNvSpPr>
                <a:spLocks/>
              </p:cNvSpPr>
              <p:nvPr/>
            </p:nvSpPr>
            <p:spPr bwMode="auto">
              <a:xfrm>
                <a:off x="1029" y="4180"/>
                <a:ext cx="6" cy="6"/>
              </a:xfrm>
              <a:custGeom>
                <a:avLst/>
                <a:gdLst>
                  <a:gd name="T0" fmla="*/ 0 w 53"/>
                  <a:gd name="T1" fmla="*/ 0 h 57"/>
                  <a:gd name="T2" fmla="*/ 0 w 53"/>
                  <a:gd name="T3" fmla="*/ 0 h 57"/>
                  <a:gd name="T4" fmla="*/ 0 w 53"/>
                  <a:gd name="T5" fmla="*/ 0 h 57"/>
                  <a:gd name="T6" fmla="*/ 0 w 53"/>
                  <a:gd name="T7" fmla="*/ 0 h 57"/>
                  <a:gd name="T8" fmla="*/ 0 w 53"/>
                  <a:gd name="T9" fmla="*/ 0 h 57"/>
                  <a:gd name="T10" fmla="*/ 0 w 53"/>
                  <a:gd name="T11" fmla="*/ 0 h 57"/>
                  <a:gd name="T12" fmla="*/ 0 w 53"/>
                  <a:gd name="T13" fmla="*/ 0 h 57"/>
                  <a:gd name="T14" fmla="*/ 0 w 53"/>
                  <a:gd name="T15" fmla="*/ 0 h 57"/>
                  <a:gd name="T16" fmla="*/ 0 w 53"/>
                  <a:gd name="T17" fmla="*/ 0 h 57"/>
                  <a:gd name="T18" fmla="*/ 0 w 53"/>
                  <a:gd name="T19" fmla="*/ 0 h 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"/>
                  <a:gd name="T31" fmla="*/ 0 h 57"/>
                  <a:gd name="T32" fmla="*/ 53 w 53"/>
                  <a:gd name="T33" fmla="*/ 57 h 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" h="57">
                    <a:moveTo>
                      <a:pt x="53" y="27"/>
                    </a:moveTo>
                    <a:lnTo>
                      <a:pt x="38" y="27"/>
                    </a:lnTo>
                    <a:lnTo>
                      <a:pt x="29" y="31"/>
                    </a:lnTo>
                    <a:lnTo>
                      <a:pt x="21" y="39"/>
                    </a:lnTo>
                    <a:lnTo>
                      <a:pt x="15" y="45"/>
                    </a:lnTo>
                    <a:lnTo>
                      <a:pt x="7" y="57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53" y="27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8" name="Freeform 92"/>
              <p:cNvSpPr>
                <a:spLocks/>
              </p:cNvSpPr>
              <p:nvPr/>
            </p:nvSpPr>
            <p:spPr bwMode="auto">
              <a:xfrm>
                <a:off x="967" y="4174"/>
                <a:ext cx="71" cy="73"/>
              </a:xfrm>
              <a:custGeom>
                <a:avLst/>
                <a:gdLst>
                  <a:gd name="T0" fmla="*/ 0 w 645"/>
                  <a:gd name="T1" fmla="*/ 0 h 652"/>
                  <a:gd name="T2" fmla="*/ 0 w 645"/>
                  <a:gd name="T3" fmla="*/ 0 h 652"/>
                  <a:gd name="T4" fmla="*/ 0 w 645"/>
                  <a:gd name="T5" fmla="*/ 0 h 652"/>
                  <a:gd name="T6" fmla="*/ 0 w 645"/>
                  <a:gd name="T7" fmla="*/ 0 h 652"/>
                  <a:gd name="T8" fmla="*/ 0 w 645"/>
                  <a:gd name="T9" fmla="*/ 0 h 652"/>
                  <a:gd name="T10" fmla="*/ 0 w 645"/>
                  <a:gd name="T11" fmla="*/ 0 h 652"/>
                  <a:gd name="T12" fmla="*/ 0 w 645"/>
                  <a:gd name="T13" fmla="*/ 0 h 652"/>
                  <a:gd name="T14" fmla="*/ 0 w 645"/>
                  <a:gd name="T15" fmla="*/ 0 h 652"/>
                  <a:gd name="T16" fmla="*/ 0 w 645"/>
                  <a:gd name="T17" fmla="*/ 0 h 652"/>
                  <a:gd name="T18" fmla="*/ 0 w 645"/>
                  <a:gd name="T19" fmla="*/ 0 h 652"/>
                  <a:gd name="T20" fmla="*/ 0 w 645"/>
                  <a:gd name="T21" fmla="*/ 0 h 652"/>
                  <a:gd name="T22" fmla="*/ 0 w 645"/>
                  <a:gd name="T23" fmla="*/ 0 h 652"/>
                  <a:gd name="T24" fmla="*/ 0 w 645"/>
                  <a:gd name="T25" fmla="*/ 0 h 652"/>
                  <a:gd name="T26" fmla="*/ 0 w 645"/>
                  <a:gd name="T27" fmla="*/ 0 h 652"/>
                  <a:gd name="T28" fmla="*/ 0 w 645"/>
                  <a:gd name="T29" fmla="*/ 0 h 652"/>
                  <a:gd name="T30" fmla="*/ 0 w 645"/>
                  <a:gd name="T31" fmla="*/ 0 h 652"/>
                  <a:gd name="T32" fmla="*/ 0 w 645"/>
                  <a:gd name="T33" fmla="*/ 0 h 652"/>
                  <a:gd name="T34" fmla="*/ 0 w 645"/>
                  <a:gd name="T35" fmla="*/ 0 h 652"/>
                  <a:gd name="T36" fmla="*/ 0 w 645"/>
                  <a:gd name="T37" fmla="*/ 0 h 652"/>
                  <a:gd name="T38" fmla="*/ 0 w 645"/>
                  <a:gd name="T39" fmla="*/ 0 h 652"/>
                  <a:gd name="T40" fmla="*/ 0 w 645"/>
                  <a:gd name="T41" fmla="*/ 0 h 652"/>
                  <a:gd name="T42" fmla="*/ 0 w 645"/>
                  <a:gd name="T43" fmla="*/ 0 h 652"/>
                  <a:gd name="T44" fmla="*/ 0 w 645"/>
                  <a:gd name="T45" fmla="*/ 0 h 652"/>
                  <a:gd name="T46" fmla="*/ 0 w 645"/>
                  <a:gd name="T47" fmla="*/ 0 h 652"/>
                  <a:gd name="T48" fmla="*/ 0 w 645"/>
                  <a:gd name="T49" fmla="*/ 0 h 652"/>
                  <a:gd name="T50" fmla="*/ 0 w 645"/>
                  <a:gd name="T51" fmla="*/ 0 h 652"/>
                  <a:gd name="T52" fmla="*/ 0 w 645"/>
                  <a:gd name="T53" fmla="*/ 0 h 652"/>
                  <a:gd name="T54" fmla="*/ 0 w 645"/>
                  <a:gd name="T55" fmla="*/ 0 h 652"/>
                  <a:gd name="T56" fmla="*/ 0 w 645"/>
                  <a:gd name="T57" fmla="*/ 0 h 652"/>
                  <a:gd name="T58" fmla="*/ 0 w 645"/>
                  <a:gd name="T59" fmla="*/ 0 h 652"/>
                  <a:gd name="T60" fmla="*/ 0 w 645"/>
                  <a:gd name="T61" fmla="*/ 0 h 652"/>
                  <a:gd name="T62" fmla="*/ 0 w 645"/>
                  <a:gd name="T63" fmla="*/ 0 h 652"/>
                  <a:gd name="T64" fmla="*/ 0 w 645"/>
                  <a:gd name="T65" fmla="*/ 0 h 652"/>
                  <a:gd name="T66" fmla="*/ 0 w 645"/>
                  <a:gd name="T67" fmla="*/ 0 h 652"/>
                  <a:gd name="T68" fmla="*/ 0 w 645"/>
                  <a:gd name="T69" fmla="*/ 0 h 652"/>
                  <a:gd name="T70" fmla="*/ 0 w 645"/>
                  <a:gd name="T71" fmla="*/ 0 h 652"/>
                  <a:gd name="T72" fmla="*/ 0 w 645"/>
                  <a:gd name="T73" fmla="*/ 0 h 652"/>
                  <a:gd name="T74" fmla="*/ 0 w 645"/>
                  <a:gd name="T75" fmla="*/ 0 h 652"/>
                  <a:gd name="T76" fmla="*/ 0 w 645"/>
                  <a:gd name="T77" fmla="*/ 0 h 652"/>
                  <a:gd name="T78" fmla="*/ 0 w 645"/>
                  <a:gd name="T79" fmla="*/ 0 h 652"/>
                  <a:gd name="T80" fmla="*/ 0 w 645"/>
                  <a:gd name="T81" fmla="*/ 0 h 652"/>
                  <a:gd name="T82" fmla="*/ 0 w 645"/>
                  <a:gd name="T83" fmla="*/ 0 h 652"/>
                  <a:gd name="T84" fmla="*/ 0 w 645"/>
                  <a:gd name="T85" fmla="*/ 0 h 652"/>
                  <a:gd name="T86" fmla="*/ 0 w 645"/>
                  <a:gd name="T87" fmla="*/ 0 h 652"/>
                  <a:gd name="T88" fmla="*/ 0 w 645"/>
                  <a:gd name="T89" fmla="*/ 0 h 652"/>
                  <a:gd name="T90" fmla="*/ 0 w 645"/>
                  <a:gd name="T91" fmla="*/ 0 h 652"/>
                  <a:gd name="T92" fmla="*/ 0 w 645"/>
                  <a:gd name="T93" fmla="*/ 0 h 652"/>
                  <a:gd name="T94" fmla="*/ 0 w 645"/>
                  <a:gd name="T95" fmla="*/ 0 h 652"/>
                  <a:gd name="T96" fmla="*/ 0 w 645"/>
                  <a:gd name="T97" fmla="*/ 0 h 652"/>
                  <a:gd name="T98" fmla="*/ 0 w 645"/>
                  <a:gd name="T99" fmla="*/ 0 h 652"/>
                  <a:gd name="T100" fmla="*/ 0 w 645"/>
                  <a:gd name="T101" fmla="*/ 0 h 652"/>
                  <a:gd name="T102" fmla="*/ 0 w 645"/>
                  <a:gd name="T103" fmla="*/ 0 h 652"/>
                  <a:gd name="T104" fmla="*/ 0 w 645"/>
                  <a:gd name="T105" fmla="*/ 0 h 652"/>
                  <a:gd name="T106" fmla="*/ 0 w 645"/>
                  <a:gd name="T107" fmla="*/ 0 h 65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45"/>
                  <a:gd name="T163" fmla="*/ 0 h 652"/>
                  <a:gd name="T164" fmla="*/ 645 w 645"/>
                  <a:gd name="T165" fmla="*/ 652 h 65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45" h="652">
                    <a:moveTo>
                      <a:pt x="273" y="0"/>
                    </a:moveTo>
                    <a:lnTo>
                      <a:pt x="278" y="33"/>
                    </a:lnTo>
                    <a:lnTo>
                      <a:pt x="264" y="47"/>
                    </a:lnTo>
                    <a:lnTo>
                      <a:pt x="250" y="78"/>
                    </a:lnTo>
                    <a:lnTo>
                      <a:pt x="236" y="114"/>
                    </a:lnTo>
                    <a:lnTo>
                      <a:pt x="222" y="165"/>
                    </a:lnTo>
                    <a:lnTo>
                      <a:pt x="216" y="219"/>
                    </a:lnTo>
                    <a:lnTo>
                      <a:pt x="219" y="259"/>
                    </a:lnTo>
                    <a:lnTo>
                      <a:pt x="229" y="296"/>
                    </a:lnTo>
                    <a:lnTo>
                      <a:pt x="243" y="326"/>
                    </a:lnTo>
                    <a:lnTo>
                      <a:pt x="270" y="356"/>
                    </a:lnTo>
                    <a:lnTo>
                      <a:pt x="307" y="370"/>
                    </a:lnTo>
                    <a:lnTo>
                      <a:pt x="337" y="370"/>
                    </a:lnTo>
                    <a:lnTo>
                      <a:pt x="364" y="357"/>
                    </a:lnTo>
                    <a:lnTo>
                      <a:pt x="385" y="334"/>
                    </a:lnTo>
                    <a:lnTo>
                      <a:pt x="398" y="302"/>
                    </a:lnTo>
                    <a:lnTo>
                      <a:pt x="404" y="250"/>
                    </a:lnTo>
                    <a:lnTo>
                      <a:pt x="404" y="216"/>
                    </a:lnTo>
                    <a:lnTo>
                      <a:pt x="408" y="187"/>
                    </a:lnTo>
                    <a:lnTo>
                      <a:pt x="423" y="184"/>
                    </a:lnTo>
                    <a:lnTo>
                      <a:pt x="447" y="189"/>
                    </a:lnTo>
                    <a:lnTo>
                      <a:pt x="463" y="195"/>
                    </a:lnTo>
                    <a:lnTo>
                      <a:pt x="457" y="216"/>
                    </a:lnTo>
                    <a:lnTo>
                      <a:pt x="452" y="259"/>
                    </a:lnTo>
                    <a:lnTo>
                      <a:pt x="452" y="296"/>
                    </a:lnTo>
                    <a:lnTo>
                      <a:pt x="449" y="330"/>
                    </a:lnTo>
                    <a:lnTo>
                      <a:pt x="445" y="357"/>
                    </a:lnTo>
                    <a:lnTo>
                      <a:pt x="431" y="383"/>
                    </a:lnTo>
                    <a:lnTo>
                      <a:pt x="412" y="409"/>
                    </a:lnTo>
                    <a:lnTo>
                      <a:pt x="392" y="423"/>
                    </a:lnTo>
                    <a:lnTo>
                      <a:pt x="352" y="431"/>
                    </a:lnTo>
                    <a:lnTo>
                      <a:pt x="311" y="426"/>
                    </a:lnTo>
                    <a:lnTo>
                      <a:pt x="278" y="420"/>
                    </a:lnTo>
                    <a:lnTo>
                      <a:pt x="224" y="401"/>
                    </a:lnTo>
                    <a:lnTo>
                      <a:pt x="195" y="376"/>
                    </a:lnTo>
                    <a:lnTo>
                      <a:pt x="172" y="350"/>
                    </a:lnTo>
                    <a:lnTo>
                      <a:pt x="155" y="344"/>
                    </a:lnTo>
                    <a:lnTo>
                      <a:pt x="122" y="339"/>
                    </a:lnTo>
                    <a:lnTo>
                      <a:pt x="85" y="346"/>
                    </a:lnTo>
                    <a:lnTo>
                      <a:pt x="64" y="357"/>
                    </a:lnTo>
                    <a:lnTo>
                      <a:pt x="43" y="377"/>
                    </a:lnTo>
                    <a:lnTo>
                      <a:pt x="33" y="404"/>
                    </a:lnTo>
                    <a:lnTo>
                      <a:pt x="29" y="433"/>
                    </a:lnTo>
                    <a:lnTo>
                      <a:pt x="36" y="466"/>
                    </a:lnTo>
                    <a:lnTo>
                      <a:pt x="57" y="503"/>
                    </a:lnTo>
                    <a:lnTo>
                      <a:pt x="82" y="523"/>
                    </a:lnTo>
                    <a:lnTo>
                      <a:pt x="119" y="546"/>
                    </a:lnTo>
                    <a:lnTo>
                      <a:pt x="156" y="561"/>
                    </a:lnTo>
                    <a:lnTo>
                      <a:pt x="226" y="582"/>
                    </a:lnTo>
                    <a:lnTo>
                      <a:pt x="278" y="598"/>
                    </a:lnTo>
                    <a:lnTo>
                      <a:pt x="341" y="606"/>
                    </a:lnTo>
                    <a:lnTo>
                      <a:pt x="399" y="609"/>
                    </a:lnTo>
                    <a:lnTo>
                      <a:pt x="454" y="602"/>
                    </a:lnTo>
                    <a:lnTo>
                      <a:pt x="493" y="585"/>
                    </a:lnTo>
                    <a:lnTo>
                      <a:pt x="530" y="558"/>
                    </a:lnTo>
                    <a:lnTo>
                      <a:pt x="561" y="523"/>
                    </a:lnTo>
                    <a:lnTo>
                      <a:pt x="589" y="474"/>
                    </a:lnTo>
                    <a:lnTo>
                      <a:pt x="608" y="430"/>
                    </a:lnTo>
                    <a:lnTo>
                      <a:pt x="620" y="376"/>
                    </a:lnTo>
                    <a:lnTo>
                      <a:pt x="620" y="349"/>
                    </a:lnTo>
                    <a:lnTo>
                      <a:pt x="615" y="322"/>
                    </a:lnTo>
                    <a:lnTo>
                      <a:pt x="626" y="302"/>
                    </a:lnTo>
                    <a:lnTo>
                      <a:pt x="626" y="282"/>
                    </a:lnTo>
                    <a:lnTo>
                      <a:pt x="613" y="256"/>
                    </a:lnTo>
                    <a:lnTo>
                      <a:pt x="597" y="235"/>
                    </a:lnTo>
                    <a:lnTo>
                      <a:pt x="583" y="260"/>
                    </a:lnTo>
                    <a:lnTo>
                      <a:pt x="583" y="282"/>
                    </a:lnTo>
                    <a:lnTo>
                      <a:pt x="573" y="306"/>
                    </a:lnTo>
                    <a:lnTo>
                      <a:pt x="573" y="340"/>
                    </a:lnTo>
                    <a:lnTo>
                      <a:pt x="561" y="401"/>
                    </a:lnTo>
                    <a:lnTo>
                      <a:pt x="541" y="441"/>
                    </a:lnTo>
                    <a:lnTo>
                      <a:pt x="520" y="475"/>
                    </a:lnTo>
                    <a:lnTo>
                      <a:pt x="493" y="501"/>
                    </a:lnTo>
                    <a:lnTo>
                      <a:pt x="463" y="521"/>
                    </a:lnTo>
                    <a:lnTo>
                      <a:pt x="416" y="532"/>
                    </a:lnTo>
                    <a:lnTo>
                      <a:pt x="379" y="540"/>
                    </a:lnTo>
                    <a:lnTo>
                      <a:pt x="335" y="540"/>
                    </a:lnTo>
                    <a:lnTo>
                      <a:pt x="285" y="534"/>
                    </a:lnTo>
                    <a:lnTo>
                      <a:pt x="229" y="523"/>
                    </a:lnTo>
                    <a:lnTo>
                      <a:pt x="176" y="504"/>
                    </a:lnTo>
                    <a:lnTo>
                      <a:pt x="135" y="490"/>
                    </a:lnTo>
                    <a:lnTo>
                      <a:pt x="104" y="478"/>
                    </a:lnTo>
                    <a:lnTo>
                      <a:pt x="78" y="470"/>
                    </a:lnTo>
                    <a:lnTo>
                      <a:pt x="71" y="459"/>
                    </a:lnTo>
                    <a:lnTo>
                      <a:pt x="75" y="446"/>
                    </a:lnTo>
                    <a:lnTo>
                      <a:pt x="89" y="423"/>
                    </a:lnTo>
                    <a:lnTo>
                      <a:pt x="112" y="397"/>
                    </a:lnTo>
                    <a:lnTo>
                      <a:pt x="129" y="406"/>
                    </a:lnTo>
                    <a:lnTo>
                      <a:pt x="129" y="423"/>
                    </a:lnTo>
                    <a:lnTo>
                      <a:pt x="136" y="440"/>
                    </a:lnTo>
                    <a:lnTo>
                      <a:pt x="163" y="453"/>
                    </a:lnTo>
                    <a:lnTo>
                      <a:pt x="208" y="470"/>
                    </a:lnTo>
                    <a:lnTo>
                      <a:pt x="250" y="475"/>
                    </a:lnTo>
                    <a:lnTo>
                      <a:pt x="281" y="481"/>
                    </a:lnTo>
                    <a:lnTo>
                      <a:pt x="334" y="486"/>
                    </a:lnTo>
                    <a:lnTo>
                      <a:pt x="374" y="483"/>
                    </a:lnTo>
                    <a:lnTo>
                      <a:pt x="412" y="471"/>
                    </a:lnTo>
                    <a:lnTo>
                      <a:pt x="446" y="447"/>
                    </a:lnTo>
                    <a:lnTo>
                      <a:pt x="473" y="421"/>
                    </a:lnTo>
                    <a:lnTo>
                      <a:pt x="494" y="389"/>
                    </a:lnTo>
                    <a:lnTo>
                      <a:pt x="511" y="347"/>
                    </a:lnTo>
                    <a:lnTo>
                      <a:pt x="527" y="277"/>
                    </a:lnTo>
                    <a:lnTo>
                      <a:pt x="538" y="229"/>
                    </a:lnTo>
                    <a:lnTo>
                      <a:pt x="540" y="202"/>
                    </a:lnTo>
                    <a:lnTo>
                      <a:pt x="540" y="174"/>
                    </a:lnTo>
                    <a:lnTo>
                      <a:pt x="538" y="151"/>
                    </a:lnTo>
                    <a:lnTo>
                      <a:pt x="521" y="135"/>
                    </a:lnTo>
                    <a:lnTo>
                      <a:pt x="501" y="125"/>
                    </a:lnTo>
                    <a:lnTo>
                      <a:pt x="476" y="122"/>
                    </a:lnTo>
                    <a:lnTo>
                      <a:pt x="437" y="117"/>
                    </a:lnTo>
                    <a:lnTo>
                      <a:pt x="416" y="112"/>
                    </a:lnTo>
                    <a:lnTo>
                      <a:pt x="392" y="117"/>
                    </a:lnTo>
                    <a:lnTo>
                      <a:pt x="375" y="132"/>
                    </a:lnTo>
                    <a:lnTo>
                      <a:pt x="369" y="171"/>
                    </a:lnTo>
                    <a:lnTo>
                      <a:pt x="369" y="199"/>
                    </a:lnTo>
                    <a:lnTo>
                      <a:pt x="362" y="250"/>
                    </a:lnTo>
                    <a:lnTo>
                      <a:pt x="352" y="272"/>
                    </a:lnTo>
                    <a:lnTo>
                      <a:pt x="337" y="290"/>
                    </a:lnTo>
                    <a:lnTo>
                      <a:pt x="320" y="297"/>
                    </a:lnTo>
                    <a:lnTo>
                      <a:pt x="304" y="292"/>
                    </a:lnTo>
                    <a:lnTo>
                      <a:pt x="291" y="266"/>
                    </a:lnTo>
                    <a:lnTo>
                      <a:pt x="290" y="232"/>
                    </a:lnTo>
                    <a:lnTo>
                      <a:pt x="294" y="192"/>
                    </a:lnTo>
                    <a:lnTo>
                      <a:pt x="300" y="154"/>
                    </a:lnTo>
                    <a:lnTo>
                      <a:pt x="311" y="122"/>
                    </a:lnTo>
                    <a:lnTo>
                      <a:pt x="332" y="91"/>
                    </a:lnTo>
                    <a:lnTo>
                      <a:pt x="338" y="67"/>
                    </a:lnTo>
                    <a:lnTo>
                      <a:pt x="337" y="48"/>
                    </a:lnTo>
                    <a:lnTo>
                      <a:pt x="315" y="35"/>
                    </a:lnTo>
                    <a:lnTo>
                      <a:pt x="294" y="31"/>
                    </a:lnTo>
                    <a:lnTo>
                      <a:pt x="294" y="0"/>
                    </a:lnTo>
                    <a:lnTo>
                      <a:pt x="357" y="7"/>
                    </a:lnTo>
                    <a:lnTo>
                      <a:pt x="384" y="60"/>
                    </a:lnTo>
                    <a:lnTo>
                      <a:pt x="364" y="85"/>
                    </a:lnTo>
                    <a:lnTo>
                      <a:pt x="399" y="85"/>
                    </a:lnTo>
                    <a:lnTo>
                      <a:pt x="459" y="104"/>
                    </a:lnTo>
                    <a:lnTo>
                      <a:pt x="550" y="88"/>
                    </a:lnTo>
                    <a:lnTo>
                      <a:pt x="563" y="142"/>
                    </a:lnTo>
                    <a:lnTo>
                      <a:pt x="577" y="209"/>
                    </a:lnTo>
                    <a:lnTo>
                      <a:pt x="610" y="212"/>
                    </a:lnTo>
                    <a:lnTo>
                      <a:pt x="632" y="245"/>
                    </a:lnTo>
                    <a:lnTo>
                      <a:pt x="643" y="319"/>
                    </a:lnTo>
                    <a:lnTo>
                      <a:pt x="645" y="387"/>
                    </a:lnTo>
                    <a:lnTo>
                      <a:pt x="605" y="511"/>
                    </a:lnTo>
                    <a:lnTo>
                      <a:pt x="523" y="605"/>
                    </a:lnTo>
                    <a:lnTo>
                      <a:pt x="464" y="648"/>
                    </a:lnTo>
                    <a:lnTo>
                      <a:pt x="412" y="652"/>
                    </a:lnTo>
                    <a:lnTo>
                      <a:pt x="352" y="652"/>
                    </a:lnTo>
                    <a:lnTo>
                      <a:pt x="258" y="636"/>
                    </a:lnTo>
                    <a:lnTo>
                      <a:pt x="146" y="602"/>
                    </a:lnTo>
                    <a:lnTo>
                      <a:pt x="34" y="541"/>
                    </a:lnTo>
                    <a:lnTo>
                      <a:pt x="0" y="471"/>
                    </a:lnTo>
                    <a:lnTo>
                      <a:pt x="10" y="393"/>
                    </a:lnTo>
                    <a:lnTo>
                      <a:pt x="13" y="347"/>
                    </a:lnTo>
                    <a:lnTo>
                      <a:pt x="88" y="320"/>
                    </a:lnTo>
                    <a:lnTo>
                      <a:pt x="145" y="320"/>
                    </a:lnTo>
                    <a:lnTo>
                      <a:pt x="212" y="340"/>
                    </a:lnTo>
                    <a:lnTo>
                      <a:pt x="192" y="260"/>
                    </a:lnTo>
                    <a:lnTo>
                      <a:pt x="193" y="148"/>
                    </a:lnTo>
                    <a:lnTo>
                      <a:pt x="223" y="44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59" name="Freeform 93"/>
              <p:cNvSpPr>
                <a:spLocks/>
              </p:cNvSpPr>
              <p:nvPr/>
            </p:nvSpPr>
            <p:spPr bwMode="auto">
              <a:xfrm>
                <a:off x="989" y="4130"/>
                <a:ext cx="62" cy="55"/>
              </a:xfrm>
              <a:custGeom>
                <a:avLst/>
                <a:gdLst>
                  <a:gd name="T0" fmla="*/ 0 w 563"/>
                  <a:gd name="T1" fmla="*/ 0 h 502"/>
                  <a:gd name="T2" fmla="*/ 0 w 563"/>
                  <a:gd name="T3" fmla="*/ 0 h 502"/>
                  <a:gd name="T4" fmla="*/ 0 w 563"/>
                  <a:gd name="T5" fmla="*/ 0 h 502"/>
                  <a:gd name="T6" fmla="*/ 0 w 563"/>
                  <a:gd name="T7" fmla="*/ 0 h 502"/>
                  <a:gd name="T8" fmla="*/ 0 w 563"/>
                  <a:gd name="T9" fmla="*/ 0 h 502"/>
                  <a:gd name="T10" fmla="*/ 0 w 563"/>
                  <a:gd name="T11" fmla="*/ 0 h 502"/>
                  <a:gd name="T12" fmla="*/ 0 w 563"/>
                  <a:gd name="T13" fmla="*/ 0 h 502"/>
                  <a:gd name="T14" fmla="*/ 0 w 563"/>
                  <a:gd name="T15" fmla="*/ 0 h 502"/>
                  <a:gd name="T16" fmla="*/ 0 w 563"/>
                  <a:gd name="T17" fmla="*/ 0 h 502"/>
                  <a:gd name="T18" fmla="*/ 0 w 563"/>
                  <a:gd name="T19" fmla="*/ 0 h 502"/>
                  <a:gd name="T20" fmla="*/ 0 w 563"/>
                  <a:gd name="T21" fmla="*/ 0 h 502"/>
                  <a:gd name="T22" fmla="*/ 0 w 563"/>
                  <a:gd name="T23" fmla="*/ 0 h 502"/>
                  <a:gd name="T24" fmla="*/ 0 w 563"/>
                  <a:gd name="T25" fmla="*/ 0 h 502"/>
                  <a:gd name="T26" fmla="*/ 0 w 563"/>
                  <a:gd name="T27" fmla="*/ 0 h 502"/>
                  <a:gd name="T28" fmla="*/ 0 w 563"/>
                  <a:gd name="T29" fmla="*/ 0 h 502"/>
                  <a:gd name="T30" fmla="*/ 0 w 563"/>
                  <a:gd name="T31" fmla="*/ 0 h 502"/>
                  <a:gd name="T32" fmla="*/ 0 w 563"/>
                  <a:gd name="T33" fmla="*/ 0 h 502"/>
                  <a:gd name="T34" fmla="*/ 0 w 563"/>
                  <a:gd name="T35" fmla="*/ 0 h 502"/>
                  <a:gd name="T36" fmla="*/ 0 w 563"/>
                  <a:gd name="T37" fmla="*/ 0 h 502"/>
                  <a:gd name="T38" fmla="*/ 0 w 563"/>
                  <a:gd name="T39" fmla="*/ 0 h 502"/>
                  <a:gd name="T40" fmla="*/ 0 w 563"/>
                  <a:gd name="T41" fmla="*/ 0 h 502"/>
                  <a:gd name="T42" fmla="*/ 0 w 563"/>
                  <a:gd name="T43" fmla="*/ 0 h 502"/>
                  <a:gd name="T44" fmla="*/ 0 w 563"/>
                  <a:gd name="T45" fmla="*/ 0 h 502"/>
                  <a:gd name="T46" fmla="*/ 0 w 563"/>
                  <a:gd name="T47" fmla="*/ 0 h 502"/>
                  <a:gd name="T48" fmla="*/ 0 w 563"/>
                  <a:gd name="T49" fmla="*/ 0 h 502"/>
                  <a:gd name="T50" fmla="*/ 0 w 563"/>
                  <a:gd name="T51" fmla="*/ 0 h 502"/>
                  <a:gd name="T52" fmla="*/ 0 w 563"/>
                  <a:gd name="T53" fmla="*/ 0 h 502"/>
                  <a:gd name="T54" fmla="*/ 0 w 563"/>
                  <a:gd name="T55" fmla="*/ 0 h 502"/>
                  <a:gd name="T56" fmla="*/ 0 w 563"/>
                  <a:gd name="T57" fmla="*/ 0 h 502"/>
                  <a:gd name="T58" fmla="*/ 0 w 563"/>
                  <a:gd name="T59" fmla="*/ 0 h 502"/>
                  <a:gd name="T60" fmla="*/ 0 w 563"/>
                  <a:gd name="T61" fmla="*/ 0 h 502"/>
                  <a:gd name="T62" fmla="*/ 0 w 563"/>
                  <a:gd name="T63" fmla="*/ 0 h 502"/>
                  <a:gd name="T64" fmla="*/ 0 w 563"/>
                  <a:gd name="T65" fmla="*/ 0 h 502"/>
                  <a:gd name="T66" fmla="*/ 0 w 563"/>
                  <a:gd name="T67" fmla="*/ 0 h 502"/>
                  <a:gd name="T68" fmla="*/ 0 w 563"/>
                  <a:gd name="T69" fmla="*/ 0 h 502"/>
                  <a:gd name="T70" fmla="*/ 0 w 563"/>
                  <a:gd name="T71" fmla="*/ 0 h 502"/>
                  <a:gd name="T72" fmla="*/ 0 w 563"/>
                  <a:gd name="T73" fmla="*/ 0 h 502"/>
                  <a:gd name="T74" fmla="*/ 0 w 563"/>
                  <a:gd name="T75" fmla="*/ 0 h 502"/>
                  <a:gd name="T76" fmla="*/ 0 w 563"/>
                  <a:gd name="T77" fmla="*/ 0 h 502"/>
                  <a:gd name="T78" fmla="*/ 0 w 563"/>
                  <a:gd name="T79" fmla="*/ 0 h 502"/>
                  <a:gd name="T80" fmla="*/ 0 w 563"/>
                  <a:gd name="T81" fmla="*/ 0 h 502"/>
                  <a:gd name="T82" fmla="*/ 0 w 563"/>
                  <a:gd name="T83" fmla="*/ 0 h 50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63"/>
                  <a:gd name="T127" fmla="*/ 0 h 502"/>
                  <a:gd name="T128" fmla="*/ 563 w 563"/>
                  <a:gd name="T129" fmla="*/ 502 h 50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63" h="502">
                    <a:moveTo>
                      <a:pt x="62" y="59"/>
                    </a:moveTo>
                    <a:lnTo>
                      <a:pt x="65" y="86"/>
                    </a:lnTo>
                    <a:lnTo>
                      <a:pt x="61" y="111"/>
                    </a:lnTo>
                    <a:lnTo>
                      <a:pt x="46" y="153"/>
                    </a:lnTo>
                    <a:lnTo>
                      <a:pt x="29" y="197"/>
                    </a:lnTo>
                    <a:lnTo>
                      <a:pt x="25" y="244"/>
                    </a:lnTo>
                    <a:lnTo>
                      <a:pt x="28" y="286"/>
                    </a:lnTo>
                    <a:lnTo>
                      <a:pt x="35" y="314"/>
                    </a:lnTo>
                    <a:lnTo>
                      <a:pt x="47" y="338"/>
                    </a:lnTo>
                    <a:lnTo>
                      <a:pt x="75" y="361"/>
                    </a:lnTo>
                    <a:lnTo>
                      <a:pt x="99" y="367"/>
                    </a:lnTo>
                    <a:lnTo>
                      <a:pt x="118" y="370"/>
                    </a:lnTo>
                    <a:lnTo>
                      <a:pt x="146" y="365"/>
                    </a:lnTo>
                    <a:lnTo>
                      <a:pt x="159" y="345"/>
                    </a:lnTo>
                    <a:lnTo>
                      <a:pt x="164" y="303"/>
                    </a:lnTo>
                    <a:lnTo>
                      <a:pt x="179" y="264"/>
                    </a:lnTo>
                    <a:lnTo>
                      <a:pt x="196" y="238"/>
                    </a:lnTo>
                    <a:lnTo>
                      <a:pt x="231" y="198"/>
                    </a:lnTo>
                    <a:lnTo>
                      <a:pt x="277" y="153"/>
                    </a:lnTo>
                    <a:lnTo>
                      <a:pt x="321" y="125"/>
                    </a:lnTo>
                    <a:lnTo>
                      <a:pt x="347" y="111"/>
                    </a:lnTo>
                    <a:lnTo>
                      <a:pt x="369" y="92"/>
                    </a:lnTo>
                    <a:lnTo>
                      <a:pt x="396" y="95"/>
                    </a:lnTo>
                    <a:lnTo>
                      <a:pt x="419" y="103"/>
                    </a:lnTo>
                    <a:lnTo>
                      <a:pt x="420" y="120"/>
                    </a:lnTo>
                    <a:lnTo>
                      <a:pt x="413" y="134"/>
                    </a:lnTo>
                    <a:lnTo>
                      <a:pt x="382" y="148"/>
                    </a:lnTo>
                    <a:lnTo>
                      <a:pt x="348" y="172"/>
                    </a:lnTo>
                    <a:lnTo>
                      <a:pt x="307" y="210"/>
                    </a:lnTo>
                    <a:lnTo>
                      <a:pt x="283" y="236"/>
                    </a:lnTo>
                    <a:lnTo>
                      <a:pt x="255" y="263"/>
                    </a:lnTo>
                    <a:lnTo>
                      <a:pt x="231" y="304"/>
                    </a:lnTo>
                    <a:lnTo>
                      <a:pt x="220" y="333"/>
                    </a:lnTo>
                    <a:lnTo>
                      <a:pt x="211" y="374"/>
                    </a:lnTo>
                    <a:lnTo>
                      <a:pt x="212" y="406"/>
                    </a:lnTo>
                    <a:lnTo>
                      <a:pt x="215" y="435"/>
                    </a:lnTo>
                    <a:lnTo>
                      <a:pt x="228" y="452"/>
                    </a:lnTo>
                    <a:lnTo>
                      <a:pt x="263" y="464"/>
                    </a:lnTo>
                    <a:lnTo>
                      <a:pt x="296" y="467"/>
                    </a:lnTo>
                    <a:lnTo>
                      <a:pt x="344" y="448"/>
                    </a:lnTo>
                    <a:lnTo>
                      <a:pt x="403" y="408"/>
                    </a:lnTo>
                    <a:lnTo>
                      <a:pt x="445" y="360"/>
                    </a:lnTo>
                    <a:lnTo>
                      <a:pt x="493" y="303"/>
                    </a:lnTo>
                    <a:lnTo>
                      <a:pt x="508" y="277"/>
                    </a:lnTo>
                    <a:lnTo>
                      <a:pt x="527" y="249"/>
                    </a:lnTo>
                    <a:lnTo>
                      <a:pt x="539" y="194"/>
                    </a:lnTo>
                    <a:lnTo>
                      <a:pt x="537" y="168"/>
                    </a:lnTo>
                    <a:lnTo>
                      <a:pt x="512" y="198"/>
                    </a:lnTo>
                    <a:lnTo>
                      <a:pt x="472" y="260"/>
                    </a:lnTo>
                    <a:lnTo>
                      <a:pt x="433" y="298"/>
                    </a:lnTo>
                    <a:lnTo>
                      <a:pt x="386" y="337"/>
                    </a:lnTo>
                    <a:lnTo>
                      <a:pt x="341" y="372"/>
                    </a:lnTo>
                    <a:lnTo>
                      <a:pt x="319" y="377"/>
                    </a:lnTo>
                    <a:lnTo>
                      <a:pt x="298" y="367"/>
                    </a:lnTo>
                    <a:lnTo>
                      <a:pt x="282" y="347"/>
                    </a:lnTo>
                    <a:lnTo>
                      <a:pt x="283" y="341"/>
                    </a:lnTo>
                    <a:lnTo>
                      <a:pt x="304" y="315"/>
                    </a:lnTo>
                    <a:lnTo>
                      <a:pt x="351" y="294"/>
                    </a:lnTo>
                    <a:lnTo>
                      <a:pt x="404" y="251"/>
                    </a:lnTo>
                    <a:lnTo>
                      <a:pt x="445" y="208"/>
                    </a:lnTo>
                    <a:lnTo>
                      <a:pt x="476" y="163"/>
                    </a:lnTo>
                    <a:lnTo>
                      <a:pt x="499" y="113"/>
                    </a:lnTo>
                    <a:lnTo>
                      <a:pt x="500" y="84"/>
                    </a:lnTo>
                    <a:lnTo>
                      <a:pt x="497" y="63"/>
                    </a:lnTo>
                    <a:lnTo>
                      <a:pt x="483" y="43"/>
                    </a:lnTo>
                    <a:lnTo>
                      <a:pt x="459" y="52"/>
                    </a:lnTo>
                    <a:lnTo>
                      <a:pt x="441" y="55"/>
                    </a:lnTo>
                    <a:lnTo>
                      <a:pt x="403" y="56"/>
                    </a:lnTo>
                    <a:lnTo>
                      <a:pt x="388" y="56"/>
                    </a:lnTo>
                    <a:lnTo>
                      <a:pt x="366" y="74"/>
                    </a:lnTo>
                    <a:lnTo>
                      <a:pt x="347" y="78"/>
                    </a:lnTo>
                    <a:lnTo>
                      <a:pt x="326" y="85"/>
                    </a:lnTo>
                    <a:lnTo>
                      <a:pt x="292" y="88"/>
                    </a:lnTo>
                    <a:lnTo>
                      <a:pt x="256" y="94"/>
                    </a:lnTo>
                    <a:lnTo>
                      <a:pt x="229" y="123"/>
                    </a:lnTo>
                    <a:lnTo>
                      <a:pt x="199" y="152"/>
                    </a:lnTo>
                    <a:lnTo>
                      <a:pt x="183" y="181"/>
                    </a:lnTo>
                    <a:lnTo>
                      <a:pt x="168" y="212"/>
                    </a:lnTo>
                    <a:lnTo>
                      <a:pt x="157" y="244"/>
                    </a:lnTo>
                    <a:lnTo>
                      <a:pt x="147" y="276"/>
                    </a:lnTo>
                    <a:lnTo>
                      <a:pt x="140" y="297"/>
                    </a:lnTo>
                    <a:lnTo>
                      <a:pt x="117" y="293"/>
                    </a:lnTo>
                    <a:lnTo>
                      <a:pt x="95" y="278"/>
                    </a:lnTo>
                    <a:lnTo>
                      <a:pt x="84" y="254"/>
                    </a:lnTo>
                    <a:lnTo>
                      <a:pt x="103" y="240"/>
                    </a:lnTo>
                    <a:lnTo>
                      <a:pt x="122" y="207"/>
                    </a:lnTo>
                    <a:lnTo>
                      <a:pt x="140" y="174"/>
                    </a:lnTo>
                    <a:lnTo>
                      <a:pt x="152" y="141"/>
                    </a:lnTo>
                    <a:lnTo>
                      <a:pt x="152" y="116"/>
                    </a:lnTo>
                    <a:lnTo>
                      <a:pt x="154" y="103"/>
                    </a:lnTo>
                    <a:lnTo>
                      <a:pt x="131" y="103"/>
                    </a:lnTo>
                    <a:lnTo>
                      <a:pt x="106" y="88"/>
                    </a:lnTo>
                    <a:lnTo>
                      <a:pt x="88" y="78"/>
                    </a:lnTo>
                    <a:lnTo>
                      <a:pt x="79" y="67"/>
                    </a:lnTo>
                    <a:lnTo>
                      <a:pt x="88" y="42"/>
                    </a:lnTo>
                    <a:lnTo>
                      <a:pt x="149" y="58"/>
                    </a:lnTo>
                    <a:lnTo>
                      <a:pt x="227" y="56"/>
                    </a:lnTo>
                    <a:lnTo>
                      <a:pt x="212" y="77"/>
                    </a:lnTo>
                    <a:lnTo>
                      <a:pt x="194" y="103"/>
                    </a:lnTo>
                    <a:lnTo>
                      <a:pt x="219" y="83"/>
                    </a:lnTo>
                    <a:lnTo>
                      <a:pt x="247" y="58"/>
                    </a:lnTo>
                    <a:lnTo>
                      <a:pt x="303" y="59"/>
                    </a:lnTo>
                    <a:lnTo>
                      <a:pt x="371" y="36"/>
                    </a:lnTo>
                    <a:lnTo>
                      <a:pt x="419" y="32"/>
                    </a:lnTo>
                    <a:lnTo>
                      <a:pt x="478" y="17"/>
                    </a:lnTo>
                    <a:lnTo>
                      <a:pt x="495" y="0"/>
                    </a:lnTo>
                    <a:lnTo>
                      <a:pt x="521" y="1"/>
                    </a:lnTo>
                    <a:lnTo>
                      <a:pt x="537" y="26"/>
                    </a:lnTo>
                    <a:lnTo>
                      <a:pt x="540" y="107"/>
                    </a:lnTo>
                    <a:lnTo>
                      <a:pt x="563" y="170"/>
                    </a:lnTo>
                    <a:lnTo>
                      <a:pt x="554" y="279"/>
                    </a:lnTo>
                    <a:lnTo>
                      <a:pt x="502" y="342"/>
                    </a:lnTo>
                    <a:lnTo>
                      <a:pt x="420" y="442"/>
                    </a:lnTo>
                    <a:lnTo>
                      <a:pt x="347" y="483"/>
                    </a:lnTo>
                    <a:lnTo>
                      <a:pt x="296" y="499"/>
                    </a:lnTo>
                    <a:lnTo>
                      <a:pt x="248" y="502"/>
                    </a:lnTo>
                    <a:lnTo>
                      <a:pt x="179" y="483"/>
                    </a:lnTo>
                    <a:lnTo>
                      <a:pt x="164" y="411"/>
                    </a:lnTo>
                    <a:lnTo>
                      <a:pt x="65" y="399"/>
                    </a:lnTo>
                    <a:lnTo>
                      <a:pt x="32" y="363"/>
                    </a:lnTo>
                    <a:lnTo>
                      <a:pt x="0" y="300"/>
                    </a:lnTo>
                    <a:lnTo>
                      <a:pt x="0" y="228"/>
                    </a:lnTo>
                    <a:lnTo>
                      <a:pt x="13" y="163"/>
                    </a:lnTo>
                    <a:lnTo>
                      <a:pt x="31" y="97"/>
                    </a:lnTo>
                    <a:lnTo>
                      <a:pt x="35" y="43"/>
                    </a:lnTo>
                    <a:lnTo>
                      <a:pt x="67" y="30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0" name="Freeform 94"/>
              <p:cNvSpPr>
                <a:spLocks/>
              </p:cNvSpPr>
              <p:nvPr/>
            </p:nvSpPr>
            <p:spPr bwMode="auto">
              <a:xfrm>
                <a:off x="932" y="4116"/>
                <a:ext cx="4" cy="4"/>
              </a:xfrm>
              <a:custGeom>
                <a:avLst/>
                <a:gdLst>
                  <a:gd name="T0" fmla="*/ 0 w 35"/>
                  <a:gd name="T1" fmla="*/ 0 h 37"/>
                  <a:gd name="T2" fmla="*/ 0 w 35"/>
                  <a:gd name="T3" fmla="*/ 0 h 37"/>
                  <a:gd name="T4" fmla="*/ 0 w 35"/>
                  <a:gd name="T5" fmla="*/ 0 h 37"/>
                  <a:gd name="T6" fmla="*/ 0 w 35"/>
                  <a:gd name="T7" fmla="*/ 0 h 37"/>
                  <a:gd name="T8" fmla="*/ 0 w 35"/>
                  <a:gd name="T9" fmla="*/ 0 h 37"/>
                  <a:gd name="T10" fmla="*/ 0 w 35"/>
                  <a:gd name="T11" fmla="*/ 0 h 37"/>
                  <a:gd name="T12" fmla="*/ 0 w 35"/>
                  <a:gd name="T13" fmla="*/ 0 h 37"/>
                  <a:gd name="T14" fmla="*/ 0 w 35"/>
                  <a:gd name="T15" fmla="*/ 0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37"/>
                  <a:gd name="T26" fmla="*/ 35 w 35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37">
                    <a:moveTo>
                      <a:pt x="12" y="0"/>
                    </a:moveTo>
                    <a:lnTo>
                      <a:pt x="0" y="29"/>
                    </a:lnTo>
                    <a:lnTo>
                      <a:pt x="19" y="20"/>
                    </a:lnTo>
                    <a:lnTo>
                      <a:pt x="26" y="23"/>
                    </a:lnTo>
                    <a:lnTo>
                      <a:pt x="33" y="37"/>
                    </a:lnTo>
                    <a:lnTo>
                      <a:pt x="35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2B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1" name="Freeform 95"/>
              <p:cNvSpPr>
                <a:spLocks/>
              </p:cNvSpPr>
              <p:nvPr/>
            </p:nvSpPr>
            <p:spPr bwMode="auto">
              <a:xfrm>
                <a:off x="923" y="4115"/>
                <a:ext cx="17" cy="51"/>
              </a:xfrm>
              <a:custGeom>
                <a:avLst/>
                <a:gdLst>
                  <a:gd name="T0" fmla="*/ 0 w 146"/>
                  <a:gd name="T1" fmla="*/ 0 h 458"/>
                  <a:gd name="T2" fmla="*/ 0 w 146"/>
                  <a:gd name="T3" fmla="*/ 0 h 458"/>
                  <a:gd name="T4" fmla="*/ 0 w 146"/>
                  <a:gd name="T5" fmla="*/ 0 h 458"/>
                  <a:gd name="T6" fmla="*/ 0 w 146"/>
                  <a:gd name="T7" fmla="*/ 0 h 458"/>
                  <a:gd name="T8" fmla="*/ 0 w 146"/>
                  <a:gd name="T9" fmla="*/ 0 h 458"/>
                  <a:gd name="T10" fmla="*/ 0 w 146"/>
                  <a:gd name="T11" fmla="*/ 0 h 458"/>
                  <a:gd name="T12" fmla="*/ 0 w 146"/>
                  <a:gd name="T13" fmla="*/ 0 h 458"/>
                  <a:gd name="T14" fmla="*/ 0 w 146"/>
                  <a:gd name="T15" fmla="*/ 0 h 458"/>
                  <a:gd name="T16" fmla="*/ 0 w 146"/>
                  <a:gd name="T17" fmla="*/ 0 h 458"/>
                  <a:gd name="T18" fmla="*/ 0 w 146"/>
                  <a:gd name="T19" fmla="*/ 0 h 458"/>
                  <a:gd name="T20" fmla="*/ 0 w 146"/>
                  <a:gd name="T21" fmla="*/ 0 h 458"/>
                  <a:gd name="T22" fmla="*/ 0 w 146"/>
                  <a:gd name="T23" fmla="*/ 0 h 458"/>
                  <a:gd name="T24" fmla="*/ 0 w 146"/>
                  <a:gd name="T25" fmla="*/ 0 h 458"/>
                  <a:gd name="T26" fmla="*/ 0 w 146"/>
                  <a:gd name="T27" fmla="*/ 0 h 458"/>
                  <a:gd name="T28" fmla="*/ 0 w 146"/>
                  <a:gd name="T29" fmla="*/ 0 h 458"/>
                  <a:gd name="T30" fmla="*/ 0 w 146"/>
                  <a:gd name="T31" fmla="*/ 0 h 458"/>
                  <a:gd name="T32" fmla="*/ 0 w 146"/>
                  <a:gd name="T33" fmla="*/ 0 h 458"/>
                  <a:gd name="T34" fmla="*/ 0 w 146"/>
                  <a:gd name="T35" fmla="*/ 0 h 458"/>
                  <a:gd name="T36" fmla="*/ 0 w 146"/>
                  <a:gd name="T37" fmla="*/ 0 h 458"/>
                  <a:gd name="T38" fmla="*/ 0 w 146"/>
                  <a:gd name="T39" fmla="*/ 0 h 458"/>
                  <a:gd name="T40" fmla="*/ 0 w 146"/>
                  <a:gd name="T41" fmla="*/ 0 h 458"/>
                  <a:gd name="T42" fmla="*/ 0 w 146"/>
                  <a:gd name="T43" fmla="*/ 0 h 458"/>
                  <a:gd name="T44" fmla="*/ 0 w 146"/>
                  <a:gd name="T45" fmla="*/ 0 h 458"/>
                  <a:gd name="T46" fmla="*/ 0 w 146"/>
                  <a:gd name="T47" fmla="*/ 0 h 458"/>
                  <a:gd name="T48" fmla="*/ 0 w 146"/>
                  <a:gd name="T49" fmla="*/ 0 h 458"/>
                  <a:gd name="T50" fmla="*/ 0 w 146"/>
                  <a:gd name="T51" fmla="*/ 0 h 458"/>
                  <a:gd name="T52" fmla="*/ 0 w 146"/>
                  <a:gd name="T53" fmla="*/ 0 h 458"/>
                  <a:gd name="T54" fmla="*/ 0 w 146"/>
                  <a:gd name="T55" fmla="*/ 0 h 458"/>
                  <a:gd name="T56" fmla="*/ 0 w 146"/>
                  <a:gd name="T57" fmla="*/ 0 h 458"/>
                  <a:gd name="T58" fmla="*/ 0 w 146"/>
                  <a:gd name="T59" fmla="*/ 0 h 458"/>
                  <a:gd name="T60" fmla="*/ 0 w 146"/>
                  <a:gd name="T61" fmla="*/ 0 h 458"/>
                  <a:gd name="T62" fmla="*/ 0 w 146"/>
                  <a:gd name="T63" fmla="*/ 0 h 458"/>
                  <a:gd name="T64" fmla="*/ 0 w 146"/>
                  <a:gd name="T65" fmla="*/ 0 h 458"/>
                  <a:gd name="T66" fmla="*/ 0 w 146"/>
                  <a:gd name="T67" fmla="*/ 0 h 458"/>
                  <a:gd name="T68" fmla="*/ 0 w 146"/>
                  <a:gd name="T69" fmla="*/ 0 h 458"/>
                  <a:gd name="T70" fmla="*/ 0 w 146"/>
                  <a:gd name="T71" fmla="*/ 0 h 458"/>
                  <a:gd name="T72" fmla="*/ 0 w 146"/>
                  <a:gd name="T73" fmla="*/ 0 h 4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6"/>
                  <a:gd name="T112" fmla="*/ 0 h 458"/>
                  <a:gd name="T113" fmla="*/ 146 w 146"/>
                  <a:gd name="T114" fmla="*/ 458 h 4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6" h="458">
                    <a:moveTo>
                      <a:pt x="92" y="29"/>
                    </a:moveTo>
                    <a:lnTo>
                      <a:pt x="81" y="36"/>
                    </a:lnTo>
                    <a:lnTo>
                      <a:pt x="74" y="48"/>
                    </a:lnTo>
                    <a:lnTo>
                      <a:pt x="70" y="59"/>
                    </a:lnTo>
                    <a:lnTo>
                      <a:pt x="73" y="73"/>
                    </a:lnTo>
                    <a:lnTo>
                      <a:pt x="77" y="92"/>
                    </a:lnTo>
                    <a:lnTo>
                      <a:pt x="84" y="107"/>
                    </a:lnTo>
                    <a:lnTo>
                      <a:pt x="84" y="121"/>
                    </a:lnTo>
                    <a:lnTo>
                      <a:pt x="76" y="136"/>
                    </a:lnTo>
                    <a:lnTo>
                      <a:pt x="69" y="160"/>
                    </a:lnTo>
                    <a:lnTo>
                      <a:pt x="64" y="184"/>
                    </a:lnTo>
                    <a:lnTo>
                      <a:pt x="67" y="204"/>
                    </a:lnTo>
                    <a:lnTo>
                      <a:pt x="71" y="223"/>
                    </a:lnTo>
                    <a:lnTo>
                      <a:pt x="80" y="247"/>
                    </a:lnTo>
                    <a:lnTo>
                      <a:pt x="87" y="267"/>
                    </a:lnTo>
                    <a:lnTo>
                      <a:pt x="87" y="286"/>
                    </a:lnTo>
                    <a:lnTo>
                      <a:pt x="90" y="304"/>
                    </a:lnTo>
                    <a:lnTo>
                      <a:pt x="95" y="326"/>
                    </a:lnTo>
                    <a:lnTo>
                      <a:pt x="95" y="346"/>
                    </a:lnTo>
                    <a:lnTo>
                      <a:pt x="77" y="344"/>
                    </a:lnTo>
                    <a:lnTo>
                      <a:pt x="62" y="344"/>
                    </a:lnTo>
                    <a:lnTo>
                      <a:pt x="47" y="350"/>
                    </a:lnTo>
                    <a:lnTo>
                      <a:pt x="34" y="367"/>
                    </a:lnTo>
                    <a:lnTo>
                      <a:pt x="24" y="383"/>
                    </a:lnTo>
                    <a:lnTo>
                      <a:pt x="24" y="397"/>
                    </a:lnTo>
                    <a:lnTo>
                      <a:pt x="32" y="419"/>
                    </a:lnTo>
                    <a:lnTo>
                      <a:pt x="46" y="430"/>
                    </a:lnTo>
                    <a:lnTo>
                      <a:pt x="66" y="433"/>
                    </a:lnTo>
                    <a:lnTo>
                      <a:pt x="81" y="432"/>
                    </a:lnTo>
                    <a:lnTo>
                      <a:pt x="98" y="429"/>
                    </a:lnTo>
                    <a:lnTo>
                      <a:pt x="112" y="421"/>
                    </a:lnTo>
                    <a:lnTo>
                      <a:pt x="121" y="405"/>
                    </a:lnTo>
                    <a:lnTo>
                      <a:pt x="124" y="387"/>
                    </a:lnTo>
                    <a:lnTo>
                      <a:pt x="121" y="366"/>
                    </a:lnTo>
                    <a:lnTo>
                      <a:pt x="107" y="334"/>
                    </a:lnTo>
                    <a:lnTo>
                      <a:pt x="101" y="306"/>
                    </a:lnTo>
                    <a:lnTo>
                      <a:pt x="101" y="291"/>
                    </a:lnTo>
                    <a:lnTo>
                      <a:pt x="109" y="292"/>
                    </a:lnTo>
                    <a:lnTo>
                      <a:pt x="112" y="287"/>
                    </a:lnTo>
                    <a:lnTo>
                      <a:pt x="104" y="271"/>
                    </a:lnTo>
                    <a:lnTo>
                      <a:pt x="102" y="257"/>
                    </a:lnTo>
                    <a:lnTo>
                      <a:pt x="93" y="231"/>
                    </a:lnTo>
                    <a:lnTo>
                      <a:pt x="84" y="199"/>
                    </a:lnTo>
                    <a:lnTo>
                      <a:pt x="84" y="172"/>
                    </a:lnTo>
                    <a:lnTo>
                      <a:pt x="88" y="149"/>
                    </a:lnTo>
                    <a:lnTo>
                      <a:pt x="95" y="123"/>
                    </a:lnTo>
                    <a:lnTo>
                      <a:pt x="104" y="107"/>
                    </a:lnTo>
                    <a:lnTo>
                      <a:pt x="106" y="92"/>
                    </a:lnTo>
                    <a:lnTo>
                      <a:pt x="107" y="65"/>
                    </a:lnTo>
                    <a:lnTo>
                      <a:pt x="107" y="44"/>
                    </a:lnTo>
                    <a:lnTo>
                      <a:pt x="103" y="31"/>
                    </a:lnTo>
                    <a:lnTo>
                      <a:pt x="101" y="0"/>
                    </a:lnTo>
                    <a:lnTo>
                      <a:pt x="131" y="7"/>
                    </a:lnTo>
                    <a:lnTo>
                      <a:pt x="123" y="128"/>
                    </a:lnTo>
                    <a:lnTo>
                      <a:pt x="112" y="190"/>
                    </a:lnTo>
                    <a:lnTo>
                      <a:pt x="136" y="309"/>
                    </a:lnTo>
                    <a:lnTo>
                      <a:pt x="128" y="328"/>
                    </a:lnTo>
                    <a:lnTo>
                      <a:pt x="140" y="357"/>
                    </a:lnTo>
                    <a:lnTo>
                      <a:pt x="146" y="438"/>
                    </a:lnTo>
                    <a:lnTo>
                      <a:pt x="116" y="455"/>
                    </a:lnTo>
                    <a:lnTo>
                      <a:pt x="23" y="458"/>
                    </a:lnTo>
                    <a:lnTo>
                      <a:pt x="0" y="441"/>
                    </a:lnTo>
                    <a:lnTo>
                      <a:pt x="0" y="365"/>
                    </a:lnTo>
                    <a:lnTo>
                      <a:pt x="43" y="314"/>
                    </a:lnTo>
                    <a:lnTo>
                      <a:pt x="71" y="315"/>
                    </a:lnTo>
                    <a:lnTo>
                      <a:pt x="67" y="266"/>
                    </a:lnTo>
                    <a:lnTo>
                      <a:pt x="46" y="211"/>
                    </a:lnTo>
                    <a:lnTo>
                      <a:pt x="50" y="159"/>
                    </a:lnTo>
                    <a:lnTo>
                      <a:pt x="70" y="115"/>
                    </a:lnTo>
                    <a:lnTo>
                      <a:pt x="59" y="95"/>
                    </a:lnTo>
                    <a:lnTo>
                      <a:pt x="49" y="70"/>
                    </a:lnTo>
                    <a:lnTo>
                      <a:pt x="53" y="30"/>
                    </a:lnTo>
                    <a:lnTo>
                      <a:pt x="90" y="2"/>
                    </a:lnTo>
                    <a:lnTo>
                      <a:pt x="92" y="29"/>
                    </a:lnTo>
                    <a:close/>
                  </a:path>
                </a:pathLst>
              </a:custGeom>
              <a:solidFill>
                <a:srgbClr val="F2B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2" name="Freeform 96"/>
              <p:cNvSpPr>
                <a:spLocks/>
              </p:cNvSpPr>
              <p:nvPr/>
            </p:nvSpPr>
            <p:spPr bwMode="auto">
              <a:xfrm>
                <a:off x="971" y="4165"/>
                <a:ext cx="25" cy="47"/>
              </a:xfrm>
              <a:custGeom>
                <a:avLst/>
                <a:gdLst>
                  <a:gd name="T0" fmla="*/ 0 w 228"/>
                  <a:gd name="T1" fmla="*/ 0 h 424"/>
                  <a:gd name="T2" fmla="*/ 0 w 228"/>
                  <a:gd name="T3" fmla="*/ 0 h 424"/>
                  <a:gd name="T4" fmla="*/ 0 w 228"/>
                  <a:gd name="T5" fmla="*/ 0 h 424"/>
                  <a:gd name="T6" fmla="*/ 0 w 228"/>
                  <a:gd name="T7" fmla="*/ 0 h 424"/>
                  <a:gd name="T8" fmla="*/ 0 w 228"/>
                  <a:gd name="T9" fmla="*/ 0 h 424"/>
                  <a:gd name="T10" fmla="*/ 0 w 228"/>
                  <a:gd name="T11" fmla="*/ 0 h 424"/>
                  <a:gd name="T12" fmla="*/ 0 w 228"/>
                  <a:gd name="T13" fmla="*/ 0 h 424"/>
                  <a:gd name="T14" fmla="*/ 0 w 228"/>
                  <a:gd name="T15" fmla="*/ 0 h 424"/>
                  <a:gd name="T16" fmla="*/ 0 w 228"/>
                  <a:gd name="T17" fmla="*/ 0 h 424"/>
                  <a:gd name="T18" fmla="*/ 0 w 228"/>
                  <a:gd name="T19" fmla="*/ 0 h 424"/>
                  <a:gd name="T20" fmla="*/ 0 w 228"/>
                  <a:gd name="T21" fmla="*/ 0 h 424"/>
                  <a:gd name="T22" fmla="*/ 0 w 228"/>
                  <a:gd name="T23" fmla="*/ 0 h 424"/>
                  <a:gd name="T24" fmla="*/ 0 w 228"/>
                  <a:gd name="T25" fmla="*/ 0 h 424"/>
                  <a:gd name="T26" fmla="*/ 0 w 228"/>
                  <a:gd name="T27" fmla="*/ 0 h 424"/>
                  <a:gd name="T28" fmla="*/ 0 w 228"/>
                  <a:gd name="T29" fmla="*/ 0 h 424"/>
                  <a:gd name="T30" fmla="*/ 0 w 228"/>
                  <a:gd name="T31" fmla="*/ 0 h 424"/>
                  <a:gd name="T32" fmla="*/ 0 w 228"/>
                  <a:gd name="T33" fmla="*/ 0 h 424"/>
                  <a:gd name="T34" fmla="*/ 0 w 228"/>
                  <a:gd name="T35" fmla="*/ 0 h 424"/>
                  <a:gd name="T36" fmla="*/ 0 w 228"/>
                  <a:gd name="T37" fmla="*/ 0 h 424"/>
                  <a:gd name="T38" fmla="*/ 0 w 228"/>
                  <a:gd name="T39" fmla="*/ 0 h 424"/>
                  <a:gd name="T40" fmla="*/ 0 w 228"/>
                  <a:gd name="T41" fmla="*/ 0 h 424"/>
                  <a:gd name="T42" fmla="*/ 0 w 228"/>
                  <a:gd name="T43" fmla="*/ 0 h 424"/>
                  <a:gd name="T44" fmla="*/ 0 w 228"/>
                  <a:gd name="T45" fmla="*/ 0 h 424"/>
                  <a:gd name="T46" fmla="*/ 0 w 228"/>
                  <a:gd name="T47" fmla="*/ 0 h 424"/>
                  <a:gd name="T48" fmla="*/ 0 w 228"/>
                  <a:gd name="T49" fmla="*/ 0 h 424"/>
                  <a:gd name="T50" fmla="*/ 0 w 228"/>
                  <a:gd name="T51" fmla="*/ 0 h 424"/>
                  <a:gd name="T52" fmla="*/ 0 w 228"/>
                  <a:gd name="T53" fmla="*/ 0 h 424"/>
                  <a:gd name="T54" fmla="*/ 0 w 228"/>
                  <a:gd name="T55" fmla="*/ 0 h 424"/>
                  <a:gd name="T56" fmla="*/ 0 w 228"/>
                  <a:gd name="T57" fmla="*/ 0 h 424"/>
                  <a:gd name="T58" fmla="*/ 0 w 228"/>
                  <a:gd name="T59" fmla="*/ 0 h 424"/>
                  <a:gd name="T60" fmla="*/ 0 w 228"/>
                  <a:gd name="T61" fmla="*/ 0 h 424"/>
                  <a:gd name="T62" fmla="*/ 0 w 228"/>
                  <a:gd name="T63" fmla="*/ 0 h 424"/>
                  <a:gd name="T64" fmla="*/ 0 w 228"/>
                  <a:gd name="T65" fmla="*/ 0 h 424"/>
                  <a:gd name="T66" fmla="*/ 0 w 228"/>
                  <a:gd name="T67" fmla="*/ 0 h 424"/>
                  <a:gd name="T68" fmla="*/ 0 w 228"/>
                  <a:gd name="T69" fmla="*/ 0 h 424"/>
                  <a:gd name="T70" fmla="*/ 0 w 228"/>
                  <a:gd name="T71" fmla="*/ 0 h 424"/>
                  <a:gd name="T72" fmla="*/ 0 w 228"/>
                  <a:gd name="T73" fmla="*/ 0 h 424"/>
                  <a:gd name="T74" fmla="*/ 0 w 228"/>
                  <a:gd name="T75" fmla="*/ 0 h 424"/>
                  <a:gd name="T76" fmla="*/ 0 w 228"/>
                  <a:gd name="T77" fmla="*/ 0 h 424"/>
                  <a:gd name="T78" fmla="*/ 0 w 228"/>
                  <a:gd name="T79" fmla="*/ 0 h 424"/>
                  <a:gd name="T80" fmla="*/ 0 w 228"/>
                  <a:gd name="T81" fmla="*/ 0 h 424"/>
                  <a:gd name="T82" fmla="*/ 0 w 228"/>
                  <a:gd name="T83" fmla="*/ 0 h 424"/>
                  <a:gd name="T84" fmla="*/ 0 w 228"/>
                  <a:gd name="T85" fmla="*/ 0 h 424"/>
                  <a:gd name="T86" fmla="*/ 0 w 228"/>
                  <a:gd name="T87" fmla="*/ 0 h 4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8"/>
                  <a:gd name="T133" fmla="*/ 0 h 424"/>
                  <a:gd name="T134" fmla="*/ 228 w 228"/>
                  <a:gd name="T135" fmla="*/ 424 h 42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8" h="424">
                    <a:moveTo>
                      <a:pt x="145" y="39"/>
                    </a:moveTo>
                    <a:lnTo>
                      <a:pt x="114" y="55"/>
                    </a:lnTo>
                    <a:lnTo>
                      <a:pt x="82" y="83"/>
                    </a:lnTo>
                    <a:lnTo>
                      <a:pt x="53" y="121"/>
                    </a:lnTo>
                    <a:lnTo>
                      <a:pt x="34" y="160"/>
                    </a:lnTo>
                    <a:lnTo>
                      <a:pt x="31" y="197"/>
                    </a:lnTo>
                    <a:lnTo>
                      <a:pt x="32" y="236"/>
                    </a:lnTo>
                    <a:lnTo>
                      <a:pt x="40" y="289"/>
                    </a:lnTo>
                    <a:lnTo>
                      <a:pt x="51" y="349"/>
                    </a:lnTo>
                    <a:lnTo>
                      <a:pt x="62" y="369"/>
                    </a:lnTo>
                    <a:lnTo>
                      <a:pt x="88" y="379"/>
                    </a:lnTo>
                    <a:lnTo>
                      <a:pt x="118" y="383"/>
                    </a:lnTo>
                    <a:lnTo>
                      <a:pt x="131" y="387"/>
                    </a:lnTo>
                    <a:lnTo>
                      <a:pt x="117" y="361"/>
                    </a:lnTo>
                    <a:lnTo>
                      <a:pt x="109" y="313"/>
                    </a:lnTo>
                    <a:lnTo>
                      <a:pt x="109" y="262"/>
                    </a:lnTo>
                    <a:lnTo>
                      <a:pt x="119" y="198"/>
                    </a:lnTo>
                    <a:lnTo>
                      <a:pt x="129" y="165"/>
                    </a:lnTo>
                    <a:lnTo>
                      <a:pt x="148" y="131"/>
                    </a:lnTo>
                    <a:lnTo>
                      <a:pt x="169" y="104"/>
                    </a:lnTo>
                    <a:lnTo>
                      <a:pt x="188" y="82"/>
                    </a:lnTo>
                    <a:lnTo>
                      <a:pt x="183" y="56"/>
                    </a:lnTo>
                    <a:lnTo>
                      <a:pt x="162" y="37"/>
                    </a:lnTo>
                    <a:lnTo>
                      <a:pt x="143" y="7"/>
                    </a:lnTo>
                    <a:lnTo>
                      <a:pt x="167" y="0"/>
                    </a:lnTo>
                    <a:lnTo>
                      <a:pt x="185" y="31"/>
                    </a:lnTo>
                    <a:lnTo>
                      <a:pt x="228" y="75"/>
                    </a:lnTo>
                    <a:lnTo>
                      <a:pt x="203" y="102"/>
                    </a:lnTo>
                    <a:lnTo>
                      <a:pt x="173" y="151"/>
                    </a:lnTo>
                    <a:lnTo>
                      <a:pt x="156" y="216"/>
                    </a:lnTo>
                    <a:lnTo>
                      <a:pt x="148" y="295"/>
                    </a:lnTo>
                    <a:lnTo>
                      <a:pt x="156" y="379"/>
                    </a:lnTo>
                    <a:lnTo>
                      <a:pt x="172" y="424"/>
                    </a:lnTo>
                    <a:lnTo>
                      <a:pt x="135" y="407"/>
                    </a:lnTo>
                    <a:lnTo>
                      <a:pt x="79" y="401"/>
                    </a:lnTo>
                    <a:lnTo>
                      <a:pt x="11" y="399"/>
                    </a:lnTo>
                    <a:lnTo>
                      <a:pt x="11" y="300"/>
                    </a:lnTo>
                    <a:lnTo>
                      <a:pt x="0" y="219"/>
                    </a:lnTo>
                    <a:lnTo>
                      <a:pt x="5" y="137"/>
                    </a:lnTo>
                    <a:lnTo>
                      <a:pt x="25" y="67"/>
                    </a:lnTo>
                    <a:lnTo>
                      <a:pt x="119" y="14"/>
                    </a:lnTo>
                    <a:lnTo>
                      <a:pt x="129" y="12"/>
                    </a:lnTo>
                    <a:lnTo>
                      <a:pt x="145" y="3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3" name="Freeform 97"/>
              <p:cNvSpPr>
                <a:spLocks/>
              </p:cNvSpPr>
              <p:nvPr/>
            </p:nvSpPr>
            <p:spPr bwMode="auto">
              <a:xfrm>
                <a:off x="1021" y="4188"/>
                <a:ext cx="54" cy="61"/>
              </a:xfrm>
              <a:custGeom>
                <a:avLst/>
                <a:gdLst>
                  <a:gd name="T0" fmla="*/ 0 w 485"/>
                  <a:gd name="T1" fmla="*/ 0 h 541"/>
                  <a:gd name="T2" fmla="*/ 0 w 485"/>
                  <a:gd name="T3" fmla="*/ 0 h 541"/>
                  <a:gd name="T4" fmla="*/ 0 w 485"/>
                  <a:gd name="T5" fmla="*/ 0 h 541"/>
                  <a:gd name="T6" fmla="*/ 0 w 485"/>
                  <a:gd name="T7" fmla="*/ 0 h 541"/>
                  <a:gd name="T8" fmla="*/ 0 w 485"/>
                  <a:gd name="T9" fmla="*/ 0 h 541"/>
                  <a:gd name="T10" fmla="*/ 0 w 485"/>
                  <a:gd name="T11" fmla="*/ 0 h 541"/>
                  <a:gd name="T12" fmla="*/ 0 w 485"/>
                  <a:gd name="T13" fmla="*/ 0 h 541"/>
                  <a:gd name="T14" fmla="*/ 0 w 485"/>
                  <a:gd name="T15" fmla="*/ 0 h 541"/>
                  <a:gd name="T16" fmla="*/ 0 w 485"/>
                  <a:gd name="T17" fmla="*/ 0 h 541"/>
                  <a:gd name="T18" fmla="*/ 0 w 485"/>
                  <a:gd name="T19" fmla="*/ 0 h 541"/>
                  <a:gd name="T20" fmla="*/ 0 w 485"/>
                  <a:gd name="T21" fmla="*/ 0 h 541"/>
                  <a:gd name="T22" fmla="*/ 0 w 485"/>
                  <a:gd name="T23" fmla="*/ 0 h 541"/>
                  <a:gd name="T24" fmla="*/ 0 w 485"/>
                  <a:gd name="T25" fmla="*/ 0 h 541"/>
                  <a:gd name="T26" fmla="*/ 0 w 485"/>
                  <a:gd name="T27" fmla="*/ 0 h 541"/>
                  <a:gd name="T28" fmla="*/ 0 w 485"/>
                  <a:gd name="T29" fmla="*/ 0 h 541"/>
                  <a:gd name="T30" fmla="*/ 0 w 485"/>
                  <a:gd name="T31" fmla="*/ 0 h 541"/>
                  <a:gd name="T32" fmla="*/ 0 w 485"/>
                  <a:gd name="T33" fmla="*/ 0 h 541"/>
                  <a:gd name="T34" fmla="*/ 0 w 485"/>
                  <a:gd name="T35" fmla="*/ 0 h 541"/>
                  <a:gd name="T36" fmla="*/ 0 w 485"/>
                  <a:gd name="T37" fmla="*/ 0 h 541"/>
                  <a:gd name="T38" fmla="*/ 0 w 485"/>
                  <a:gd name="T39" fmla="*/ 0 h 541"/>
                  <a:gd name="T40" fmla="*/ 0 w 485"/>
                  <a:gd name="T41" fmla="*/ 0 h 541"/>
                  <a:gd name="T42" fmla="*/ 0 w 485"/>
                  <a:gd name="T43" fmla="*/ 0 h 541"/>
                  <a:gd name="T44" fmla="*/ 0 w 485"/>
                  <a:gd name="T45" fmla="*/ 0 h 541"/>
                  <a:gd name="T46" fmla="*/ 0 w 485"/>
                  <a:gd name="T47" fmla="*/ 0 h 541"/>
                  <a:gd name="T48" fmla="*/ 0 w 485"/>
                  <a:gd name="T49" fmla="*/ 0 h 541"/>
                  <a:gd name="T50" fmla="*/ 0 w 485"/>
                  <a:gd name="T51" fmla="*/ 0 h 541"/>
                  <a:gd name="T52" fmla="*/ 0 w 485"/>
                  <a:gd name="T53" fmla="*/ 0 h 541"/>
                  <a:gd name="T54" fmla="*/ 0 w 485"/>
                  <a:gd name="T55" fmla="*/ 0 h 541"/>
                  <a:gd name="T56" fmla="*/ 0 w 485"/>
                  <a:gd name="T57" fmla="*/ 0 h 541"/>
                  <a:gd name="T58" fmla="*/ 0 w 485"/>
                  <a:gd name="T59" fmla="*/ 0 h 541"/>
                  <a:gd name="T60" fmla="*/ 0 w 485"/>
                  <a:gd name="T61" fmla="*/ 0 h 541"/>
                  <a:gd name="T62" fmla="*/ 0 w 485"/>
                  <a:gd name="T63" fmla="*/ 0 h 541"/>
                  <a:gd name="T64" fmla="*/ 0 w 485"/>
                  <a:gd name="T65" fmla="*/ 0 h 541"/>
                  <a:gd name="T66" fmla="*/ 0 w 485"/>
                  <a:gd name="T67" fmla="*/ 0 h 541"/>
                  <a:gd name="T68" fmla="*/ 0 w 485"/>
                  <a:gd name="T69" fmla="*/ 0 h 541"/>
                  <a:gd name="T70" fmla="*/ 0 w 485"/>
                  <a:gd name="T71" fmla="*/ 0 h 541"/>
                  <a:gd name="T72" fmla="*/ 0 w 485"/>
                  <a:gd name="T73" fmla="*/ 0 h 541"/>
                  <a:gd name="T74" fmla="*/ 0 w 485"/>
                  <a:gd name="T75" fmla="*/ 0 h 541"/>
                  <a:gd name="T76" fmla="*/ 0 w 485"/>
                  <a:gd name="T77" fmla="*/ 0 h 541"/>
                  <a:gd name="T78" fmla="*/ 0 w 485"/>
                  <a:gd name="T79" fmla="*/ 0 h 541"/>
                  <a:gd name="T80" fmla="*/ 0 w 485"/>
                  <a:gd name="T81" fmla="*/ 0 h 541"/>
                  <a:gd name="T82" fmla="*/ 0 w 485"/>
                  <a:gd name="T83" fmla="*/ 0 h 541"/>
                  <a:gd name="T84" fmla="*/ 0 w 485"/>
                  <a:gd name="T85" fmla="*/ 0 h 541"/>
                  <a:gd name="T86" fmla="*/ 0 w 485"/>
                  <a:gd name="T87" fmla="*/ 0 h 541"/>
                  <a:gd name="T88" fmla="*/ 0 w 485"/>
                  <a:gd name="T89" fmla="*/ 0 h 541"/>
                  <a:gd name="T90" fmla="*/ 0 w 485"/>
                  <a:gd name="T91" fmla="*/ 0 h 541"/>
                  <a:gd name="T92" fmla="*/ 0 w 485"/>
                  <a:gd name="T93" fmla="*/ 0 h 541"/>
                  <a:gd name="T94" fmla="*/ 0 w 485"/>
                  <a:gd name="T95" fmla="*/ 0 h 541"/>
                  <a:gd name="T96" fmla="*/ 0 w 485"/>
                  <a:gd name="T97" fmla="*/ 0 h 541"/>
                  <a:gd name="T98" fmla="*/ 0 w 485"/>
                  <a:gd name="T99" fmla="*/ 0 h 541"/>
                  <a:gd name="T100" fmla="*/ 0 w 485"/>
                  <a:gd name="T101" fmla="*/ 0 h 541"/>
                  <a:gd name="T102" fmla="*/ 0 w 485"/>
                  <a:gd name="T103" fmla="*/ 0 h 54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5"/>
                  <a:gd name="T157" fmla="*/ 0 h 541"/>
                  <a:gd name="T158" fmla="*/ 485 w 485"/>
                  <a:gd name="T159" fmla="*/ 541 h 54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5" h="541">
                    <a:moveTo>
                      <a:pt x="433" y="24"/>
                    </a:moveTo>
                    <a:lnTo>
                      <a:pt x="421" y="36"/>
                    </a:lnTo>
                    <a:lnTo>
                      <a:pt x="417" y="62"/>
                    </a:lnTo>
                    <a:lnTo>
                      <a:pt x="417" y="88"/>
                    </a:lnTo>
                    <a:lnTo>
                      <a:pt x="421" y="107"/>
                    </a:lnTo>
                    <a:lnTo>
                      <a:pt x="428" y="120"/>
                    </a:lnTo>
                    <a:lnTo>
                      <a:pt x="405" y="148"/>
                    </a:lnTo>
                    <a:lnTo>
                      <a:pt x="394" y="179"/>
                    </a:lnTo>
                    <a:lnTo>
                      <a:pt x="398" y="204"/>
                    </a:lnTo>
                    <a:lnTo>
                      <a:pt x="404" y="216"/>
                    </a:lnTo>
                    <a:lnTo>
                      <a:pt x="405" y="223"/>
                    </a:lnTo>
                    <a:lnTo>
                      <a:pt x="392" y="240"/>
                    </a:lnTo>
                    <a:lnTo>
                      <a:pt x="382" y="257"/>
                    </a:lnTo>
                    <a:lnTo>
                      <a:pt x="378" y="273"/>
                    </a:lnTo>
                    <a:lnTo>
                      <a:pt x="378" y="289"/>
                    </a:lnTo>
                    <a:lnTo>
                      <a:pt x="378" y="308"/>
                    </a:lnTo>
                    <a:lnTo>
                      <a:pt x="376" y="321"/>
                    </a:lnTo>
                    <a:lnTo>
                      <a:pt x="364" y="321"/>
                    </a:lnTo>
                    <a:lnTo>
                      <a:pt x="348" y="325"/>
                    </a:lnTo>
                    <a:lnTo>
                      <a:pt x="337" y="333"/>
                    </a:lnTo>
                    <a:lnTo>
                      <a:pt x="327" y="347"/>
                    </a:lnTo>
                    <a:lnTo>
                      <a:pt x="314" y="364"/>
                    </a:lnTo>
                    <a:lnTo>
                      <a:pt x="301" y="383"/>
                    </a:lnTo>
                    <a:lnTo>
                      <a:pt x="280" y="383"/>
                    </a:lnTo>
                    <a:lnTo>
                      <a:pt x="257" y="393"/>
                    </a:lnTo>
                    <a:lnTo>
                      <a:pt x="239" y="404"/>
                    </a:lnTo>
                    <a:lnTo>
                      <a:pt x="220" y="427"/>
                    </a:lnTo>
                    <a:lnTo>
                      <a:pt x="203" y="427"/>
                    </a:lnTo>
                    <a:lnTo>
                      <a:pt x="178" y="427"/>
                    </a:lnTo>
                    <a:lnTo>
                      <a:pt x="154" y="431"/>
                    </a:lnTo>
                    <a:lnTo>
                      <a:pt x="128" y="445"/>
                    </a:lnTo>
                    <a:lnTo>
                      <a:pt x="101" y="464"/>
                    </a:lnTo>
                    <a:lnTo>
                      <a:pt x="82" y="473"/>
                    </a:lnTo>
                    <a:lnTo>
                      <a:pt x="61" y="473"/>
                    </a:lnTo>
                    <a:lnTo>
                      <a:pt x="29" y="480"/>
                    </a:lnTo>
                    <a:lnTo>
                      <a:pt x="29" y="499"/>
                    </a:lnTo>
                    <a:lnTo>
                      <a:pt x="37" y="509"/>
                    </a:lnTo>
                    <a:lnTo>
                      <a:pt x="54" y="509"/>
                    </a:lnTo>
                    <a:lnTo>
                      <a:pt x="73" y="501"/>
                    </a:lnTo>
                    <a:lnTo>
                      <a:pt x="93" y="497"/>
                    </a:lnTo>
                    <a:lnTo>
                      <a:pt x="120" y="501"/>
                    </a:lnTo>
                    <a:lnTo>
                      <a:pt x="148" y="496"/>
                    </a:lnTo>
                    <a:lnTo>
                      <a:pt x="178" y="483"/>
                    </a:lnTo>
                    <a:lnTo>
                      <a:pt x="211" y="464"/>
                    </a:lnTo>
                    <a:lnTo>
                      <a:pt x="244" y="466"/>
                    </a:lnTo>
                    <a:lnTo>
                      <a:pt x="269" y="453"/>
                    </a:lnTo>
                    <a:lnTo>
                      <a:pt x="292" y="431"/>
                    </a:lnTo>
                    <a:lnTo>
                      <a:pt x="311" y="401"/>
                    </a:lnTo>
                    <a:lnTo>
                      <a:pt x="335" y="400"/>
                    </a:lnTo>
                    <a:lnTo>
                      <a:pt x="362" y="387"/>
                    </a:lnTo>
                    <a:lnTo>
                      <a:pt x="378" y="365"/>
                    </a:lnTo>
                    <a:lnTo>
                      <a:pt x="385" y="339"/>
                    </a:lnTo>
                    <a:lnTo>
                      <a:pt x="392" y="323"/>
                    </a:lnTo>
                    <a:lnTo>
                      <a:pt x="417" y="310"/>
                    </a:lnTo>
                    <a:lnTo>
                      <a:pt x="428" y="284"/>
                    </a:lnTo>
                    <a:lnTo>
                      <a:pt x="428" y="263"/>
                    </a:lnTo>
                    <a:lnTo>
                      <a:pt x="421" y="240"/>
                    </a:lnTo>
                    <a:lnTo>
                      <a:pt x="417" y="225"/>
                    </a:lnTo>
                    <a:lnTo>
                      <a:pt x="438" y="223"/>
                    </a:lnTo>
                    <a:lnTo>
                      <a:pt x="453" y="207"/>
                    </a:lnTo>
                    <a:lnTo>
                      <a:pt x="455" y="179"/>
                    </a:lnTo>
                    <a:lnTo>
                      <a:pt x="454" y="151"/>
                    </a:lnTo>
                    <a:lnTo>
                      <a:pt x="440" y="129"/>
                    </a:lnTo>
                    <a:lnTo>
                      <a:pt x="435" y="120"/>
                    </a:lnTo>
                    <a:lnTo>
                      <a:pt x="453" y="102"/>
                    </a:lnTo>
                    <a:lnTo>
                      <a:pt x="460" y="75"/>
                    </a:lnTo>
                    <a:lnTo>
                      <a:pt x="460" y="58"/>
                    </a:lnTo>
                    <a:lnTo>
                      <a:pt x="460" y="40"/>
                    </a:lnTo>
                    <a:lnTo>
                      <a:pt x="454" y="28"/>
                    </a:lnTo>
                    <a:lnTo>
                      <a:pt x="446" y="23"/>
                    </a:lnTo>
                    <a:lnTo>
                      <a:pt x="446" y="0"/>
                    </a:lnTo>
                    <a:lnTo>
                      <a:pt x="475" y="18"/>
                    </a:lnTo>
                    <a:lnTo>
                      <a:pt x="479" y="75"/>
                    </a:lnTo>
                    <a:lnTo>
                      <a:pt x="473" y="106"/>
                    </a:lnTo>
                    <a:lnTo>
                      <a:pt x="467" y="139"/>
                    </a:lnTo>
                    <a:lnTo>
                      <a:pt x="485" y="180"/>
                    </a:lnTo>
                    <a:lnTo>
                      <a:pt x="454" y="248"/>
                    </a:lnTo>
                    <a:lnTo>
                      <a:pt x="450" y="308"/>
                    </a:lnTo>
                    <a:lnTo>
                      <a:pt x="404" y="375"/>
                    </a:lnTo>
                    <a:lnTo>
                      <a:pt x="386" y="420"/>
                    </a:lnTo>
                    <a:lnTo>
                      <a:pt x="320" y="428"/>
                    </a:lnTo>
                    <a:lnTo>
                      <a:pt x="301" y="476"/>
                    </a:lnTo>
                    <a:lnTo>
                      <a:pt x="114" y="541"/>
                    </a:lnTo>
                    <a:lnTo>
                      <a:pt x="81" y="533"/>
                    </a:lnTo>
                    <a:lnTo>
                      <a:pt x="23" y="538"/>
                    </a:lnTo>
                    <a:lnTo>
                      <a:pt x="0" y="500"/>
                    </a:lnTo>
                    <a:lnTo>
                      <a:pt x="61" y="445"/>
                    </a:lnTo>
                    <a:lnTo>
                      <a:pt x="114" y="424"/>
                    </a:lnTo>
                    <a:lnTo>
                      <a:pt x="156" y="393"/>
                    </a:lnTo>
                    <a:lnTo>
                      <a:pt x="215" y="387"/>
                    </a:lnTo>
                    <a:lnTo>
                      <a:pt x="247" y="364"/>
                    </a:lnTo>
                    <a:lnTo>
                      <a:pt x="292" y="352"/>
                    </a:lnTo>
                    <a:lnTo>
                      <a:pt x="309" y="323"/>
                    </a:lnTo>
                    <a:lnTo>
                      <a:pt x="344" y="307"/>
                    </a:lnTo>
                    <a:lnTo>
                      <a:pt x="360" y="257"/>
                    </a:lnTo>
                    <a:lnTo>
                      <a:pt x="373" y="217"/>
                    </a:lnTo>
                    <a:lnTo>
                      <a:pt x="378" y="171"/>
                    </a:lnTo>
                    <a:lnTo>
                      <a:pt x="392" y="136"/>
                    </a:lnTo>
                    <a:lnTo>
                      <a:pt x="401" y="103"/>
                    </a:lnTo>
                    <a:lnTo>
                      <a:pt x="397" y="56"/>
                    </a:lnTo>
                    <a:lnTo>
                      <a:pt x="398" y="26"/>
                    </a:lnTo>
                    <a:lnTo>
                      <a:pt x="432" y="3"/>
                    </a:lnTo>
                    <a:lnTo>
                      <a:pt x="433" y="2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4" name="Freeform 98"/>
              <p:cNvSpPr>
                <a:spLocks/>
              </p:cNvSpPr>
              <p:nvPr/>
            </p:nvSpPr>
            <p:spPr bwMode="auto">
              <a:xfrm>
                <a:off x="954" y="4155"/>
                <a:ext cx="35" cy="57"/>
              </a:xfrm>
              <a:custGeom>
                <a:avLst/>
                <a:gdLst>
                  <a:gd name="T0" fmla="*/ 0 w 315"/>
                  <a:gd name="T1" fmla="*/ 0 h 519"/>
                  <a:gd name="T2" fmla="*/ 0 w 315"/>
                  <a:gd name="T3" fmla="*/ 0 h 519"/>
                  <a:gd name="T4" fmla="*/ 0 w 315"/>
                  <a:gd name="T5" fmla="*/ 0 h 519"/>
                  <a:gd name="T6" fmla="*/ 0 w 315"/>
                  <a:gd name="T7" fmla="*/ 0 h 519"/>
                  <a:gd name="T8" fmla="*/ 0 w 315"/>
                  <a:gd name="T9" fmla="*/ 0 h 519"/>
                  <a:gd name="T10" fmla="*/ 0 w 315"/>
                  <a:gd name="T11" fmla="*/ 0 h 519"/>
                  <a:gd name="T12" fmla="*/ 0 w 315"/>
                  <a:gd name="T13" fmla="*/ 0 h 519"/>
                  <a:gd name="T14" fmla="*/ 0 w 315"/>
                  <a:gd name="T15" fmla="*/ 0 h 519"/>
                  <a:gd name="T16" fmla="*/ 0 w 315"/>
                  <a:gd name="T17" fmla="*/ 0 h 519"/>
                  <a:gd name="T18" fmla="*/ 0 w 315"/>
                  <a:gd name="T19" fmla="*/ 0 h 519"/>
                  <a:gd name="T20" fmla="*/ 0 w 315"/>
                  <a:gd name="T21" fmla="*/ 0 h 519"/>
                  <a:gd name="T22" fmla="*/ 0 w 315"/>
                  <a:gd name="T23" fmla="*/ 0 h 519"/>
                  <a:gd name="T24" fmla="*/ 0 w 315"/>
                  <a:gd name="T25" fmla="*/ 0 h 519"/>
                  <a:gd name="T26" fmla="*/ 0 w 315"/>
                  <a:gd name="T27" fmla="*/ 0 h 519"/>
                  <a:gd name="T28" fmla="*/ 0 w 315"/>
                  <a:gd name="T29" fmla="*/ 0 h 519"/>
                  <a:gd name="T30" fmla="*/ 0 w 315"/>
                  <a:gd name="T31" fmla="*/ 0 h 519"/>
                  <a:gd name="T32" fmla="*/ 0 w 315"/>
                  <a:gd name="T33" fmla="*/ 0 h 519"/>
                  <a:gd name="T34" fmla="*/ 0 w 315"/>
                  <a:gd name="T35" fmla="*/ 0 h 519"/>
                  <a:gd name="T36" fmla="*/ 0 w 315"/>
                  <a:gd name="T37" fmla="*/ 0 h 519"/>
                  <a:gd name="T38" fmla="*/ 0 w 315"/>
                  <a:gd name="T39" fmla="*/ 0 h 519"/>
                  <a:gd name="T40" fmla="*/ 0 w 315"/>
                  <a:gd name="T41" fmla="*/ 0 h 519"/>
                  <a:gd name="T42" fmla="*/ 0 w 315"/>
                  <a:gd name="T43" fmla="*/ 0 h 519"/>
                  <a:gd name="T44" fmla="*/ 0 w 315"/>
                  <a:gd name="T45" fmla="*/ 0 h 519"/>
                  <a:gd name="T46" fmla="*/ 0 w 315"/>
                  <a:gd name="T47" fmla="*/ 0 h 519"/>
                  <a:gd name="T48" fmla="*/ 0 w 315"/>
                  <a:gd name="T49" fmla="*/ 0 h 519"/>
                  <a:gd name="T50" fmla="*/ 0 w 315"/>
                  <a:gd name="T51" fmla="*/ 0 h 519"/>
                  <a:gd name="T52" fmla="*/ 0 w 315"/>
                  <a:gd name="T53" fmla="*/ 0 h 519"/>
                  <a:gd name="T54" fmla="*/ 0 w 315"/>
                  <a:gd name="T55" fmla="*/ 0 h 519"/>
                  <a:gd name="T56" fmla="*/ 0 w 315"/>
                  <a:gd name="T57" fmla="*/ 0 h 519"/>
                  <a:gd name="T58" fmla="*/ 0 w 315"/>
                  <a:gd name="T59" fmla="*/ 0 h 519"/>
                  <a:gd name="T60" fmla="*/ 0 w 315"/>
                  <a:gd name="T61" fmla="*/ 0 h 519"/>
                  <a:gd name="T62" fmla="*/ 0 w 315"/>
                  <a:gd name="T63" fmla="*/ 0 h 519"/>
                  <a:gd name="T64" fmla="*/ 0 w 315"/>
                  <a:gd name="T65" fmla="*/ 0 h 519"/>
                  <a:gd name="T66" fmla="*/ 0 w 315"/>
                  <a:gd name="T67" fmla="*/ 0 h 519"/>
                  <a:gd name="T68" fmla="*/ 0 w 315"/>
                  <a:gd name="T69" fmla="*/ 0 h 519"/>
                  <a:gd name="T70" fmla="*/ 0 w 315"/>
                  <a:gd name="T71" fmla="*/ 0 h 51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15"/>
                  <a:gd name="T109" fmla="*/ 0 h 519"/>
                  <a:gd name="T110" fmla="*/ 315 w 315"/>
                  <a:gd name="T111" fmla="*/ 519 h 51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15" h="519">
                    <a:moveTo>
                      <a:pt x="251" y="5"/>
                    </a:moveTo>
                    <a:lnTo>
                      <a:pt x="248" y="28"/>
                    </a:lnTo>
                    <a:lnTo>
                      <a:pt x="226" y="31"/>
                    </a:lnTo>
                    <a:lnTo>
                      <a:pt x="210" y="32"/>
                    </a:lnTo>
                    <a:lnTo>
                      <a:pt x="183" y="32"/>
                    </a:lnTo>
                    <a:lnTo>
                      <a:pt x="143" y="33"/>
                    </a:lnTo>
                    <a:lnTo>
                      <a:pt x="108" y="40"/>
                    </a:lnTo>
                    <a:lnTo>
                      <a:pt x="71" y="60"/>
                    </a:lnTo>
                    <a:lnTo>
                      <a:pt x="59" y="80"/>
                    </a:lnTo>
                    <a:lnTo>
                      <a:pt x="47" y="107"/>
                    </a:lnTo>
                    <a:lnTo>
                      <a:pt x="38" y="145"/>
                    </a:lnTo>
                    <a:lnTo>
                      <a:pt x="35" y="187"/>
                    </a:lnTo>
                    <a:lnTo>
                      <a:pt x="37" y="222"/>
                    </a:lnTo>
                    <a:lnTo>
                      <a:pt x="40" y="254"/>
                    </a:lnTo>
                    <a:lnTo>
                      <a:pt x="47" y="285"/>
                    </a:lnTo>
                    <a:lnTo>
                      <a:pt x="57" y="320"/>
                    </a:lnTo>
                    <a:lnTo>
                      <a:pt x="65" y="349"/>
                    </a:lnTo>
                    <a:lnTo>
                      <a:pt x="70" y="391"/>
                    </a:lnTo>
                    <a:lnTo>
                      <a:pt x="73" y="423"/>
                    </a:lnTo>
                    <a:lnTo>
                      <a:pt x="73" y="445"/>
                    </a:lnTo>
                    <a:lnTo>
                      <a:pt x="80" y="458"/>
                    </a:lnTo>
                    <a:lnTo>
                      <a:pt x="87" y="472"/>
                    </a:lnTo>
                    <a:lnTo>
                      <a:pt x="98" y="483"/>
                    </a:lnTo>
                    <a:lnTo>
                      <a:pt x="112" y="484"/>
                    </a:lnTo>
                    <a:lnTo>
                      <a:pt x="128" y="471"/>
                    </a:lnTo>
                    <a:lnTo>
                      <a:pt x="137" y="447"/>
                    </a:lnTo>
                    <a:lnTo>
                      <a:pt x="138" y="405"/>
                    </a:lnTo>
                    <a:lnTo>
                      <a:pt x="136" y="370"/>
                    </a:lnTo>
                    <a:lnTo>
                      <a:pt x="125" y="336"/>
                    </a:lnTo>
                    <a:lnTo>
                      <a:pt x="122" y="312"/>
                    </a:lnTo>
                    <a:lnTo>
                      <a:pt x="122" y="285"/>
                    </a:lnTo>
                    <a:lnTo>
                      <a:pt x="132" y="243"/>
                    </a:lnTo>
                    <a:lnTo>
                      <a:pt x="135" y="215"/>
                    </a:lnTo>
                    <a:lnTo>
                      <a:pt x="140" y="172"/>
                    </a:lnTo>
                    <a:lnTo>
                      <a:pt x="136" y="155"/>
                    </a:lnTo>
                    <a:lnTo>
                      <a:pt x="122" y="133"/>
                    </a:lnTo>
                    <a:lnTo>
                      <a:pt x="133" y="127"/>
                    </a:lnTo>
                    <a:lnTo>
                      <a:pt x="150" y="130"/>
                    </a:lnTo>
                    <a:lnTo>
                      <a:pt x="164" y="135"/>
                    </a:lnTo>
                    <a:lnTo>
                      <a:pt x="175" y="123"/>
                    </a:lnTo>
                    <a:lnTo>
                      <a:pt x="194" y="113"/>
                    </a:lnTo>
                    <a:lnTo>
                      <a:pt x="226" y="105"/>
                    </a:lnTo>
                    <a:lnTo>
                      <a:pt x="249" y="98"/>
                    </a:lnTo>
                    <a:lnTo>
                      <a:pt x="273" y="90"/>
                    </a:lnTo>
                    <a:lnTo>
                      <a:pt x="284" y="76"/>
                    </a:lnTo>
                    <a:lnTo>
                      <a:pt x="289" y="57"/>
                    </a:lnTo>
                    <a:lnTo>
                      <a:pt x="283" y="41"/>
                    </a:lnTo>
                    <a:lnTo>
                      <a:pt x="269" y="30"/>
                    </a:lnTo>
                    <a:lnTo>
                      <a:pt x="258" y="27"/>
                    </a:lnTo>
                    <a:lnTo>
                      <a:pt x="267" y="0"/>
                    </a:lnTo>
                    <a:lnTo>
                      <a:pt x="304" y="14"/>
                    </a:lnTo>
                    <a:lnTo>
                      <a:pt x="315" y="94"/>
                    </a:lnTo>
                    <a:lnTo>
                      <a:pt x="172" y="171"/>
                    </a:lnTo>
                    <a:lnTo>
                      <a:pt x="145" y="299"/>
                    </a:lnTo>
                    <a:lnTo>
                      <a:pt x="167" y="476"/>
                    </a:lnTo>
                    <a:lnTo>
                      <a:pt x="138" y="503"/>
                    </a:lnTo>
                    <a:lnTo>
                      <a:pt x="119" y="519"/>
                    </a:lnTo>
                    <a:lnTo>
                      <a:pt x="76" y="519"/>
                    </a:lnTo>
                    <a:lnTo>
                      <a:pt x="66" y="481"/>
                    </a:lnTo>
                    <a:lnTo>
                      <a:pt x="52" y="478"/>
                    </a:lnTo>
                    <a:lnTo>
                      <a:pt x="61" y="442"/>
                    </a:lnTo>
                    <a:lnTo>
                      <a:pt x="34" y="333"/>
                    </a:lnTo>
                    <a:lnTo>
                      <a:pt x="0" y="220"/>
                    </a:lnTo>
                    <a:lnTo>
                      <a:pt x="12" y="201"/>
                    </a:lnTo>
                    <a:lnTo>
                      <a:pt x="14" y="139"/>
                    </a:lnTo>
                    <a:lnTo>
                      <a:pt x="28" y="73"/>
                    </a:lnTo>
                    <a:lnTo>
                      <a:pt x="48" y="53"/>
                    </a:lnTo>
                    <a:lnTo>
                      <a:pt x="95" y="20"/>
                    </a:lnTo>
                    <a:lnTo>
                      <a:pt x="155" y="11"/>
                    </a:lnTo>
                    <a:lnTo>
                      <a:pt x="197" y="11"/>
                    </a:lnTo>
                    <a:lnTo>
                      <a:pt x="251" y="5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5" name="Freeform 99"/>
              <p:cNvSpPr>
                <a:spLocks/>
              </p:cNvSpPr>
              <p:nvPr/>
            </p:nvSpPr>
            <p:spPr bwMode="auto">
              <a:xfrm>
                <a:off x="942" y="4171"/>
                <a:ext cx="19" cy="34"/>
              </a:xfrm>
              <a:custGeom>
                <a:avLst/>
                <a:gdLst>
                  <a:gd name="T0" fmla="*/ 0 w 172"/>
                  <a:gd name="T1" fmla="*/ 0 h 313"/>
                  <a:gd name="T2" fmla="*/ 0 w 172"/>
                  <a:gd name="T3" fmla="*/ 0 h 313"/>
                  <a:gd name="T4" fmla="*/ 0 w 172"/>
                  <a:gd name="T5" fmla="*/ 0 h 313"/>
                  <a:gd name="T6" fmla="*/ 0 w 172"/>
                  <a:gd name="T7" fmla="*/ 0 h 313"/>
                  <a:gd name="T8" fmla="*/ 0 w 172"/>
                  <a:gd name="T9" fmla="*/ 0 h 313"/>
                  <a:gd name="T10" fmla="*/ 0 w 172"/>
                  <a:gd name="T11" fmla="*/ 0 h 313"/>
                  <a:gd name="T12" fmla="*/ 0 w 172"/>
                  <a:gd name="T13" fmla="*/ 0 h 313"/>
                  <a:gd name="T14" fmla="*/ 0 w 172"/>
                  <a:gd name="T15" fmla="*/ 0 h 313"/>
                  <a:gd name="T16" fmla="*/ 0 w 172"/>
                  <a:gd name="T17" fmla="*/ 0 h 313"/>
                  <a:gd name="T18" fmla="*/ 0 w 172"/>
                  <a:gd name="T19" fmla="*/ 0 h 313"/>
                  <a:gd name="T20" fmla="*/ 0 w 172"/>
                  <a:gd name="T21" fmla="*/ 0 h 313"/>
                  <a:gd name="T22" fmla="*/ 0 w 172"/>
                  <a:gd name="T23" fmla="*/ 0 h 313"/>
                  <a:gd name="T24" fmla="*/ 0 w 172"/>
                  <a:gd name="T25" fmla="*/ 0 h 313"/>
                  <a:gd name="T26" fmla="*/ 0 w 172"/>
                  <a:gd name="T27" fmla="*/ 0 h 313"/>
                  <a:gd name="T28" fmla="*/ 0 w 172"/>
                  <a:gd name="T29" fmla="*/ 0 h 313"/>
                  <a:gd name="T30" fmla="*/ 0 w 172"/>
                  <a:gd name="T31" fmla="*/ 0 h 313"/>
                  <a:gd name="T32" fmla="*/ 0 w 172"/>
                  <a:gd name="T33" fmla="*/ 0 h 313"/>
                  <a:gd name="T34" fmla="*/ 0 w 172"/>
                  <a:gd name="T35" fmla="*/ 0 h 313"/>
                  <a:gd name="T36" fmla="*/ 0 w 172"/>
                  <a:gd name="T37" fmla="*/ 0 h 313"/>
                  <a:gd name="T38" fmla="*/ 0 w 172"/>
                  <a:gd name="T39" fmla="*/ 0 h 313"/>
                  <a:gd name="T40" fmla="*/ 0 w 172"/>
                  <a:gd name="T41" fmla="*/ 0 h 313"/>
                  <a:gd name="T42" fmla="*/ 0 w 172"/>
                  <a:gd name="T43" fmla="*/ 0 h 313"/>
                  <a:gd name="T44" fmla="*/ 0 w 172"/>
                  <a:gd name="T45" fmla="*/ 0 h 313"/>
                  <a:gd name="T46" fmla="*/ 0 w 172"/>
                  <a:gd name="T47" fmla="*/ 0 h 313"/>
                  <a:gd name="T48" fmla="*/ 0 w 172"/>
                  <a:gd name="T49" fmla="*/ 0 h 313"/>
                  <a:gd name="T50" fmla="*/ 0 w 172"/>
                  <a:gd name="T51" fmla="*/ 0 h 313"/>
                  <a:gd name="T52" fmla="*/ 0 w 172"/>
                  <a:gd name="T53" fmla="*/ 0 h 313"/>
                  <a:gd name="T54" fmla="*/ 0 w 172"/>
                  <a:gd name="T55" fmla="*/ 0 h 313"/>
                  <a:gd name="T56" fmla="*/ 0 w 172"/>
                  <a:gd name="T57" fmla="*/ 0 h 313"/>
                  <a:gd name="T58" fmla="*/ 0 w 172"/>
                  <a:gd name="T59" fmla="*/ 0 h 313"/>
                  <a:gd name="T60" fmla="*/ 0 w 172"/>
                  <a:gd name="T61" fmla="*/ 0 h 313"/>
                  <a:gd name="T62" fmla="*/ 0 w 172"/>
                  <a:gd name="T63" fmla="*/ 0 h 313"/>
                  <a:gd name="T64" fmla="*/ 0 w 172"/>
                  <a:gd name="T65" fmla="*/ 0 h 313"/>
                  <a:gd name="T66" fmla="*/ 0 w 172"/>
                  <a:gd name="T67" fmla="*/ 0 h 313"/>
                  <a:gd name="T68" fmla="*/ 0 w 172"/>
                  <a:gd name="T69" fmla="*/ 0 h 313"/>
                  <a:gd name="T70" fmla="*/ 0 w 172"/>
                  <a:gd name="T71" fmla="*/ 0 h 31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72"/>
                  <a:gd name="T109" fmla="*/ 0 h 313"/>
                  <a:gd name="T110" fmla="*/ 172 w 172"/>
                  <a:gd name="T111" fmla="*/ 313 h 31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72" h="313">
                    <a:moveTo>
                      <a:pt x="24" y="52"/>
                    </a:moveTo>
                    <a:lnTo>
                      <a:pt x="22" y="81"/>
                    </a:lnTo>
                    <a:lnTo>
                      <a:pt x="28" y="124"/>
                    </a:lnTo>
                    <a:lnTo>
                      <a:pt x="34" y="162"/>
                    </a:lnTo>
                    <a:lnTo>
                      <a:pt x="41" y="195"/>
                    </a:lnTo>
                    <a:lnTo>
                      <a:pt x="56" y="226"/>
                    </a:lnTo>
                    <a:lnTo>
                      <a:pt x="71" y="248"/>
                    </a:lnTo>
                    <a:lnTo>
                      <a:pt x="92" y="270"/>
                    </a:lnTo>
                    <a:lnTo>
                      <a:pt x="113" y="283"/>
                    </a:lnTo>
                    <a:lnTo>
                      <a:pt x="129" y="289"/>
                    </a:lnTo>
                    <a:lnTo>
                      <a:pt x="143" y="290"/>
                    </a:lnTo>
                    <a:lnTo>
                      <a:pt x="150" y="280"/>
                    </a:lnTo>
                    <a:lnTo>
                      <a:pt x="147" y="264"/>
                    </a:lnTo>
                    <a:lnTo>
                      <a:pt x="139" y="229"/>
                    </a:lnTo>
                    <a:lnTo>
                      <a:pt x="126" y="185"/>
                    </a:lnTo>
                    <a:lnTo>
                      <a:pt x="113" y="138"/>
                    </a:lnTo>
                    <a:lnTo>
                      <a:pt x="100" y="106"/>
                    </a:lnTo>
                    <a:lnTo>
                      <a:pt x="85" y="81"/>
                    </a:lnTo>
                    <a:lnTo>
                      <a:pt x="67" y="60"/>
                    </a:lnTo>
                    <a:lnTo>
                      <a:pt x="51" y="46"/>
                    </a:lnTo>
                    <a:lnTo>
                      <a:pt x="40" y="40"/>
                    </a:lnTo>
                    <a:lnTo>
                      <a:pt x="32" y="40"/>
                    </a:lnTo>
                    <a:lnTo>
                      <a:pt x="26" y="46"/>
                    </a:lnTo>
                    <a:lnTo>
                      <a:pt x="5" y="37"/>
                    </a:lnTo>
                    <a:lnTo>
                      <a:pt x="14" y="0"/>
                    </a:lnTo>
                    <a:lnTo>
                      <a:pt x="48" y="22"/>
                    </a:lnTo>
                    <a:lnTo>
                      <a:pt x="119" y="90"/>
                    </a:lnTo>
                    <a:lnTo>
                      <a:pt x="172" y="306"/>
                    </a:lnTo>
                    <a:lnTo>
                      <a:pt x="139" y="313"/>
                    </a:lnTo>
                    <a:lnTo>
                      <a:pt x="98" y="303"/>
                    </a:lnTo>
                    <a:lnTo>
                      <a:pt x="32" y="233"/>
                    </a:lnTo>
                    <a:lnTo>
                      <a:pt x="24" y="191"/>
                    </a:lnTo>
                    <a:lnTo>
                      <a:pt x="2" y="131"/>
                    </a:lnTo>
                    <a:lnTo>
                      <a:pt x="0" y="42"/>
                    </a:lnTo>
                    <a:lnTo>
                      <a:pt x="24" y="52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6" name="Freeform 100"/>
              <p:cNvSpPr>
                <a:spLocks/>
              </p:cNvSpPr>
              <p:nvPr/>
            </p:nvSpPr>
            <p:spPr bwMode="auto">
              <a:xfrm>
                <a:off x="940" y="4150"/>
                <a:ext cx="26" cy="31"/>
              </a:xfrm>
              <a:custGeom>
                <a:avLst/>
                <a:gdLst>
                  <a:gd name="T0" fmla="*/ 0 w 235"/>
                  <a:gd name="T1" fmla="*/ 0 h 278"/>
                  <a:gd name="T2" fmla="*/ 0 w 235"/>
                  <a:gd name="T3" fmla="*/ 0 h 278"/>
                  <a:gd name="T4" fmla="*/ 0 w 235"/>
                  <a:gd name="T5" fmla="*/ 0 h 278"/>
                  <a:gd name="T6" fmla="*/ 0 w 235"/>
                  <a:gd name="T7" fmla="*/ 0 h 278"/>
                  <a:gd name="T8" fmla="*/ 0 w 235"/>
                  <a:gd name="T9" fmla="*/ 0 h 278"/>
                  <a:gd name="T10" fmla="*/ 0 w 235"/>
                  <a:gd name="T11" fmla="*/ 0 h 278"/>
                  <a:gd name="T12" fmla="*/ 0 w 235"/>
                  <a:gd name="T13" fmla="*/ 0 h 278"/>
                  <a:gd name="T14" fmla="*/ 0 w 235"/>
                  <a:gd name="T15" fmla="*/ 0 h 278"/>
                  <a:gd name="T16" fmla="*/ 0 w 235"/>
                  <a:gd name="T17" fmla="*/ 0 h 278"/>
                  <a:gd name="T18" fmla="*/ 0 w 235"/>
                  <a:gd name="T19" fmla="*/ 0 h 278"/>
                  <a:gd name="T20" fmla="*/ 0 w 235"/>
                  <a:gd name="T21" fmla="*/ 0 h 278"/>
                  <a:gd name="T22" fmla="*/ 0 w 235"/>
                  <a:gd name="T23" fmla="*/ 0 h 278"/>
                  <a:gd name="T24" fmla="*/ 0 w 235"/>
                  <a:gd name="T25" fmla="*/ 0 h 278"/>
                  <a:gd name="T26" fmla="*/ 0 w 235"/>
                  <a:gd name="T27" fmla="*/ 0 h 278"/>
                  <a:gd name="T28" fmla="*/ 0 w 235"/>
                  <a:gd name="T29" fmla="*/ 0 h 278"/>
                  <a:gd name="T30" fmla="*/ 0 w 235"/>
                  <a:gd name="T31" fmla="*/ 0 h 278"/>
                  <a:gd name="T32" fmla="*/ 0 w 235"/>
                  <a:gd name="T33" fmla="*/ 0 h 278"/>
                  <a:gd name="T34" fmla="*/ 0 w 235"/>
                  <a:gd name="T35" fmla="*/ 0 h 278"/>
                  <a:gd name="T36" fmla="*/ 0 w 235"/>
                  <a:gd name="T37" fmla="*/ 0 h 278"/>
                  <a:gd name="T38" fmla="*/ 0 w 235"/>
                  <a:gd name="T39" fmla="*/ 0 h 278"/>
                  <a:gd name="T40" fmla="*/ 0 w 235"/>
                  <a:gd name="T41" fmla="*/ 0 h 278"/>
                  <a:gd name="T42" fmla="*/ 0 w 235"/>
                  <a:gd name="T43" fmla="*/ 0 h 278"/>
                  <a:gd name="T44" fmla="*/ 0 w 235"/>
                  <a:gd name="T45" fmla="*/ 0 h 278"/>
                  <a:gd name="T46" fmla="*/ 0 w 235"/>
                  <a:gd name="T47" fmla="*/ 0 h 278"/>
                  <a:gd name="T48" fmla="*/ 0 w 235"/>
                  <a:gd name="T49" fmla="*/ 0 h 278"/>
                  <a:gd name="T50" fmla="*/ 0 w 235"/>
                  <a:gd name="T51" fmla="*/ 0 h 278"/>
                  <a:gd name="T52" fmla="*/ 0 w 235"/>
                  <a:gd name="T53" fmla="*/ 0 h 278"/>
                  <a:gd name="T54" fmla="*/ 0 w 235"/>
                  <a:gd name="T55" fmla="*/ 0 h 278"/>
                  <a:gd name="T56" fmla="*/ 0 w 235"/>
                  <a:gd name="T57" fmla="*/ 0 h 278"/>
                  <a:gd name="T58" fmla="*/ 0 w 235"/>
                  <a:gd name="T59" fmla="*/ 0 h 278"/>
                  <a:gd name="T60" fmla="*/ 0 w 235"/>
                  <a:gd name="T61" fmla="*/ 0 h 278"/>
                  <a:gd name="T62" fmla="*/ 0 w 235"/>
                  <a:gd name="T63" fmla="*/ 0 h 278"/>
                  <a:gd name="T64" fmla="*/ 0 w 235"/>
                  <a:gd name="T65" fmla="*/ 0 h 278"/>
                  <a:gd name="T66" fmla="*/ 0 w 235"/>
                  <a:gd name="T67" fmla="*/ 0 h 278"/>
                  <a:gd name="T68" fmla="*/ 0 w 235"/>
                  <a:gd name="T69" fmla="*/ 0 h 2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5"/>
                  <a:gd name="T106" fmla="*/ 0 h 278"/>
                  <a:gd name="T107" fmla="*/ 235 w 235"/>
                  <a:gd name="T108" fmla="*/ 278 h 27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5" h="278">
                    <a:moveTo>
                      <a:pt x="49" y="31"/>
                    </a:moveTo>
                    <a:lnTo>
                      <a:pt x="33" y="53"/>
                    </a:lnTo>
                    <a:lnTo>
                      <a:pt x="31" y="78"/>
                    </a:lnTo>
                    <a:lnTo>
                      <a:pt x="33" y="107"/>
                    </a:lnTo>
                    <a:lnTo>
                      <a:pt x="42" y="143"/>
                    </a:lnTo>
                    <a:lnTo>
                      <a:pt x="61" y="170"/>
                    </a:lnTo>
                    <a:lnTo>
                      <a:pt x="104" y="200"/>
                    </a:lnTo>
                    <a:lnTo>
                      <a:pt x="117" y="201"/>
                    </a:lnTo>
                    <a:lnTo>
                      <a:pt x="120" y="163"/>
                    </a:lnTo>
                    <a:lnTo>
                      <a:pt x="128" y="141"/>
                    </a:lnTo>
                    <a:lnTo>
                      <a:pt x="135" y="123"/>
                    </a:lnTo>
                    <a:lnTo>
                      <a:pt x="111" y="100"/>
                    </a:lnTo>
                    <a:lnTo>
                      <a:pt x="128" y="92"/>
                    </a:lnTo>
                    <a:lnTo>
                      <a:pt x="162" y="91"/>
                    </a:lnTo>
                    <a:lnTo>
                      <a:pt x="175" y="73"/>
                    </a:lnTo>
                    <a:lnTo>
                      <a:pt x="156" y="72"/>
                    </a:lnTo>
                    <a:lnTo>
                      <a:pt x="113" y="68"/>
                    </a:lnTo>
                    <a:lnTo>
                      <a:pt x="83" y="57"/>
                    </a:lnTo>
                    <a:lnTo>
                      <a:pt x="64" y="39"/>
                    </a:lnTo>
                    <a:lnTo>
                      <a:pt x="97" y="29"/>
                    </a:lnTo>
                    <a:lnTo>
                      <a:pt x="114" y="41"/>
                    </a:lnTo>
                    <a:lnTo>
                      <a:pt x="180" y="52"/>
                    </a:lnTo>
                    <a:lnTo>
                      <a:pt x="235" y="59"/>
                    </a:lnTo>
                    <a:lnTo>
                      <a:pt x="164" y="106"/>
                    </a:lnTo>
                    <a:lnTo>
                      <a:pt x="153" y="164"/>
                    </a:lnTo>
                    <a:lnTo>
                      <a:pt x="144" y="220"/>
                    </a:lnTo>
                    <a:lnTo>
                      <a:pt x="142" y="278"/>
                    </a:lnTo>
                    <a:lnTo>
                      <a:pt x="104" y="239"/>
                    </a:lnTo>
                    <a:lnTo>
                      <a:pt x="29" y="181"/>
                    </a:lnTo>
                    <a:lnTo>
                      <a:pt x="0" y="20"/>
                    </a:lnTo>
                    <a:lnTo>
                      <a:pt x="13" y="11"/>
                    </a:lnTo>
                    <a:lnTo>
                      <a:pt x="31" y="0"/>
                    </a:lnTo>
                    <a:lnTo>
                      <a:pt x="60" y="12"/>
                    </a:lnTo>
                    <a:lnTo>
                      <a:pt x="49" y="31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7" name="Freeform 101"/>
              <p:cNvSpPr>
                <a:spLocks/>
              </p:cNvSpPr>
              <p:nvPr/>
            </p:nvSpPr>
            <p:spPr bwMode="auto">
              <a:xfrm>
                <a:off x="939" y="4115"/>
                <a:ext cx="7" cy="5"/>
              </a:xfrm>
              <a:custGeom>
                <a:avLst/>
                <a:gdLst>
                  <a:gd name="T0" fmla="*/ 0 w 64"/>
                  <a:gd name="T1" fmla="*/ 0 h 51"/>
                  <a:gd name="T2" fmla="*/ 0 w 64"/>
                  <a:gd name="T3" fmla="*/ 0 h 51"/>
                  <a:gd name="T4" fmla="*/ 0 w 64"/>
                  <a:gd name="T5" fmla="*/ 0 h 51"/>
                  <a:gd name="T6" fmla="*/ 0 w 64"/>
                  <a:gd name="T7" fmla="*/ 0 h 51"/>
                  <a:gd name="T8" fmla="*/ 0 w 64"/>
                  <a:gd name="T9" fmla="*/ 0 h 51"/>
                  <a:gd name="T10" fmla="*/ 0 w 64"/>
                  <a:gd name="T11" fmla="*/ 0 h 51"/>
                  <a:gd name="T12" fmla="*/ 0 w 64"/>
                  <a:gd name="T13" fmla="*/ 0 h 51"/>
                  <a:gd name="T14" fmla="*/ 0 w 64"/>
                  <a:gd name="T15" fmla="*/ 0 h 51"/>
                  <a:gd name="T16" fmla="*/ 0 w 64"/>
                  <a:gd name="T17" fmla="*/ 0 h 51"/>
                  <a:gd name="T18" fmla="*/ 0 w 64"/>
                  <a:gd name="T19" fmla="*/ 0 h 51"/>
                  <a:gd name="T20" fmla="*/ 0 w 64"/>
                  <a:gd name="T21" fmla="*/ 0 h 51"/>
                  <a:gd name="T22" fmla="*/ 0 w 64"/>
                  <a:gd name="T23" fmla="*/ 0 h 51"/>
                  <a:gd name="T24" fmla="*/ 0 w 64"/>
                  <a:gd name="T25" fmla="*/ 0 h 51"/>
                  <a:gd name="T26" fmla="*/ 0 w 64"/>
                  <a:gd name="T27" fmla="*/ 0 h 51"/>
                  <a:gd name="T28" fmla="*/ 0 w 64"/>
                  <a:gd name="T29" fmla="*/ 0 h 51"/>
                  <a:gd name="T30" fmla="*/ 0 w 64"/>
                  <a:gd name="T31" fmla="*/ 0 h 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4"/>
                  <a:gd name="T49" fmla="*/ 0 h 51"/>
                  <a:gd name="T50" fmla="*/ 64 w 64"/>
                  <a:gd name="T51" fmla="*/ 51 h 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4" h="51">
                    <a:moveTo>
                      <a:pt x="17" y="50"/>
                    </a:moveTo>
                    <a:lnTo>
                      <a:pt x="19" y="37"/>
                    </a:lnTo>
                    <a:lnTo>
                      <a:pt x="23" y="33"/>
                    </a:lnTo>
                    <a:lnTo>
                      <a:pt x="27" y="29"/>
                    </a:lnTo>
                    <a:lnTo>
                      <a:pt x="31" y="27"/>
                    </a:lnTo>
                    <a:lnTo>
                      <a:pt x="39" y="27"/>
                    </a:lnTo>
                    <a:lnTo>
                      <a:pt x="46" y="28"/>
                    </a:lnTo>
                    <a:lnTo>
                      <a:pt x="52" y="31"/>
                    </a:lnTo>
                    <a:lnTo>
                      <a:pt x="61" y="36"/>
                    </a:lnTo>
                    <a:lnTo>
                      <a:pt x="64" y="32"/>
                    </a:lnTo>
                    <a:lnTo>
                      <a:pt x="51" y="0"/>
                    </a:lnTo>
                    <a:lnTo>
                      <a:pt x="11" y="2"/>
                    </a:lnTo>
                    <a:lnTo>
                      <a:pt x="0" y="43"/>
                    </a:lnTo>
                    <a:lnTo>
                      <a:pt x="4" y="51"/>
                    </a:lnTo>
                    <a:lnTo>
                      <a:pt x="17" y="5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8" name="Freeform 102"/>
              <p:cNvSpPr>
                <a:spLocks/>
              </p:cNvSpPr>
              <p:nvPr/>
            </p:nvSpPr>
            <p:spPr bwMode="auto">
              <a:xfrm>
                <a:off x="939" y="4114"/>
                <a:ext cx="54" cy="28"/>
              </a:xfrm>
              <a:custGeom>
                <a:avLst/>
                <a:gdLst>
                  <a:gd name="T0" fmla="*/ 0 w 490"/>
                  <a:gd name="T1" fmla="*/ 0 h 255"/>
                  <a:gd name="T2" fmla="*/ 0 w 490"/>
                  <a:gd name="T3" fmla="*/ 0 h 255"/>
                  <a:gd name="T4" fmla="*/ 0 w 490"/>
                  <a:gd name="T5" fmla="*/ 0 h 255"/>
                  <a:gd name="T6" fmla="*/ 0 w 490"/>
                  <a:gd name="T7" fmla="*/ 0 h 255"/>
                  <a:gd name="T8" fmla="*/ 0 w 490"/>
                  <a:gd name="T9" fmla="*/ 0 h 255"/>
                  <a:gd name="T10" fmla="*/ 0 w 490"/>
                  <a:gd name="T11" fmla="*/ 0 h 255"/>
                  <a:gd name="T12" fmla="*/ 0 w 490"/>
                  <a:gd name="T13" fmla="*/ 0 h 255"/>
                  <a:gd name="T14" fmla="*/ 0 w 490"/>
                  <a:gd name="T15" fmla="*/ 0 h 255"/>
                  <a:gd name="T16" fmla="*/ 0 w 490"/>
                  <a:gd name="T17" fmla="*/ 0 h 255"/>
                  <a:gd name="T18" fmla="*/ 0 w 490"/>
                  <a:gd name="T19" fmla="*/ 0 h 255"/>
                  <a:gd name="T20" fmla="*/ 0 w 490"/>
                  <a:gd name="T21" fmla="*/ 0 h 255"/>
                  <a:gd name="T22" fmla="*/ 0 w 490"/>
                  <a:gd name="T23" fmla="*/ 0 h 255"/>
                  <a:gd name="T24" fmla="*/ 0 w 490"/>
                  <a:gd name="T25" fmla="*/ 0 h 255"/>
                  <a:gd name="T26" fmla="*/ 0 w 490"/>
                  <a:gd name="T27" fmla="*/ 0 h 255"/>
                  <a:gd name="T28" fmla="*/ 0 w 490"/>
                  <a:gd name="T29" fmla="*/ 0 h 255"/>
                  <a:gd name="T30" fmla="*/ 0 w 490"/>
                  <a:gd name="T31" fmla="*/ 0 h 255"/>
                  <a:gd name="T32" fmla="*/ 0 w 490"/>
                  <a:gd name="T33" fmla="*/ 0 h 255"/>
                  <a:gd name="T34" fmla="*/ 0 w 490"/>
                  <a:gd name="T35" fmla="*/ 0 h 255"/>
                  <a:gd name="T36" fmla="*/ 0 w 490"/>
                  <a:gd name="T37" fmla="*/ 0 h 255"/>
                  <a:gd name="T38" fmla="*/ 0 w 490"/>
                  <a:gd name="T39" fmla="*/ 0 h 255"/>
                  <a:gd name="T40" fmla="*/ 0 w 490"/>
                  <a:gd name="T41" fmla="*/ 0 h 255"/>
                  <a:gd name="T42" fmla="*/ 0 w 490"/>
                  <a:gd name="T43" fmla="*/ 0 h 255"/>
                  <a:gd name="T44" fmla="*/ 0 w 490"/>
                  <a:gd name="T45" fmla="*/ 0 h 255"/>
                  <a:gd name="T46" fmla="*/ 0 w 490"/>
                  <a:gd name="T47" fmla="*/ 0 h 255"/>
                  <a:gd name="T48" fmla="*/ 0 w 490"/>
                  <a:gd name="T49" fmla="*/ 0 h 255"/>
                  <a:gd name="T50" fmla="*/ 0 w 490"/>
                  <a:gd name="T51" fmla="*/ 0 h 255"/>
                  <a:gd name="T52" fmla="*/ 0 w 490"/>
                  <a:gd name="T53" fmla="*/ 0 h 255"/>
                  <a:gd name="T54" fmla="*/ 0 w 490"/>
                  <a:gd name="T55" fmla="*/ 0 h 255"/>
                  <a:gd name="T56" fmla="*/ 0 w 490"/>
                  <a:gd name="T57" fmla="*/ 0 h 255"/>
                  <a:gd name="T58" fmla="*/ 0 w 490"/>
                  <a:gd name="T59" fmla="*/ 0 h 255"/>
                  <a:gd name="T60" fmla="*/ 0 w 490"/>
                  <a:gd name="T61" fmla="*/ 0 h 255"/>
                  <a:gd name="T62" fmla="*/ 0 w 490"/>
                  <a:gd name="T63" fmla="*/ 0 h 255"/>
                  <a:gd name="T64" fmla="*/ 0 w 490"/>
                  <a:gd name="T65" fmla="*/ 0 h 255"/>
                  <a:gd name="T66" fmla="*/ 0 w 490"/>
                  <a:gd name="T67" fmla="*/ 0 h 255"/>
                  <a:gd name="T68" fmla="*/ 0 w 490"/>
                  <a:gd name="T69" fmla="*/ 0 h 255"/>
                  <a:gd name="T70" fmla="*/ 0 w 490"/>
                  <a:gd name="T71" fmla="*/ 0 h 255"/>
                  <a:gd name="T72" fmla="*/ 0 w 490"/>
                  <a:gd name="T73" fmla="*/ 0 h 255"/>
                  <a:gd name="T74" fmla="*/ 0 w 490"/>
                  <a:gd name="T75" fmla="*/ 0 h 255"/>
                  <a:gd name="T76" fmla="*/ 0 w 490"/>
                  <a:gd name="T77" fmla="*/ 0 h 255"/>
                  <a:gd name="T78" fmla="*/ 0 w 490"/>
                  <a:gd name="T79" fmla="*/ 0 h 255"/>
                  <a:gd name="T80" fmla="*/ 0 w 490"/>
                  <a:gd name="T81" fmla="*/ 0 h 255"/>
                  <a:gd name="T82" fmla="*/ 0 w 490"/>
                  <a:gd name="T83" fmla="*/ 0 h 255"/>
                  <a:gd name="T84" fmla="*/ 0 w 490"/>
                  <a:gd name="T85" fmla="*/ 0 h 255"/>
                  <a:gd name="T86" fmla="*/ 0 w 490"/>
                  <a:gd name="T87" fmla="*/ 0 h 255"/>
                  <a:gd name="T88" fmla="*/ 0 w 490"/>
                  <a:gd name="T89" fmla="*/ 0 h 255"/>
                  <a:gd name="T90" fmla="*/ 0 w 490"/>
                  <a:gd name="T91" fmla="*/ 0 h 255"/>
                  <a:gd name="T92" fmla="*/ 0 w 490"/>
                  <a:gd name="T93" fmla="*/ 0 h 255"/>
                  <a:gd name="T94" fmla="*/ 0 w 490"/>
                  <a:gd name="T95" fmla="*/ 0 h 255"/>
                  <a:gd name="T96" fmla="*/ 0 w 490"/>
                  <a:gd name="T97" fmla="*/ 0 h 255"/>
                  <a:gd name="T98" fmla="*/ 0 w 490"/>
                  <a:gd name="T99" fmla="*/ 0 h 255"/>
                  <a:gd name="T100" fmla="*/ 0 w 490"/>
                  <a:gd name="T101" fmla="*/ 0 h 255"/>
                  <a:gd name="T102" fmla="*/ 0 w 490"/>
                  <a:gd name="T103" fmla="*/ 0 h 255"/>
                  <a:gd name="T104" fmla="*/ 0 w 490"/>
                  <a:gd name="T105" fmla="*/ 0 h 255"/>
                  <a:gd name="T106" fmla="*/ 0 w 490"/>
                  <a:gd name="T107" fmla="*/ 0 h 255"/>
                  <a:gd name="T108" fmla="*/ 0 w 490"/>
                  <a:gd name="T109" fmla="*/ 0 h 255"/>
                  <a:gd name="T110" fmla="*/ 0 w 490"/>
                  <a:gd name="T111" fmla="*/ 0 h 255"/>
                  <a:gd name="T112" fmla="*/ 0 w 490"/>
                  <a:gd name="T113" fmla="*/ 0 h 255"/>
                  <a:gd name="T114" fmla="*/ 0 w 490"/>
                  <a:gd name="T115" fmla="*/ 0 h 255"/>
                  <a:gd name="T116" fmla="*/ 0 w 490"/>
                  <a:gd name="T117" fmla="*/ 0 h 25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90"/>
                  <a:gd name="T178" fmla="*/ 0 h 255"/>
                  <a:gd name="T179" fmla="*/ 490 w 490"/>
                  <a:gd name="T180" fmla="*/ 255 h 25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90" h="255">
                    <a:moveTo>
                      <a:pt x="35" y="33"/>
                    </a:moveTo>
                    <a:lnTo>
                      <a:pt x="49" y="0"/>
                    </a:lnTo>
                    <a:lnTo>
                      <a:pt x="83" y="25"/>
                    </a:lnTo>
                    <a:lnTo>
                      <a:pt x="125" y="41"/>
                    </a:lnTo>
                    <a:lnTo>
                      <a:pt x="159" y="45"/>
                    </a:lnTo>
                    <a:lnTo>
                      <a:pt x="150" y="74"/>
                    </a:lnTo>
                    <a:lnTo>
                      <a:pt x="164" y="94"/>
                    </a:lnTo>
                    <a:lnTo>
                      <a:pt x="201" y="107"/>
                    </a:lnTo>
                    <a:lnTo>
                      <a:pt x="254" y="107"/>
                    </a:lnTo>
                    <a:lnTo>
                      <a:pt x="305" y="91"/>
                    </a:lnTo>
                    <a:lnTo>
                      <a:pt x="362" y="103"/>
                    </a:lnTo>
                    <a:lnTo>
                      <a:pt x="410" y="135"/>
                    </a:lnTo>
                    <a:lnTo>
                      <a:pt x="441" y="148"/>
                    </a:lnTo>
                    <a:lnTo>
                      <a:pt x="474" y="161"/>
                    </a:lnTo>
                    <a:lnTo>
                      <a:pt x="490" y="163"/>
                    </a:lnTo>
                    <a:lnTo>
                      <a:pt x="483" y="200"/>
                    </a:lnTo>
                    <a:lnTo>
                      <a:pt x="478" y="245"/>
                    </a:lnTo>
                    <a:lnTo>
                      <a:pt x="409" y="245"/>
                    </a:lnTo>
                    <a:lnTo>
                      <a:pt x="293" y="255"/>
                    </a:lnTo>
                    <a:lnTo>
                      <a:pt x="196" y="253"/>
                    </a:lnTo>
                    <a:lnTo>
                      <a:pt x="90" y="206"/>
                    </a:lnTo>
                    <a:lnTo>
                      <a:pt x="6" y="135"/>
                    </a:lnTo>
                    <a:lnTo>
                      <a:pt x="0" y="51"/>
                    </a:lnTo>
                    <a:lnTo>
                      <a:pt x="19" y="48"/>
                    </a:lnTo>
                    <a:lnTo>
                      <a:pt x="19" y="69"/>
                    </a:lnTo>
                    <a:lnTo>
                      <a:pt x="19" y="84"/>
                    </a:lnTo>
                    <a:lnTo>
                      <a:pt x="21" y="103"/>
                    </a:lnTo>
                    <a:lnTo>
                      <a:pt x="42" y="139"/>
                    </a:lnTo>
                    <a:lnTo>
                      <a:pt x="77" y="164"/>
                    </a:lnTo>
                    <a:lnTo>
                      <a:pt x="106" y="183"/>
                    </a:lnTo>
                    <a:lnTo>
                      <a:pt x="137" y="202"/>
                    </a:lnTo>
                    <a:lnTo>
                      <a:pt x="168" y="213"/>
                    </a:lnTo>
                    <a:lnTo>
                      <a:pt x="194" y="221"/>
                    </a:lnTo>
                    <a:lnTo>
                      <a:pt x="255" y="227"/>
                    </a:lnTo>
                    <a:lnTo>
                      <a:pt x="309" y="227"/>
                    </a:lnTo>
                    <a:lnTo>
                      <a:pt x="380" y="224"/>
                    </a:lnTo>
                    <a:lnTo>
                      <a:pt x="446" y="221"/>
                    </a:lnTo>
                    <a:lnTo>
                      <a:pt x="457" y="214"/>
                    </a:lnTo>
                    <a:lnTo>
                      <a:pt x="460" y="183"/>
                    </a:lnTo>
                    <a:lnTo>
                      <a:pt x="446" y="178"/>
                    </a:lnTo>
                    <a:lnTo>
                      <a:pt x="416" y="175"/>
                    </a:lnTo>
                    <a:lnTo>
                      <a:pt x="396" y="164"/>
                    </a:lnTo>
                    <a:lnTo>
                      <a:pt x="380" y="155"/>
                    </a:lnTo>
                    <a:lnTo>
                      <a:pt x="338" y="124"/>
                    </a:lnTo>
                    <a:lnTo>
                      <a:pt x="307" y="116"/>
                    </a:lnTo>
                    <a:lnTo>
                      <a:pt x="276" y="126"/>
                    </a:lnTo>
                    <a:lnTo>
                      <a:pt x="250" y="134"/>
                    </a:lnTo>
                    <a:lnTo>
                      <a:pt x="213" y="134"/>
                    </a:lnTo>
                    <a:lnTo>
                      <a:pt x="171" y="126"/>
                    </a:lnTo>
                    <a:lnTo>
                      <a:pt x="146" y="115"/>
                    </a:lnTo>
                    <a:lnTo>
                      <a:pt x="123" y="106"/>
                    </a:lnTo>
                    <a:lnTo>
                      <a:pt x="118" y="83"/>
                    </a:lnTo>
                    <a:lnTo>
                      <a:pt x="109" y="68"/>
                    </a:lnTo>
                    <a:lnTo>
                      <a:pt x="93" y="64"/>
                    </a:lnTo>
                    <a:lnTo>
                      <a:pt x="70" y="49"/>
                    </a:lnTo>
                    <a:lnTo>
                      <a:pt x="57" y="39"/>
                    </a:lnTo>
                    <a:lnTo>
                      <a:pt x="46" y="31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69" name="Freeform 103"/>
              <p:cNvSpPr>
                <a:spLocks/>
              </p:cNvSpPr>
              <p:nvPr/>
            </p:nvSpPr>
            <p:spPr bwMode="auto">
              <a:xfrm>
                <a:off x="943" y="4103"/>
                <a:ext cx="6" cy="3"/>
              </a:xfrm>
              <a:custGeom>
                <a:avLst/>
                <a:gdLst>
                  <a:gd name="T0" fmla="*/ 0 w 53"/>
                  <a:gd name="T1" fmla="*/ 0 h 25"/>
                  <a:gd name="T2" fmla="*/ 0 w 53"/>
                  <a:gd name="T3" fmla="*/ 0 h 25"/>
                  <a:gd name="T4" fmla="*/ 0 w 53"/>
                  <a:gd name="T5" fmla="*/ 0 h 25"/>
                  <a:gd name="T6" fmla="*/ 0 w 53"/>
                  <a:gd name="T7" fmla="*/ 0 h 25"/>
                  <a:gd name="T8" fmla="*/ 0 w 53"/>
                  <a:gd name="T9" fmla="*/ 0 h 25"/>
                  <a:gd name="T10" fmla="*/ 0 w 53"/>
                  <a:gd name="T11" fmla="*/ 0 h 25"/>
                  <a:gd name="T12" fmla="*/ 0 w 53"/>
                  <a:gd name="T13" fmla="*/ 0 h 25"/>
                  <a:gd name="T14" fmla="*/ 0 w 53"/>
                  <a:gd name="T15" fmla="*/ 0 h 25"/>
                  <a:gd name="T16" fmla="*/ 0 w 53"/>
                  <a:gd name="T17" fmla="*/ 0 h 25"/>
                  <a:gd name="T18" fmla="*/ 0 w 53"/>
                  <a:gd name="T19" fmla="*/ 0 h 25"/>
                  <a:gd name="T20" fmla="*/ 0 w 53"/>
                  <a:gd name="T21" fmla="*/ 0 h 25"/>
                  <a:gd name="T22" fmla="*/ 0 w 53"/>
                  <a:gd name="T23" fmla="*/ 0 h 25"/>
                  <a:gd name="T24" fmla="*/ 0 w 53"/>
                  <a:gd name="T25" fmla="*/ 0 h 25"/>
                  <a:gd name="T26" fmla="*/ 0 w 53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3"/>
                  <a:gd name="T43" fmla="*/ 0 h 25"/>
                  <a:gd name="T44" fmla="*/ 53 w 53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3" h="25">
                    <a:moveTo>
                      <a:pt x="10" y="22"/>
                    </a:moveTo>
                    <a:lnTo>
                      <a:pt x="16" y="16"/>
                    </a:lnTo>
                    <a:lnTo>
                      <a:pt x="22" y="12"/>
                    </a:lnTo>
                    <a:lnTo>
                      <a:pt x="29" y="10"/>
                    </a:lnTo>
                    <a:lnTo>
                      <a:pt x="35" y="10"/>
                    </a:lnTo>
                    <a:lnTo>
                      <a:pt x="41" y="12"/>
                    </a:lnTo>
                    <a:lnTo>
                      <a:pt x="53" y="15"/>
                    </a:lnTo>
                    <a:lnTo>
                      <a:pt x="35" y="5"/>
                    </a:lnTo>
                    <a:lnTo>
                      <a:pt x="22" y="0"/>
                    </a:lnTo>
                    <a:lnTo>
                      <a:pt x="0" y="16"/>
                    </a:lnTo>
                    <a:lnTo>
                      <a:pt x="0" y="25"/>
                    </a:lnTo>
                    <a:lnTo>
                      <a:pt x="4" y="25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C46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0" name="Freeform 104"/>
              <p:cNvSpPr>
                <a:spLocks/>
              </p:cNvSpPr>
              <p:nvPr/>
            </p:nvSpPr>
            <p:spPr bwMode="auto">
              <a:xfrm>
                <a:off x="935" y="4088"/>
                <a:ext cx="140" cy="48"/>
              </a:xfrm>
              <a:custGeom>
                <a:avLst/>
                <a:gdLst>
                  <a:gd name="T0" fmla="*/ 0 w 1263"/>
                  <a:gd name="T1" fmla="*/ 0 h 435"/>
                  <a:gd name="T2" fmla="*/ 0 w 1263"/>
                  <a:gd name="T3" fmla="*/ 0 h 435"/>
                  <a:gd name="T4" fmla="*/ 0 w 1263"/>
                  <a:gd name="T5" fmla="*/ 0 h 435"/>
                  <a:gd name="T6" fmla="*/ 0 w 1263"/>
                  <a:gd name="T7" fmla="*/ 0 h 435"/>
                  <a:gd name="T8" fmla="*/ 0 w 1263"/>
                  <a:gd name="T9" fmla="*/ 0 h 435"/>
                  <a:gd name="T10" fmla="*/ 0 w 1263"/>
                  <a:gd name="T11" fmla="*/ 0 h 435"/>
                  <a:gd name="T12" fmla="*/ 0 w 1263"/>
                  <a:gd name="T13" fmla="*/ 0 h 435"/>
                  <a:gd name="T14" fmla="*/ 0 w 1263"/>
                  <a:gd name="T15" fmla="*/ 0 h 435"/>
                  <a:gd name="T16" fmla="*/ 0 w 1263"/>
                  <a:gd name="T17" fmla="*/ 0 h 435"/>
                  <a:gd name="T18" fmla="*/ 0 w 1263"/>
                  <a:gd name="T19" fmla="*/ 0 h 435"/>
                  <a:gd name="T20" fmla="*/ 0 w 1263"/>
                  <a:gd name="T21" fmla="*/ 0 h 435"/>
                  <a:gd name="T22" fmla="*/ 0 w 1263"/>
                  <a:gd name="T23" fmla="*/ 0 h 435"/>
                  <a:gd name="T24" fmla="*/ 0 w 1263"/>
                  <a:gd name="T25" fmla="*/ 0 h 435"/>
                  <a:gd name="T26" fmla="*/ 0 w 1263"/>
                  <a:gd name="T27" fmla="*/ 0 h 435"/>
                  <a:gd name="T28" fmla="*/ 0 w 1263"/>
                  <a:gd name="T29" fmla="*/ 0 h 435"/>
                  <a:gd name="T30" fmla="*/ 0 w 1263"/>
                  <a:gd name="T31" fmla="*/ 0 h 435"/>
                  <a:gd name="T32" fmla="*/ 0 w 1263"/>
                  <a:gd name="T33" fmla="*/ 0 h 435"/>
                  <a:gd name="T34" fmla="*/ 0 w 1263"/>
                  <a:gd name="T35" fmla="*/ 0 h 435"/>
                  <a:gd name="T36" fmla="*/ 0 w 1263"/>
                  <a:gd name="T37" fmla="*/ 0 h 435"/>
                  <a:gd name="T38" fmla="*/ 0 w 1263"/>
                  <a:gd name="T39" fmla="*/ 0 h 435"/>
                  <a:gd name="T40" fmla="*/ 0 w 1263"/>
                  <a:gd name="T41" fmla="*/ 0 h 435"/>
                  <a:gd name="T42" fmla="*/ 0 w 1263"/>
                  <a:gd name="T43" fmla="*/ 0 h 435"/>
                  <a:gd name="T44" fmla="*/ 0 w 1263"/>
                  <a:gd name="T45" fmla="*/ 0 h 435"/>
                  <a:gd name="T46" fmla="*/ 0 w 1263"/>
                  <a:gd name="T47" fmla="*/ 0 h 435"/>
                  <a:gd name="T48" fmla="*/ 0 w 1263"/>
                  <a:gd name="T49" fmla="*/ 0 h 435"/>
                  <a:gd name="T50" fmla="*/ 0 w 1263"/>
                  <a:gd name="T51" fmla="*/ 0 h 435"/>
                  <a:gd name="T52" fmla="*/ 0 w 1263"/>
                  <a:gd name="T53" fmla="*/ 0 h 435"/>
                  <a:gd name="T54" fmla="*/ 0 w 1263"/>
                  <a:gd name="T55" fmla="*/ 0 h 435"/>
                  <a:gd name="T56" fmla="*/ 0 w 1263"/>
                  <a:gd name="T57" fmla="*/ 0 h 435"/>
                  <a:gd name="T58" fmla="*/ 0 w 1263"/>
                  <a:gd name="T59" fmla="*/ 0 h 435"/>
                  <a:gd name="T60" fmla="*/ 0 w 1263"/>
                  <a:gd name="T61" fmla="*/ 0 h 435"/>
                  <a:gd name="T62" fmla="*/ 0 w 1263"/>
                  <a:gd name="T63" fmla="*/ 0 h 435"/>
                  <a:gd name="T64" fmla="*/ 0 w 1263"/>
                  <a:gd name="T65" fmla="*/ 0 h 435"/>
                  <a:gd name="T66" fmla="*/ 0 w 1263"/>
                  <a:gd name="T67" fmla="*/ 0 h 435"/>
                  <a:gd name="T68" fmla="*/ 0 w 1263"/>
                  <a:gd name="T69" fmla="*/ 0 h 435"/>
                  <a:gd name="T70" fmla="*/ 0 w 1263"/>
                  <a:gd name="T71" fmla="*/ 0 h 435"/>
                  <a:gd name="T72" fmla="*/ 0 w 1263"/>
                  <a:gd name="T73" fmla="*/ 0 h 435"/>
                  <a:gd name="T74" fmla="*/ 0 w 1263"/>
                  <a:gd name="T75" fmla="*/ 0 h 435"/>
                  <a:gd name="T76" fmla="*/ 0 w 1263"/>
                  <a:gd name="T77" fmla="*/ 0 h 435"/>
                  <a:gd name="T78" fmla="*/ 0 w 1263"/>
                  <a:gd name="T79" fmla="*/ 0 h 435"/>
                  <a:gd name="T80" fmla="*/ 0 w 1263"/>
                  <a:gd name="T81" fmla="*/ 0 h 435"/>
                  <a:gd name="T82" fmla="*/ 0 w 1263"/>
                  <a:gd name="T83" fmla="*/ 0 h 435"/>
                  <a:gd name="T84" fmla="*/ 0 w 1263"/>
                  <a:gd name="T85" fmla="*/ 0 h 435"/>
                  <a:gd name="T86" fmla="*/ 0 w 1263"/>
                  <a:gd name="T87" fmla="*/ 0 h 435"/>
                  <a:gd name="T88" fmla="*/ 0 w 1263"/>
                  <a:gd name="T89" fmla="*/ 0 h 435"/>
                  <a:gd name="T90" fmla="*/ 0 w 1263"/>
                  <a:gd name="T91" fmla="*/ 0 h 435"/>
                  <a:gd name="T92" fmla="*/ 0 w 1263"/>
                  <a:gd name="T93" fmla="*/ 0 h 435"/>
                  <a:gd name="T94" fmla="*/ 0 w 1263"/>
                  <a:gd name="T95" fmla="*/ 0 h 435"/>
                  <a:gd name="T96" fmla="*/ 0 w 1263"/>
                  <a:gd name="T97" fmla="*/ 0 h 435"/>
                  <a:gd name="T98" fmla="*/ 0 w 1263"/>
                  <a:gd name="T99" fmla="*/ 0 h 435"/>
                  <a:gd name="T100" fmla="*/ 0 w 1263"/>
                  <a:gd name="T101" fmla="*/ 0 h 435"/>
                  <a:gd name="T102" fmla="*/ 0 w 1263"/>
                  <a:gd name="T103" fmla="*/ 0 h 435"/>
                  <a:gd name="T104" fmla="*/ 0 w 1263"/>
                  <a:gd name="T105" fmla="*/ 0 h 435"/>
                  <a:gd name="T106" fmla="*/ 0 w 1263"/>
                  <a:gd name="T107" fmla="*/ 0 h 435"/>
                  <a:gd name="T108" fmla="*/ 0 w 1263"/>
                  <a:gd name="T109" fmla="*/ 0 h 435"/>
                  <a:gd name="T110" fmla="*/ 0 w 1263"/>
                  <a:gd name="T111" fmla="*/ 0 h 435"/>
                  <a:gd name="T112" fmla="*/ 0 w 1263"/>
                  <a:gd name="T113" fmla="*/ 0 h 43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63"/>
                  <a:gd name="T172" fmla="*/ 0 h 435"/>
                  <a:gd name="T173" fmla="*/ 1263 w 1263"/>
                  <a:gd name="T174" fmla="*/ 435 h 43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63" h="435">
                    <a:moveTo>
                      <a:pt x="74" y="147"/>
                    </a:moveTo>
                    <a:lnTo>
                      <a:pt x="87" y="154"/>
                    </a:lnTo>
                    <a:lnTo>
                      <a:pt x="67" y="170"/>
                    </a:lnTo>
                    <a:lnTo>
                      <a:pt x="46" y="189"/>
                    </a:lnTo>
                    <a:lnTo>
                      <a:pt x="41" y="206"/>
                    </a:lnTo>
                    <a:lnTo>
                      <a:pt x="46" y="218"/>
                    </a:lnTo>
                    <a:lnTo>
                      <a:pt x="56" y="221"/>
                    </a:lnTo>
                    <a:lnTo>
                      <a:pt x="76" y="221"/>
                    </a:lnTo>
                    <a:lnTo>
                      <a:pt x="109" y="197"/>
                    </a:lnTo>
                    <a:lnTo>
                      <a:pt x="113" y="216"/>
                    </a:lnTo>
                    <a:lnTo>
                      <a:pt x="123" y="234"/>
                    </a:lnTo>
                    <a:lnTo>
                      <a:pt x="142" y="244"/>
                    </a:lnTo>
                    <a:lnTo>
                      <a:pt x="162" y="247"/>
                    </a:lnTo>
                    <a:lnTo>
                      <a:pt x="180" y="237"/>
                    </a:lnTo>
                    <a:lnTo>
                      <a:pt x="191" y="219"/>
                    </a:lnTo>
                    <a:lnTo>
                      <a:pt x="197" y="194"/>
                    </a:lnTo>
                    <a:lnTo>
                      <a:pt x="196" y="179"/>
                    </a:lnTo>
                    <a:lnTo>
                      <a:pt x="190" y="171"/>
                    </a:lnTo>
                    <a:lnTo>
                      <a:pt x="201" y="171"/>
                    </a:lnTo>
                    <a:lnTo>
                      <a:pt x="215" y="180"/>
                    </a:lnTo>
                    <a:lnTo>
                      <a:pt x="238" y="174"/>
                    </a:lnTo>
                    <a:lnTo>
                      <a:pt x="233" y="186"/>
                    </a:lnTo>
                    <a:lnTo>
                      <a:pt x="220" y="202"/>
                    </a:lnTo>
                    <a:lnTo>
                      <a:pt x="218" y="218"/>
                    </a:lnTo>
                    <a:lnTo>
                      <a:pt x="222" y="238"/>
                    </a:lnTo>
                    <a:lnTo>
                      <a:pt x="235" y="254"/>
                    </a:lnTo>
                    <a:lnTo>
                      <a:pt x="260" y="258"/>
                    </a:lnTo>
                    <a:lnTo>
                      <a:pt x="283" y="254"/>
                    </a:lnTo>
                    <a:lnTo>
                      <a:pt x="302" y="226"/>
                    </a:lnTo>
                    <a:lnTo>
                      <a:pt x="313" y="207"/>
                    </a:lnTo>
                    <a:lnTo>
                      <a:pt x="334" y="193"/>
                    </a:lnTo>
                    <a:lnTo>
                      <a:pt x="330" y="208"/>
                    </a:lnTo>
                    <a:lnTo>
                      <a:pt x="322" y="232"/>
                    </a:lnTo>
                    <a:lnTo>
                      <a:pt x="322" y="248"/>
                    </a:lnTo>
                    <a:lnTo>
                      <a:pt x="325" y="260"/>
                    </a:lnTo>
                    <a:lnTo>
                      <a:pt x="338" y="278"/>
                    </a:lnTo>
                    <a:lnTo>
                      <a:pt x="353" y="288"/>
                    </a:lnTo>
                    <a:lnTo>
                      <a:pt x="369" y="296"/>
                    </a:lnTo>
                    <a:lnTo>
                      <a:pt x="385" y="296"/>
                    </a:lnTo>
                    <a:lnTo>
                      <a:pt x="406" y="289"/>
                    </a:lnTo>
                    <a:lnTo>
                      <a:pt x="435" y="256"/>
                    </a:lnTo>
                    <a:lnTo>
                      <a:pt x="450" y="253"/>
                    </a:lnTo>
                    <a:lnTo>
                      <a:pt x="440" y="275"/>
                    </a:lnTo>
                    <a:lnTo>
                      <a:pt x="437" y="294"/>
                    </a:lnTo>
                    <a:lnTo>
                      <a:pt x="438" y="311"/>
                    </a:lnTo>
                    <a:lnTo>
                      <a:pt x="448" y="332"/>
                    </a:lnTo>
                    <a:lnTo>
                      <a:pt x="471" y="348"/>
                    </a:lnTo>
                    <a:lnTo>
                      <a:pt x="494" y="354"/>
                    </a:lnTo>
                    <a:lnTo>
                      <a:pt x="518" y="351"/>
                    </a:lnTo>
                    <a:lnTo>
                      <a:pt x="529" y="335"/>
                    </a:lnTo>
                    <a:lnTo>
                      <a:pt x="534" y="318"/>
                    </a:lnTo>
                    <a:lnTo>
                      <a:pt x="538" y="297"/>
                    </a:lnTo>
                    <a:lnTo>
                      <a:pt x="545" y="324"/>
                    </a:lnTo>
                    <a:lnTo>
                      <a:pt x="553" y="348"/>
                    </a:lnTo>
                    <a:lnTo>
                      <a:pt x="573" y="370"/>
                    </a:lnTo>
                    <a:lnTo>
                      <a:pt x="593" y="383"/>
                    </a:lnTo>
                    <a:lnTo>
                      <a:pt x="625" y="390"/>
                    </a:lnTo>
                    <a:lnTo>
                      <a:pt x="656" y="388"/>
                    </a:lnTo>
                    <a:lnTo>
                      <a:pt x="683" y="375"/>
                    </a:lnTo>
                    <a:lnTo>
                      <a:pt x="695" y="355"/>
                    </a:lnTo>
                    <a:lnTo>
                      <a:pt x="704" y="332"/>
                    </a:lnTo>
                    <a:lnTo>
                      <a:pt x="711" y="321"/>
                    </a:lnTo>
                    <a:lnTo>
                      <a:pt x="720" y="344"/>
                    </a:lnTo>
                    <a:lnTo>
                      <a:pt x="733" y="370"/>
                    </a:lnTo>
                    <a:lnTo>
                      <a:pt x="749" y="386"/>
                    </a:lnTo>
                    <a:lnTo>
                      <a:pt x="776" y="393"/>
                    </a:lnTo>
                    <a:lnTo>
                      <a:pt x="810" y="393"/>
                    </a:lnTo>
                    <a:lnTo>
                      <a:pt x="842" y="383"/>
                    </a:lnTo>
                    <a:lnTo>
                      <a:pt x="858" y="361"/>
                    </a:lnTo>
                    <a:lnTo>
                      <a:pt x="856" y="321"/>
                    </a:lnTo>
                    <a:lnTo>
                      <a:pt x="863" y="299"/>
                    </a:lnTo>
                    <a:lnTo>
                      <a:pt x="881" y="356"/>
                    </a:lnTo>
                    <a:lnTo>
                      <a:pt x="901" y="361"/>
                    </a:lnTo>
                    <a:lnTo>
                      <a:pt x="926" y="355"/>
                    </a:lnTo>
                    <a:lnTo>
                      <a:pt x="955" y="342"/>
                    </a:lnTo>
                    <a:lnTo>
                      <a:pt x="977" y="321"/>
                    </a:lnTo>
                    <a:lnTo>
                      <a:pt x="991" y="298"/>
                    </a:lnTo>
                    <a:lnTo>
                      <a:pt x="1006" y="290"/>
                    </a:lnTo>
                    <a:lnTo>
                      <a:pt x="1014" y="300"/>
                    </a:lnTo>
                    <a:lnTo>
                      <a:pt x="1025" y="290"/>
                    </a:lnTo>
                    <a:lnTo>
                      <a:pt x="1035" y="278"/>
                    </a:lnTo>
                    <a:lnTo>
                      <a:pt x="1042" y="258"/>
                    </a:lnTo>
                    <a:lnTo>
                      <a:pt x="1043" y="226"/>
                    </a:lnTo>
                    <a:lnTo>
                      <a:pt x="1040" y="208"/>
                    </a:lnTo>
                    <a:lnTo>
                      <a:pt x="1026" y="187"/>
                    </a:lnTo>
                    <a:lnTo>
                      <a:pt x="1020" y="181"/>
                    </a:lnTo>
                    <a:lnTo>
                      <a:pt x="1035" y="181"/>
                    </a:lnTo>
                    <a:lnTo>
                      <a:pt x="1051" y="190"/>
                    </a:lnTo>
                    <a:lnTo>
                      <a:pt x="1059" y="205"/>
                    </a:lnTo>
                    <a:lnTo>
                      <a:pt x="1063" y="219"/>
                    </a:lnTo>
                    <a:lnTo>
                      <a:pt x="1069" y="228"/>
                    </a:lnTo>
                    <a:lnTo>
                      <a:pt x="1082" y="215"/>
                    </a:lnTo>
                    <a:lnTo>
                      <a:pt x="1090" y="191"/>
                    </a:lnTo>
                    <a:lnTo>
                      <a:pt x="1090" y="172"/>
                    </a:lnTo>
                    <a:lnTo>
                      <a:pt x="1090" y="152"/>
                    </a:lnTo>
                    <a:lnTo>
                      <a:pt x="1102" y="165"/>
                    </a:lnTo>
                    <a:lnTo>
                      <a:pt x="1118" y="169"/>
                    </a:lnTo>
                    <a:lnTo>
                      <a:pt x="1130" y="160"/>
                    </a:lnTo>
                    <a:lnTo>
                      <a:pt x="1138" y="142"/>
                    </a:lnTo>
                    <a:lnTo>
                      <a:pt x="1142" y="123"/>
                    </a:lnTo>
                    <a:lnTo>
                      <a:pt x="1141" y="104"/>
                    </a:lnTo>
                    <a:lnTo>
                      <a:pt x="1138" y="92"/>
                    </a:lnTo>
                    <a:lnTo>
                      <a:pt x="1130" y="73"/>
                    </a:lnTo>
                    <a:lnTo>
                      <a:pt x="1147" y="78"/>
                    </a:lnTo>
                    <a:lnTo>
                      <a:pt x="1164" y="92"/>
                    </a:lnTo>
                    <a:lnTo>
                      <a:pt x="1172" y="92"/>
                    </a:lnTo>
                    <a:lnTo>
                      <a:pt x="1183" y="77"/>
                    </a:lnTo>
                    <a:lnTo>
                      <a:pt x="1190" y="59"/>
                    </a:lnTo>
                    <a:lnTo>
                      <a:pt x="1190" y="46"/>
                    </a:lnTo>
                    <a:lnTo>
                      <a:pt x="1188" y="36"/>
                    </a:lnTo>
                    <a:lnTo>
                      <a:pt x="1201" y="55"/>
                    </a:lnTo>
                    <a:lnTo>
                      <a:pt x="1201" y="77"/>
                    </a:lnTo>
                    <a:lnTo>
                      <a:pt x="1212" y="74"/>
                    </a:lnTo>
                    <a:lnTo>
                      <a:pt x="1222" y="65"/>
                    </a:lnTo>
                    <a:lnTo>
                      <a:pt x="1226" y="52"/>
                    </a:lnTo>
                    <a:lnTo>
                      <a:pt x="1225" y="36"/>
                    </a:lnTo>
                    <a:lnTo>
                      <a:pt x="1219" y="19"/>
                    </a:lnTo>
                    <a:lnTo>
                      <a:pt x="1193" y="12"/>
                    </a:lnTo>
                    <a:lnTo>
                      <a:pt x="1151" y="26"/>
                    </a:lnTo>
                    <a:lnTo>
                      <a:pt x="1129" y="38"/>
                    </a:lnTo>
                    <a:lnTo>
                      <a:pt x="1113" y="53"/>
                    </a:lnTo>
                    <a:lnTo>
                      <a:pt x="1085" y="71"/>
                    </a:lnTo>
                    <a:lnTo>
                      <a:pt x="1083" y="56"/>
                    </a:lnTo>
                    <a:lnTo>
                      <a:pt x="1095" y="43"/>
                    </a:lnTo>
                    <a:lnTo>
                      <a:pt x="1072" y="56"/>
                    </a:lnTo>
                    <a:lnTo>
                      <a:pt x="1060" y="71"/>
                    </a:lnTo>
                    <a:lnTo>
                      <a:pt x="1055" y="82"/>
                    </a:lnTo>
                    <a:lnTo>
                      <a:pt x="1067" y="91"/>
                    </a:lnTo>
                    <a:lnTo>
                      <a:pt x="1079" y="97"/>
                    </a:lnTo>
                    <a:lnTo>
                      <a:pt x="1063" y="100"/>
                    </a:lnTo>
                    <a:lnTo>
                      <a:pt x="1043" y="101"/>
                    </a:lnTo>
                    <a:lnTo>
                      <a:pt x="1026" y="112"/>
                    </a:lnTo>
                    <a:lnTo>
                      <a:pt x="1003" y="128"/>
                    </a:lnTo>
                    <a:lnTo>
                      <a:pt x="987" y="139"/>
                    </a:lnTo>
                    <a:lnTo>
                      <a:pt x="941" y="150"/>
                    </a:lnTo>
                    <a:lnTo>
                      <a:pt x="921" y="151"/>
                    </a:lnTo>
                    <a:lnTo>
                      <a:pt x="914" y="160"/>
                    </a:lnTo>
                    <a:lnTo>
                      <a:pt x="928" y="172"/>
                    </a:lnTo>
                    <a:lnTo>
                      <a:pt x="946" y="186"/>
                    </a:lnTo>
                    <a:lnTo>
                      <a:pt x="955" y="198"/>
                    </a:lnTo>
                    <a:lnTo>
                      <a:pt x="958" y="187"/>
                    </a:lnTo>
                    <a:lnTo>
                      <a:pt x="973" y="176"/>
                    </a:lnTo>
                    <a:lnTo>
                      <a:pt x="1003" y="160"/>
                    </a:lnTo>
                    <a:lnTo>
                      <a:pt x="1028" y="143"/>
                    </a:lnTo>
                    <a:lnTo>
                      <a:pt x="1059" y="122"/>
                    </a:lnTo>
                    <a:lnTo>
                      <a:pt x="1073" y="121"/>
                    </a:lnTo>
                    <a:lnTo>
                      <a:pt x="1067" y="131"/>
                    </a:lnTo>
                    <a:lnTo>
                      <a:pt x="1047" y="147"/>
                    </a:lnTo>
                    <a:lnTo>
                      <a:pt x="1015" y="165"/>
                    </a:lnTo>
                    <a:lnTo>
                      <a:pt x="983" y="184"/>
                    </a:lnTo>
                    <a:lnTo>
                      <a:pt x="970" y="198"/>
                    </a:lnTo>
                    <a:lnTo>
                      <a:pt x="975" y="217"/>
                    </a:lnTo>
                    <a:lnTo>
                      <a:pt x="983" y="236"/>
                    </a:lnTo>
                    <a:lnTo>
                      <a:pt x="986" y="247"/>
                    </a:lnTo>
                    <a:lnTo>
                      <a:pt x="965" y="232"/>
                    </a:lnTo>
                    <a:lnTo>
                      <a:pt x="947" y="212"/>
                    </a:lnTo>
                    <a:lnTo>
                      <a:pt x="923" y="194"/>
                    </a:lnTo>
                    <a:lnTo>
                      <a:pt x="895" y="184"/>
                    </a:lnTo>
                    <a:lnTo>
                      <a:pt x="870" y="192"/>
                    </a:lnTo>
                    <a:lnTo>
                      <a:pt x="835" y="208"/>
                    </a:lnTo>
                    <a:lnTo>
                      <a:pt x="799" y="209"/>
                    </a:lnTo>
                    <a:lnTo>
                      <a:pt x="773" y="212"/>
                    </a:lnTo>
                    <a:lnTo>
                      <a:pt x="775" y="222"/>
                    </a:lnTo>
                    <a:lnTo>
                      <a:pt x="789" y="241"/>
                    </a:lnTo>
                    <a:lnTo>
                      <a:pt x="772" y="237"/>
                    </a:lnTo>
                    <a:lnTo>
                      <a:pt x="734" y="222"/>
                    </a:lnTo>
                    <a:lnTo>
                      <a:pt x="710" y="215"/>
                    </a:lnTo>
                    <a:lnTo>
                      <a:pt x="676" y="207"/>
                    </a:lnTo>
                    <a:lnTo>
                      <a:pt x="661" y="201"/>
                    </a:lnTo>
                    <a:lnTo>
                      <a:pt x="639" y="202"/>
                    </a:lnTo>
                    <a:lnTo>
                      <a:pt x="611" y="207"/>
                    </a:lnTo>
                    <a:lnTo>
                      <a:pt x="614" y="218"/>
                    </a:lnTo>
                    <a:lnTo>
                      <a:pt x="611" y="228"/>
                    </a:lnTo>
                    <a:lnTo>
                      <a:pt x="608" y="236"/>
                    </a:lnTo>
                    <a:lnTo>
                      <a:pt x="632" y="238"/>
                    </a:lnTo>
                    <a:lnTo>
                      <a:pt x="678" y="247"/>
                    </a:lnTo>
                    <a:lnTo>
                      <a:pt x="723" y="248"/>
                    </a:lnTo>
                    <a:lnTo>
                      <a:pt x="771" y="254"/>
                    </a:lnTo>
                    <a:lnTo>
                      <a:pt x="806" y="253"/>
                    </a:lnTo>
                    <a:lnTo>
                      <a:pt x="833" y="264"/>
                    </a:lnTo>
                    <a:lnTo>
                      <a:pt x="853" y="273"/>
                    </a:lnTo>
                    <a:lnTo>
                      <a:pt x="867" y="278"/>
                    </a:lnTo>
                    <a:lnTo>
                      <a:pt x="843" y="280"/>
                    </a:lnTo>
                    <a:lnTo>
                      <a:pt x="809" y="276"/>
                    </a:lnTo>
                    <a:lnTo>
                      <a:pt x="780" y="268"/>
                    </a:lnTo>
                    <a:lnTo>
                      <a:pt x="751" y="266"/>
                    </a:lnTo>
                    <a:lnTo>
                      <a:pt x="730" y="267"/>
                    </a:lnTo>
                    <a:lnTo>
                      <a:pt x="697" y="274"/>
                    </a:lnTo>
                    <a:lnTo>
                      <a:pt x="688" y="274"/>
                    </a:lnTo>
                    <a:lnTo>
                      <a:pt x="666" y="264"/>
                    </a:lnTo>
                    <a:lnTo>
                      <a:pt x="644" y="263"/>
                    </a:lnTo>
                    <a:lnTo>
                      <a:pt x="607" y="260"/>
                    </a:lnTo>
                    <a:lnTo>
                      <a:pt x="561" y="263"/>
                    </a:lnTo>
                    <a:lnTo>
                      <a:pt x="546" y="256"/>
                    </a:lnTo>
                    <a:lnTo>
                      <a:pt x="535" y="244"/>
                    </a:lnTo>
                    <a:lnTo>
                      <a:pt x="515" y="236"/>
                    </a:lnTo>
                    <a:lnTo>
                      <a:pt x="498" y="228"/>
                    </a:lnTo>
                    <a:lnTo>
                      <a:pt x="515" y="221"/>
                    </a:lnTo>
                    <a:lnTo>
                      <a:pt x="531" y="221"/>
                    </a:lnTo>
                    <a:lnTo>
                      <a:pt x="548" y="225"/>
                    </a:lnTo>
                    <a:lnTo>
                      <a:pt x="560" y="232"/>
                    </a:lnTo>
                    <a:lnTo>
                      <a:pt x="578" y="220"/>
                    </a:lnTo>
                    <a:lnTo>
                      <a:pt x="580" y="208"/>
                    </a:lnTo>
                    <a:lnTo>
                      <a:pt x="574" y="199"/>
                    </a:lnTo>
                    <a:lnTo>
                      <a:pt x="556" y="199"/>
                    </a:lnTo>
                    <a:lnTo>
                      <a:pt x="537" y="199"/>
                    </a:lnTo>
                    <a:lnTo>
                      <a:pt x="509" y="200"/>
                    </a:lnTo>
                    <a:lnTo>
                      <a:pt x="486" y="197"/>
                    </a:lnTo>
                    <a:lnTo>
                      <a:pt x="470" y="193"/>
                    </a:lnTo>
                    <a:lnTo>
                      <a:pt x="442" y="170"/>
                    </a:lnTo>
                    <a:lnTo>
                      <a:pt x="426" y="151"/>
                    </a:lnTo>
                    <a:lnTo>
                      <a:pt x="401" y="133"/>
                    </a:lnTo>
                    <a:lnTo>
                      <a:pt x="386" y="128"/>
                    </a:lnTo>
                    <a:lnTo>
                      <a:pt x="387" y="149"/>
                    </a:lnTo>
                    <a:lnTo>
                      <a:pt x="383" y="160"/>
                    </a:lnTo>
                    <a:lnTo>
                      <a:pt x="363" y="131"/>
                    </a:lnTo>
                    <a:lnTo>
                      <a:pt x="351" y="112"/>
                    </a:lnTo>
                    <a:lnTo>
                      <a:pt x="339" y="104"/>
                    </a:lnTo>
                    <a:lnTo>
                      <a:pt x="328" y="102"/>
                    </a:lnTo>
                    <a:lnTo>
                      <a:pt x="317" y="104"/>
                    </a:lnTo>
                    <a:lnTo>
                      <a:pt x="299" y="112"/>
                    </a:lnTo>
                    <a:lnTo>
                      <a:pt x="288" y="119"/>
                    </a:lnTo>
                    <a:lnTo>
                      <a:pt x="284" y="131"/>
                    </a:lnTo>
                    <a:lnTo>
                      <a:pt x="285" y="145"/>
                    </a:lnTo>
                    <a:lnTo>
                      <a:pt x="285" y="159"/>
                    </a:lnTo>
                    <a:lnTo>
                      <a:pt x="272" y="152"/>
                    </a:lnTo>
                    <a:lnTo>
                      <a:pt x="254" y="133"/>
                    </a:lnTo>
                    <a:lnTo>
                      <a:pt x="236" y="129"/>
                    </a:lnTo>
                    <a:lnTo>
                      <a:pt x="219" y="129"/>
                    </a:lnTo>
                    <a:lnTo>
                      <a:pt x="207" y="124"/>
                    </a:lnTo>
                    <a:lnTo>
                      <a:pt x="191" y="116"/>
                    </a:lnTo>
                    <a:lnTo>
                      <a:pt x="177" y="121"/>
                    </a:lnTo>
                    <a:lnTo>
                      <a:pt x="158" y="120"/>
                    </a:lnTo>
                    <a:lnTo>
                      <a:pt x="150" y="110"/>
                    </a:lnTo>
                    <a:lnTo>
                      <a:pt x="133" y="122"/>
                    </a:lnTo>
                    <a:lnTo>
                      <a:pt x="137" y="134"/>
                    </a:lnTo>
                    <a:lnTo>
                      <a:pt x="157" y="145"/>
                    </a:lnTo>
                    <a:lnTo>
                      <a:pt x="168" y="153"/>
                    </a:lnTo>
                    <a:lnTo>
                      <a:pt x="159" y="158"/>
                    </a:lnTo>
                    <a:lnTo>
                      <a:pt x="140" y="155"/>
                    </a:lnTo>
                    <a:lnTo>
                      <a:pt x="119" y="147"/>
                    </a:lnTo>
                    <a:lnTo>
                      <a:pt x="102" y="144"/>
                    </a:lnTo>
                    <a:lnTo>
                      <a:pt x="90" y="134"/>
                    </a:lnTo>
                    <a:lnTo>
                      <a:pt x="147" y="102"/>
                    </a:lnTo>
                    <a:lnTo>
                      <a:pt x="200" y="92"/>
                    </a:lnTo>
                    <a:lnTo>
                      <a:pt x="217" y="114"/>
                    </a:lnTo>
                    <a:lnTo>
                      <a:pt x="262" y="106"/>
                    </a:lnTo>
                    <a:lnTo>
                      <a:pt x="389" y="70"/>
                    </a:lnTo>
                    <a:lnTo>
                      <a:pt x="398" y="104"/>
                    </a:lnTo>
                    <a:lnTo>
                      <a:pt x="598" y="189"/>
                    </a:lnTo>
                    <a:lnTo>
                      <a:pt x="826" y="189"/>
                    </a:lnTo>
                    <a:lnTo>
                      <a:pt x="939" y="126"/>
                    </a:lnTo>
                    <a:lnTo>
                      <a:pt x="1013" y="102"/>
                    </a:lnTo>
                    <a:lnTo>
                      <a:pt x="1049" y="57"/>
                    </a:lnTo>
                    <a:lnTo>
                      <a:pt x="1075" y="26"/>
                    </a:lnTo>
                    <a:lnTo>
                      <a:pt x="1088" y="13"/>
                    </a:lnTo>
                    <a:lnTo>
                      <a:pt x="1167" y="0"/>
                    </a:lnTo>
                    <a:lnTo>
                      <a:pt x="1219" y="10"/>
                    </a:lnTo>
                    <a:lnTo>
                      <a:pt x="1245" y="36"/>
                    </a:lnTo>
                    <a:lnTo>
                      <a:pt x="1263" y="82"/>
                    </a:lnTo>
                    <a:lnTo>
                      <a:pt x="1252" y="134"/>
                    </a:lnTo>
                    <a:lnTo>
                      <a:pt x="1232" y="150"/>
                    </a:lnTo>
                    <a:lnTo>
                      <a:pt x="1200" y="134"/>
                    </a:lnTo>
                    <a:lnTo>
                      <a:pt x="1169" y="151"/>
                    </a:lnTo>
                    <a:lnTo>
                      <a:pt x="1106" y="241"/>
                    </a:lnTo>
                    <a:lnTo>
                      <a:pt x="1010" y="361"/>
                    </a:lnTo>
                    <a:lnTo>
                      <a:pt x="960" y="390"/>
                    </a:lnTo>
                    <a:lnTo>
                      <a:pt x="925" y="406"/>
                    </a:lnTo>
                    <a:lnTo>
                      <a:pt x="879" y="409"/>
                    </a:lnTo>
                    <a:lnTo>
                      <a:pt x="845" y="415"/>
                    </a:lnTo>
                    <a:lnTo>
                      <a:pt x="813" y="435"/>
                    </a:lnTo>
                    <a:lnTo>
                      <a:pt x="616" y="432"/>
                    </a:lnTo>
                    <a:lnTo>
                      <a:pt x="537" y="403"/>
                    </a:lnTo>
                    <a:lnTo>
                      <a:pt x="506" y="394"/>
                    </a:lnTo>
                    <a:lnTo>
                      <a:pt x="469" y="388"/>
                    </a:lnTo>
                    <a:lnTo>
                      <a:pt x="412" y="340"/>
                    </a:lnTo>
                    <a:lnTo>
                      <a:pt x="372" y="332"/>
                    </a:lnTo>
                    <a:lnTo>
                      <a:pt x="319" y="318"/>
                    </a:lnTo>
                    <a:lnTo>
                      <a:pt x="306" y="300"/>
                    </a:lnTo>
                    <a:lnTo>
                      <a:pt x="198" y="286"/>
                    </a:lnTo>
                    <a:lnTo>
                      <a:pt x="120" y="266"/>
                    </a:lnTo>
                    <a:lnTo>
                      <a:pt x="95" y="239"/>
                    </a:lnTo>
                    <a:lnTo>
                      <a:pt x="56" y="241"/>
                    </a:lnTo>
                    <a:lnTo>
                      <a:pt x="39" y="241"/>
                    </a:lnTo>
                    <a:lnTo>
                      <a:pt x="0" y="220"/>
                    </a:lnTo>
                    <a:lnTo>
                      <a:pt x="46" y="168"/>
                    </a:lnTo>
                    <a:lnTo>
                      <a:pt x="74" y="147"/>
                    </a:lnTo>
                    <a:close/>
                  </a:path>
                </a:pathLst>
              </a:custGeom>
              <a:solidFill>
                <a:srgbClr val="C46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1" name="Freeform 105"/>
              <p:cNvSpPr>
                <a:spLocks/>
              </p:cNvSpPr>
              <p:nvPr/>
            </p:nvSpPr>
            <p:spPr bwMode="auto">
              <a:xfrm>
                <a:off x="1067" y="4187"/>
                <a:ext cx="5" cy="4"/>
              </a:xfrm>
              <a:custGeom>
                <a:avLst/>
                <a:gdLst>
                  <a:gd name="T0" fmla="*/ 0 w 43"/>
                  <a:gd name="T1" fmla="*/ 0 h 33"/>
                  <a:gd name="T2" fmla="*/ 0 w 43"/>
                  <a:gd name="T3" fmla="*/ 0 h 33"/>
                  <a:gd name="T4" fmla="*/ 0 w 43"/>
                  <a:gd name="T5" fmla="*/ 0 h 33"/>
                  <a:gd name="T6" fmla="*/ 0 w 43"/>
                  <a:gd name="T7" fmla="*/ 0 h 33"/>
                  <a:gd name="T8" fmla="*/ 0 w 43"/>
                  <a:gd name="T9" fmla="*/ 0 h 33"/>
                  <a:gd name="T10" fmla="*/ 0 w 43"/>
                  <a:gd name="T11" fmla="*/ 0 h 33"/>
                  <a:gd name="T12" fmla="*/ 0 w 43"/>
                  <a:gd name="T13" fmla="*/ 0 h 33"/>
                  <a:gd name="T14" fmla="*/ 0 w 43"/>
                  <a:gd name="T15" fmla="*/ 0 h 33"/>
                  <a:gd name="T16" fmla="*/ 0 w 43"/>
                  <a:gd name="T17" fmla="*/ 0 h 33"/>
                  <a:gd name="T18" fmla="*/ 0 w 43"/>
                  <a:gd name="T19" fmla="*/ 0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33"/>
                  <a:gd name="T32" fmla="*/ 43 w 43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33">
                    <a:moveTo>
                      <a:pt x="5" y="33"/>
                    </a:moveTo>
                    <a:lnTo>
                      <a:pt x="20" y="24"/>
                    </a:lnTo>
                    <a:lnTo>
                      <a:pt x="24" y="23"/>
                    </a:lnTo>
                    <a:lnTo>
                      <a:pt x="29" y="22"/>
                    </a:lnTo>
                    <a:lnTo>
                      <a:pt x="41" y="20"/>
                    </a:lnTo>
                    <a:lnTo>
                      <a:pt x="43" y="0"/>
                    </a:lnTo>
                    <a:lnTo>
                      <a:pt x="19" y="4"/>
                    </a:lnTo>
                    <a:lnTo>
                      <a:pt x="0" y="22"/>
                    </a:lnTo>
                    <a:lnTo>
                      <a:pt x="5" y="33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2" name="Freeform 106"/>
              <p:cNvSpPr>
                <a:spLocks/>
              </p:cNvSpPr>
              <p:nvPr/>
            </p:nvSpPr>
            <p:spPr bwMode="auto">
              <a:xfrm>
                <a:off x="1018" y="4185"/>
                <a:ext cx="60" cy="67"/>
              </a:xfrm>
              <a:custGeom>
                <a:avLst/>
                <a:gdLst>
                  <a:gd name="T0" fmla="*/ 0 w 533"/>
                  <a:gd name="T1" fmla="*/ 0 h 598"/>
                  <a:gd name="T2" fmla="*/ 0 w 533"/>
                  <a:gd name="T3" fmla="*/ 0 h 598"/>
                  <a:gd name="T4" fmla="*/ 0 w 533"/>
                  <a:gd name="T5" fmla="*/ 0 h 598"/>
                  <a:gd name="T6" fmla="*/ 0 w 533"/>
                  <a:gd name="T7" fmla="*/ 0 h 598"/>
                  <a:gd name="T8" fmla="*/ 0 w 533"/>
                  <a:gd name="T9" fmla="*/ 0 h 598"/>
                  <a:gd name="T10" fmla="*/ 0 w 533"/>
                  <a:gd name="T11" fmla="*/ 0 h 598"/>
                  <a:gd name="T12" fmla="*/ 0 w 533"/>
                  <a:gd name="T13" fmla="*/ 0 h 598"/>
                  <a:gd name="T14" fmla="*/ 0 w 533"/>
                  <a:gd name="T15" fmla="*/ 0 h 598"/>
                  <a:gd name="T16" fmla="*/ 0 w 533"/>
                  <a:gd name="T17" fmla="*/ 0 h 598"/>
                  <a:gd name="T18" fmla="*/ 0 w 533"/>
                  <a:gd name="T19" fmla="*/ 0 h 598"/>
                  <a:gd name="T20" fmla="*/ 0 w 533"/>
                  <a:gd name="T21" fmla="*/ 0 h 598"/>
                  <a:gd name="T22" fmla="*/ 0 w 533"/>
                  <a:gd name="T23" fmla="*/ 0 h 598"/>
                  <a:gd name="T24" fmla="*/ 0 w 533"/>
                  <a:gd name="T25" fmla="*/ 0 h 598"/>
                  <a:gd name="T26" fmla="*/ 0 w 533"/>
                  <a:gd name="T27" fmla="*/ 0 h 598"/>
                  <a:gd name="T28" fmla="*/ 0 w 533"/>
                  <a:gd name="T29" fmla="*/ 0 h 598"/>
                  <a:gd name="T30" fmla="*/ 0 w 533"/>
                  <a:gd name="T31" fmla="*/ 0 h 598"/>
                  <a:gd name="T32" fmla="*/ 0 w 533"/>
                  <a:gd name="T33" fmla="*/ 0 h 598"/>
                  <a:gd name="T34" fmla="*/ 0 w 533"/>
                  <a:gd name="T35" fmla="*/ 0 h 598"/>
                  <a:gd name="T36" fmla="*/ 0 w 533"/>
                  <a:gd name="T37" fmla="*/ 0 h 598"/>
                  <a:gd name="T38" fmla="*/ 0 w 533"/>
                  <a:gd name="T39" fmla="*/ 0 h 598"/>
                  <a:gd name="T40" fmla="*/ 0 w 533"/>
                  <a:gd name="T41" fmla="*/ 0 h 598"/>
                  <a:gd name="T42" fmla="*/ 0 w 533"/>
                  <a:gd name="T43" fmla="*/ 0 h 598"/>
                  <a:gd name="T44" fmla="*/ 0 w 533"/>
                  <a:gd name="T45" fmla="*/ 0 h 598"/>
                  <a:gd name="T46" fmla="*/ 0 w 533"/>
                  <a:gd name="T47" fmla="*/ 0 h 598"/>
                  <a:gd name="T48" fmla="*/ 0 w 533"/>
                  <a:gd name="T49" fmla="*/ 0 h 598"/>
                  <a:gd name="T50" fmla="*/ 0 w 533"/>
                  <a:gd name="T51" fmla="*/ 0 h 598"/>
                  <a:gd name="T52" fmla="*/ 0 w 533"/>
                  <a:gd name="T53" fmla="*/ 0 h 598"/>
                  <a:gd name="T54" fmla="*/ 0 w 533"/>
                  <a:gd name="T55" fmla="*/ 0 h 598"/>
                  <a:gd name="T56" fmla="*/ 0 w 533"/>
                  <a:gd name="T57" fmla="*/ 0 h 598"/>
                  <a:gd name="T58" fmla="*/ 0 w 533"/>
                  <a:gd name="T59" fmla="*/ 0 h 598"/>
                  <a:gd name="T60" fmla="*/ 0 w 533"/>
                  <a:gd name="T61" fmla="*/ 0 h 598"/>
                  <a:gd name="T62" fmla="*/ 0 w 533"/>
                  <a:gd name="T63" fmla="*/ 0 h 598"/>
                  <a:gd name="T64" fmla="*/ 0 w 533"/>
                  <a:gd name="T65" fmla="*/ 0 h 598"/>
                  <a:gd name="T66" fmla="*/ 0 w 533"/>
                  <a:gd name="T67" fmla="*/ 0 h 598"/>
                  <a:gd name="T68" fmla="*/ 0 w 533"/>
                  <a:gd name="T69" fmla="*/ 0 h 598"/>
                  <a:gd name="T70" fmla="*/ 0 w 533"/>
                  <a:gd name="T71" fmla="*/ 0 h 598"/>
                  <a:gd name="T72" fmla="*/ 0 w 533"/>
                  <a:gd name="T73" fmla="*/ 0 h 598"/>
                  <a:gd name="T74" fmla="*/ 0 w 533"/>
                  <a:gd name="T75" fmla="*/ 0 h 598"/>
                  <a:gd name="T76" fmla="*/ 0 w 533"/>
                  <a:gd name="T77" fmla="*/ 0 h 598"/>
                  <a:gd name="T78" fmla="*/ 0 w 533"/>
                  <a:gd name="T79" fmla="*/ 0 h 598"/>
                  <a:gd name="T80" fmla="*/ 0 w 533"/>
                  <a:gd name="T81" fmla="*/ 0 h 598"/>
                  <a:gd name="T82" fmla="*/ 0 w 533"/>
                  <a:gd name="T83" fmla="*/ 0 h 598"/>
                  <a:gd name="T84" fmla="*/ 0 w 533"/>
                  <a:gd name="T85" fmla="*/ 0 h 598"/>
                  <a:gd name="T86" fmla="*/ 0 w 533"/>
                  <a:gd name="T87" fmla="*/ 0 h 598"/>
                  <a:gd name="T88" fmla="*/ 0 w 533"/>
                  <a:gd name="T89" fmla="*/ 0 h 598"/>
                  <a:gd name="T90" fmla="*/ 0 w 533"/>
                  <a:gd name="T91" fmla="*/ 0 h 598"/>
                  <a:gd name="T92" fmla="*/ 0 w 533"/>
                  <a:gd name="T93" fmla="*/ 0 h 598"/>
                  <a:gd name="T94" fmla="*/ 0 w 533"/>
                  <a:gd name="T95" fmla="*/ 0 h 598"/>
                  <a:gd name="T96" fmla="*/ 0 w 533"/>
                  <a:gd name="T97" fmla="*/ 0 h 598"/>
                  <a:gd name="T98" fmla="*/ 0 w 533"/>
                  <a:gd name="T99" fmla="*/ 0 h 598"/>
                  <a:gd name="T100" fmla="*/ 0 w 533"/>
                  <a:gd name="T101" fmla="*/ 0 h 598"/>
                  <a:gd name="T102" fmla="*/ 0 w 533"/>
                  <a:gd name="T103" fmla="*/ 0 h 59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33"/>
                  <a:gd name="T157" fmla="*/ 0 h 598"/>
                  <a:gd name="T158" fmla="*/ 533 w 533"/>
                  <a:gd name="T159" fmla="*/ 598 h 59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33" h="598">
                    <a:moveTo>
                      <a:pt x="451" y="42"/>
                    </a:moveTo>
                    <a:lnTo>
                      <a:pt x="436" y="54"/>
                    </a:lnTo>
                    <a:lnTo>
                      <a:pt x="425" y="70"/>
                    </a:lnTo>
                    <a:lnTo>
                      <a:pt x="425" y="95"/>
                    </a:lnTo>
                    <a:lnTo>
                      <a:pt x="424" y="116"/>
                    </a:lnTo>
                    <a:lnTo>
                      <a:pt x="429" y="132"/>
                    </a:lnTo>
                    <a:lnTo>
                      <a:pt x="443" y="143"/>
                    </a:lnTo>
                    <a:lnTo>
                      <a:pt x="432" y="149"/>
                    </a:lnTo>
                    <a:lnTo>
                      <a:pt x="419" y="166"/>
                    </a:lnTo>
                    <a:lnTo>
                      <a:pt x="408" y="186"/>
                    </a:lnTo>
                    <a:lnTo>
                      <a:pt x="403" y="207"/>
                    </a:lnTo>
                    <a:lnTo>
                      <a:pt x="406" y="226"/>
                    </a:lnTo>
                    <a:lnTo>
                      <a:pt x="411" y="241"/>
                    </a:lnTo>
                    <a:lnTo>
                      <a:pt x="415" y="248"/>
                    </a:lnTo>
                    <a:lnTo>
                      <a:pt x="402" y="255"/>
                    </a:lnTo>
                    <a:lnTo>
                      <a:pt x="393" y="276"/>
                    </a:lnTo>
                    <a:lnTo>
                      <a:pt x="387" y="294"/>
                    </a:lnTo>
                    <a:lnTo>
                      <a:pt x="384" y="309"/>
                    </a:lnTo>
                    <a:lnTo>
                      <a:pt x="384" y="324"/>
                    </a:lnTo>
                    <a:lnTo>
                      <a:pt x="391" y="342"/>
                    </a:lnTo>
                    <a:lnTo>
                      <a:pt x="380" y="342"/>
                    </a:lnTo>
                    <a:lnTo>
                      <a:pt x="365" y="342"/>
                    </a:lnTo>
                    <a:lnTo>
                      <a:pt x="348" y="349"/>
                    </a:lnTo>
                    <a:lnTo>
                      <a:pt x="335" y="362"/>
                    </a:lnTo>
                    <a:lnTo>
                      <a:pt x="328" y="380"/>
                    </a:lnTo>
                    <a:lnTo>
                      <a:pt x="321" y="391"/>
                    </a:lnTo>
                    <a:lnTo>
                      <a:pt x="303" y="388"/>
                    </a:lnTo>
                    <a:lnTo>
                      <a:pt x="283" y="392"/>
                    </a:lnTo>
                    <a:lnTo>
                      <a:pt x="265" y="403"/>
                    </a:lnTo>
                    <a:lnTo>
                      <a:pt x="252" y="413"/>
                    </a:lnTo>
                    <a:lnTo>
                      <a:pt x="238" y="428"/>
                    </a:lnTo>
                    <a:lnTo>
                      <a:pt x="219" y="431"/>
                    </a:lnTo>
                    <a:lnTo>
                      <a:pt x="198" y="431"/>
                    </a:lnTo>
                    <a:lnTo>
                      <a:pt x="167" y="439"/>
                    </a:lnTo>
                    <a:lnTo>
                      <a:pt x="148" y="455"/>
                    </a:lnTo>
                    <a:lnTo>
                      <a:pt x="123" y="476"/>
                    </a:lnTo>
                    <a:lnTo>
                      <a:pt x="108" y="488"/>
                    </a:lnTo>
                    <a:lnTo>
                      <a:pt x="69" y="497"/>
                    </a:lnTo>
                    <a:lnTo>
                      <a:pt x="42" y="518"/>
                    </a:lnTo>
                    <a:lnTo>
                      <a:pt x="37" y="539"/>
                    </a:lnTo>
                    <a:lnTo>
                      <a:pt x="42" y="552"/>
                    </a:lnTo>
                    <a:lnTo>
                      <a:pt x="63" y="556"/>
                    </a:lnTo>
                    <a:lnTo>
                      <a:pt x="81" y="552"/>
                    </a:lnTo>
                    <a:lnTo>
                      <a:pt x="113" y="533"/>
                    </a:lnTo>
                    <a:lnTo>
                      <a:pt x="142" y="546"/>
                    </a:lnTo>
                    <a:lnTo>
                      <a:pt x="186" y="543"/>
                    </a:lnTo>
                    <a:lnTo>
                      <a:pt x="208" y="527"/>
                    </a:lnTo>
                    <a:lnTo>
                      <a:pt x="230" y="515"/>
                    </a:lnTo>
                    <a:lnTo>
                      <a:pt x="267" y="516"/>
                    </a:lnTo>
                    <a:lnTo>
                      <a:pt x="298" y="508"/>
                    </a:lnTo>
                    <a:lnTo>
                      <a:pt x="318" y="487"/>
                    </a:lnTo>
                    <a:lnTo>
                      <a:pt x="330" y="461"/>
                    </a:lnTo>
                    <a:lnTo>
                      <a:pt x="340" y="441"/>
                    </a:lnTo>
                    <a:lnTo>
                      <a:pt x="367" y="442"/>
                    </a:lnTo>
                    <a:lnTo>
                      <a:pt x="397" y="434"/>
                    </a:lnTo>
                    <a:lnTo>
                      <a:pt x="417" y="414"/>
                    </a:lnTo>
                    <a:lnTo>
                      <a:pt x="421" y="380"/>
                    </a:lnTo>
                    <a:lnTo>
                      <a:pt x="421" y="357"/>
                    </a:lnTo>
                    <a:lnTo>
                      <a:pt x="451" y="349"/>
                    </a:lnTo>
                    <a:lnTo>
                      <a:pt x="466" y="326"/>
                    </a:lnTo>
                    <a:lnTo>
                      <a:pt x="471" y="301"/>
                    </a:lnTo>
                    <a:lnTo>
                      <a:pt x="470" y="279"/>
                    </a:lnTo>
                    <a:lnTo>
                      <a:pt x="455" y="266"/>
                    </a:lnTo>
                    <a:lnTo>
                      <a:pt x="451" y="257"/>
                    </a:lnTo>
                    <a:lnTo>
                      <a:pt x="477" y="250"/>
                    </a:lnTo>
                    <a:lnTo>
                      <a:pt x="492" y="229"/>
                    </a:lnTo>
                    <a:lnTo>
                      <a:pt x="497" y="198"/>
                    </a:lnTo>
                    <a:lnTo>
                      <a:pt x="491" y="179"/>
                    </a:lnTo>
                    <a:lnTo>
                      <a:pt x="472" y="158"/>
                    </a:lnTo>
                    <a:lnTo>
                      <a:pt x="470" y="140"/>
                    </a:lnTo>
                    <a:lnTo>
                      <a:pt x="491" y="124"/>
                    </a:lnTo>
                    <a:lnTo>
                      <a:pt x="494" y="101"/>
                    </a:lnTo>
                    <a:lnTo>
                      <a:pt x="494" y="77"/>
                    </a:lnTo>
                    <a:lnTo>
                      <a:pt x="494" y="57"/>
                    </a:lnTo>
                    <a:lnTo>
                      <a:pt x="481" y="44"/>
                    </a:lnTo>
                    <a:lnTo>
                      <a:pt x="466" y="36"/>
                    </a:lnTo>
                    <a:lnTo>
                      <a:pt x="491" y="0"/>
                    </a:lnTo>
                    <a:lnTo>
                      <a:pt x="520" y="62"/>
                    </a:lnTo>
                    <a:lnTo>
                      <a:pt x="526" y="105"/>
                    </a:lnTo>
                    <a:lnTo>
                      <a:pt x="499" y="151"/>
                    </a:lnTo>
                    <a:lnTo>
                      <a:pt x="533" y="208"/>
                    </a:lnTo>
                    <a:lnTo>
                      <a:pt x="500" y="274"/>
                    </a:lnTo>
                    <a:lnTo>
                      <a:pt x="481" y="364"/>
                    </a:lnTo>
                    <a:lnTo>
                      <a:pt x="447" y="382"/>
                    </a:lnTo>
                    <a:lnTo>
                      <a:pt x="429" y="470"/>
                    </a:lnTo>
                    <a:lnTo>
                      <a:pt x="358" y="481"/>
                    </a:lnTo>
                    <a:lnTo>
                      <a:pt x="325" y="545"/>
                    </a:lnTo>
                    <a:lnTo>
                      <a:pt x="237" y="557"/>
                    </a:lnTo>
                    <a:lnTo>
                      <a:pt x="214" y="586"/>
                    </a:lnTo>
                    <a:lnTo>
                      <a:pt x="144" y="598"/>
                    </a:lnTo>
                    <a:lnTo>
                      <a:pt x="106" y="578"/>
                    </a:lnTo>
                    <a:lnTo>
                      <a:pt x="67" y="596"/>
                    </a:lnTo>
                    <a:lnTo>
                      <a:pt x="20" y="586"/>
                    </a:lnTo>
                    <a:lnTo>
                      <a:pt x="0" y="548"/>
                    </a:lnTo>
                    <a:lnTo>
                      <a:pt x="26" y="521"/>
                    </a:lnTo>
                    <a:lnTo>
                      <a:pt x="96" y="467"/>
                    </a:lnTo>
                    <a:lnTo>
                      <a:pt x="148" y="386"/>
                    </a:lnTo>
                    <a:lnTo>
                      <a:pt x="237" y="386"/>
                    </a:lnTo>
                    <a:lnTo>
                      <a:pt x="318" y="338"/>
                    </a:lnTo>
                    <a:lnTo>
                      <a:pt x="384" y="201"/>
                    </a:lnTo>
                    <a:lnTo>
                      <a:pt x="397" y="105"/>
                    </a:lnTo>
                    <a:lnTo>
                      <a:pt x="404" y="53"/>
                    </a:lnTo>
                    <a:lnTo>
                      <a:pt x="451" y="25"/>
                    </a:lnTo>
                    <a:lnTo>
                      <a:pt x="451" y="42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3" name="Freeform 107"/>
              <p:cNvSpPr>
                <a:spLocks/>
              </p:cNvSpPr>
              <p:nvPr/>
            </p:nvSpPr>
            <p:spPr bwMode="auto">
              <a:xfrm>
                <a:off x="917" y="4166"/>
                <a:ext cx="51" cy="83"/>
              </a:xfrm>
              <a:custGeom>
                <a:avLst/>
                <a:gdLst>
                  <a:gd name="T0" fmla="*/ 0 w 458"/>
                  <a:gd name="T1" fmla="*/ 0 h 743"/>
                  <a:gd name="T2" fmla="*/ 0 w 458"/>
                  <a:gd name="T3" fmla="*/ 0 h 743"/>
                  <a:gd name="T4" fmla="*/ 0 w 458"/>
                  <a:gd name="T5" fmla="*/ 0 h 743"/>
                  <a:gd name="T6" fmla="*/ 0 w 458"/>
                  <a:gd name="T7" fmla="*/ 0 h 743"/>
                  <a:gd name="T8" fmla="*/ 0 w 458"/>
                  <a:gd name="T9" fmla="*/ 0 h 743"/>
                  <a:gd name="T10" fmla="*/ 0 w 458"/>
                  <a:gd name="T11" fmla="*/ 0 h 743"/>
                  <a:gd name="T12" fmla="*/ 0 w 458"/>
                  <a:gd name="T13" fmla="*/ 0 h 743"/>
                  <a:gd name="T14" fmla="*/ 0 w 458"/>
                  <a:gd name="T15" fmla="*/ 0 h 743"/>
                  <a:gd name="T16" fmla="*/ 0 w 458"/>
                  <a:gd name="T17" fmla="*/ 0 h 743"/>
                  <a:gd name="T18" fmla="*/ 0 w 458"/>
                  <a:gd name="T19" fmla="*/ 0 h 743"/>
                  <a:gd name="T20" fmla="*/ 0 w 458"/>
                  <a:gd name="T21" fmla="*/ 0 h 743"/>
                  <a:gd name="T22" fmla="*/ 0 w 458"/>
                  <a:gd name="T23" fmla="*/ 0 h 743"/>
                  <a:gd name="T24" fmla="*/ 0 w 458"/>
                  <a:gd name="T25" fmla="*/ 0 h 743"/>
                  <a:gd name="T26" fmla="*/ 0 w 458"/>
                  <a:gd name="T27" fmla="*/ 0 h 743"/>
                  <a:gd name="T28" fmla="*/ 0 w 458"/>
                  <a:gd name="T29" fmla="*/ 0 h 743"/>
                  <a:gd name="T30" fmla="*/ 0 w 458"/>
                  <a:gd name="T31" fmla="*/ 0 h 743"/>
                  <a:gd name="T32" fmla="*/ 0 w 458"/>
                  <a:gd name="T33" fmla="*/ 0 h 743"/>
                  <a:gd name="T34" fmla="*/ 0 w 458"/>
                  <a:gd name="T35" fmla="*/ 0 h 743"/>
                  <a:gd name="T36" fmla="*/ 0 w 458"/>
                  <a:gd name="T37" fmla="*/ 0 h 743"/>
                  <a:gd name="T38" fmla="*/ 0 w 458"/>
                  <a:gd name="T39" fmla="*/ 0 h 743"/>
                  <a:gd name="T40" fmla="*/ 0 w 458"/>
                  <a:gd name="T41" fmla="*/ 0 h 743"/>
                  <a:gd name="T42" fmla="*/ 0 w 458"/>
                  <a:gd name="T43" fmla="*/ 0 h 743"/>
                  <a:gd name="T44" fmla="*/ 0 w 458"/>
                  <a:gd name="T45" fmla="*/ 0 h 743"/>
                  <a:gd name="T46" fmla="*/ 0 w 458"/>
                  <a:gd name="T47" fmla="*/ 0 h 743"/>
                  <a:gd name="T48" fmla="*/ 0 w 458"/>
                  <a:gd name="T49" fmla="*/ 0 h 743"/>
                  <a:gd name="T50" fmla="*/ 0 w 458"/>
                  <a:gd name="T51" fmla="*/ 0 h 743"/>
                  <a:gd name="T52" fmla="*/ 0 w 458"/>
                  <a:gd name="T53" fmla="*/ 0 h 743"/>
                  <a:gd name="T54" fmla="*/ 0 w 458"/>
                  <a:gd name="T55" fmla="*/ 0 h 743"/>
                  <a:gd name="T56" fmla="*/ 0 w 458"/>
                  <a:gd name="T57" fmla="*/ 0 h 743"/>
                  <a:gd name="T58" fmla="*/ 0 w 458"/>
                  <a:gd name="T59" fmla="*/ 0 h 743"/>
                  <a:gd name="T60" fmla="*/ 0 w 458"/>
                  <a:gd name="T61" fmla="*/ 0 h 743"/>
                  <a:gd name="T62" fmla="*/ 0 w 458"/>
                  <a:gd name="T63" fmla="*/ 0 h 743"/>
                  <a:gd name="T64" fmla="*/ 0 w 458"/>
                  <a:gd name="T65" fmla="*/ 0 h 743"/>
                  <a:gd name="T66" fmla="*/ 0 w 458"/>
                  <a:gd name="T67" fmla="*/ 0 h 743"/>
                  <a:gd name="T68" fmla="*/ 0 w 458"/>
                  <a:gd name="T69" fmla="*/ 0 h 743"/>
                  <a:gd name="T70" fmla="*/ 0 w 458"/>
                  <a:gd name="T71" fmla="*/ 0 h 743"/>
                  <a:gd name="T72" fmla="*/ 0 w 458"/>
                  <a:gd name="T73" fmla="*/ 0 h 743"/>
                  <a:gd name="T74" fmla="*/ 0 w 458"/>
                  <a:gd name="T75" fmla="*/ 0 h 743"/>
                  <a:gd name="T76" fmla="*/ 0 w 458"/>
                  <a:gd name="T77" fmla="*/ 0 h 743"/>
                  <a:gd name="T78" fmla="*/ 0 w 458"/>
                  <a:gd name="T79" fmla="*/ 0 h 743"/>
                  <a:gd name="T80" fmla="*/ 0 w 458"/>
                  <a:gd name="T81" fmla="*/ 0 h 743"/>
                  <a:gd name="T82" fmla="*/ 0 w 458"/>
                  <a:gd name="T83" fmla="*/ 0 h 743"/>
                  <a:gd name="T84" fmla="*/ 0 w 458"/>
                  <a:gd name="T85" fmla="*/ 0 h 743"/>
                  <a:gd name="T86" fmla="*/ 0 w 458"/>
                  <a:gd name="T87" fmla="*/ 0 h 743"/>
                  <a:gd name="T88" fmla="*/ 0 w 458"/>
                  <a:gd name="T89" fmla="*/ 0 h 743"/>
                  <a:gd name="T90" fmla="*/ 0 w 458"/>
                  <a:gd name="T91" fmla="*/ 0 h 743"/>
                  <a:gd name="T92" fmla="*/ 0 w 458"/>
                  <a:gd name="T93" fmla="*/ 0 h 743"/>
                  <a:gd name="T94" fmla="*/ 0 w 458"/>
                  <a:gd name="T95" fmla="*/ 0 h 743"/>
                  <a:gd name="T96" fmla="*/ 0 w 458"/>
                  <a:gd name="T97" fmla="*/ 0 h 743"/>
                  <a:gd name="T98" fmla="*/ 0 w 458"/>
                  <a:gd name="T99" fmla="*/ 0 h 743"/>
                  <a:gd name="T100" fmla="*/ 0 w 458"/>
                  <a:gd name="T101" fmla="*/ 0 h 743"/>
                  <a:gd name="T102" fmla="*/ 0 w 458"/>
                  <a:gd name="T103" fmla="*/ 0 h 743"/>
                  <a:gd name="T104" fmla="*/ 0 w 458"/>
                  <a:gd name="T105" fmla="*/ 0 h 74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58"/>
                  <a:gd name="T160" fmla="*/ 0 h 743"/>
                  <a:gd name="T161" fmla="*/ 458 w 458"/>
                  <a:gd name="T162" fmla="*/ 743 h 74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58" h="743">
                    <a:moveTo>
                      <a:pt x="56" y="14"/>
                    </a:moveTo>
                    <a:lnTo>
                      <a:pt x="89" y="51"/>
                    </a:lnTo>
                    <a:lnTo>
                      <a:pt x="62" y="70"/>
                    </a:lnTo>
                    <a:lnTo>
                      <a:pt x="49" y="93"/>
                    </a:lnTo>
                    <a:lnTo>
                      <a:pt x="47" y="126"/>
                    </a:lnTo>
                    <a:lnTo>
                      <a:pt x="56" y="159"/>
                    </a:lnTo>
                    <a:lnTo>
                      <a:pt x="79" y="187"/>
                    </a:lnTo>
                    <a:lnTo>
                      <a:pt x="87" y="201"/>
                    </a:lnTo>
                    <a:lnTo>
                      <a:pt x="60" y="198"/>
                    </a:lnTo>
                    <a:lnTo>
                      <a:pt x="45" y="207"/>
                    </a:lnTo>
                    <a:lnTo>
                      <a:pt x="33" y="228"/>
                    </a:lnTo>
                    <a:lnTo>
                      <a:pt x="31" y="257"/>
                    </a:lnTo>
                    <a:lnTo>
                      <a:pt x="36" y="289"/>
                    </a:lnTo>
                    <a:lnTo>
                      <a:pt x="45" y="312"/>
                    </a:lnTo>
                    <a:lnTo>
                      <a:pt x="57" y="321"/>
                    </a:lnTo>
                    <a:lnTo>
                      <a:pt x="71" y="321"/>
                    </a:lnTo>
                    <a:lnTo>
                      <a:pt x="91" y="325"/>
                    </a:lnTo>
                    <a:lnTo>
                      <a:pt x="101" y="340"/>
                    </a:lnTo>
                    <a:lnTo>
                      <a:pt x="105" y="351"/>
                    </a:lnTo>
                    <a:lnTo>
                      <a:pt x="94" y="351"/>
                    </a:lnTo>
                    <a:lnTo>
                      <a:pt x="76" y="360"/>
                    </a:lnTo>
                    <a:lnTo>
                      <a:pt x="59" y="373"/>
                    </a:lnTo>
                    <a:lnTo>
                      <a:pt x="56" y="396"/>
                    </a:lnTo>
                    <a:lnTo>
                      <a:pt x="60" y="417"/>
                    </a:lnTo>
                    <a:lnTo>
                      <a:pt x="71" y="438"/>
                    </a:lnTo>
                    <a:lnTo>
                      <a:pt x="89" y="456"/>
                    </a:lnTo>
                    <a:lnTo>
                      <a:pt x="98" y="470"/>
                    </a:lnTo>
                    <a:lnTo>
                      <a:pt x="116" y="454"/>
                    </a:lnTo>
                    <a:lnTo>
                      <a:pt x="133" y="454"/>
                    </a:lnTo>
                    <a:lnTo>
                      <a:pt x="139" y="465"/>
                    </a:lnTo>
                    <a:lnTo>
                      <a:pt x="143" y="490"/>
                    </a:lnTo>
                    <a:lnTo>
                      <a:pt x="152" y="521"/>
                    </a:lnTo>
                    <a:lnTo>
                      <a:pt x="184" y="554"/>
                    </a:lnTo>
                    <a:lnTo>
                      <a:pt x="222" y="575"/>
                    </a:lnTo>
                    <a:lnTo>
                      <a:pt x="269" y="583"/>
                    </a:lnTo>
                    <a:lnTo>
                      <a:pt x="315" y="583"/>
                    </a:lnTo>
                    <a:lnTo>
                      <a:pt x="343" y="572"/>
                    </a:lnTo>
                    <a:lnTo>
                      <a:pt x="350" y="553"/>
                    </a:lnTo>
                    <a:lnTo>
                      <a:pt x="378" y="573"/>
                    </a:lnTo>
                    <a:lnTo>
                      <a:pt x="385" y="620"/>
                    </a:lnTo>
                    <a:lnTo>
                      <a:pt x="379" y="674"/>
                    </a:lnTo>
                    <a:lnTo>
                      <a:pt x="379" y="707"/>
                    </a:lnTo>
                    <a:lnTo>
                      <a:pt x="397" y="718"/>
                    </a:lnTo>
                    <a:lnTo>
                      <a:pt x="397" y="693"/>
                    </a:lnTo>
                    <a:lnTo>
                      <a:pt x="400" y="643"/>
                    </a:lnTo>
                    <a:lnTo>
                      <a:pt x="407" y="587"/>
                    </a:lnTo>
                    <a:lnTo>
                      <a:pt x="389" y="550"/>
                    </a:lnTo>
                    <a:lnTo>
                      <a:pt x="400" y="530"/>
                    </a:lnTo>
                    <a:lnTo>
                      <a:pt x="419" y="509"/>
                    </a:lnTo>
                    <a:lnTo>
                      <a:pt x="423" y="481"/>
                    </a:lnTo>
                    <a:lnTo>
                      <a:pt x="420" y="454"/>
                    </a:lnTo>
                    <a:lnTo>
                      <a:pt x="415" y="441"/>
                    </a:lnTo>
                    <a:lnTo>
                      <a:pt x="388" y="452"/>
                    </a:lnTo>
                    <a:lnTo>
                      <a:pt x="372" y="452"/>
                    </a:lnTo>
                    <a:lnTo>
                      <a:pt x="348" y="444"/>
                    </a:lnTo>
                    <a:lnTo>
                      <a:pt x="338" y="422"/>
                    </a:lnTo>
                    <a:lnTo>
                      <a:pt x="343" y="398"/>
                    </a:lnTo>
                    <a:lnTo>
                      <a:pt x="363" y="372"/>
                    </a:lnTo>
                    <a:lnTo>
                      <a:pt x="324" y="375"/>
                    </a:lnTo>
                    <a:lnTo>
                      <a:pt x="300" y="381"/>
                    </a:lnTo>
                    <a:lnTo>
                      <a:pt x="286" y="382"/>
                    </a:lnTo>
                    <a:lnTo>
                      <a:pt x="286" y="365"/>
                    </a:lnTo>
                    <a:lnTo>
                      <a:pt x="287" y="350"/>
                    </a:lnTo>
                    <a:lnTo>
                      <a:pt x="264" y="321"/>
                    </a:lnTo>
                    <a:lnTo>
                      <a:pt x="245" y="299"/>
                    </a:lnTo>
                    <a:lnTo>
                      <a:pt x="207" y="289"/>
                    </a:lnTo>
                    <a:lnTo>
                      <a:pt x="235" y="277"/>
                    </a:lnTo>
                    <a:lnTo>
                      <a:pt x="242" y="258"/>
                    </a:lnTo>
                    <a:lnTo>
                      <a:pt x="241" y="242"/>
                    </a:lnTo>
                    <a:lnTo>
                      <a:pt x="229" y="224"/>
                    </a:lnTo>
                    <a:lnTo>
                      <a:pt x="209" y="205"/>
                    </a:lnTo>
                    <a:lnTo>
                      <a:pt x="186" y="200"/>
                    </a:lnTo>
                    <a:lnTo>
                      <a:pt x="162" y="207"/>
                    </a:lnTo>
                    <a:lnTo>
                      <a:pt x="162" y="235"/>
                    </a:lnTo>
                    <a:lnTo>
                      <a:pt x="179" y="267"/>
                    </a:lnTo>
                    <a:lnTo>
                      <a:pt x="179" y="286"/>
                    </a:lnTo>
                    <a:lnTo>
                      <a:pt x="191" y="312"/>
                    </a:lnTo>
                    <a:lnTo>
                      <a:pt x="213" y="341"/>
                    </a:lnTo>
                    <a:lnTo>
                      <a:pt x="222" y="363"/>
                    </a:lnTo>
                    <a:lnTo>
                      <a:pt x="231" y="392"/>
                    </a:lnTo>
                    <a:lnTo>
                      <a:pt x="247" y="401"/>
                    </a:lnTo>
                    <a:lnTo>
                      <a:pt x="277" y="414"/>
                    </a:lnTo>
                    <a:lnTo>
                      <a:pt x="302" y="432"/>
                    </a:lnTo>
                    <a:lnTo>
                      <a:pt x="321" y="460"/>
                    </a:lnTo>
                    <a:lnTo>
                      <a:pt x="331" y="486"/>
                    </a:lnTo>
                    <a:lnTo>
                      <a:pt x="331" y="511"/>
                    </a:lnTo>
                    <a:lnTo>
                      <a:pt x="329" y="530"/>
                    </a:lnTo>
                    <a:lnTo>
                      <a:pt x="308" y="487"/>
                    </a:lnTo>
                    <a:lnTo>
                      <a:pt x="295" y="467"/>
                    </a:lnTo>
                    <a:lnTo>
                      <a:pt x="264" y="446"/>
                    </a:lnTo>
                    <a:lnTo>
                      <a:pt x="238" y="438"/>
                    </a:lnTo>
                    <a:lnTo>
                      <a:pt x="217" y="435"/>
                    </a:lnTo>
                    <a:lnTo>
                      <a:pt x="179" y="432"/>
                    </a:lnTo>
                    <a:lnTo>
                      <a:pt x="159" y="432"/>
                    </a:lnTo>
                    <a:lnTo>
                      <a:pt x="181" y="404"/>
                    </a:lnTo>
                    <a:lnTo>
                      <a:pt x="183" y="388"/>
                    </a:lnTo>
                    <a:lnTo>
                      <a:pt x="179" y="370"/>
                    </a:lnTo>
                    <a:lnTo>
                      <a:pt x="161" y="353"/>
                    </a:lnTo>
                    <a:lnTo>
                      <a:pt x="133" y="347"/>
                    </a:lnTo>
                    <a:lnTo>
                      <a:pt x="124" y="344"/>
                    </a:lnTo>
                    <a:lnTo>
                      <a:pt x="145" y="322"/>
                    </a:lnTo>
                    <a:lnTo>
                      <a:pt x="152" y="305"/>
                    </a:lnTo>
                    <a:lnTo>
                      <a:pt x="152" y="283"/>
                    </a:lnTo>
                    <a:lnTo>
                      <a:pt x="150" y="260"/>
                    </a:lnTo>
                    <a:lnTo>
                      <a:pt x="139" y="235"/>
                    </a:lnTo>
                    <a:lnTo>
                      <a:pt x="123" y="212"/>
                    </a:lnTo>
                    <a:lnTo>
                      <a:pt x="105" y="198"/>
                    </a:lnTo>
                    <a:lnTo>
                      <a:pt x="101" y="187"/>
                    </a:lnTo>
                    <a:lnTo>
                      <a:pt x="123" y="184"/>
                    </a:lnTo>
                    <a:lnTo>
                      <a:pt x="152" y="178"/>
                    </a:lnTo>
                    <a:lnTo>
                      <a:pt x="167" y="163"/>
                    </a:lnTo>
                    <a:lnTo>
                      <a:pt x="183" y="134"/>
                    </a:lnTo>
                    <a:lnTo>
                      <a:pt x="186" y="107"/>
                    </a:lnTo>
                    <a:lnTo>
                      <a:pt x="186" y="78"/>
                    </a:lnTo>
                    <a:lnTo>
                      <a:pt x="175" y="54"/>
                    </a:lnTo>
                    <a:lnTo>
                      <a:pt x="150" y="41"/>
                    </a:lnTo>
                    <a:lnTo>
                      <a:pt x="126" y="35"/>
                    </a:lnTo>
                    <a:lnTo>
                      <a:pt x="108" y="29"/>
                    </a:lnTo>
                    <a:lnTo>
                      <a:pt x="100" y="0"/>
                    </a:lnTo>
                    <a:lnTo>
                      <a:pt x="228" y="22"/>
                    </a:lnTo>
                    <a:lnTo>
                      <a:pt x="228" y="136"/>
                    </a:lnTo>
                    <a:lnTo>
                      <a:pt x="225" y="176"/>
                    </a:lnTo>
                    <a:lnTo>
                      <a:pt x="269" y="286"/>
                    </a:lnTo>
                    <a:lnTo>
                      <a:pt x="319" y="336"/>
                    </a:lnTo>
                    <a:lnTo>
                      <a:pt x="333" y="353"/>
                    </a:lnTo>
                    <a:lnTo>
                      <a:pt x="389" y="346"/>
                    </a:lnTo>
                    <a:lnTo>
                      <a:pt x="385" y="388"/>
                    </a:lnTo>
                    <a:lnTo>
                      <a:pt x="357" y="396"/>
                    </a:lnTo>
                    <a:lnTo>
                      <a:pt x="356" y="422"/>
                    </a:lnTo>
                    <a:lnTo>
                      <a:pt x="367" y="441"/>
                    </a:lnTo>
                    <a:lnTo>
                      <a:pt x="400" y="435"/>
                    </a:lnTo>
                    <a:lnTo>
                      <a:pt x="423" y="414"/>
                    </a:lnTo>
                    <a:lnTo>
                      <a:pt x="458" y="403"/>
                    </a:lnTo>
                    <a:lnTo>
                      <a:pt x="458" y="461"/>
                    </a:lnTo>
                    <a:lnTo>
                      <a:pt x="450" y="527"/>
                    </a:lnTo>
                    <a:lnTo>
                      <a:pt x="424" y="553"/>
                    </a:lnTo>
                    <a:lnTo>
                      <a:pt x="410" y="563"/>
                    </a:lnTo>
                    <a:lnTo>
                      <a:pt x="415" y="614"/>
                    </a:lnTo>
                    <a:lnTo>
                      <a:pt x="407" y="668"/>
                    </a:lnTo>
                    <a:lnTo>
                      <a:pt x="410" y="743"/>
                    </a:lnTo>
                    <a:lnTo>
                      <a:pt x="378" y="741"/>
                    </a:lnTo>
                    <a:lnTo>
                      <a:pt x="362" y="716"/>
                    </a:lnTo>
                    <a:lnTo>
                      <a:pt x="362" y="595"/>
                    </a:lnTo>
                    <a:lnTo>
                      <a:pt x="338" y="610"/>
                    </a:lnTo>
                    <a:lnTo>
                      <a:pt x="231" y="632"/>
                    </a:lnTo>
                    <a:lnTo>
                      <a:pt x="145" y="587"/>
                    </a:lnTo>
                    <a:lnTo>
                      <a:pt x="111" y="502"/>
                    </a:lnTo>
                    <a:lnTo>
                      <a:pt x="59" y="463"/>
                    </a:lnTo>
                    <a:lnTo>
                      <a:pt x="28" y="408"/>
                    </a:lnTo>
                    <a:lnTo>
                      <a:pt x="36" y="363"/>
                    </a:lnTo>
                    <a:lnTo>
                      <a:pt x="7" y="302"/>
                    </a:lnTo>
                    <a:lnTo>
                      <a:pt x="0" y="248"/>
                    </a:lnTo>
                    <a:lnTo>
                      <a:pt x="2" y="219"/>
                    </a:lnTo>
                    <a:lnTo>
                      <a:pt x="31" y="181"/>
                    </a:lnTo>
                    <a:lnTo>
                      <a:pt x="17" y="153"/>
                    </a:lnTo>
                    <a:lnTo>
                      <a:pt x="12" y="90"/>
                    </a:lnTo>
                    <a:lnTo>
                      <a:pt x="24" y="51"/>
                    </a:lnTo>
                    <a:lnTo>
                      <a:pt x="40" y="28"/>
                    </a:lnTo>
                    <a:lnTo>
                      <a:pt x="56" y="14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4" name="Freeform 108"/>
              <p:cNvSpPr>
                <a:spLocks/>
              </p:cNvSpPr>
              <p:nvPr/>
            </p:nvSpPr>
            <p:spPr bwMode="auto">
              <a:xfrm>
                <a:off x="926" y="4112"/>
                <a:ext cx="14" cy="11"/>
              </a:xfrm>
              <a:custGeom>
                <a:avLst/>
                <a:gdLst>
                  <a:gd name="T0" fmla="*/ 0 w 118"/>
                  <a:gd name="T1" fmla="*/ 0 h 95"/>
                  <a:gd name="T2" fmla="*/ 0 w 118"/>
                  <a:gd name="T3" fmla="*/ 0 h 95"/>
                  <a:gd name="T4" fmla="*/ 0 w 118"/>
                  <a:gd name="T5" fmla="*/ 0 h 95"/>
                  <a:gd name="T6" fmla="*/ 0 w 118"/>
                  <a:gd name="T7" fmla="*/ 0 h 95"/>
                  <a:gd name="T8" fmla="*/ 0 w 118"/>
                  <a:gd name="T9" fmla="*/ 0 h 95"/>
                  <a:gd name="T10" fmla="*/ 0 w 118"/>
                  <a:gd name="T11" fmla="*/ 0 h 95"/>
                  <a:gd name="T12" fmla="*/ 0 w 118"/>
                  <a:gd name="T13" fmla="*/ 0 h 95"/>
                  <a:gd name="T14" fmla="*/ 0 w 118"/>
                  <a:gd name="T15" fmla="*/ 0 h 95"/>
                  <a:gd name="T16" fmla="*/ 0 w 118"/>
                  <a:gd name="T17" fmla="*/ 0 h 95"/>
                  <a:gd name="T18" fmla="*/ 0 w 118"/>
                  <a:gd name="T19" fmla="*/ 0 h 95"/>
                  <a:gd name="T20" fmla="*/ 0 w 118"/>
                  <a:gd name="T21" fmla="*/ 0 h 95"/>
                  <a:gd name="T22" fmla="*/ 0 w 118"/>
                  <a:gd name="T23" fmla="*/ 0 h 95"/>
                  <a:gd name="T24" fmla="*/ 0 w 118"/>
                  <a:gd name="T25" fmla="*/ 0 h 95"/>
                  <a:gd name="T26" fmla="*/ 0 w 118"/>
                  <a:gd name="T27" fmla="*/ 0 h 95"/>
                  <a:gd name="T28" fmla="*/ 0 w 118"/>
                  <a:gd name="T29" fmla="*/ 0 h 95"/>
                  <a:gd name="T30" fmla="*/ 0 w 118"/>
                  <a:gd name="T31" fmla="*/ 0 h 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"/>
                  <a:gd name="T49" fmla="*/ 0 h 95"/>
                  <a:gd name="T50" fmla="*/ 118 w 118"/>
                  <a:gd name="T51" fmla="*/ 95 h 9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" h="95">
                    <a:moveTo>
                      <a:pt x="34" y="70"/>
                    </a:moveTo>
                    <a:lnTo>
                      <a:pt x="49" y="50"/>
                    </a:lnTo>
                    <a:lnTo>
                      <a:pt x="61" y="44"/>
                    </a:lnTo>
                    <a:lnTo>
                      <a:pt x="78" y="40"/>
                    </a:lnTo>
                    <a:lnTo>
                      <a:pt x="90" y="45"/>
                    </a:lnTo>
                    <a:lnTo>
                      <a:pt x="99" y="64"/>
                    </a:lnTo>
                    <a:lnTo>
                      <a:pt x="118" y="44"/>
                    </a:lnTo>
                    <a:lnTo>
                      <a:pt x="118" y="20"/>
                    </a:lnTo>
                    <a:lnTo>
                      <a:pt x="92" y="9"/>
                    </a:lnTo>
                    <a:lnTo>
                      <a:pt x="62" y="0"/>
                    </a:lnTo>
                    <a:lnTo>
                      <a:pt x="30" y="29"/>
                    </a:lnTo>
                    <a:lnTo>
                      <a:pt x="0" y="57"/>
                    </a:lnTo>
                    <a:lnTo>
                      <a:pt x="2" y="95"/>
                    </a:lnTo>
                    <a:lnTo>
                      <a:pt x="25" y="85"/>
                    </a:lnTo>
                    <a:lnTo>
                      <a:pt x="34" y="7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5" name="Freeform 109"/>
              <p:cNvSpPr>
                <a:spLocks/>
              </p:cNvSpPr>
              <p:nvPr/>
            </p:nvSpPr>
            <p:spPr bwMode="auto">
              <a:xfrm>
                <a:off x="921" y="4117"/>
                <a:ext cx="21" cy="52"/>
              </a:xfrm>
              <a:custGeom>
                <a:avLst/>
                <a:gdLst>
                  <a:gd name="T0" fmla="*/ 0 w 192"/>
                  <a:gd name="T1" fmla="*/ 0 h 467"/>
                  <a:gd name="T2" fmla="*/ 0 w 192"/>
                  <a:gd name="T3" fmla="*/ 0 h 467"/>
                  <a:gd name="T4" fmla="*/ 0 w 192"/>
                  <a:gd name="T5" fmla="*/ 0 h 467"/>
                  <a:gd name="T6" fmla="*/ 0 w 192"/>
                  <a:gd name="T7" fmla="*/ 0 h 467"/>
                  <a:gd name="T8" fmla="*/ 0 w 192"/>
                  <a:gd name="T9" fmla="*/ 0 h 467"/>
                  <a:gd name="T10" fmla="*/ 0 w 192"/>
                  <a:gd name="T11" fmla="*/ 0 h 467"/>
                  <a:gd name="T12" fmla="*/ 0 w 192"/>
                  <a:gd name="T13" fmla="*/ 0 h 467"/>
                  <a:gd name="T14" fmla="*/ 0 w 192"/>
                  <a:gd name="T15" fmla="*/ 0 h 467"/>
                  <a:gd name="T16" fmla="*/ 0 w 192"/>
                  <a:gd name="T17" fmla="*/ 0 h 467"/>
                  <a:gd name="T18" fmla="*/ 0 w 192"/>
                  <a:gd name="T19" fmla="*/ 0 h 467"/>
                  <a:gd name="T20" fmla="*/ 0 w 192"/>
                  <a:gd name="T21" fmla="*/ 0 h 467"/>
                  <a:gd name="T22" fmla="*/ 0 w 192"/>
                  <a:gd name="T23" fmla="*/ 0 h 467"/>
                  <a:gd name="T24" fmla="*/ 0 w 192"/>
                  <a:gd name="T25" fmla="*/ 0 h 467"/>
                  <a:gd name="T26" fmla="*/ 0 w 192"/>
                  <a:gd name="T27" fmla="*/ 0 h 467"/>
                  <a:gd name="T28" fmla="*/ 0 w 192"/>
                  <a:gd name="T29" fmla="*/ 0 h 467"/>
                  <a:gd name="T30" fmla="*/ 0 w 192"/>
                  <a:gd name="T31" fmla="*/ 0 h 467"/>
                  <a:gd name="T32" fmla="*/ 0 w 192"/>
                  <a:gd name="T33" fmla="*/ 0 h 467"/>
                  <a:gd name="T34" fmla="*/ 0 w 192"/>
                  <a:gd name="T35" fmla="*/ 0 h 467"/>
                  <a:gd name="T36" fmla="*/ 0 w 192"/>
                  <a:gd name="T37" fmla="*/ 0 h 467"/>
                  <a:gd name="T38" fmla="*/ 0 w 192"/>
                  <a:gd name="T39" fmla="*/ 0 h 467"/>
                  <a:gd name="T40" fmla="*/ 0 w 192"/>
                  <a:gd name="T41" fmla="*/ 0 h 467"/>
                  <a:gd name="T42" fmla="*/ 0 w 192"/>
                  <a:gd name="T43" fmla="*/ 0 h 467"/>
                  <a:gd name="T44" fmla="*/ 0 w 192"/>
                  <a:gd name="T45" fmla="*/ 0 h 467"/>
                  <a:gd name="T46" fmla="*/ 0 w 192"/>
                  <a:gd name="T47" fmla="*/ 0 h 467"/>
                  <a:gd name="T48" fmla="*/ 0 w 192"/>
                  <a:gd name="T49" fmla="*/ 0 h 467"/>
                  <a:gd name="T50" fmla="*/ 0 w 192"/>
                  <a:gd name="T51" fmla="*/ 0 h 467"/>
                  <a:gd name="T52" fmla="*/ 0 w 192"/>
                  <a:gd name="T53" fmla="*/ 0 h 467"/>
                  <a:gd name="T54" fmla="*/ 0 w 192"/>
                  <a:gd name="T55" fmla="*/ 0 h 467"/>
                  <a:gd name="T56" fmla="*/ 0 w 192"/>
                  <a:gd name="T57" fmla="*/ 0 h 467"/>
                  <a:gd name="T58" fmla="*/ 0 w 192"/>
                  <a:gd name="T59" fmla="*/ 0 h 467"/>
                  <a:gd name="T60" fmla="*/ 0 w 192"/>
                  <a:gd name="T61" fmla="*/ 0 h 467"/>
                  <a:gd name="T62" fmla="*/ 0 w 192"/>
                  <a:gd name="T63" fmla="*/ 0 h 4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2"/>
                  <a:gd name="T97" fmla="*/ 0 h 467"/>
                  <a:gd name="T98" fmla="*/ 192 w 192"/>
                  <a:gd name="T99" fmla="*/ 467 h 4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2" h="467">
                    <a:moveTo>
                      <a:pt x="12" y="460"/>
                    </a:moveTo>
                    <a:lnTo>
                      <a:pt x="0" y="400"/>
                    </a:lnTo>
                    <a:lnTo>
                      <a:pt x="16" y="334"/>
                    </a:lnTo>
                    <a:lnTo>
                      <a:pt x="74" y="270"/>
                    </a:lnTo>
                    <a:lnTo>
                      <a:pt x="45" y="189"/>
                    </a:lnTo>
                    <a:lnTo>
                      <a:pt x="81" y="117"/>
                    </a:lnTo>
                    <a:lnTo>
                      <a:pt x="55" y="51"/>
                    </a:lnTo>
                    <a:lnTo>
                      <a:pt x="90" y="19"/>
                    </a:lnTo>
                    <a:lnTo>
                      <a:pt x="80" y="51"/>
                    </a:lnTo>
                    <a:lnTo>
                      <a:pt x="89" y="80"/>
                    </a:lnTo>
                    <a:lnTo>
                      <a:pt x="98" y="109"/>
                    </a:lnTo>
                    <a:lnTo>
                      <a:pt x="91" y="125"/>
                    </a:lnTo>
                    <a:lnTo>
                      <a:pt x="75" y="168"/>
                    </a:lnTo>
                    <a:lnTo>
                      <a:pt x="79" y="202"/>
                    </a:lnTo>
                    <a:lnTo>
                      <a:pt x="89" y="232"/>
                    </a:lnTo>
                    <a:lnTo>
                      <a:pt x="103" y="261"/>
                    </a:lnTo>
                    <a:lnTo>
                      <a:pt x="103" y="284"/>
                    </a:lnTo>
                    <a:lnTo>
                      <a:pt x="111" y="305"/>
                    </a:lnTo>
                    <a:lnTo>
                      <a:pt x="111" y="322"/>
                    </a:lnTo>
                    <a:lnTo>
                      <a:pt x="93" y="310"/>
                    </a:lnTo>
                    <a:lnTo>
                      <a:pt x="75" y="306"/>
                    </a:lnTo>
                    <a:lnTo>
                      <a:pt x="57" y="322"/>
                    </a:lnTo>
                    <a:lnTo>
                      <a:pt x="41" y="345"/>
                    </a:lnTo>
                    <a:lnTo>
                      <a:pt x="29" y="379"/>
                    </a:lnTo>
                    <a:lnTo>
                      <a:pt x="27" y="405"/>
                    </a:lnTo>
                    <a:lnTo>
                      <a:pt x="34" y="430"/>
                    </a:lnTo>
                    <a:lnTo>
                      <a:pt x="53" y="435"/>
                    </a:lnTo>
                    <a:lnTo>
                      <a:pt x="94" y="440"/>
                    </a:lnTo>
                    <a:lnTo>
                      <a:pt x="130" y="440"/>
                    </a:lnTo>
                    <a:lnTo>
                      <a:pt x="148" y="425"/>
                    </a:lnTo>
                    <a:lnTo>
                      <a:pt x="162" y="400"/>
                    </a:lnTo>
                    <a:lnTo>
                      <a:pt x="163" y="370"/>
                    </a:lnTo>
                    <a:lnTo>
                      <a:pt x="156" y="346"/>
                    </a:lnTo>
                    <a:lnTo>
                      <a:pt x="138" y="326"/>
                    </a:lnTo>
                    <a:lnTo>
                      <a:pt x="126" y="307"/>
                    </a:lnTo>
                    <a:lnTo>
                      <a:pt x="125" y="293"/>
                    </a:lnTo>
                    <a:lnTo>
                      <a:pt x="125" y="281"/>
                    </a:lnTo>
                    <a:lnTo>
                      <a:pt x="143" y="303"/>
                    </a:lnTo>
                    <a:lnTo>
                      <a:pt x="151" y="303"/>
                    </a:lnTo>
                    <a:lnTo>
                      <a:pt x="151" y="286"/>
                    </a:lnTo>
                    <a:lnTo>
                      <a:pt x="144" y="268"/>
                    </a:lnTo>
                    <a:lnTo>
                      <a:pt x="135" y="256"/>
                    </a:lnTo>
                    <a:lnTo>
                      <a:pt x="135" y="237"/>
                    </a:lnTo>
                    <a:lnTo>
                      <a:pt x="126" y="211"/>
                    </a:lnTo>
                    <a:lnTo>
                      <a:pt x="117" y="184"/>
                    </a:lnTo>
                    <a:lnTo>
                      <a:pt x="113" y="161"/>
                    </a:lnTo>
                    <a:lnTo>
                      <a:pt x="118" y="131"/>
                    </a:lnTo>
                    <a:lnTo>
                      <a:pt x="121" y="113"/>
                    </a:lnTo>
                    <a:lnTo>
                      <a:pt x="139" y="95"/>
                    </a:lnTo>
                    <a:lnTo>
                      <a:pt x="145" y="72"/>
                    </a:lnTo>
                    <a:lnTo>
                      <a:pt x="144" y="30"/>
                    </a:lnTo>
                    <a:lnTo>
                      <a:pt x="138" y="1"/>
                    </a:lnTo>
                    <a:lnTo>
                      <a:pt x="167" y="0"/>
                    </a:lnTo>
                    <a:lnTo>
                      <a:pt x="162" y="64"/>
                    </a:lnTo>
                    <a:lnTo>
                      <a:pt x="165" y="102"/>
                    </a:lnTo>
                    <a:lnTo>
                      <a:pt x="143" y="121"/>
                    </a:lnTo>
                    <a:lnTo>
                      <a:pt x="132" y="158"/>
                    </a:lnTo>
                    <a:lnTo>
                      <a:pt x="143" y="203"/>
                    </a:lnTo>
                    <a:lnTo>
                      <a:pt x="151" y="237"/>
                    </a:lnTo>
                    <a:lnTo>
                      <a:pt x="148" y="255"/>
                    </a:lnTo>
                    <a:lnTo>
                      <a:pt x="178" y="286"/>
                    </a:lnTo>
                    <a:lnTo>
                      <a:pt x="172" y="327"/>
                    </a:lnTo>
                    <a:lnTo>
                      <a:pt x="192" y="467"/>
                    </a:lnTo>
                    <a:lnTo>
                      <a:pt x="12" y="46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6" name="Freeform 110"/>
              <p:cNvSpPr>
                <a:spLocks/>
              </p:cNvSpPr>
              <p:nvPr/>
            </p:nvSpPr>
            <p:spPr bwMode="auto">
              <a:xfrm>
                <a:off x="990" y="4031"/>
                <a:ext cx="15" cy="17"/>
              </a:xfrm>
              <a:custGeom>
                <a:avLst/>
                <a:gdLst>
                  <a:gd name="T0" fmla="*/ 0 w 135"/>
                  <a:gd name="T1" fmla="*/ 0 h 153"/>
                  <a:gd name="T2" fmla="*/ 0 w 135"/>
                  <a:gd name="T3" fmla="*/ 0 h 153"/>
                  <a:gd name="T4" fmla="*/ 0 w 135"/>
                  <a:gd name="T5" fmla="*/ 0 h 153"/>
                  <a:gd name="T6" fmla="*/ 0 w 135"/>
                  <a:gd name="T7" fmla="*/ 0 h 153"/>
                  <a:gd name="T8" fmla="*/ 0 w 135"/>
                  <a:gd name="T9" fmla="*/ 0 h 153"/>
                  <a:gd name="T10" fmla="*/ 0 w 135"/>
                  <a:gd name="T11" fmla="*/ 0 h 153"/>
                  <a:gd name="T12" fmla="*/ 0 w 135"/>
                  <a:gd name="T13" fmla="*/ 0 h 153"/>
                  <a:gd name="T14" fmla="*/ 0 w 135"/>
                  <a:gd name="T15" fmla="*/ 0 h 153"/>
                  <a:gd name="T16" fmla="*/ 0 w 135"/>
                  <a:gd name="T17" fmla="*/ 0 h 153"/>
                  <a:gd name="T18" fmla="*/ 0 w 135"/>
                  <a:gd name="T19" fmla="*/ 0 h 153"/>
                  <a:gd name="T20" fmla="*/ 0 w 135"/>
                  <a:gd name="T21" fmla="*/ 0 h 153"/>
                  <a:gd name="T22" fmla="*/ 0 w 135"/>
                  <a:gd name="T23" fmla="*/ 0 h 1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5"/>
                  <a:gd name="T37" fmla="*/ 0 h 153"/>
                  <a:gd name="T38" fmla="*/ 135 w 135"/>
                  <a:gd name="T39" fmla="*/ 153 h 15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5" h="153">
                    <a:moveTo>
                      <a:pt x="85" y="15"/>
                    </a:moveTo>
                    <a:lnTo>
                      <a:pt x="63" y="64"/>
                    </a:lnTo>
                    <a:lnTo>
                      <a:pt x="91" y="91"/>
                    </a:lnTo>
                    <a:lnTo>
                      <a:pt x="135" y="98"/>
                    </a:lnTo>
                    <a:lnTo>
                      <a:pt x="124" y="108"/>
                    </a:lnTo>
                    <a:lnTo>
                      <a:pt x="89" y="126"/>
                    </a:lnTo>
                    <a:lnTo>
                      <a:pt x="35" y="153"/>
                    </a:lnTo>
                    <a:lnTo>
                      <a:pt x="0" y="113"/>
                    </a:lnTo>
                    <a:lnTo>
                      <a:pt x="16" y="51"/>
                    </a:lnTo>
                    <a:lnTo>
                      <a:pt x="68" y="0"/>
                    </a:lnTo>
                    <a:lnTo>
                      <a:pt x="85" y="15"/>
                    </a:lnTo>
                    <a:close/>
                  </a:path>
                </a:pathLst>
              </a:custGeom>
              <a:solidFill>
                <a:srgbClr val="995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7" name="Freeform 111"/>
              <p:cNvSpPr>
                <a:spLocks/>
              </p:cNvSpPr>
              <p:nvPr/>
            </p:nvSpPr>
            <p:spPr bwMode="auto">
              <a:xfrm>
                <a:off x="987" y="4015"/>
                <a:ext cx="48" cy="48"/>
              </a:xfrm>
              <a:custGeom>
                <a:avLst/>
                <a:gdLst>
                  <a:gd name="T0" fmla="*/ 0 w 435"/>
                  <a:gd name="T1" fmla="*/ 0 h 432"/>
                  <a:gd name="T2" fmla="*/ 0 w 435"/>
                  <a:gd name="T3" fmla="*/ 0 h 432"/>
                  <a:gd name="T4" fmla="*/ 0 w 435"/>
                  <a:gd name="T5" fmla="*/ 0 h 432"/>
                  <a:gd name="T6" fmla="*/ 0 w 435"/>
                  <a:gd name="T7" fmla="*/ 0 h 432"/>
                  <a:gd name="T8" fmla="*/ 0 w 435"/>
                  <a:gd name="T9" fmla="*/ 0 h 432"/>
                  <a:gd name="T10" fmla="*/ 0 w 435"/>
                  <a:gd name="T11" fmla="*/ 0 h 432"/>
                  <a:gd name="T12" fmla="*/ 0 w 435"/>
                  <a:gd name="T13" fmla="*/ 0 h 432"/>
                  <a:gd name="T14" fmla="*/ 0 w 435"/>
                  <a:gd name="T15" fmla="*/ 0 h 432"/>
                  <a:gd name="T16" fmla="*/ 0 w 435"/>
                  <a:gd name="T17" fmla="*/ 0 h 432"/>
                  <a:gd name="T18" fmla="*/ 0 w 435"/>
                  <a:gd name="T19" fmla="*/ 0 h 432"/>
                  <a:gd name="T20" fmla="*/ 0 w 435"/>
                  <a:gd name="T21" fmla="*/ 0 h 432"/>
                  <a:gd name="T22" fmla="*/ 0 w 435"/>
                  <a:gd name="T23" fmla="*/ 0 h 432"/>
                  <a:gd name="T24" fmla="*/ 0 w 435"/>
                  <a:gd name="T25" fmla="*/ 0 h 432"/>
                  <a:gd name="T26" fmla="*/ 0 w 435"/>
                  <a:gd name="T27" fmla="*/ 0 h 432"/>
                  <a:gd name="T28" fmla="*/ 0 w 435"/>
                  <a:gd name="T29" fmla="*/ 0 h 432"/>
                  <a:gd name="T30" fmla="*/ 0 w 435"/>
                  <a:gd name="T31" fmla="*/ 0 h 432"/>
                  <a:gd name="T32" fmla="*/ 0 w 435"/>
                  <a:gd name="T33" fmla="*/ 0 h 432"/>
                  <a:gd name="T34" fmla="*/ 0 w 435"/>
                  <a:gd name="T35" fmla="*/ 0 h 432"/>
                  <a:gd name="T36" fmla="*/ 0 w 435"/>
                  <a:gd name="T37" fmla="*/ 0 h 432"/>
                  <a:gd name="T38" fmla="*/ 0 w 435"/>
                  <a:gd name="T39" fmla="*/ 0 h 432"/>
                  <a:gd name="T40" fmla="*/ 0 w 435"/>
                  <a:gd name="T41" fmla="*/ 0 h 432"/>
                  <a:gd name="T42" fmla="*/ 0 w 435"/>
                  <a:gd name="T43" fmla="*/ 0 h 432"/>
                  <a:gd name="T44" fmla="*/ 0 w 435"/>
                  <a:gd name="T45" fmla="*/ 0 h 432"/>
                  <a:gd name="T46" fmla="*/ 0 w 435"/>
                  <a:gd name="T47" fmla="*/ 0 h 4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35"/>
                  <a:gd name="T73" fmla="*/ 0 h 432"/>
                  <a:gd name="T74" fmla="*/ 435 w 435"/>
                  <a:gd name="T75" fmla="*/ 432 h 4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35" h="432">
                    <a:moveTo>
                      <a:pt x="89" y="191"/>
                    </a:moveTo>
                    <a:lnTo>
                      <a:pt x="122" y="153"/>
                    </a:lnTo>
                    <a:lnTo>
                      <a:pt x="166" y="117"/>
                    </a:lnTo>
                    <a:lnTo>
                      <a:pt x="221" y="101"/>
                    </a:lnTo>
                    <a:lnTo>
                      <a:pt x="279" y="109"/>
                    </a:lnTo>
                    <a:lnTo>
                      <a:pt x="299" y="146"/>
                    </a:lnTo>
                    <a:lnTo>
                      <a:pt x="283" y="192"/>
                    </a:lnTo>
                    <a:lnTo>
                      <a:pt x="263" y="210"/>
                    </a:lnTo>
                    <a:lnTo>
                      <a:pt x="236" y="225"/>
                    </a:lnTo>
                    <a:lnTo>
                      <a:pt x="178" y="240"/>
                    </a:lnTo>
                    <a:lnTo>
                      <a:pt x="93" y="229"/>
                    </a:lnTo>
                    <a:lnTo>
                      <a:pt x="50" y="270"/>
                    </a:lnTo>
                    <a:lnTo>
                      <a:pt x="18" y="313"/>
                    </a:lnTo>
                    <a:lnTo>
                      <a:pt x="197" y="432"/>
                    </a:lnTo>
                    <a:lnTo>
                      <a:pt x="433" y="203"/>
                    </a:lnTo>
                    <a:lnTo>
                      <a:pt x="435" y="0"/>
                    </a:lnTo>
                    <a:lnTo>
                      <a:pt x="120" y="34"/>
                    </a:lnTo>
                    <a:lnTo>
                      <a:pt x="73" y="109"/>
                    </a:lnTo>
                    <a:lnTo>
                      <a:pt x="18" y="165"/>
                    </a:lnTo>
                    <a:lnTo>
                      <a:pt x="0" y="190"/>
                    </a:lnTo>
                    <a:lnTo>
                      <a:pt x="27" y="251"/>
                    </a:lnTo>
                    <a:lnTo>
                      <a:pt x="54" y="227"/>
                    </a:lnTo>
                    <a:lnTo>
                      <a:pt x="89" y="191"/>
                    </a:lnTo>
                    <a:close/>
                  </a:path>
                </a:pathLst>
              </a:custGeom>
              <a:solidFill>
                <a:srgbClr val="995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8" name="Freeform 112"/>
              <p:cNvSpPr>
                <a:spLocks/>
              </p:cNvSpPr>
              <p:nvPr/>
            </p:nvSpPr>
            <p:spPr bwMode="auto">
              <a:xfrm>
                <a:off x="946" y="4026"/>
                <a:ext cx="18" cy="14"/>
              </a:xfrm>
              <a:custGeom>
                <a:avLst/>
                <a:gdLst>
                  <a:gd name="T0" fmla="*/ 0 w 161"/>
                  <a:gd name="T1" fmla="*/ 0 h 122"/>
                  <a:gd name="T2" fmla="*/ 0 w 161"/>
                  <a:gd name="T3" fmla="*/ 0 h 122"/>
                  <a:gd name="T4" fmla="*/ 0 w 161"/>
                  <a:gd name="T5" fmla="*/ 0 h 122"/>
                  <a:gd name="T6" fmla="*/ 0 w 161"/>
                  <a:gd name="T7" fmla="*/ 0 h 122"/>
                  <a:gd name="T8" fmla="*/ 0 w 161"/>
                  <a:gd name="T9" fmla="*/ 0 h 122"/>
                  <a:gd name="T10" fmla="*/ 0 w 161"/>
                  <a:gd name="T11" fmla="*/ 0 h 122"/>
                  <a:gd name="T12" fmla="*/ 0 w 161"/>
                  <a:gd name="T13" fmla="*/ 0 h 1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1"/>
                  <a:gd name="T22" fmla="*/ 0 h 122"/>
                  <a:gd name="T23" fmla="*/ 161 w 161"/>
                  <a:gd name="T24" fmla="*/ 122 h 1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1" h="122">
                    <a:moveTo>
                      <a:pt x="0" y="49"/>
                    </a:moveTo>
                    <a:lnTo>
                      <a:pt x="46" y="122"/>
                    </a:lnTo>
                    <a:lnTo>
                      <a:pt x="94" y="85"/>
                    </a:lnTo>
                    <a:lnTo>
                      <a:pt x="161" y="61"/>
                    </a:lnTo>
                    <a:lnTo>
                      <a:pt x="11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995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79" name="Freeform 113"/>
              <p:cNvSpPr>
                <a:spLocks/>
              </p:cNvSpPr>
              <p:nvPr/>
            </p:nvSpPr>
            <p:spPr bwMode="auto">
              <a:xfrm>
                <a:off x="927" y="4025"/>
                <a:ext cx="65" cy="60"/>
              </a:xfrm>
              <a:custGeom>
                <a:avLst/>
                <a:gdLst>
                  <a:gd name="T0" fmla="*/ 0 w 585"/>
                  <a:gd name="T1" fmla="*/ 0 h 546"/>
                  <a:gd name="T2" fmla="*/ 0 w 585"/>
                  <a:gd name="T3" fmla="*/ 0 h 546"/>
                  <a:gd name="T4" fmla="*/ 0 w 585"/>
                  <a:gd name="T5" fmla="*/ 0 h 546"/>
                  <a:gd name="T6" fmla="*/ 0 w 585"/>
                  <a:gd name="T7" fmla="*/ 0 h 546"/>
                  <a:gd name="T8" fmla="*/ 0 w 585"/>
                  <a:gd name="T9" fmla="*/ 0 h 546"/>
                  <a:gd name="T10" fmla="*/ 0 w 585"/>
                  <a:gd name="T11" fmla="*/ 0 h 546"/>
                  <a:gd name="T12" fmla="*/ 0 w 585"/>
                  <a:gd name="T13" fmla="*/ 0 h 546"/>
                  <a:gd name="T14" fmla="*/ 0 w 585"/>
                  <a:gd name="T15" fmla="*/ 0 h 546"/>
                  <a:gd name="T16" fmla="*/ 0 w 585"/>
                  <a:gd name="T17" fmla="*/ 0 h 546"/>
                  <a:gd name="T18" fmla="*/ 0 w 585"/>
                  <a:gd name="T19" fmla="*/ 0 h 546"/>
                  <a:gd name="T20" fmla="*/ 0 w 585"/>
                  <a:gd name="T21" fmla="*/ 0 h 546"/>
                  <a:gd name="T22" fmla="*/ 0 w 585"/>
                  <a:gd name="T23" fmla="*/ 0 h 546"/>
                  <a:gd name="T24" fmla="*/ 0 w 585"/>
                  <a:gd name="T25" fmla="*/ 0 h 546"/>
                  <a:gd name="T26" fmla="*/ 0 w 585"/>
                  <a:gd name="T27" fmla="*/ 0 h 546"/>
                  <a:gd name="T28" fmla="*/ 0 w 585"/>
                  <a:gd name="T29" fmla="*/ 0 h 546"/>
                  <a:gd name="T30" fmla="*/ 0 w 585"/>
                  <a:gd name="T31" fmla="*/ 0 h 546"/>
                  <a:gd name="T32" fmla="*/ 0 w 585"/>
                  <a:gd name="T33" fmla="*/ 0 h 546"/>
                  <a:gd name="T34" fmla="*/ 0 w 585"/>
                  <a:gd name="T35" fmla="*/ 0 h 546"/>
                  <a:gd name="T36" fmla="*/ 0 w 585"/>
                  <a:gd name="T37" fmla="*/ 0 h 546"/>
                  <a:gd name="T38" fmla="*/ 0 w 585"/>
                  <a:gd name="T39" fmla="*/ 0 h 546"/>
                  <a:gd name="T40" fmla="*/ 0 w 585"/>
                  <a:gd name="T41" fmla="*/ 0 h 546"/>
                  <a:gd name="T42" fmla="*/ 0 w 585"/>
                  <a:gd name="T43" fmla="*/ 0 h 546"/>
                  <a:gd name="T44" fmla="*/ 0 w 585"/>
                  <a:gd name="T45" fmla="*/ 0 h 546"/>
                  <a:gd name="T46" fmla="*/ 0 w 585"/>
                  <a:gd name="T47" fmla="*/ 0 h 546"/>
                  <a:gd name="T48" fmla="*/ 0 w 585"/>
                  <a:gd name="T49" fmla="*/ 0 h 546"/>
                  <a:gd name="T50" fmla="*/ 0 w 585"/>
                  <a:gd name="T51" fmla="*/ 0 h 546"/>
                  <a:gd name="T52" fmla="*/ 0 w 585"/>
                  <a:gd name="T53" fmla="*/ 0 h 546"/>
                  <a:gd name="T54" fmla="*/ 0 w 585"/>
                  <a:gd name="T55" fmla="*/ 0 h 5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85"/>
                  <a:gd name="T85" fmla="*/ 0 h 546"/>
                  <a:gd name="T86" fmla="*/ 585 w 585"/>
                  <a:gd name="T87" fmla="*/ 546 h 54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85" h="546">
                    <a:moveTo>
                      <a:pt x="238" y="121"/>
                    </a:moveTo>
                    <a:lnTo>
                      <a:pt x="199" y="181"/>
                    </a:lnTo>
                    <a:lnTo>
                      <a:pt x="193" y="263"/>
                    </a:lnTo>
                    <a:lnTo>
                      <a:pt x="216" y="287"/>
                    </a:lnTo>
                    <a:lnTo>
                      <a:pt x="253" y="297"/>
                    </a:lnTo>
                    <a:lnTo>
                      <a:pt x="329" y="295"/>
                    </a:lnTo>
                    <a:lnTo>
                      <a:pt x="440" y="238"/>
                    </a:lnTo>
                    <a:lnTo>
                      <a:pt x="468" y="178"/>
                    </a:lnTo>
                    <a:lnTo>
                      <a:pt x="453" y="117"/>
                    </a:lnTo>
                    <a:lnTo>
                      <a:pt x="422" y="95"/>
                    </a:lnTo>
                    <a:lnTo>
                      <a:pt x="383" y="84"/>
                    </a:lnTo>
                    <a:lnTo>
                      <a:pt x="313" y="86"/>
                    </a:lnTo>
                    <a:lnTo>
                      <a:pt x="284" y="46"/>
                    </a:lnTo>
                    <a:lnTo>
                      <a:pt x="276" y="0"/>
                    </a:lnTo>
                    <a:lnTo>
                      <a:pt x="463" y="0"/>
                    </a:lnTo>
                    <a:lnTo>
                      <a:pt x="508" y="27"/>
                    </a:lnTo>
                    <a:lnTo>
                      <a:pt x="552" y="62"/>
                    </a:lnTo>
                    <a:lnTo>
                      <a:pt x="569" y="141"/>
                    </a:lnTo>
                    <a:lnTo>
                      <a:pt x="585" y="211"/>
                    </a:lnTo>
                    <a:lnTo>
                      <a:pt x="510" y="304"/>
                    </a:lnTo>
                    <a:lnTo>
                      <a:pt x="342" y="450"/>
                    </a:lnTo>
                    <a:lnTo>
                      <a:pt x="139" y="546"/>
                    </a:lnTo>
                    <a:lnTo>
                      <a:pt x="47" y="534"/>
                    </a:lnTo>
                    <a:lnTo>
                      <a:pt x="0" y="249"/>
                    </a:lnTo>
                    <a:lnTo>
                      <a:pt x="175" y="37"/>
                    </a:lnTo>
                    <a:lnTo>
                      <a:pt x="216" y="74"/>
                    </a:lnTo>
                    <a:lnTo>
                      <a:pt x="238" y="121"/>
                    </a:lnTo>
                    <a:close/>
                  </a:path>
                </a:pathLst>
              </a:custGeom>
              <a:solidFill>
                <a:srgbClr val="995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0" name="Freeform 114"/>
              <p:cNvSpPr>
                <a:spLocks/>
              </p:cNvSpPr>
              <p:nvPr/>
            </p:nvSpPr>
            <p:spPr bwMode="auto">
              <a:xfrm>
                <a:off x="987" y="4016"/>
                <a:ext cx="53" cy="50"/>
              </a:xfrm>
              <a:custGeom>
                <a:avLst/>
                <a:gdLst>
                  <a:gd name="T0" fmla="*/ 0 w 471"/>
                  <a:gd name="T1" fmla="*/ 0 h 456"/>
                  <a:gd name="T2" fmla="*/ 0 w 471"/>
                  <a:gd name="T3" fmla="*/ 0 h 456"/>
                  <a:gd name="T4" fmla="*/ 0 w 471"/>
                  <a:gd name="T5" fmla="*/ 0 h 456"/>
                  <a:gd name="T6" fmla="*/ 0 w 471"/>
                  <a:gd name="T7" fmla="*/ 0 h 456"/>
                  <a:gd name="T8" fmla="*/ 0 w 471"/>
                  <a:gd name="T9" fmla="*/ 0 h 456"/>
                  <a:gd name="T10" fmla="*/ 0 w 471"/>
                  <a:gd name="T11" fmla="*/ 0 h 456"/>
                  <a:gd name="T12" fmla="*/ 0 w 471"/>
                  <a:gd name="T13" fmla="*/ 0 h 456"/>
                  <a:gd name="T14" fmla="*/ 0 w 471"/>
                  <a:gd name="T15" fmla="*/ 0 h 456"/>
                  <a:gd name="T16" fmla="*/ 0 w 471"/>
                  <a:gd name="T17" fmla="*/ 0 h 456"/>
                  <a:gd name="T18" fmla="*/ 0 w 471"/>
                  <a:gd name="T19" fmla="*/ 0 h 456"/>
                  <a:gd name="T20" fmla="*/ 0 w 471"/>
                  <a:gd name="T21" fmla="*/ 0 h 456"/>
                  <a:gd name="T22" fmla="*/ 0 w 471"/>
                  <a:gd name="T23" fmla="*/ 0 h 456"/>
                  <a:gd name="T24" fmla="*/ 0 w 471"/>
                  <a:gd name="T25" fmla="*/ 0 h 456"/>
                  <a:gd name="T26" fmla="*/ 0 w 471"/>
                  <a:gd name="T27" fmla="*/ 0 h 456"/>
                  <a:gd name="T28" fmla="*/ 0 w 471"/>
                  <a:gd name="T29" fmla="*/ 0 h 456"/>
                  <a:gd name="T30" fmla="*/ 0 w 471"/>
                  <a:gd name="T31" fmla="*/ 0 h 456"/>
                  <a:gd name="T32" fmla="*/ 0 w 471"/>
                  <a:gd name="T33" fmla="*/ 0 h 456"/>
                  <a:gd name="T34" fmla="*/ 0 w 471"/>
                  <a:gd name="T35" fmla="*/ 0 h 456"/>
                  <a:gd name="T36" fmla="*/ 0 w 471"/>
                  <a:gd name="T37" fmla="*/ 0 h 456"/>
                  <a:gd name="T38" fmla="*/ 0 w 471"/>
                  <a:gd name="T39" fmla="*/ 0 h 456"/>
                  <a:gd name="T40" fmla="*/ 0 w 471"/>
                  <a:gd name="T41" fmla="*/ 0 h 456"/>
                  <a:gd name="T42" fmla="*/ 0 w 471"/>
                  <a:gd name="T43" fmla="*/ 0 h 456"/>
                  <a:gd name="T44" fmla="*/ 0 w 471"/>
                  <a:gd name="T45" fmla="*/ 0 h 456"/>
                  <a:gd name="T46" fmla="*/ 0 w 471"/>
                  <a:gd name="T47" fmla="*/ 0 h 456"/>
                  <a:gd name="T48" fmla="*/ 0 w 471"/>
                  <a:gd name="T49" fmla="*/ 0 h 456"/>
                  <a:gd name="T50" fmla="*/ 0 w 471"/>
                  <a:gd name="T51" fmla="*/ 0 h 456"/>
                  <a:gd name="T52" fmla="*/ 0 w 471"/>
                  <a:gd name="T53" fmla="*/ 0 h 456"/>
                  <a:gd name="T54" fmla="*/ 0 w 471"/>
                  <a:gd name="T55" fmla="*/ 0 h 45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1"/>
                  <a:gd name="T85" fmla="*/ 0 h 456"/>
                  <a:gd name="T86" fmla="*/ 471 w 471"/>
                  <a:gd name="T87" fmla="*/ 456 h 45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1" h="456">
                    <a:moveTo>
                      <a:pt x="0" y="110"/>
                    </a:moveTo>
                    <a:lnTo>
                      <a:pt x="34" y="68"/>
                    </a:lnTo>
                    <a:lnTo>
                      <a:pt x="111" y="14"/>
                    </a:lnTo>
                    <a:lnTo>
                      <a:pt x="295" y="9"/>
                    </a:lnTo>
                    <a:lnTo>
                      <a:pt x="466" y="0"/>
                    </a:lnTo>
                    <a:lnTo>
                      <a:pt x="471" y="133"/>
                    </a:lnTo>
                    <a:lnTo>
                      <a:pt x="392" y="286"/>
                    </a:lnTo>
                    <a:lnTo>
                      <a:pt x="255" y="439"/>
                    </a:lnTo>
                    <a:lnTo>
                      <a:pt x="176" y="456"/>
                    </a:lnTo>
                    <a:lnTo>
                      <a:pt x="85" y="422"/>
                    </a:lnTo>
                    <a:lnTo>
                      <a:pt x="54" y="371"/>
                    </a:lnTo>
                    <a:lnTo>
                      <a:pt x="43" y="331"/>
                    </a:lnTo>
                    <a:lnTo>
                      <a:pt x="21" y="209"/>
                    </a:lnTo>
                    <a:lnTo>
                      <a:pt x="48" y="260"/>
                    </a:lnTo>
                    <a:lnTo>
                      <a:pt x="77" y="284"/>
                    </a:lnTo>
                    <a:lnTo>
                      <a:pt x="127" y="313"/>
                    </a:lnTo>
                    <a:lnTo>
                      <a:pt x="203" y="315"/>
                    </a:lnTo>
                    <a:lnTo>
                      <a:pt x="285" y="275"/>
                    </a:lnTo>
                    <a:lnTo>
                      <a:pt x="347" y="185"/>
                    </a:lnTo>
                    <a:lnTo>
                      <a:pt x="358" y="134"/>
                    </a:lnTo>
                    <a:lnTo>
                      <a:pt x="343" y="96"/>
                    </a:lnTo>
                    <a:lnTo>
                      <a:pt x="305" y="75"/>
                    </a:lnTo>
                    <a:lnTo>
                      <a:pt x="260" y="64"/>
                    </a:lnTo>
                    <a:lnTo>
                      <a:pt x="170" y="72"/>
                    </a:lnTo>
                    <a:lnTo>
                      <a:pt x="67" y="133"/>
                    </a:lnTo>
                    <a:lnTo>
                      <a:pt x="19" y="182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C47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1" name="Freeform 115"/>
              <p:cNvSpPr>
                <a:spLocks/>
              </p:cNvSpPr>
              <p:nvPr/>
            </p:nvSpPr>
            <p:spPr bwMode="auto">
              <a:xfrm>
                <a:off x="916" y="4017"/>
                <a:ext cx="76" cy="90"/>
              </a:xfrm>
              <a:custGeom>
                <a:avLst/>
                <a:gdLst>
                  <a:gd name="T0" fmla="*/ 0 w 683"/>
                  <a:gd name="T1" fmla="*/ 0 h 813"/>
                  <a:gd name="T2" fmla="*/ 0 w 683"/>
                  <a:gd name="T3" fmla="*/ 0 h 813"/>
                  <a:gd name="T4" fmla="*/ 0 w 683"/>
                  <a:gd name="T5" fmla="*/ 0 h 813"/>
                  <a:gd name="T6" fmla="*/ 0 w 683"/>
                  <a:gd name="T7" fmla="*/ 0 h 813"/>
                  <a:gd name="T8" fmla="*/ 0 w 683"/>
                  <a:gd name="T9" fmla="*/ 0 h 813"/>
                  <a:gd name="T10" fmla="*/ 0 w 683"/>
                  <a:gd name="T11" fmla="*/ 0 h 813"/>
                  <a:gd name="T12" fmla="*/ 0 w 683"/>
                  <a:gd name="T13" fmla="*/ 0 h 813"/>
                  <a:gd name="T14" fmla="*/ 0 w 683"/>
                  <a:gd name="T15" fmla="*/ 0 h 813"/>
                  <a:gd name="T16" fmla="*/ 0 w 683"/>
                  <a:gd name="T17" fmla="*/ 0 h 813"/>
                  <a:gd name="T18" fmla="*/ 0 w 683"/>
                  <a:gd name="T19" fmla="*/ 0 h 813"/>
                  <a:gd name="T20" fmla="*/ 0 w 683"/>
                  <a:gd name="T21" fmla="*/ 0 h 813"/>
                  <a:gd name="T22" fmla="*/ 0 w 683"/>
                  <a:gd name="T23" fmla="*/ 0 h 813"/>
                  <a:gd name="T24" fmla="*/ 0 w 683"/>
                  <a:gd name="T25" fmla="*/ 0 h 813"/>
                  <a:gd name="T26" fmla="*/ 0 w 683"/>
                  <a:gd name="T27" fmla="*/ 0 h 813"/>
                  <a:gd name="T28" fmla="*/ 0 w 683"/>
                  <a:gd name="T29" fmla="*/ 0 h 813"/>
                  <a:gd name="T30" fmla="*/ 0 w 683"/>
                  <a:gd name="T31" fmla="*/ 0 h 813"/>
                  <a:gd name="T32" fmla="*/ 0 w 683"/>
                  <a:gd name="T33" fmla="*/ 0 h 813"/>
                  <a:gd name="T34" fmla="*/ 0 w 683"/>
                  <a:gd name="T35" fmla="*/ 0 h 813"/>
                  <a:gd name="T36" fmla="*/ 0 w 683"/>
                  <a:gd name="T37" fmla="*/ 0 h 813"/>
                  <a:gd name="T38" fmla="*/ 0 w 683"/>
                  <a:gd name="T39" fmla="*/ 0 h 813"/>
                  <a:gd name="T40" fmla="*/ 0 w 683"/>
                  <a:gd name="T41" fmla="*/ 0 h 813"/>
                  <a:gd name="T42" fmla="*/ 0 w 683"/>
                  <a:gd name="T43" fmla="*/ 0 h 813"/>
                  <a:gd name="T44" fmla="*/ 0 w 683"/>
                  <a:gd name="T45" fmla="*/ 0 h 813"/>
                  <a:gd name="T46" fmla="*/ 0 w 683"/>
                  <a:gd name="T47" fmla="*/ 0 h 813"/>
                  <a:gd name="T48" fmla="*/ 0 w 683"/>
                  <a:gd name="T49" fmla="*/ 0 h 813"/>
                  <a:gd name="T50" fmla="*/ 0 w 683"/>
                  <a:gd name="T51" fmla="*/ 0 h 813"/>
                  <a:gd name="T52" fmla="*/ 0 w 683"/>
                  <a:gd name="T53" fmla="*/ 0 h 813"/>
                  <a:gd name="T54" fmla="*/ 0 w 683"/>
                  <a:gd name="T55" fmla="*/ 0 h 813"/>
                  <a:gd name="T56" fmla="*/ 0 w 683"/>
                  <a:gd name="T57" fmla="*/ 0 h 813"/>
                  <a:gd name="T58" fmla="*/ 0 w 683"/>
                  <a:gd name="T59" fmla="*/ 0 h 813"/>
                  <a:gd name="T60" fmla="*/ 0 w 683"/>
                  <a:gd name="T61" fmla="*/ 0 h 813"/>
                  <a:gd name="T62" fmla="*/ 0 w 683"/>
                  <a:gd name="T63" fmla="*/ 0 h 813"/>
                  <a:gd name="T64" fmla="*/ 0 w 683"/>
                  <a:gd name="T65" fmla="*/ 0 h 813"/>
                  <a:gd name="T66" fmla="*/ 0 w 683"/>
                  <a:gd name="T67" fmla="*/ 0 h 813"/>
                  <a:gd name="T68" fmla="*/ 0 w 683"/>
                  <a:gd name="T69" fmla="*/ 0 h 813"/>
                  <a:gd name="T70" fmla="*/ 0 w 683"/>
                  <a:gd name="T71" fmla="*/ 0 h 813"/>
                  <a:gd name="T72" fmla="*/ 0 w 683"/>
                  <a:gd name="T73" fmla="*/ 0 h 813"/>
                  <a:gd name="T74" fmla="*/ 0 w 683"/>
                  <a:gd name="T75" fmla="*/ 0 h 813"/>
                  <a:gd name="T76" fmla="*/ 0 w 683"/>
                  <a:gd name="T77" fmla="*/ 0 h 81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683"/>
                  <a:gd name="T118" fmla="*/ 0 h 813"/>
                  <a:gd name="T119" fmla="*/ 683 w 683"/>
                  <a:gd name="T120" fmla="*/ 813 h 81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683" h="813">
                    <a:moveTo>
                      <a:pt x="658" y="171"/>
                    </a:moveTo>
                    <a:lnTo>
                      <a:pt x="602" y="132"/>
                    </a:lnTo>
                    <a:lnTo>
                      <a:pt x="543" y="103"/>
                    </a:lnTo>
                    <a:lnTo>
                      <a:pt x="455" y="93"/>
                    </a:lnTo>
                    <a:lnTo>
                      <a:pt x="374" y="109"/>
                    </a:lnTo>
                    <a:lnTo>
                      <a:pt x="286" y="158"/>
                    </a:lnTo>
                    <a:lnTo>
                      <a:pt x="210" y="237"/>
                    </a:lnTo>
                    <a:lnTo>
                      <a:pt x="173" y="308"/>
                    </a:lnTo>
                    <a:lnTo>
                      <a:pt x="157" y="484"/>
                    </a:lnTo>
                    <a:lnTo>
                      <a:pt x="174" y="541"/>
                    </a:lnTo>
                    <a:lnTo>
                      <a:pt x="187" y="561"/>
                    </a:lnTo>
                    <a:lnTo>
                      <a:pt x="208" y="574"/>
                    </a:lnTo>
                    <a:lnTo>
                      <a:pt x="273" y="557"/>
                    </a:lnTo>
                    <a:lnTo>
                      <a:pt x="312" y="536"/>
                    </a:lnTo>
                    <a:lnTo>
                      <a:pt x="352" y="514"/>
                    </a:lnTo>
                    <a:lnTo>
                      <a:pt x="431" y="480"/>
                    </a:lnTo>
                    <a:lnTo>
                      <a:pt x="495" y="446"/>
                    </a:lnTo>
                    <a:lnTo>
                      <a:pt x="540" y="404"/>
                    </a:lnTo>
                    <a:lnTo>
                      <a:pt x="580" y="350"/>
                    </a:lnTo>
                    <a:lnTo>
                      <a:pt x="621" y="283"/>
                    </a:lnTo>
                    <a:lnTo>
                      <a:pt x="659" y="196"/>
                    </a:lnTo>
                    <a:lnTo>
                      <a:pt x="674" y="276"/>
                    </a:lnTo>
                    <a:lnTo>
                      <a:pt x="683" y="326"/>
                    </a:lnTo>
                    <a:lnTo>
                      <a:pt x="682" y="411"/>
                    </a:lnTo>
                    <a:lnTo>
                      <a:pt x="668" y="459"/>
                    </a:lnTo>
                    <a:lnTo>
                      <a:pt x="648" y="510"/>
                    </a:lnTo>
                    <a:lnTo>
                      <a:pt x="593" y="552"/>
                    </a:lnTo>
                    <a:lnTo>
                      <a:pt x="542" y="594"/>
                    </a:lnTo>
                    <a:lnTo>
                      <a:pt x="478" y="610"/>
                    </a:lnTo>
                    <a:lnTo>
                      <a:pt x="420" y="622"/>
                    </a:lnTo>
                    <a:lnTo>
                      <a:pt x="384" y="652"/>
                    </a:lnTo>
                    <a:lnTo>
                      <a:pt x="83" y="813"/>
                    </a:lnTo>
                    <a:lnTo>
                      <a:pt x="0" y="547"/>
                    </a:lnTo>
                    <a:lnTo>
                      <a:pt x="51" y="249"/>
                    </a:lnTo>
                    <a:lnTo>
                      <a:pt x="164" y="77"/>
                    </a:lnTo>
                    <a:lnTo>
                      <a:pt x="518" y="0"/>
                    </a:lnTo>
                    <a:lnTo>
                      <a:pt x="652" y="51"/>
                    </a:lnTo>
                    <a:lnTo>
                      <a:pt x="658" y="171"/>
                    </a:lnTo>
                    <a:close/>
                  </a:path>
                </a:pathLst>
              </a:custGeom>
              <a:solidFill>
                <a:srgbClr val="8C47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2" name="Freeform 116"/>
              <p:cNvSpPr>
                <a:spLocks/>
              </p:cNvSpPr>
              <p:nvPr/>
            </p:nvSpPr>
            <p:spPr bwMode="auto">
              <a:xfrm>
                <a:off x="982" y="4013"/>
                <a:ext cx="18" cy="17"/>
              </a:xfrm>
              <a:custGeom>
                <a:avLst/>
                <a:gdLst>
                  <a:gd name="T0" fmla="*/ 0 w 164"/>
                  <a:gd name="T1" fmla="*/ 0 h 150"/>
                  <a:gd name="T2" fmla="*/ 0 w 164"/>
                  <a:gd name="T3" fmla="*/ 0 h 150"/>
                  <a:gd name="T4" fmla="*/ 0 w 164"/>
                  <a:gd name="T5" fmla="*/ 0 h 150"/>
                  <a:gd name="T6" fmla="*/ 0 w 164"/>
                  <a:gd name="T7" fmla="*/ 0 h 150"/>
                  <a:gd name="T8" fmla="*/ 0 w 164"/>
                  <a:gd name="T9" fmla="*/ 0 h 150"/>
                  <a:gd name="T10" fmla="*/ 0 w 164"/>
                  <a:gd name="T11" fmla="*/ 0 h 150"/>
                  <a:gd name="T12" fmla="*/ 0 w 164"/>
                  <a:gd name="T13" fmla="*/ 0 h 150"/>
                  <a:gd name="T14" fmla="*/ 0 w 164"/>
                  <a:gd name="T15" fmla="*/ 0 h 150"/>
                  <a:gd name="T16" fmla="*/ 0 w 164"/>
                  <a:gd name="T17" fmla="*/ 0 h 150"/>
                  <a:gd name="T18" fmla="*/ 0 w 164"/>
                  <a:gd name="T19" fmla="*/ 0 h 150"/>
                  <a:gd name="T20" fmla="*/ 0 w 164"/>
                  <a:gd name="T21" fmla="*/ 0 h 1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"/>
                  <a:gd name="T34" fmla="*/ 0 h 150"/>
                  <a:gd name="T35" fmla="*/ 164 w 164"/>
                  <a:gd name="T36" fmla="*/ 150 h 1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" h="150">
                    <a:moveTo>
                      <a:pt x="20" y="25"/>
                    </a:moveTo>
                    <a:lnTo>
                      <a:pt x="53" y="40"/>
                    </a:lnTo>
                    <a:lnTo>
                      <a:pt x="135" y="0"/>
                    </a:lnTo>
                    <a:lnTo>
                      <a:pt x="164" y="64"/>
                    </a:lnTo>
                    <a:lnTo>
                      <a:pt x="120" y="93"/>
                    </a:lnTo>
                    <a:lnTo>
                      <a:pt x="86" y="122"/>
                    </a:lnTo>
                    <a:lnTo>
                      <a:pt x="64" y="150"/>
                    </a:lnTo>
                    <a:lnTo>
                      <a:pt x="40" y="114"/>
                    </a:lnTo>
                    <a:lnTo>
                      <a:pt x="0" y="80"/>
                    </a:lnTo>
                    <a:lnTo>
                      <a:pt x="20" y="25"/>
                    </a:lnTo>
                    <a:close/>
                  </a:path>
                </a:pathLst>
              </a:custGeom>
              <a:solidFill>
                <a:srgbClr val="7F3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3" name="Freeform 117"/>
              <p:cNvSpPr>
                <a:spLocks/>
              </p:cNvSpPr>
              <p:nvPr/>
            </p:nvSpPr>
            <p:spPr bwMode="auto">
              <a:xfrm>
                <a:off x="911" y="4010"/>
                <a:ext cx="136" cy="113"/>
              </a:xfrm>
              <a:custGeom>
                <a:avLst/>
                <a:gdLst>
                  <a:gd name="T0" fmla="*/ 0 w 1221"/>
                  <a:gd name="T1" fmla="*/ 0 h 1021"/>
                  <a:gd name="T2" fmla="*/ 0 w 1221"/>
                  <a:gd name="T3" fmla="*/ 0 h 1021"/>
                  <a:gd name="T4" fmla="*/ 0 w 1221"/>
                  <a:gd name="T5" fmla="*/ 0 h 1021"/>
                  <a:gd name="T6" fmla="*/ 0 w 1221"/>
                  <a:gd name="T7" fmla="*/ 0 h 1021"/>
                  <a:gd name="T8" fmla="*/ 0 w 1221"/>
                  <a:gd name="T9" fmla="*/ 0 h 1021"/>
                  <a:gd name="T10" fmla="*/ 0 w 1221"/>
                  <a:gd name="T11" fmla="*/ 0 h 1021"/>
                  <a:gd name="T12" fmla="*/ 0 w 1221"/>
                  <a:gd name="T13" fmla="*/ 0 h 1021"/>
                  <a:gd name="T14" fmla="*/ 0 w 1221"/>
                  <a:gd name="T15" fmla="*/ 0 h 1021"/>
                  <a:gd name="T16" fmla="*/ 0 w 1221"/>
                  <a:gd name="T17" fmla="*/ 0 h 1021"/>
                  <a:gd name="T18" fmla="*/ 0 w 1221"/>
                  <a:gd name="T19" fmla="*/ 0 h 1021"/>
                  <a:gd name="T20" fmla="*/ 0 w 1221"/>
                  <a:gd name="T21" fmla="*/ 0 h 1021"/>
                  <a:gd name="T22" fmla="*/ 0 w 1221"/>
                  <a:gd name="T23" fmla="*/ 0 h 1021"/>
                  <a:gd name="T24" fmla="*/ 0 w 1221"/>
                  <a:gd name="T25" fmla="*/ 0 h 1021"/>
                  <a:gd name="T26" fmla="*/ 0 w 1221"/>
                  <a:gd name="T27" fmla="*/ 0 h 1021"/>
                  <a:gd name="T28" fmla="*/ 0 w 1221"/>
                  <a:gd name="T29" fmla="*/ 0 h 1021"/>
                  <a:gd name="T30" fmla="*/ 0 w 1221"/>
                  <a:gd name="T31" fmla="*/ 0 h 1021"/>
                  <a:gd name="T32" fmla="*/ 0 w 1221"/>
                  <a:gd name="T33" fmla="*/ 0 h 1021"/>
                  <a:gd name="T34" fmla="*/ 0 w 1221"/>
                  <a:gd name="T35" fmla="*/ 0 h 1021"/>
                  <a:gd name="T36" fmla="*/ 0 w 1221"/>
                  <a:gd name="T37" fmla="*/ 0 h 1021"/>
                  <a:gd name="T38" fmla="*/ 0 w 1221"/>
                  <a:gd name="T39" fmla="*/ 0 h 1021"/>
                  <a:gd name="T40" fmla="*/ 0 w 1221"/>
                  <a:gd name="T41" fmla="*/ 0 h 1021"/>
                  <a:gd name="T42" fmla="*/ 0 w 1221"/>
                  <a:gd name="T43" fmla="*/ 0 h 1021"/>
                  <a:gd name="T44" fmla="*/ 0 w 1221"/>
                  <a:gd name="T45" fmla="*/ 0 h 1021"/>
                  <a:gd name="T46" fmla="*/ 0 w 1221"/>
                  <a:gd name="T47" fmla="*/ 0 h 1021"/>
                  <a:gd name="T48" fmla="*/ 0 w 1221"/>
                  <a:gd name="T49" fmla="*/ 0 h 1021"/>
                  <a:gd name="T50" fmla="*/ 0 w 1221"/>
                  <a:gd name="T51" fmla="*/ 0 h 1021"/>
                  <a:gd name="T52" fmla="*/ 0 w 1221"/>
                  <a:gd name="T53" fmla="*/ 0 h 1021"/>
                  <a:gd name="T54" fmla="*/ 0 w 1221"/>
                  <a:gd name="T55" fmla="*/ 0 h 1021"/>
                  <a:gd name="T56" fmla="*/ 0 w 1221"/>
                  <a:gd name="T57" fmla="*/ 0 h 1021"/>
                  <a:gd name="T58" fmla="*/ 0 w 1221"/>
                  <a:gd name="T59" fmla="*/ 0 h 1021"/>
                  <a:gd name="T60" fmla="*/ 0 w 1221"/>
                  <a:gd name="T61" fmla="*/ 0 h 1021"/>
                  <a:gd name="T62" fmla="*/ 0 w 1221"/>
                  <a:gd name="T63" fmla="*/ 0 h 1021"/>
                  <a:gd name="T64" fmla="*/ 0 w 1221"/>
                  <a:gd name="T65" fmla="*/ 0 h 1021"/>
                  <a:gd name="T66" fmla="*/ 0 w 1221"/>
                  <a:gd name="T67" fmla="*/ 0 h 1021"/>
                  <a:gd name="T68" fmla="*/ 0 w 1221"/>
                  <a:gd name="T69" fmla="*/ 0 h 1021"/>
                  <a:gd name="T70" fmla="*/ 0 w 1221"/>
                  <a:gd name="T71" fmla="*/ 0 h 1021"/>
                  <a:gd name="T72" fmla="*/ 0 w 1221"/>
                  <a:gd name="T73" fmla="*/ 0 h 1021"/>
                  <a:gd name="T74" fmla="*/ 0 w 1221"/>
                  <a:gd name="T75" fmla="*/ 0 h 10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221"/>
                  <a:gd name="T115" fmla="*/ 0 h 1021"/>
                  <a:gd name="T116" fmla="*/ 1221 w 1221"/>
                  <a:gd name="T117" fmla="*/ 1021 h 10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221" h="1021">
                    <a:moveTo>
                      <a:pt x="601" y="95"/>
                    </a:moveTo>
                    <a:lnTo>
                      <a:pt x="424" y="99"/>
                    </a:lnTo>
                    <a:lnTo>
                      <a:pt x="257" y="167"/>
                    </a:lnTo>
                    <a:lnTo>
                      <a:pt x="217" y="207"/>
                    </a:lnTo>
                    <a:lnTo>
                      <a:pt x="177" y="256"/>
                    </a:lnTo>
                    <a:lnTo>
                      <a:pt x="115" y="363"/>
                    </a:lnTo>
                    <a:lnTo>
                      <a:pt x="92" y="466"/>
                    </a:lnTo>
                    <a:lnTo>
                      <a:pt x="96" y="573"/>
                    </a:lnTo>
                    <a:lnTo>
                      <a:pt x="103" y="706"/>
                    </a:lnTo>
                    <a:lnTo>
                      <a:pt x="121" y="766"/>
                    </a:lnTo>
                    <a:lnTo>
                      <a:pt x="140" y="788"/>
                    </a:lnTo>
                    <a:lnTo>
                      <a:pt x="167" y="802"/>
                    </a:lnTo>
                    <a:lnTo>
                      <a:pt x="234" y="795"/>
                    </a:lnTo>
                    <a:lnTo>
                      <a:pt x="304" y="754"/>
                    </a:lnTo>
                    <a:lnTo>
                      <a:pt x="374" y="702"/>
                    </a:lnTo>
                    <a:lnTo>
                      <a:pt x="405" y="678"/>
                    </a:lnTo>
                    <a:lnTo>
                      <a:pt x="434" y="660"/>
                    </a:lnTo>
                    <a:lnTo>
                      <a:pt x="626" y="558"/>
                    </a:lnTo>
                    <a:lnTo>
                      <a:pt x="683" y="472"/>
                    </a:lnTo>
                    <a:lnTo>
                      <a:pt x="726" y="376"/>
                    </a:lnTo>
                    <a:lnTo>
                      <a:pt x="767" y="423"/>
                    </a:lnTo>
                    <a:lnTo>
                      <a:pt x="788" y="445"/>
                    </a:lnTo>
                    <a:lnTo>
                      <a:pt x="817" y="458"/>
                    </a:lnTo>
                    <a:lnTo>
                      <a:pt x="892" y="460"/>
                    </a:lnTo>
                    <a:lnTo>
                      <a:pt x="967" y="433"/>
                    </a:lnTo>
                    <a:lnTo>
                      <a:pt x="1024" y="375"/>
                    </a:lnTo>
                    <a:lnTo>
                      <a:pt x="1065" y="305"/>
                    </a:lnTo>
                    <a:lnTo>
                      <a:pt x="1115" y="175"/>
                    </a:lnTo>
                    <a:lnTo>
                      <a:pt x="1101" y="143"/>
                    </a:lnTo>
                    <a:lnTo>
                      <a:pt x="1078" y="118"/>
                    </a:lnTo>
                    <a:lnTo>
                      <a:pt x="1048" y="98"/>
                    </a:lnTo>
                    <a:lnTo>
                      <a:pt x="1013" y="82"/>
                    </a:lnTo>
                    <a:lnTo>
                      <a:pt x="928" y="73"/>
                    </a:lnTo>
                    <a:lnTo>
                      <a:pt x="843" y="83"/>
                    </a:lnTo>
                    <a:lnTo>
                      <a:pt x="739" y="133"/>
                    </a:lnTo>
                    <a:lnTo>
                      <a:pt x="702" y="74"/>
                    </a:lnTo>
                    <a:lnTo>
                      <a:pt x="724" y="55"/>
                    </a:lnTo>
                    <a:lnTo>
                      <a:pt x="756" y="35"/>
                    </a:lnTo>
                    <a:lnTo>
                      <a:pt x="880" y="27"/>
                    </a:lnTo>
                    <a:lnTo>
                      <a:pt x="953" y="31"/>
                    </a:lnTo>
                    <a:lnTo>
                      <a:pt x="1011" y="31"/>
                    </a:lnTo>
                    <a:lnTo>
                      <a:pt x="1071" y="11"/>
                    </a:lnTo>
                    <a:lnTo>
                      <a:pt x="1122" y="0"/>
                    </a:lnTo>
                    <a:lnTo>
                      <a:pt x="1177" y="11"/>
                    </a:lnTo>
                    <a:lnTo>
                      <a:pt x="1221" y="60"/>
                    </a:lnTo>
                    <a:lnTo>
                      <a:pt x="1219" y="137"/>
                    </a:lnTo>
                    <a:lnTo>
                      <a:pt x="1175" y="256"/>
                    </a:lnTo>
                    <a:lnTo>
                      <a:pt x="1109" y="384"/>
                    </a:lnTo>
                    <a:lnTo>
                      <a:pt x="1022" y="480"/>
                    </a:lnTo>
                    <a:lnTo>
                      <a:pt x="950" y="526"/>
                    </a:lnTo>
                    <a:lnTo>
                      <a:pt x="847" y="573"/>
                    </a:lnTo>
                    <a:lnTo>
                      <a:pt x="784" y="573"/>
                    </a:lnTo>
                    <a:lnTo>
                      <a:pt x="743" y="627"/>
                    </a:lnTo>
                    <a:lnTo>
                      <a:pt x="699" y="673"/>
                    </a:lnTo>
                    <a:lnTo>
                      <a:pt x="639" y="709"/>
                    </a:lnTo>
                    <a:lnTo>
                      <a:pt x="538" y="745"/>
                    </a:lnTo>
                    <a:lnTo>
                      <a:pt x="457" y="764"/>
                    </a:lnTo>
                    <a:lnTo>
                      <a:pt x="386" y="796"/>
                    </a:lnTo>
                    <a:lnTo>
                      <a:pt x="359" y="804"/>
                    </a:lnTo>
                    <a:lnTo>
                      <a:pt x="268" y="868"/>
                    </a:lnTo>
                    <a:lnTo>
                      <a:pt x="108" y="1021"/>
                    </a:lnTo>
                    <a:lnTo>
                      <a:pt x="35" y="875"/>
                    </a:lnTo>
                    <a:lnTo>
                      <a:pt x="12" y="781"/>
                    </a:lnTo>
                    <a:lnTo>
                      <a:pt x="0" y="610"/>
                    </a:lnTo>
                    <a:lnTo>
                      <a:pt x="7" y="517"/>
                    </a:lnTo>
                    <a:lnTo>
                      <a:pt x="19" y="390"/>
                    </a:lnTo>
                    <a:lnTo>
                      <a:pt x="55" y="268"/>
                    </a:lnTo>
                    <a:lnTo>
                      <a:pt x="127" y="168"/>
                    </a:lnTo>
                    <a:lnTo>
                      <a:pt x="208" y="105"/>
                    </a:lnTo>
                    <a:lnTo>
                      <a:pt x="339" y="53"/>
                    </a:lnTo>
                    <a:lnTo>
                      <a:pt x="482" y="35"/>
                    </a:lnTo>
                    <a:lnTo>
                      <a:pt x="542" y="32"/>
                    </a:lnTo>
                    <a:lnTo>
                      <a:pt x="639" y="45"/>
                    </a:lnTo>
                    <a:lnTo>
                      <a:pt x="679" y="60"/>
                    </a:lnTo>
                    <a:lnTo>
                      <a:pt x="695" y="148"/>
                    </a:lnTo>
                    <a:lnTo>
                      <a:pt x="601" y="95"/>
                    </a:lnTo>
                    <a:close/>
                  </a:path>
                </a:pathLst>
              </a:custGeom>
              <a:solidFill>
                <a:srgbClr val="7F3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4" name="Freeform 118"/>
              <p:cNvSpPr>
                <a:spLocks/>
              </p:cNvSpPr>
              <p:nvPr/>
            </p:nvSpPr>
            <p:spPr bwMode="auto">
              <a:xfrm>
                <a:off x="910" y="4012"/>
                <a:ext cx="88" cy="113"/>
              </a:xfrm>
              <a:custGeom>
                <a:avLst/>
                <a:gdLst>
                  <a:gd name="T0" fmla="*/ 0 w 796"/>
                  <a:gd name="T1" fmla="*/ 0 h 1013"/>
                  <a:gd name="T2" fmla="*/ 0 w 796"/>
                  <a:gd name="T3" fmla="*/ 0 h 1013"/>
                  <a:gd name="T4" fmla="*/ 0 w 796"/>
                  <a:gd name="T5" fmla="*/ 0 h 1013"/>
                  <a:gd name="T6" fmla="*/ 0 w 796"/>
                  <a:gd name="T7" fmla="*/ 0 h 1013"/>
                  <a:gd name="T8" fmla="*/ 0 w 796"/>
                  <a:gd name="T9" fmla="*/ 0 h 1013"/>
                  <a:gd name="T10" fmla="*/ 0 w 796"/>
                  <a:gd name="T11" fmla="*/ 0 h 1013"/>
                  <a:gd name="T12" fmla="*/ 0 w 796"/>
                  <a:gd name="T13" fmla="*/ 0 h 1013"/>
                  <a:gd name="T14" fmla="*/ 0 w 796"/>
                  <a:gd name="T15" fmla="*/ 0 h 1013"/>
                  <a:gd name="T16" fmla="*/ 0 w 796"/>
                  <a:gd name="T17" fmla="*/ 0 h 1013"/>
                  <a:gd name="T18" fmla="*/ 0 w 796"/>
                  <a:gd name="T19" fmla="*/ 0 h 1013"/>
                  <a:gd name="T20" fmla="*/ 0 w 796"/>
                  <a:gd name="T21" fmla="*/ 0 h 1013"/>
                  <a:gd name="T22" fmla="*/ 0 w 796"/>
                  <a:gd name="T23" fmla="*/ 0 h 1013"/>
                  <a:gd name="T24" fmla="*/ 0 w 796"/>
                  <a:gd name="T25" fmla="*/ 0 h 1013"/>
                  <a:gd name="T26" fmla="*/ 0 w 796"/>
                  <a:gd name="T27" fmla="*/ 0 h 1013"/>
                  <a:gd name="T28" fmla="*/ 0 w 796"/>
                  <a:gd name="T29" fmla="*/ 0 h 1013"/>
                  <a:gd name="T30" fmla="*/ 0 w 796"/>
                  <a:gd name="T31" fmla="*/ 0 h 1013"/>
                  <a:gd name="T32" fmla="*/ 0 w 796"/>
                  <a:gd name="T33" fmla="*/ 0 h 1013"/>
                  <a:gd name="T34" fmla="*/ 0 w 796"/>
                  <a:gd name="T35" fmla="*/ 0 h 1013"/>
                  <a:gd name="T36" fmla="*/ 0 w 796"/>
                  <a:gd name="T37" fmla="*/ 0 h 1013"/>
                  <a:gd name="T38" fmla="*/ 0 w 796"/>
                  <a:gd name="T39" fmla="*/ 0 h 1013"/>
                  <a:gd name="T40" fmla="*/ 0 w 796"/>
                  <a:gd name="T41" fmla="*/ 0 h 1013"/>
                  <a:gd name="T42" fmla="*/ 0 w 796"/>
                  <a:gd name="T43" fmla="*/ 0 h 1013"/>
                  <a:gd name="T44" fmla="*/ 0 w 796"/>
                  <a:gd name="T45" fmla="*/ 0 h 1013"/>
                  <a:gd name="T46" fmla="*/ 0 w 796"/>
                  <a:gd name="T47" fmla="*/ 0 h 1013"/>
                  <a:gd name="T48" fmla="*/ 0 w 796"/>
                  <a:gd name="T49" fmla="*/ 0 h 1013"/>
                  <a:gd name="T50" fmla="*/ 0 w 796"/>
                  <a:gd name="T51" fmla="*/ 0 h 1013"/>
                  <a:gd name="T52" fmla="*/ 0 w 796"/>
                  <a:gd name="T53" fmla="*/ 0 h 1013"/>
                  <a:gd name="T54" fmla="*/ 0 w 796"/>
                  <a:gd name="T55" fmla="*/ 0 h 1013"/>
                  <a:gd name="T56" fmla="*/ 0 w 796"/>
                  <a:gd name="T57" fmla="*/ 0 h 1013"/>
                  <a:gd name="T58" fmla="*/ 0 w 796"/>
                  <a:gd name="T59" fmla="*/ 0 h 1013"/>
                  <a:gd name="T60" fmla="*/ 0 w 796"/>
                  <a:gd name="T61" fmla="*/ 0 h 1013"/>
                  <a:gd name="T62" fmla="*/ 0 w 796"/>
                  <a:gd name="T63" fmla="*/ 0 h 1013"/>
                  <a:gd name="T64" fmla="*/ 0 w 796"/>
                  <a:gd name="T65" fmla="*/ 0 h 1013"/>
                  <a:gd name="T66" fmla="*/ 0 w 796"/>
                  <a:gd name="T67" fmla="*/ 0 h 1013"/>
                  <a:gd name="T68" fmla="*/ 0 w 796"/>
                  <a:gd name="T69" fmla="*/ 0 h 10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96"/>
                  <a:gd name="T106" fmla="*/ 0 h 1013"/>
                  <a:gd name="T107" fmla="*/ 796 w 796"/>
                  <a:gd name="T108" fmla="*/ 1013 h 10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96" h="1013">
                    <a:moveTo>
                      <a:pt x="785" y="533"/>
                    </a:moveTo>
                    <a:lnTo>
                      <a:pt x="730" y="619"/>
                    </a:lnTo>
                    <a:lnTo>
                      <a:pt x="664" y="668"/>
                    </a:lnTo>
                    <a:lnTo>
                      <a:pt x="580" y="701"/>
                    </a:lnTo>
                    <a:lnTo>
                      <a:pt x="444" y="739"/>
                    </a:lnTo>
                    <a:lnTo>
                      <a:pt x="355" y="783"/>
                    </a:lnTo>
                    <a:lnTo>
                      <a:pt x="271" y="841"/>
                    </a:lnTo>
                    <a:lnTo>
                      <a:pt x="193" y="906"/>
                    </a:lnTo>
                    <a:lnTo>
                      <a:pt x="120" y="972"/>
                    </a:lnTo>
                    <a:lnTo>
                      <a:pt x="85" y="912"/>
                    </a:lnTo>
                    <a:lnTo>
                      <a:pt x="57" y="849"/>
                    </a:lnTo>
                    <a:lnTo>
                      <a:pt x="30" y="762"/>
                    </a:lnTo>
                    <a:lnTo>
                      <a:pt x="20" y="661"/>
                    </a:lnTo>
                    <a:lnTo>
                      <a:pt x="20" y="546"/>
                    </a:lnTo>
                    <a:lnTo>
                      <a:pt x="28" y="450"/>
                    </a:lnTo>
                    <a:lnTo>
                      <a:pt x="41" y="350"/>
                    </a:lnTo>
                    <a:lnTo>
                      <a:pt x="69" y="251"/>
                    </a:lnTo>
                    <a:lnTo>
                      <a:pt x="120" y="177"/>
                    </a:lnTo>
                    <a:lnTo>
                      <a:pt x="188" y="113"/>
                    </a:lnTo>
                    <a:lnTo>
                      <a:pt x="266" y="70"/>
                    </a:lnTo>
                    <a:lnTo>
                      <a:pt x="339" y="45"/>
                    </a:lnTo>
                    <a:lnTo>
                      <a:pt x="421" y="29"/>
                    </a:lnTo>
                    <a:lnTo>
                      <a:pt x="533" y="18"/>
                    </a:lnTo>
                    <a:lnTo>
                      <a:pt x="632" y="25"/>
                    </a:lnTo>
                    <a:lnTo>
                      <a:pt x="712" y="52"/>
                    </a:lnTo>
                    <a:lnTo>
                      <a:pt x="687" y="20"/>
                    </a:lnTo>
                    <a:lnTo>
                      <a:pt x="629" y="3"/>
                    </a:lnTo>
                    <a:lnTo>
                      <a:pt x="572" y="0"/>
                    </a:lnTo>
                    <a:lnTo>
                      <a:pt x="517" y="0"/>
                    </a:lnTo>
                    <a:lnTo>
                      <a:pt x="443" y="7"/>
                    </a:lnTo>
                    <a:lnTo>
                      <a:pt x="365" y="19"/>
                    </a:lnTo>
                    <a:lnTo>
                      <a:pt x="290" y="39"/>
                    </a:lnTo>
                    <a:lnTo>
                      <a:pt x="215" y="79"/>
                    </a:lnTo>
                    <a:lnTo>
                      <a:pt x="159" y="115"/>
                    </a:lnTo>
                    <a:lnTo>
                      <a:pt x="111" y="165"/>
                    </a:lnTo>
                    <a:lnTo>
                      <a:pt x="65" y="233"/>
                    </a:lnTo>
                    <a:lnTo>
                      <a:pt x="41" y="282"/>
                    </a:lnTo>
                    <a:lnTo>
                      <a:pt x="20" y="355"/>
                    </a:lnTo>
                    <a:lnTo>
                      <a:pt x="10" y="428"/>
                    </a:lnTo>
                    <a:lnTo>
                      <a:pt x="0" y="520"/>
                    </a:lnTo>
                    <a:lnTo>
                      <a:pt x="0" y="647"/>
                    </a:lnTo>
                    <a:lnTo>
                      <a:pt x="7" y="739"/>
                    </a:lnTo>
                    <a:lnTo>
                      <a:pt x="22" y="818"/>
                    </a:lnTo>
                    <a:lnTo>
                      <a:pt x="49" y="904"/>
                    </a:lnTo>
                    <a:lnTo>
                      <a:pt x="83" y="982"/>
                    </a:lnTo>
                    <a:lnTo>
                      <a:pt x="109" y="1013"/>
                    </a:lnTo>
                    <a:lnTo>
                      <a:pt x="146" y="980"/>
                    </a:lnTo>
                    <a:lnTo>
                      <a:pt x="175" y="948"/>
                    </a:lnTo>
                    <a:lnTo>
                      <a:pt x="212" y="914"/>
                    </a:lnTo>
                    <a:lnTo>
                      <a:pt x="255" y="914"/>
                    </a:lnTo>
                    <a:lnTo>
                      <a:pt x="246" y="893"/>
                    </a:lnTo>
                    <a:lnTo>
                      <a:pt x="266" y="865"/>
                    </a:lnTo>
                    <a:lnTo>
                      <a:pt x="295" y="839"/>
                    </a:lnTo>
                    <a:lnTo>
                      <a:pt x="320" y="819"/>
                    </a:lnTo>
                    <a:lnTo>
                      <a:pt x="336" y="813"/>
                    </a:lnTo>
                    <a:lnTo>
                      <a:pt x="364" y="828"/>
                    </a:lnTo>
                    <a:lnTo>
                      <a:pt x="386" y="833"/>
                    </a:lnTo>
                    <a:lnTo>
                      <a:pt x="370" y="823"/>
                    </a:lnTo>
                    <a:lnTo>
                      <a:pt x="354" y="811"/>
                    </a:lnTo>
                    <a:lnTo>
                      <a:pt x="349" y="799"/>
                    </a:lnTo>
                    <a:lnTo>
                      <a:pt x="377" y="780"/>
                    </a:lnTo>
                    <a:lnTo>
                      <a:pt x="431" y="762"/>
                    </a:lnTo>
                    <a:lnTo>
                      <a:pt x="461" y="743"/>
                    </a:lnTo>
                    <a:lnTo>
                      <a:pt x="524" y="742"/>
                    </a:lnTo>
                    <a:lnTo>
                      <a:pt x="642" y="704"/>
                    </a:lnTo>
                    <a:lnTo>
                      <a:pt x="724" y="652"/>
                    </a:lnTo>
                    <a:lnTo>
                      <a:pt x="764" y="615"/>
                    </a:lnTo>
                    <a:lnTo>
                      <a:pt x="789" y="578"/>
                    </a:lnTo>
                    <a:lnTo>
                      <a:pt x="796" y="556"/>
                    </a:lnTo>
                    <a:lnTo>
                      <a:pt x="785" y="5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5" name="Freeform 119"/>
              <p:cNvSpPr>
                <a:spLocks/>
              </p:cNvSpPr>
              <p:nvPr/>
            </p:nvSpPr>
            <p:spPr bwMode="auto">
              <a:xfrm>
                <a:off x="952" y="4073"/>
                <a:ext cx="115" cy="46"/>
              </a:xfrm>
              <a:custGeom>
                <a:avLst/>
                <a:gdLst>
                  <a:gd name="T0" fmla="*/ 0 w 1035"/>
                  <a:gd name="T1" fmla="*/ 0 h 409"/>
                  <a:gd name="T2" fmla="*/ 0 w 1035"/>
                  <a:gd name="T3" fmla="*/ 0 h 409"/>
                  <a:gd name="T4" fmla="*/ 0 w 1035"/>
                  <a:gd name="T5" fmla="*/ 0 h 409"/>
                  <a:gd name="T6" fmla="*/ 0 w 1035"/>
                  <a:gd name="T7" fmla="*/ 0 h 409"/>
                  <a:gd name="T8" fmla="*/ 0 w 1035"/>
                  <a:gd name="T9" fmla="*/ 0 h 409"/>
                  <a:gd name="T10" fmla="*/ 0 w 1035"/>
                  <a:gd name="T11" fmla="*/ 0 h 409"/>
                  <a:gd name="T12" fmla="*/ 0 w 1035"/>
                  <a:gd name="T13" fmla="*/ 0 h 409"/>
                  <a:gd name="T14" fmla="*/ 0 w 1035"/>
                  <a:gd name="T15" fmla="*/ 0 h 409"/>
                  <a:gd name="T16" fmla="*/ 0 w 1035"/>
                  <a:gd name="T17" fmla="*/ 0 h 409"/>
                  <a:gd name="T18" fmla="*/ 0 w 1035"/>
                  <a:gd name="T19" fmla="*/ 0 h 409"/>
                  <a:gd name="T20" fmla="*/ 0 w 1035"/>
                  <a:gd name="T21" fmla="*/ 0 h 409"/>
                  <a:gd name="T22" fmla="*/ 0 w 1035"/>
                  <a:gd name="T23" fmla="*/ 0 h 409"/>
                  <a:gd name="T24" fmla="*/ 0 w 1035"/>
                  <a:gd name="T25" fmla="*/ 0 h 409"/>
                  <a:gd name="T26" fmla="*/ 0 w 1035"/>
                  <a:gd name="T27" fmla="*/ 0 h 409"/>
                  <a:gd name="T28" fmla="*/ 0 w 1035"/>
                  <a:gd name="T29" fmla="*/ 0 h 409"/>
                  <a:gd name="T30" fmla="*/ 0 w 1035"/>
                  <a:gd name="T31" fmla="*/ 0 h 409"/>
                  <a:gd name="T32" fmla="*/ 0 w 1035"/>
                  <a:gd name="T33" fmla="*/ 0 h 409"/>
                  <a:gd name="T34" fmla="*/ 0 w 1035"/>
                  <a:gd name="T35" fmla="*/ 0 h 409"/>
                  <a:gd name="T36" fmla="*/ 0 w 1035"/>
                  <a:gd name="T37" fmla="*/ 0 h 409"/>
                  <a:gd name="T38" fmla="*/ 0 w 1035"/>
                  <a:gd name="T39" fmla="*/ 0 h 409"/>
                  <a:gd name="T40" fmla="*/ 0 w 1035"/>
                  <a:gd name="T41" fmla="*/ 0 h 409"/>
                  <a:gd name="T42" fmla="*/ 0 w 1035"/>
                  <a:gd name="T43" fmla="*/ 0 h 409"/>
                  <a:gd name="T44" fmla="*/ 0 w 1035"/>
                  <a:gd name="T45" fmla="*/ 0 h 409"/>
                  <a:gd name="T46" fmla="*/ 0 w 1035"/>
                  <a:gd name="T47" fmla="*/ 0 h 409"/>
                  <a:gd name="T48" fmla="*/ 0 w 1035"/>
                  <a:gd name="T49" fmla="*/ 0 h 409"/>
                  <a:gd name="T50" fmla="*/ 0 w 1035"/>
                  <a:gd name="T51" fmla="*/ 0 h 409"/>
                  <a:gd name="T52" fmla="*/ 0 w 1035"/>
                  <a:gd name="T53" fmla="*/ 0 h 409"/>
                  <a:gd name="T54" fmla="*/ 0 w 1035"/>
                  <a:gd name="T55" fmla="*/ 0 h 409"/>
                  <a:gd name="T56" fmla="*/ 0 w 1035"/>
                  <a:gd name="T57" fmla="*/ 0 h 409"/>
                  <a:gd name="T58" fmla="*/ 0 w 1035"/>
                  <a:gd name="T59" fmla="*/ 0 h 409"/>
                  <a:gd name="T60" fmla="*/ 0 w 1035"/>
                  <a:gd name="T61" fmla="*/ 0 h 409"/>
                  <a:gd name="T62" fmla="*/ 0 w 1035"/>
                  <a:gd name="T63" fmla="*/ 0 h 409"/>
                  <a:gd name="T64" fmla="*/ 0 w 1035"/>
                  <a:gd name="T65" fmla="*/ 0 h 409"/>
                  <a:gd name="T66" fmla="*/ 0 w 1035"/>
                  <a:gd name="T67" fmla="*/ 0 h 409"/>
                  <a:gd name="T68" fmla="*/ 0 w 1035"/>
                  <a:gd name="T69" fmla="*/ 0 h 409"/>
                  <a:gd name="T70" fmla="*/ 0 w 1035"/>
                  <a:gd name="T71" fmla="*/ 0 h 409"/>
                  <a:gd name="T72" fmla="*/ 0 w 1035"/>
                  <a:gd name="T73" fmla="*/ 0 h 409"/>
                  <a:gd name="T74" fmla="*/ 0 w 1035"/>
                  <a:gd name="T75" fmla="*/ 0 h 409"/>
                  <a:gd name="T76" fmla="*/ 0 w 1035"/>
                  <a:gd name="T77" fmla="*/ 0 h 409"/>
                  <a:gd name="T78" fmla="*/ 0 w 1035"/>
                  <a:gd name="T79" fmla="*/ 0 h 409"/>
                  <a:gd name="T80" fmla="*/ 0 w 1035"/>
                  <a:gd name="T81" fmla="*/ 0 h 409"/>
                  <a:gd name="T82" fmla="*/ 0 w 1035"/>
                  <a:gd name="T83" fmla="*/ 0 h 409"/>
                  <a:gd name="T84" fmla="*/ 0 w 1035"/>
                  <a:gd name="T85" fmla="*/ 0 h 409"/>
                  <a:gd name="T86" fmla="*/ 0 w 1035"/>
                  <a:gd name="T87" fmla="*/ 0 h 409"/>
                  <a:gd name="T88" fmla="*/ 0 w 1035"/>
                  <a:gd name="T89" fmla="*/ 0 h 409"/>
                  <a:gd name="T90" fmla="*/ 0 w 1035"/>
                  <a:gd name="T91" fmla="*/ 0 h 409"/>
                  <a:gd name="T92" fmla="*/ 0 w 1035"/>
                  <a:gd name="T93" fmla="*/ 0 h 409"/>
                  <a:gd name="T94" fmla="*/ 0 w 1035"/>
                  <a:gd name="T95" fmla="*/ 0 h 409"/>
                  <a:gd name="T96" fmla="*/ 0 w 1035"/>
                  <a:gd name="T97" fmla="*/ 0 h 409"/>
                  <a:gd name="T98" fmla="*/ 0 w 1035"/>
                  <a:gd name="T99" fmla="*/ 0 h 409"/>
                  <a:gd name="T100" fmla="*/ 0 w 1035"/>
                  <a:gd name="T101" fmla="*/ 0 h 409"/>
                  <a:gd name="T102" fmla="*/ 0 w 1035"/>
                  <a:gd name="T103" fmla="*/ 0 h 409"/>
                  <a:gd name="T104" fmla="*/ 0 w 1035"/>
                  <a:gd name="T105" fmla="*/ 0 h 409"/>
                  <a:gd name="T106" fmla="*/ 0 w 1035"/>
                  <a:gd name="T107" fmla="*/ 0 h 409"/>
                  <a:gd name="T108" fmla="*/ 0 w 1035"/>
                  <a:gd name="T109" fmla="*/ 0 h 409"/>
                  <a:gd name="T110" fmla="*/ 0 w 1035"/>
                  <a:gd name="T111" fmla="*/ 0 h 409"/>
                  <a:gd name="T112" fmla="*/ 0 w 1035"/>
                  <a:gd name="T113" fmla="*/ 0 h 409"/>
                  <a:gd name="T114" fmla="*/ 0 w 1035"/>
                  <a:gd name="T115" fmla="*/ 0 h 409"/>
                  <a:gd name="T116" fmla="*/ 0 w 1035"/>
                  <a:gd name="T117" fmla="*/ 0 h 409"/>
                  <a:gd name="T118" fmla="*/ 0 w 1035"/>
                  <a:gd name="T119" fmla="*/ 0 h 40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35"/>
                  <a:gd name="T181" fmla="*/ 0 h 409"/>
                  <a:gd name="T182" fmla="*/ 1035 w 1035"/>
                  <a:gd name="T183" fmla="*/ 409 h 40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35" h="409">
                    <a:moveTo>
                      <a:pt x="0" y="234"/>
                    </a:moveTo>
                    <a:lnTo>
                      <a:pt x="15" y="245"/>
                    </a:lnTo>
                    <a:lnTo>
                      <a:pt x="33" y="243"/>
                    </a:lnTo>
                    <a:lnTo>
                      <a:pt x="47" y="242"/>
                    </a:lnTo>
                    <a:lnTo>
                      <a:pt x="61" y="247"/>
                    </a:lnTo>
                    <a:lnTo>
                      <a:pt x="75" y="252"/>
                    </a:lnTo>
                    <a:lnTo>
                      <a:pt x="104" y="256"/>
                    </a:lnTo>
                    <a:lnTo>
                      <a:pt x="130" y="284"/>
                    </a:lnTo>
                    <a:lnTo>
                      <a:pt x="118" y="253"/>
                    </a:lnTo>
                    <a:lnTo>
                      <a:pt x="134" y="236"/>
                    </a:lnTo>
                    <a:lnTo>
                      <a:pt x="153" y="235"/>
                    </a:lnTo>
                    <a:lnTo>
                      <a:pt x="167" y="223"/>
                    </a:lnTo>
                    <a:lnTo>
                      <a:pt x="186" y="224"/>
                    </a:lnTo>
                    <a:lnTo>
                      <a:pt x="203" y="235"/>
                    </a:lnTo>
                    <a:lnTo>
                      <a:pt x="228" y="274"/>
                    </a:lnTo>
                    <a:lnTo>
                      <a:pt x="221" y="246"/>
                    </a:lnTo>
                    <a:lnTo>
                      <a:pt x="237" y="250"/>
                    </a:lnTo>
                    <a:lnTo>
                      <a:pt x="259" y="263"/>
                    </a:lnTo>
                    <a:lnTo>
                      <a:pt x="279" y="271"/>
                    </a:lnTo>
                    <a:lnTo>
                      <a:pt x="296" y="286"/>
                    </a:lnTo>
                    <a:lnTo>
                      <a:pt x="306" y="296"/>
                    </a:lnTo>
                    <a:lnTo>
                      <a:pt x="322" y="307"/>
                    </a:lnTo>
                    <a:lnTo>
                      <a:pt x="336" y="314"/>
                    </a:lnTo>
                    <a:lnTo>
                      <a:pt x="357" y="320"/>
                    </a:lnTo>
                    <a:lnTo>
                      <a:pt x="385" y="325"/>
                    </a:lnTo>
                    <a:lnTo>
                      <a:pt x="413" y="325"/>
                    </a:lnTo>
                    <a:lnTo>
                      <a:pt x="425" y="325"/>
                    </a:lnTo>
                    <a:lnTo>
                      <a:pt x="435" y="333"/>
                    </a:lnTo>
                    <a:lnTo>
                      <a:pt x="437" y="349"/>
                    </a:lnTo>
                    <a:lnTo>
                      <a:pt x="427" y="359"/>
                    </a:lnTo>
                    <a:lnTo>
                      <a:pt x="414" y="373"/>
                    </a:lnTo>
                    <a:lnTo>
                      <a:pt x="399" y="361"/>
                    </a:lnTo>
                    <a:lnTo>
                      <a:pt x="382" y="359"/>
                    </a:lnTo>
                    <a:lnTo>
                      <a:pt x="347" y="356"/>
                    </a:lnTo>
                    <a:lnTo>
                      <a:pt x="377" y="368"/>
                    </a:lnTo>
                    <a:lnTo>
                      <a:pt x="391" y="372"/>
                    </a:lnTo>
                    <a:lnTo>
                      <a:pt x="399" y="386"/>
                    </a:lnTo>
                    <a:lnTo>
                      <a:pt x="413" y="391"/>
                    </a:lnTo>
                    <a:lnTo>
                      <a:pt x="458" y="387"/>
                    </a:lnTo>
                    <a:lnTo>
                      <a:pt x="514" y="390"/>
                    </a:lnTo>
                    <a:lnTo>
                      <a:pt x="544" y="401"/>
                    </a:lnTo>
                    <a:lnTo>
                      <a:pt x="571" y="396"/>
                    </a:lnTo>
                    <a:lnTo>
                      <a:pt x="622" y="396"/>
                    </a:lnTo>
                    <a:lnTo>
                      <a:pt x="665" y="404"/>
                    </a:lnTo>
                    <a:lnTo>
                      <a:pt x="711" y="409"/>
                    </a:lnTo>
                    <a:lnTo>
                      <a:pt x="672" y="395"/>
                    </a:lnTo>
                    <a:lnTo>
                      <a:pt x="648" y="386"/>
                    </a:lnTo>
                    <a:lnTo>
                      <a:pt x="629" y="389"/>
                    </a:lnTo>
                    <a:lnTo>
                      <a:pt x="581" y="384"/>
                    </a:lnTo>
                    <a:lnTo>
                      <a:pt x="525" y="381"/>
                    </a:lnTo>
                    <a:lnTo>
                      <a:pt x="480" y="372"/>
                    </a:lnTo>
                    <a:lnTo>
                      <a:pt x="444" y="373"/>
                    </a:lnTo>
                    <a:lnTo>
                      <a:pt x="452" y="363"/>
                    </a:lnTo>
                    <a:lnTo>
                      <a:pt x="458" y="349"/>
                    </a:lnTo>
                    <a:lnTo>
                      <a:pt x="455" y="334"/>
                    </a:lnTo>
                    <a:lnTo>
                      <a:pt x="485" y="329"/>
                    </a:lnTo>
                    <a:lnTo>
                      <a:pt x="517" y="329"/>
                    </a:lnTo>
                    <a:lnTo>
                      <a:pt x="541" y="336"/>
                    </a:lnTo>
                    <a:lnTo>
                      <a:pt x="570" y="342"/>
                    </a:lnTo>
                    <a:lnTo>
                      <a:pt x="593" y="353"/>
                    </a:lnTo>
                    <a:lnTo>
                      <a:pt x="636" y="372"/>
                    </a:lnTo>
                    <a:lnTo>
                      <a:pt x="592" y="343"/>
                    </a:lnTo>
                    <a:lnTo>
                      <a:pt x="608" y="339"/>
                    </a:lnTo>
                    <a:lnTo>
                      <a:pt x="648" y="334"/>
                    </a:lnTo>
                    <a:lnTo>
                      <a:pt x="686" y="322"/>
                    </a:lnTo>
                    <a:lnTo>
                      <a:pt x="715" y="305"/>
                    </a:lnTo>
                    <a:lnTo>
                      <a:pt x="731" y="303"/>
                    </a:lnTo>
                    <a:lnTo>
                      <a:pt x="744" y="305"/>
                    </a:lnTo>
                    <a:lnTo>
                      <a:pt x="765" y="312"/>
                    </a:lnTo>
                    <a:lnTo>
                      <a:pt x="787" y="331"/>
                    </a:lnTo>
                    <a:lnTo>
                      <a:pt x="818" y="359"/>
                    </a:lnTo>
                    <a:lnTo>
                      <a:pt x="814" y="343"/>
                    </a:lnTo>
                    <a:lnTo>
                      <a:pt x="815" y="333"/>
                    </a:lnTo>
                    <a:lnTo>
                      <a:pt x="822" y="321"/>
                    </a:lnTo>
                    <a:lnTo>
                      <a:pt x="842" y="307"/>
                    </a:lnTo>
                    <a:lnTo>
                      <a:pt x="865" y="295"/>
                    </a:lnTo>
                    <a:lnTo>
                      <a:pt x="897" y="274"/>
                    </a:lnTo>
                    <a:lnTo>
                      <a:pt x="920" y="253"/>
                    </a:lnTo>
                    <a:lnTo>
                      <a:pt x="906" y="257"/>
                    </a:lnTo>
                    <a:lnTo>
                      <a:pt x="883" y="275"/>
                    </a:lnTo>
                    <a:lnTo>
                      <a:pt x="868" y="286"/>
                    </a:lnTo>
                    <a:lnTo>
                      <a:pt x="843" y="301"/>
                    </a:lnTo>
                    <a:lnTo>
                      <a:pt x="826" y="309"/>
                    </a:lnTo>
                    <a:lnTo>
                      <a:pt x="810" y="320"/>
                    </a:lnTo>
                    <a:lnTo>
                      <a:pt x="808" y="329"/>
                    </a:lnTo>
                    <a:lnTo>
                      <a:pt x="810" y="342"/>
                    </a:lnTo>
                    <a:lnTo>
                      <a:pt x="793" y="325"/>
                    </a:lnTo>
                    <a:lnTo>
                      <a:pt x="779" y="313"/>
                    </a:lnTo>
                    <a:lnTo>
                      <a:pt x="767" y="303"/>
                    </a:lnTo>
                    <a:lnTo>
                      <a:pt x="752" y="299"/>
                    </a:lnTo>
                    <a:lnTo>
                      <a:pt x="740" y="295"/>
                    </a:lnTo>
                    <a:lnTo>
                      <a:pt x="762" y="281"/>
                    </a:lnTo>
                    <a:lnTo>
                      <a:pt x="790" y="274"/>
                    </a:lnTo>
                    <a:lnTo>
                      <a:pt x="816" y="271"/>
                    </a:lnTo>
                    <a:lnTo>
                      <a:pt x="850" y="253"/>
                    </a:lnTo>
                    <a:lnTo>
                      <a:pt x="882" y="230"/>
                    </a:lnTo>
                    <a:lnTo>
                      <a:pt x="897" y="227"/>
                    </a:lnTo>
                    <a:lnTo>
                      <a:pt x="916" y="228"/>
                    </a:lnTo>
                    <a:lnTo>
                      <a:pt x="908" y="223"/>
                    </a:lnTo>
                    <a:lnTo>
                      <a:pt x="888" y="220"/>
                    </a:lnTo>
                    <a:lnTo>
                      <a:pt x="896" y="209"/>
                    </a:lnTo>
                    <a:lnTo>
                      <a:pt x="908" y="195"/>
                    </a:lnTo>
                    <a:lnTo>
                      <a:pt x="924" y="177"/>
                    </a:lnTo>
                    <a:lnTo>
                      <a:pt x="943" y="163"/>
                    </a:lnTo>
                    <a:lnTo>
                      <a:pt x="959" y="156"/>
                    </a:lnTo>
                    <a:lnTo>
                      <a:pt x="973" y="156"/>
                    </a:lnTo>
                    <a:lnTo>
                      <a:pt x="958" y="167"/>
                    </a:lnTo>
                    <a:lnTo>
                      <a:pt x="945" y="179"/>
                    </a:lnTo>
                    <a:lnTo>
                      <a:pt x="935" y="196"/>
                    </a:lnTo>
                    <a:lnTo>
                      <a:pt x="950" y="188"/>
                    </a:lnTo>
                    <a:lnTo>
                      <a:pt x="964" y="173"/>
                    </a:lnTo>
                    <a:lnTo>
                      <a:pt x="978" y="163"/>
                    </a:lnTo>
                    <a:lnTo>
                      <a:pt x="994" y="156"/>
                    </a:lnTo>
                    <a:lnTo>
                      <a:pt x="1010" y="150"/>
                    </a:lnTo>
                    <a:lnTo>
                      <a:pt x="1035" y="148"/>
                    </a:lnTo>
                    <a:lnTo>
                      <a:pt x="1020" y="136"/>
                    </a:lnTo>
                    <a:lnTo>
                      <a:pt x="999" y="138"/>
                    </a:lnTo>
                    <a:lnTo>
                      <a:pt x="977" y="130"/>
                    </a:lnTo>
                    <a:lnTo>
                      <a:pt x="964" y="130"/>
                    </a:lnTo>
                    <a:lnTo>
                      <a:pt x="951" y="132"/>
                    </a:lnTo>
                    <a:lnTo>
                      <a:pt x="916" y="135"/>
                    </a:lnTo>
                    <a:lnTo>
                      <a:pt x="903" y="151"/>
                    </a:lnTo>
                    <a:lnTo>
                      <a:pt x="892" y="170"/>
                    </a:lnTo>
                    <a:lnTo>
                      <a:pt x="893" y="126"/>
                    </a:lnTo>
                    <a:lnTo>
                      <a:pt x="888" y="90"/>
                    </a:lnTo>
                    <a:lnTo>
                      <a:pt x="879" y="63"/>
                    </a:lnTo>
                    <a:lnTo>
                      <a:pt x="868" y="31"/>
                    </a:lnTo>
                    <a:lnTo>
                      <a:pt x="837" y="0"/>
                    </a:lnTo>
                    <a:lnTo>
                      <a:pt x="862" y="42"/>
                    </a:lnTo>
                    <a:lnTo>
                      <a:pt x="874" y="76"/>
                    </a:lnTo>
                    <a:lnTo>
                      <a:pt x="883" y="115"/>
                    </a:lnTo>
                    <a:lnTo>
                      <a:pt x="883" y="156"/>
                    </a:lnTo>
                    <a:lnTo>
                      <a:pt x="875" y="179"/>
                    </a:lnTo>
                    <a:lnTo>
                      <a:pt x="857" y="215"/>
                    </a:lnTo>
                    <a:lnTo>
                      <a:pt x="834" y="236"/>
                    </a:lnTo>
                    <a:lnTo>
                      <a:pt x="822" y="242"/>
                    </a:lnTo>
                    <a:lnTo>
                      <a:pt x="831" y="209"/>
                    </a:lnTo>
                    <a:lnTo>
                      <a:pt x="821" y="173"/>
                    </a:lnTo>
                    <a:lnTo>
                      <a:pt x="818" y="138"/>
                    </a:lnTo>
                    <a:lnTo>
                      <a:pt x="809" y="110"/>
                    </a:lnTo>
                    <a:lnTo>
                      <a:pt x="782" y="60"/>
                    </a:lnTo>
                    <a:lnTo>
                      <a:pt x="760" y="38"/>
                    </a:lnTo>
                    <a:lnTo>
                      <a:pt x="787" y="85"/>
                    </a:lnTo>
                    <a:lnTo>
                      <a:pt x="802" y="116"/>
                    </a:lnTo>
                    <a:lnTo>
                      <a:pt x="809" y="167"/>
                    </a:lnTo>
                    <a:lnTo>
                      <a:pt x="818" y="199"/>
                    </a:lnTo>
                    <a:lnTo>
                      <a:pt x="813" y="231"/>
                    </a:lnTo>
                    <a:lnTo>
                      <a:pt x="803" y="244"/>
                    </a:lnTo>
                    <a:lnTo>
                      <a:pt x="776" y="256"/>
                    </a:lnTo>
                    <a:lnTo>
                      <a:pt x="753" y="257"/>
                    </a:lnTo>
                    <a:lnTo>
                      <a:pt x="738" y="265"/>
                    </a:lnTo>
                    <a:lnTo>
                      <a:pt x="719" y="281"/>
                    </a:lnTo>
                    <a:lnTo>
                      <a:pt x="719" y="231"/>
                    </a:lnTo>
                    <a:lnTo>
                      <a:pt x="709" y="182"/>
                    </a:lnTo>
                    <a:lnTo>
                      <a:pt x="697" y="126"/>
                    </a:lnTo>
                    <a:lnTo>
                      <a:pt x="692" y="100"/>
                    </a:lnTo>
                    <a:lnTo>
                      <a:pt x="681" y="44"/>
                    </a:lnTo>
                    <a:lnTo>
                      <a:pt x="696" y="149"/>
                    </a:lnTo>
                    <a:lnTo>
                      <a:pt x="703" y="189"/>
                    </a:lnTo>
                    <a:lnTo>
                      <a:pt x="710" y="230"/>
                    </a:lnTo>
                    <a:lnTo>
                      <a:pt x="707" y="273"/>
                    </a:lnTo>
                    <a:lnTo>
                      <a:pt x="697" y="294"/>
                    </a:lnTo>
                    <a:lnTo>
                      <a:pt x="662" y="305"/>
                    </a:lnTo>
                    <a:lnTo>
                      <a:pt x="635" y="310"/>
                    </a:lnTo>
                    <a:lnTo>
                      <a:pt x="593" y="312"/>
                    </a:lnTo>
                    <a:lnTo>
                      <a:pt x="560" y="307"/>
                    </a:lnTo>
                    <a:lnTo>
                      <a:pt x="553" y="295"/>
                    </a:lnTo>
                    <a:lnTo>
                      <a:pt x="568" y="231"/>
                    </a:lnTo>
                    <a:lnTo>
                      <a:pt x="574" y="168"/>
                    </a:lnTo>
                    <a:lnTo>
                      <a:pt x="580" y="97"/>
                    </a:lnTo>
                    <a:lnTo>
                      <a:pt x="579" y="41"/>
                    </a:lnTo>
                    <a:lnTo>
                      <a:pt x="570" y="70"/>
                    </a:lnTo>
                    <a:lnTo>
                      <a:pt x="571" y="110"/>
                    </a:lnTo>
                    <a:lnTo>
                      <a:pt x="564" y="194"/>
                    </a:lnTo>
                    <a:lnTo>
                      <a:pt x="553" y="259"/>
                    </a:lnTo>
                    <a:lnTo>
                      <a:pt x="544" y="289"/>
                    </a:lnTo>
                    <a:lnTo>
                      <a:pt x="525" y="307"/>
                    </a:lnTo>
                    <a:lnTo>
                      <a:pt x="498" y="311"/>
                    </a:lnTo>
                    <a:lnTo>
                      <a:pt x="489" y="303"/>
                    </a:lnTo>
                    <a:lnTo>
                      <a:pt x="488" y="285"/>
                    </a:lnTo>
                    <a:lnTo>
                      <a:pt x="505" y="237"/>
                    </a:lnTo>
                    <a:lnTo>
                      <a:pt x="510" y="194"/>
                    </a:lnTo>
                    <a:lnTo>
                      <a:pt x="495" y="245"/>
                    </a:lnTo>
                    <a:lnTo>
                      <a:pt x="483" y="267"/>
                    </a:lnTo>
                    <a:lnTo>
                      <a:pt x="474" y="285"/>
                    </a:lnTo>
                    <a:lnTo>
                      <a:pt x="452" y="294"/>
                    </a:lnTo>
                    <a:lnTo>
                      <a:pt x="438" y="296"/>
                    </a:lnTo>
                    <a:lnTo>
                      <a:pt x="419" y="295"/>
                    </a:lnTo>
                    <a:lnTo>
                      <a:pt x="400" y="288"/>
                    </a:lnTo>
                    <a:lnTo>
                      <a:pt x="394" y="271"/>
                    </a:lnTo>
                    <a:lnTo>
                      <a:pt x="404" y="255"/>
                    </a:lnTo>
                    <a:lnTo>
                      <a:pt x="416" y="234"/>
                    </a:lnTo>
                    <a:lnTo>
                      <a:pt x="425" y="212"/>
                    </a:lnTo>
                    <a:lnTo>
                      <a:pt x="440" y="174"/>
                    </a:lnTo>
                    <a:lnTo>
                      <a:pt x="455" y="140"/>
                    </a:lnTo>
                    <a:lnTo>
                      <a:pt x="472" y="106"/>
                    </a:lnTo>
                    <a:lnTo>
                      <a:pt x="494" y="58"/>
                    </a:lnTo>
                    <a:lnTo>
                      <a:pt x="518" y="18"/>
                    </a:lnTo>
                    <a:lnTo>
                      <a:pt x="498" y="32"/>
                    </a:lnTo>
                    <a:lnTo>
                      <a:pt x="480" y="55"/>
                    </a:lnTo>
                    <a:lnTo>
                      <a:pt x="475" y="73"/>
                    </a:lnTo>
                    <a:lnTo>
                      <a:pt x="463" y="101"/>
                    </a:lnTo>
                    <a:lnTo>
                      <a:pt x="451" y="127"/>
                    </a:lnTo>
                    <a:lnTo>
                      <a:pt x="438" y="153"/>
                    </a:lnTo>
                    <a:lnTo>
                      <a:pt x="420" y="196"/>
                    </a:lnTo>
                    <a:lnTo>
                      <a:pt x="411" y="223"/>
                    </a:lnTo>
                    <a:lnTo>
                      <a:pt x="395" y="249"/>
                    </a:lnTo>
                    <a:lnTo>
                      <a:pt x="373" y="264"/>
                    </a:lnTo>
                    <a:lnTo>
                      <a:pt x="355" y="269"/>
                    </a:lnTo>
                    <a:lnTo>
                      <a:pt x="335" y="269"/>
                    </a:lnTo>
                    <a:lnTo>
                      <a:pt x="311" y="263"/>
                    </a:lnTo>
                    <a:lnTo>
                      <a:pt x="293" y="255"/>
                    </a:lnTo>
                    <a:lnTo>
                      <a:pt x="279" y="243"/>
                    </a:lnTo>
                    <a:lnTo>
                      <a:pt x="273" y="231"/>
                    </a:lnTo>
                    <a:lnTo>
                      <a:pt x="288" y="217"/>
                    </a:lnTo>
                    <a:lnTo>
                      <a:pt x="344" y="173"/>
                    </a:lnTo>
                    <a:lnTo>
                      <a:pt x="396" y="116"/>
                    </a:lnTo>
                    <a:lnTo>
                      <a:pt x="421" y="88"/>
                    </a:lnTo>
                    <a:lnTo>
                      <a:pt x="377" y="124"/>
                    </a:lnTo>
                    <a:lnTo>
                      <a:pt x="322" y="176"/>
                    </a:lnTo>
                    <a:lnTo>
                      <a:pt x="278" y="213"/>
                    </a:lnTo>
                    <a:lnTo>
                      <a:pt x="254" y="226"/>
                    </a:lnTo>
                    <a:lnTo>
                      <a:pt x="245" y="226"/>
                    </a:lnTo>
                    <a:lnTo>
                      <a:pt x="246" y="208"/>
                    </a:lnTo>
                    <a:lnTo>
                      <a:pt x="255" y="182"/>
                    </a:lnTo>
                    <a:lnTo>
                      <a:pt x="266" y="164"/>
                    </a:lnTo>
                    <a:lnTo>
                      <a:pt x="300" y="132"/>
                    </a:lnTo>
                    <a:lnTo>
                      <a:pt x="134" y="188"/>
                    </a:lnTo>
                    <a:lnTo>
                      <a:pt x="108" y="192"/>
                    </a:lnTo>
                    <a:lnTo>
                      <a:pt x="128" y="196"/>
                    </a:lnTo>
                    <a:lnTo>
                      <a:pt x="144" y="198"/>
                    </a:lnTo>
                    <a:lnTo>
                      <a:pt x="147" y="208"/>
                    </a:lnTo>
                    <a:lnTo>
                      <a:pt x="139" y="217"/>
                    </a:lnTo>
                    <a:lnTo>
                      <a:pt x="121" y="225"/>
                    </a:lnTo>
                    <a:lnTo>
                      <a:pt x="109" y="234"/>
                    </a:lnTo>
                    <a:lnTo>
                      <a:pt x="83" y="236"/>
                    </a:lnTo>
                    <a:lnTo>
                      <a:pt x="63" y="237"/>
                    </a:lnTo>
                    <a:lnTo>
                      <a:pt x="55" y="226"/>
                    </a:lnTo>
                    <a:lnTo>
                      <a:pt x="63" y="214"/>
                    </a:lnTo>
                    <a:lnTo>
                      <a:pt x="72" y="197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6" name="Freeform 120"/>
              <p:cNvSpPr>
                <a:spLocks/>
              </p:cNvSpPr>
              <p:nvPr/>
            </p:nvSpPr>
            <p:spPr bwMode="auto">
              <a:xfrm>
                <a:off x="1046" y="4020"/>
                <a:ext cx="23" cy="71"/>
              </a:xfrm>
              <a:custGeom>
                <a:avLst/>
                <a:gdLst>
                  <a:gd name="T0" fmla="*/ 0 w 208"/>
                  <a:gd name="T1" fmla="*/ 0 h 636"/>
                  <a:gd name="T2" fmla="*/ 0 w 208"/>
                  <a:gd name="T3" fmla="*/ 0 h 636"/>
                  <a:gd name="T4" fmla="*/ 0 w 208"/>
                  <a:gd name="T5" fmla="*/ 0 h 636"/>
                  <a:gd name="T6" fmla="*/ 0 w 208"/>
                  <a:gd name="T7" fmla="*/ 0 h 636"/>
                  <a:gd name="T8" fmla="*/ 0 w 208"/>
                  <a:gd name="T9" fmla="*/ 0 h 636"/>
                  <a:gd name="T10" fmla="*/ 0 w 208"/>
                  <a:gd name="T11" fmla="*/ 0 h 636"/>
                  <a:gd name="T12" fmla="*/ 0 w 208"/>
                  <a:gd name="T13" fmla="*/ 0 h 636"/>
                  <a:gd name="T14" fmla="*/ 0 w 208"/>
                  <a:gd name="T15" fmla="*/ 0 h 636"/>
                  <a:gd name="T16" fmla="*/ 0 w 208"/>
                  <a:gd name="T17" fmla="*/ 0 h 636"/>
                  <a:gd name="T18" fmla="*/ 0 w 208"/>
                  <a:gd name="T19" fmla="*/ 0 h 636"/>
                  <a:gd name="T20" fmla="*/ 0 w 208"/>
                  <a:gd name="T21" fmla="*/ 0 h 636"/>
                  <a:gd name="T22" fmla="*/ 0 w 208"/>
                  <a:gd name="T23" fmla="*/ 0 h 636"/>
                  <a:gd name="T24" fmla="*/ 0 w 208"/>
                  <a:gd name="T25" fmla="*/ 0 h 636"/>
                  <a:gd name="T26" fmla="*/ 0 w 208"/>
                  <a:gd name="T27" fmla="*/ 0 h 636"/>
                  <a:gd name="T28" fmla="*/ 0 w 208"/>
                  <a:gd name="T29" fmla="*/ 0 h 636"/>
                  <a:gd name="T30" fmla="*/ 0 w 208"/>
                  <a:gd name="T31" fmla="*/ 0 h 636"/>
                  <a:gd name="T32" fmla="*/ 0 w 208"/>
                  <a:gd name="T33" fmla="*/ 0 h 636"/>
                  <a:gd name="T34" fmla="*/ 0 w 208"/>
                  <a:gd name="T35" fmla="*/ 0 h 636"/>
                  <a:gd name="T36" fmla="*/ 0 w 208"/>
                  <a:gd name="T37" fmla="*/ 0 h 636"/>
                  <a:gd name="T38" fmla="*/ 0 w 208"/>
                  <a:gd name="T39" fmla="*/ 0 h 636"/>
                  <a:gd name="T40" fmla="*/ 0 w 208"/>
                  <a:gd name="T41" fmla="*/ 0 h 636"/>
                  <a:gd name="T42" fmla="*/ 0 w 208"/>
                  <a:gd name="T43" fmla="*/ 0 h 636"/>
                  <a:gd name="T44" fmla="*/ 0 w 208"/>
                  <a:gd name="T45" fmla="*/ 0 h 636"/>
                  <a:gd name="T46" fmla="*/ 0 w 208"/>
                  <a:gd name="T47" fmla="*/ 0 h 636"/>
                  <a:gd name="T48" fmla="*/ 0 w 208"/>
                  <a:gd name="T49" fmla="*/ 0 h 636"/>
                  <a:gd name="T50" fmla="*/ 0 w 208"/>
                  <a:gd name="T51" fmla="*/ 0 h 636"/>
                  <a:gd name="T52" fmla="*/ 0 w 208"/>
                  <a:gd name="T53" fmla="*/ 0 h 636"/>
                  <a:gd name="T54" fmla="*/ 0 w 208"/>
                  <a:gd name="T55" fmla="*/ 0 h 636"/>
                  <a:gd name="T56" fmla="*/ 0 w 208"/>
                  <a:gd name="T57" fmla="*/ 0 h 636"/>
                  <a:gd name="T58" fmla="*/ 0 w 208"/>
                  <a:gd name="T59" fmla="*/ 0 h 636"/>
                  <a:gd name="T60" fmla="*/ 0 w 208"/>
                  <a:gd name="T61" fmla="*/ 0 h 636"/>
                  <a:gd name="T62" fmla="*/ 0 w 208"/>
                  <a:gd name="T63" fmla="*/ 0 h 636"/>
                  <a:gd name="T64" fmla="*/ 0 w 208"/>
                  <a:gd name="T65" fmla="*/ 0 h 636"/>
                  <a:gd name="T66" fmla="*/ 0 w 208"/>
                  <a:gd name="T67" fmla="*/ 0 h 636"/>
                  <a:gd name="T68" fmla="*/ 0 w 208"/>
                  <a:gd name="T69" fmla="*/ 0 h 636"/>
                  <a:gd name="T70" fmla="*/ 0 w 208"/>
                  <a:gd name="T71" fmla="*/ 0 h 636"/>
                  <a:gd name="T72" fmla="*/ 0 w 208"/>
                  <a:gd name="T73" fmla="*/ 0 h 636"/>
                  <a:gd name="T74" fmla="*/ 0 w 208"/>
                  <a:gd name="T75" fmla="*/ 0 h 636"/>
                  <a:gd name="T76" fmla="*/ 0 w 208"/>
                  <a:gd name="T77" fmla="*/ 0 h 636"/>
                  <a:gd name="T78" fmla="*/ 0 w 208"/>
                  <a:gd name="T79" fmla="*/ 0 h 636"/>
                  <a:gd name="T80" fmla="*/ 0 w 208"/>
                  <a:gd name="T81" fmla="*/ 0 h 636"/>
                  <a:gd name="T82" fmla="*/ 0 w 208"/>
                  <a:gd name="T83" fmla="*/ 0 h 6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8"/>
                  <a:gd name="T127" fmla="*/ 0 h 636"/>
                  <a:gd name="T128" fmla="*/ 208 w 208"/>
                  <a:gd name="T129" fmla="*/ 636 h 6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8" h="636">
                    <a:moveTo>
                      <a:pt x="11" y="31"/>
                    </a:moveTo>
                    <a:lnTo>
                      <a:pt x="43" y="38"/>
                    </a:lnTo>
                    <a:lnTo>
                      <a:pt x="63" y="54"/>
                    </a:lnTo>
                    <a:lnTo>
                      <a:pt x="76" y="70"/>
                    </a:lnTo>
                    <a:lnTo>
                      <a:pt x="85" y="84"/>
                    </a:lnTo>
                    <a:lnTo>
                      <a:pt x="88" y="96"/>
                    </a:lnTo>
                    <a:lnTo>
                      <a:pt x="88" y="104"/>
                    </a:lnTo>
                    <a:lnTo>
                      <a:pt x="78" y="116"/>
                    </a:lnTo>
                    <a:lnTo>
                      <a:pt x="88" y="113"/>
                    </a:lnTo>
                    <a:lnTo>
                      <a:pt x="108" y="122"/>
                    </a:lnTo>
                    <a:lnTo>
                      <a:pt x="119" y="138"/>
                    </a:lnTo>
                    <a:lnTo>
                      <a:pt x="125" y="161"/>
                    </a:lnTo>
                    <a:lnTo>
                      <a:pt x="125" y="180"/>
                    </a:lnTo>
                    <a:lnTo>
                      <a:pt x="124" y="190"/>
                    </a:lnTo>
                    <a:lnTo>
                      <a:pt x="108" y="192"/>
                    </a:lnTo>
                    <a:lnTo>
                      <a:pt x="133" y="208"/>
                    </a:lnTo>
                    <a:lnTo>
                      <a:pt x="148" y="222"/>
                    </a:lnTo>
                    <a:lnTo>
                      <a:pt x="139" y="229"/>
                    </a:lnTo>
                    <a:lnTo>
                      <a:pt x="156" y="246"/>
                    </a:lnTo>
                    <a:lnTo>
                      <a:pt x="164" y="258"/>
                    </a:lnTo>
                    <a:lnTo>
                      <a:pt x="164" y="270"/>
                    </a:lnTo>
                    <a:lnTo>
                      <a:pt x="144" y="258"/>
                    </a:lnTo>
                    <a:lnTo>
                      <a:pt x="163" y="285"/>
                    </a:lnTo>
                    <a:lnTo>
                      <a:pt x="167" y="305"/>
                    </a:lnTo>
                    <a:lnTo>
                      <a:pt x="166" y="325"/>
                    </a:lnTo>
                    <a:lnTo>
                      <a:pt x="163" y="346"/>
                    </a:lnTo>
                    <a:lnTo>
                      <a:pt x="139" y="328"/>
                    </a:lnTo>
                    <a:lnTo>
                      <a:pt x="155" y="349"/>
                    </a:lnTo>
                    <a:lnTo>
                      <a:pt x="164" y="361"/>
                    </a:lnTo>
                    <a:lnTo>
                      <a:pt x="167" y="384"/>
                    </a:lnTo>
                    <a:lnTo>
                      <a:pt x="163" y="403"/>
                    </a:lnTo>
                    <a:lnTo>
                      <a:pt x="155" y="380"/>
                    </a:lnTo>
                    <a:lnTo>
                      <a:pt x="145" y="363"/>
                    </a:lnTo>
                    <a:lnTo>
                      <a:pt x="155" y="402"/>
                    </a:lnTo>
                    <a:lnTo>
                      <a:pt x="155" y="427"/>
                    </a:lnTo>
                    <a:lnTo>
                      <a:pt x="147" y="448"/>
                    </a:lnTo>
                    <a:lnTo>
                      <a:pt x="137" y="458"/>
                    </a:lnTo>
                    <a:lnTo>
                      <a:pt x="132" y="438"/>
                    </a:lnTo>
                    <a:lnTo>
                      <a:pt x="122" y="419"/>
                    </a:lnTo>
                    <a:lnTo>
                      <a:pt x="109" y="398"/>
                    </a:lnTo>
                    <a:lnTo>
                      <a:pt x="88" y="375"/>
                    </a:lnTo>
                    <a:lnTo>
                      <a:pt x="66" y="359"/>
                    </a:lnTo>
                    <a:lnTo>
                      <a:pt x="24" y="330"/>
                    </a:lnTo>
                    <a:lnTo>
                      <a:pt x="54" y="356"/>
                    </a:lnTo>
                    <a:lnTo>
                      <a:pt x="80" y="379"/>
                    </a:lnTo>
                    <a:lnTo>
                      <a:pt x="99" y="401"/>
                    </a:lnTo>
                    <a:lnTo>
                      <a:pt x="118" y="432"/>
                    </a:lnTo>
                    <a:lnTo>
                      <a:pt x="124" y="470"/>
                    </a:lnTo>
                    <a:lnTo>
                      <a:pt x="119" y="504"/>
                    </a:lnTo>
                    <a:lnTo>
                      <a:pt x="113" y="531"/>
                    </a:lnTo>
                    <a:lnTo>
                      <a:pt x="95" y="558"/>
                    </a:lnTo>
                    <a:lnTo>
                      <a:pt x="98" y="530"/>
                    </a:lnTo>
                    <a:lnTo>
                      <a:pt x="90" y="502"/>
                    </a:lnTo>
                    <a:lnTo>
                      <a:pt x="80" y="482"/>
                    </a:lnTo>
                    <a:lnTo>
                      <a:pt x="30" y="424"/>
                    </a:lnTo>
                    <a:lnTo>
                      <a:pt x="71" y="480"/>
                    </a:lnTo>
                    <a:lnTo>
                      <a:pt x="82" y="502"/>
                    </a:lnTo>
                    <a:lnTo>
                      <a:pt x="87" y="531"/>
                    </a:lnTo>
                    <a:lnTo>
                      <a:pt x="85" y="568"/>
                    </a:lnTo>
                    <a:lnTo>
                      <a:pt x="51" y="636"/>
                    </a:lnTo>
                    <a:lnTo>
                      <a:pt x="96" y="620"/>
                    </a:lnTo>
                    <a:lnTo>
                      <a:pt x="136" y="566"/>
                    </a:lnTo>
                    <a:lnTo>
                      <a:pt x="161" y="515"/>
                    </a:lnTo>
                    <a:lnTo>
                      <a:pt x="179" y="466"/>
                    </a:lnTo>
                    <a:lnTo>
                      <a:pt x="192" y="423"/>
                    </a:lnTo>
                    <a:lnTo>
                      <a:pt x="202" y="385"/>
                    </a:lnTo>
                    <a:lnTo>
                      <a:pt x="205" y="346"/>
                    </a:lnTo>
                    <a:lnTo>
                      <a:pt x="208" y="312"/>
                    </a:lnTo>
                    <a:lnTo>
                      <a:pt x="208" y="285"/>
                    </a:lnTo>
                    <a:lnTo>
                      <a:pt x="208" y="249"/>
                    </a:lnTo>
                    <a:lnTo>
                      <a:pt x="203" y="228"/>
                    </a:lnTo>
                    <a:lnTo>
                      <a:pt x="185" y="201"/>
                    </a:lnTo>
                    <a:lnTo>
                      <a:pt x="167" y="190"/>
                    </a:lnTo>
                    <a:lnTo>
                      <a:pt x="169" y="154"/>
                    </a:lnTo>
                    <a:lnTo>
                      <a:pt x="165" y="133"/>
                    </a:lnTo>
                    <a:lnTo>
                      <a:pt x="157" y="120"/>
                    </a:lnTo>
                    <a:lnTo>
                      <a:pt x="148" y="113"/>
                    </a:lnTo>
                    <a:lnTo>
                      <a:pt x="132" y="104"/>
                    </a:lnTo>
                    <a:lnTo>
                      <a:pt x="87" y="53"/>
                    </a:lnTo>
                    <a:lnTo>
                      <a:pt x="50" y="22"/>
                    </a:lnTo>
                    <a:lnTo>
                      <a:pt x="24" y="9"/>
                    </a:lnTo>
                    <a:lnTo>
                      <a:pt x="0" y="0"/>
                    </a:ln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7" name="Freeform 121"/>
              <p:cNvSpPr>
                <a:spLocks/>
              </p:cNvSpPr>
              <p:nvPr/>
            </p:nvSpPr>
            <p:spPr bwMode="auto">
              <a:xfrm>
                <a:off x="986" y="4009"/>
                <a:ext cx="63" cy="66"/>
              </a:xfrm>
              <a:custGeom>
                <a:avLst/>
                <a:gdLst>
                  <a:gd name="T0" fmla="*/ 0 w 564"/>
                  <a:gd name="T1" fmla="*/ 0 h 593"/>
                  <a:gd name="T2" fmla="*/ 0 w 564"/>
                  <a:gd name="T3" fmla="*/ 0 h 593"/>
                  <a:gd name="T4" fmla="*/ 0 w 564"/>
                  <a:gd name="T5" fmla="*/ 0 h 593"/>
                  <a:gd name="T6" fmla="*/ 0 w 564"/>
                  <a:gd name="T7" fmla="*/ 0 h 593"/>
                  <a:gd name="T8" fmla="*/ 0 w 564"/>
                  <a:gd name="T9" fmla="*/ 0 h 593"/>
                  <a:gd name="T10" fmla="*/ 0 w 564"/>
                  <a:gd name="T11" fmla="*/ 0 h 593"/>
                  <a:gd name="T12" fmla="*/ 0 w 564"/>
                  <a:gd name="T13" fmla="*/ 0 h 593"/>
                  <a:gd name="T14" fmla="*/ 0 w 564"/>
                  <a:gd name="T15" fmla="*/ 0 h 593"/>
                  <a:gd name="T16" fmla="*/ 0 w 564"/>
                  <a:gd name="T17" fmla="*/ 0 h 593"/>
                  <a:gd name="T18" fmla="*/ 0 w 564"/>
                  <a:gd name="T19" fmla="*/ 0 h 593"/>
                  <a:gd name="T20" fmla="*/ 0 w 564"/>
                  <a:gd name="T21" fmla="*/ 0 h 593"/>
                  <a:gd name="T22" fmla="*/ 0 w 564"/>
                  <a:gd name="T23" fmla="*/ 0 h 593"/>
                  <a:gd name="T24" fmla="*/ 0 w 564"/>
                  <a:gd name="T25" fmla="*/ 0 h 593"/>
                  <a:gd name="T26" fmla="*/ 0 w 564"/>
                  <a:gd name="T27" fmla="*/ 0 h 593"/>
                  <a:gd name="T28" fmla="*/ 0 w 564"/>
                  <a:gd name="T29" fmla="*/ 0 h 593"/>
                  <a:gd name="T30" fmla="*/ 0 w 564"/>
                  <a:gd name="T31" fmla="*/ 0 h 593"/>
                  <a:gd name="T32" fmla="*/ 0 w 564"/>
                  <a:gd name="T33" fmla="*/ 0 h 593"/>
                  <a:gd name="T34" fmla="*/ 0 w 564"/>
                  <a:gd name="T35" fmla="*/ 0 h 593"/>
                  <a:gd name="T36" fmla="*/ 0 w 564"/>
                  <a:gd name="T37" fmla="*/ 0 h 593"/>
                  <a:gd name="T38" fmla="*/ 0 w 564"/>
                  <a:gd name="T39" fmla="*/ 0 h 593"/>
                  <a:gd name="T40" fmla="*/ 0 w 564"/>
                  <a:gd name="T41" fmla="*/ 0 h 593"/>
                  <a:gd name="T42" fmla="*/ 0 w 564"/>
                  <a:gd name="T43" fmla="*/ 0 h 593"/>
                  <a:gd name="T44" fmla="*/ 0 w 564"/>
                  <a:gd name="T45" fmla="*/ 0 h 593"/>
                  <a:gd name="T46" fmla="*/ 0 w 564"/>
                  <a:gd name="T47" fmla="*/ 0 h 593"/>
                  <a:gd name="T48" fmla="*/ 0 w 564"/>
                  <a:gd name="T49" fmla="*/ 0 h 593"/>
                  <a:gd name="T50" fmla="*/ 0 w 564"/>
                  <a:gd name="T51" fmla="*/ 0 h 593"/>
                  <a:gd name="T52" fmla="*/ 0 w 564"/>
                  <a:gd name="T53" fmla="*/ 0 h 593"/>
                  <a:gd name="T54" fmla="*/ 0 w 564"/>
                  <a:gd name="T55" fmla="*/ 0 h 593"/>
                  <a:gd name="T56" fmla="*/ 0 w 564"/>
                  <a:gd name="T57" fmla="*/ 0 h 593"/>
                  <a:gd name="T58" fmla="*/ 0 w 564"/>
                  <a:gd name="T59" fmla="*/ 0 h 593"/>
                  <a:gd name="T60" fmla="*/ 0 w 564"/>
                  <a:gd name="T61" fmla="*/ 0 h 593"/>
                  <a:gd name="T62" fmla="*/ 0 w 564"/>
                  <a:gd name="T63" fmla="*/ 0 h 5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64"/>
                  <a:gd name="T97" fmla="*/ 0 h 593"/>
                  <a:gd name="T98" fmla="*/ 564 w 564"/>
                  <a:gd name="T99" fmla="*/ 593 h 59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64" h="593">
                    <a:moveTo>
                      <a:pt x="0" y="68"/>
                    </a:moveTo>
                    <a:lnTo>
                      <a:pt x="62" y="42"/>
                    </a:lnTo>
                    <a:lnTo>
                      <a:pt x="86" y="36"/>
                    </a:lnTo>
                    <a:lnTo>
                      <a:pt x="130" y="29"/>
                    </a:lnTo>
                    <a:lnTo>
                      <a:pt x="171" y="29"/>
                    </a:lnTo>
                    <a:lnTo>
                      <a:pt x="217" y="31"/>
                    </a:lnTo>
                    <a:lnTo>
                      <a:pt x="254" y="35"/>
                    </a:lnTo>
                    <a:lnTo>
                      <a:pt x="293" y="35"/>
                    </a:lnTo>
                    <a:lnTo>
                      <a:pt x="337" y="31"/>
                    </a:lnTo>
                    <a:lnTo>
                      <a:pt x="375" y="19"/>
                    </a:lnTo>
                    <a:lnTo>
                      <a:pt x="412" y="6"/>
                    </a:lnTo>
                    <a:lnTo>
                      <a:pt x="447" y="0"/>
                    </a:lnTo>
                    <a:lnTo>
                      <a:pt x="473" y="0"/>
                    </a:lnTo>
                    <a:lnTo>
                      <a:pt x="505" y="4"/>
                    </a:lnTo>
                    <a:lnTo>
                      <a:pt x="533" y="23"/>
                    </a:lnTo>
                    <a:lnTo>
                      <a:pt x="548" y="44"/>
                    </a:lnTo>
                    <a:lnTo>
                      <a:pt x="562" y="77"/>
                    </a:lnTo>
                    <a:lnTo>
                      <a:pt x="564" y="101"/>
                    </a:lnTo>
                    <a:lnTo>
                      <a:pt x="561" y="126"/>
                    </a:lnTo>
                    <a:lnTo>
                      <a:pt x="556" y="148"/>
                    </a:lnTo>
                    <a:lnTo>
                      <a:pt x="545" y="160"/>
                    </a:lnTo>
                    <a:lnTo>
                      <a:pt x="539" y="180"/>
                    </a:lnTo>
                    <a:lnTo>
                      <a:pt x="536" y="203"/>
                    </a:lnTo>
                    <a:lnTo>
                      <a:pt x="520" y="233"/>
                    </a:lnTo>
                    <a:lnTo>
                      <a:pt x="520" y="245"/>
                    </a:lnTo>
                    <a:lnTo>
                      <a:pt x="537" y="249"/>
                    </a:lnTo>
                    <a:lnTo>
                      <a:pt x="515" y="258"/>
                    </a:lnTo>
                    <a:lnTo>
                      <a:pt x="475" y="341"/>
                    </a:lnTo>
                    <a:lnTo>
                      <a:pt x="432" y="409"/>
                    </a:lnTo>
                    <a:lnTo>
                      <a:pt x="371" y="478"/>
                    </a:lnTo>
                    <a:lnTo>
                      <a:pt x="305" y="526"/>
                    </a:lnTo>
                    <a:lnTo>
                      <a:pt x="261" y="554"/>
                    </a:lnTo>
                    <a:lnTo>
                      <a:pt x="216" y="573"/>
                    </a:lnTo>
                    <a:lnTo>
                      <a:pt x="179" y="585"/>
                    </a:lnTo>
                    <a:lnTo>
                      <a:pt x="98" y="593"/>
                    </a:lnTo>
                    <a:lnTo>
                      <a:pt x="99" y="570"/>
                    </a:lnTo>
                    <a:lnTo>
                      <a:pt x="172" y="570"/>
                    </a:lnTo>
                    <a:lnTo>
                      <a:pt x="244" y="547"/>
                    </a:lnTo>
                    <a:lnTo>
                      <a:pt x="315" y="502"/>
                    </a:lnTo>
                    <a:lnTo>
                      <a:pt x="384" y="438"/>
                    </a:lnTo>
                    <a:lnTo>
                      <a:pt x="441" y="365"/>
                    </a:lnTo>
                    <a:lnTo>
                      <a:pt x="482" y="291"/>
                    </a:lnTo>
                    <a:lnTo>
                      <a:pt x="511" y="214"/>
                    </a:lnTo>
                    <a:lnTo>
                      <a:pt x="529" y="142"/>
                    </a:lnTo>
                    <a:lnTo>
                      <a:pt x="527" y="89"/>
                    </a:lnTo>
                    <a:lnTo>
                      <a:pt x="520" y="62"/>
                    </a:lnTo>
                    <a:lnTo>
                      <a:pt x="505" y="44"/>
                    </a:lnTo>
                    <a:lnTo>
                      <a:pt x="484" y="26"/>
                    </a:lnTo>
                    <a:lnTo>
                      <a:pt x="470" y="22"/>
                    </a:lnTo>
                    <a:lnTo>
                      <a:pt x="447" y="16"/>
                    </a:lnTo>
                    <a:lnTo>
                      <a:pt x="423" y="20"/>
                    </a:lnTo>
                    <a:lnTo>
                      <a:pt x="385" y="34"/>
                    </a:lnTo>
                    <a:lnTo>
                      <a:pt x="356" y="44"/>
                    </a:lnTo>
                    <a:lnTo>
                      <a:pt x="321" y="50"/>
                    </a:lnTo>
                    <a:lnTo>
                      <a:pt x="286" y="54"/>
                    </a:lnTo>
                    <a:lnTo>
                      <a:pt x="252" y="53"/>
                    </a:lnTo>
                    <a:lnTo>
                      <a:pt x="217" y="50"/>
                    </a:lnTo>
                    <a:lnTo>
                      <a:pt x="190" y="48"/>
                    </a:lnTo>
                    <a:lnTo>
                      <a:pt x="155" y="44"/>
                    </a:lnTo>
                    <a:lnTo>
                      <a:pt x="118" y="46"/>
                    </a:lnTo>
                    <a:lnTo>
                      <a:pt x="79" y="58"/>
                    </a:lnTo>
                    <a:lnTo>
                      <a:pt x="37" y="75"/>
                    </a:lnTo>
                    <a:lnTo>
                      <a:pt x="27" y="8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8" name="Freeform 122"/>
              <p:cNvSpPr>
                <a:spLocks/>
              </p:cNvSpPr>
              <p:nvPr/>
            </p:nvSpPr>
            <p:spPr bwMode="auto">
              <a:xfrm>
                <a:off x="982" y="3993"/>
                <a:ext cx="13" cy="23"/>
              </a:xfrm>
              <a:custGeom>
                <a:avLst/>
                <a:gdLst>
                  <a:gd name="T0" fmla="*/ 0 w 117"/>
                  <a:gd name="T1" fmla="*/ 0 h 207"/>
                  <a:gd name="T2" fmla="*/ 0 w 117"/>
                  <a:gd name="T3" fmla="*/ 0 h 207"/>
                  <a:gd name="T4" fmla="*/ 0 w 117"/>
                  <a:gd name="T5" fmla="*/ 0 h 207"/>
                  <a:gd name="T6" fmla="*/ 0 w 117"/>
                  <a:gd name="T7" fmla="*/ 0 h 207"/>
                  <a:gd name="T8" fmla="*/ 0 w 117"/>
                  <a:gd name="T9" fmla="*/ 0 h 207"/>
                  <a:gd name="T10" fmla="*/ 0 w 117"/>
                  <a:gd name="T11" fmla="*/ 0 h 207"/>
                  <a:gd name="T12" fmla="*/ 0 w 117"/>
                  <a:gd name="T13" fmla="*/ 0 h 207"/>
                  <a:gd name="T14" fmla="*/ 0 w 117"/>
                  <a:gd name="T15" fmla="*/ 0 h 207"/>
                  <a:gd name="T16" fmla="*/ 0 w 117"/>
                  <a:gd name="T17" fmla="*/ 0 h 207"/>
                  <a:gd name="T18" fmla="*/ 0 w 117"/>
                  <a:gd name="T19" fmla="*/ 0 h 207"/>
                  <a:gd name="T20" fmla="*/ 0 w 117"/>
                  <a:gd name="T21" fmla="*/ 0 h 207"/>
                  <a:gd name="T22" fmla="*/ 0 w 117"/>
                  <a:gd name="T23" fmla="*/ 0 h 207"/>
                  <a:gd name="T24" fmla="*/ 0 w 117"/>
                  <a:gd name="T25" fmla="*/ 0 h 207"/>
                  <a:gd name="T26" fmla="*/ 0 w 117"/>
                  <a:gd name="T27" fmla="*/ 0 h 207"/>
                  <a:gd name="T28" fmla="*/ 0 w 117"/>
                  <a:gd name="T29" fmla="*/ 0 h 207"/>
                  <a:gd name="T30" fmla="*/ 0 w 117"/>
                  <a:gd name="T31" fmla="*/ 0 h 207"/>
                  <a:gd name="T32" fmla="*/ 0 w 117"/>
                  <a:gd name="T33" fmla="*/ 0 h 207"/>
                  <a:gd name="T34" fmla="*/ 0 w 117"/>
                  <a:gd name="T35" fmla="*/ 0 h 207"/>
                  <a:gd name="T36" fmla="*/ 0 w 117"/>
                  <a:gd name="T37" fmla="*/ 0 h 207"/>
                  <a:gd name="T38" fmla="*/ 0 w 117"/>
                  <a:gd name="T39" fmla="*/ 0 h 207"/>
                  <a:gd name="T40" fmla="*/ 0 w 117"/>
                  <a:gd name="T41" fmla="*/ 0 h 207"/>
                  <a:gd name="T42" fmla="*/ 0 w 117"/>
                  <a:gd name="T43" fmla="*/ 0 h 207"/>
                  <a:gd name="T44" fmla="*/ 0 w 117"/>
                  <a:gd name="T45" fmla="*/ 0 h 207"/>
                  <a:gd name="T46" fmla="*/ 0 w 117"/>
                  <a:gd name="T47" fmla="*/ 0 h 207"/>
                  <a:gd name="T48" fmla="*/ 0 w 117"/>
                  <a:gd name="T49" fmla="*/ 0 h 207"/>
                  <a:gd name="T50" fmla="*/ 0 w 117"/>
                  <a:gd name="T51" fmla="*/ 0 h 207"/>
                  <a:gd name="T52" fmla="*/ 0 w 117"/>
                  <a:gd name="T53" fmla="*/ 0 h 207"/>
                  <a:gd name="T54" fmla="*/ 0 w 117"/>
                  <a:gd name="T55" fmla="*/ 0 h 207"/>
                  <a:gd name="T56" fmla="*/ 0 w 117"/>
                  <a:gd name="T57" fmla="*/ 0 h 207"/>
                  <a:gd name="T58" fmla="*/ 0 w 117"/>
                  <a:gd name="T59" fmla="*/ 0 h 207"/>
                  <a:gd name="T60" fmla="*/ 0 w 117"/>
                  <a:gd name="T61" fmla="*/ 0 h 207"/>
                  <a:gd name="T62" fmla="*/ 0 w 117"/>
                  <a:gd name="T63" fmla="*/ 0 h 207"/>
                  <a:gd name="T64" fmla="*/ 0 w 117"/>
                  <a:gd name="T65" fmla="*/ 0 h 207"/>
                  <a:gd name="T66" fmla="*/ 0 w 117"/>
                  <a:gd name="T67" fmla="*/ 0 h 207"/>
                  <a:gd name="T68" fmla="*/ 0 w 117"/>
                  <a:gd name="T69" fmla="*/ 0 h 207"/>
                  <a:gd name="T70" fmla="*/ 0 w 117"/>
                  <a:gd name="T71" fmla="*/ 0 h 207"/>
                  <a:gd name="T72" fmla="*/ 0 w 117"/>
                  <a:gd name="T73" fmla="*/ 0 h 2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7"/>
                  <a:gd name="T112" fmla="*/ 0 h 207"/>
                  <a:gd name="T113" fmla="*/ 117 w 117"/>
                  <a:gd name="T114" fmla="*/ 207 h 20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7" h="207">
                    <a:moveTo>
                      <a:pt x="57" y="207"/>
                    </a:moveTo>
                    <a:lnTo>
                      <a:pt x="42" y="167"/>
                    </a:lnTo>
                    <a:lnTo>
                      <a:pt x="29" y="115"/>
                    </a:lnTo>
                    <a:lnTo>
                      <a:pt x="23" y="72"/>
                    </a:lnTo>
                    <a:lnTo>
                      <a:pt x="25" y="35"/>
                    </a:lnTo>
                    <a:lnTo>
                      <a:pt x="34" y="23"/>
                    </a:lnTo>
                    <a:lnTo>
                      <a:pt x="48" y="21"/>
                    </a:lnTo>
                    <a:lnTo>
                      <a:pt x="61" y="25"/>
                    </a:lnTo>
                    <a:lnTo>
                      <a:pt x="69" y="40"/>
                    </a:lnTo>
                    <a:lnTo>
                      <a:pt x="74" y="77"/>
                    </a:lnTo>
                    <a:lnTo>
                      <a:pt x="78" y="110"/>
                    </a:lnTo>
                    <a:lnTo>
                      <a:pt x="85" y="138"/>
                    </a:lnTo>
                    <a:lnTo>
                      <a:pt x="90" y="164"/>
                    </a:lnTo>
                    <a:lnTo>
                      <a:pt x="97" y="189"/>
                    </a:lnTo>
                    <a:lnTo>
                      <a:pt x="89" y="207"/>
                    </a:lnTo>
                    <a:lnTo>
                      <a:pt x="117" y="191"/>
                    </a:lnTo>
                    <a:lnTo>
                      <a:pt x="115" y="156"/>
                    </a:lnTo>
                    <a:lnTo>
                      <a:pt x="105" y="125"/>
                    </a:lnTo>
                    <a:lnTo>
                      <a:pt x="95" y="79"/>
                    </a:lnTo>
                    <a:lnTo>
                      <a:pt x="89" y="37"/>
                    </a:lnTo>
                    <a:lnTo>
                      <a:pt x="86" y="13"/>
                    </a:lnTo>
                    <a:lnTo>
                      <a:pt x="76" y="8"/>
                    </a:lnTo>
                    <a:lnTo>
                      <a:pt x="64" y="4"/>
                    </a:lnTo>
                    <a:lnTo>
                      <a:pt x="51" y="0"/>
                    </a:lnTo>
                    <a:lnTo>
                      <a:pt x="42" y="0"/>
                    </a:lnTo>
                    <a:lnTo>
                      <a:pt x="29" y="2"/>
                    </a:lnTo>
                    <a:lnTo>
                      <a:pt x="11" y="11"/>
                    </a:lnTo>
                    <a:lnTo>
                      <a:pt x="3" y="17"/>
                    </a:lnTo>
                    <a:lnTo>
                      <a:pt x="0" y="28"/>
                    </a:lnTo>
                    <a:lnTo>
                      <a:pt x="2" y="69"/>
                    </a:lnTo>
                    <a:lnTo>
                      <a:pt x="6" y="103"/>
                    </a:lnTo>
                    <a:lnTo>
                      <a:pt x="11" y="127"/>
                    </a:lnTo>
                    <a:lnTo>
                      <a:pt x="20" y="163"/>
                    </a:lnTo>
                    <a:lnTo>
                      <a:pt x="27" y="192"/>
                    </a:lnTo>
                    <a:lnTo>
                      <a:pt x="32" y="203"/>
                    </a:lnTo>
                    <a:lnTo>
                      <a:pt x="57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89" name="Freeform 123"/>
              <p:cNvSpPr>
                <a:spLocks/>
              </p:cNvSpPr>
              <p:nvPr/>
            </p:nvSpPr>
            <p:spPr bwMode="auto">
              <a:xfrm>
                <a:off x="1059" y="4087"/>
                <a:ext cx="18" cy="62"/>
              </a:xfrm>
              <a:custGeom>
                <a:avLst/>
                <a:gdLst>
                  <a:gd name="T0" fmla="*/ 0 w 158"/>
                  <a:gd name="T1" fmla="*/ 0 h 554"/>
                  <a:gd name="T2" fmla="*/ 0 w 158"/>
                  <a:gd name="T3" fmla="*/ 0 h 554"/>
                  <a:gd name="T4" fmla="*/ 0 w 158"/>
                  <a:gd name="T5" fmla="*/ 0 h 554"/>
                  <a:gd name="T6" fmla="*/ 0 w 158"/>
                  <a:gd name="T7" fmla="*/ 0 h 554"/>
                  <a:gd name="T8" fmla="*/ 0 w 158"/>
                  <a:gd name="T9" fmla="*/ 0 h 554"/>
                  <a:gd name="T10" fmla="*/ 0 w 158"/>
                  <a:gd name="T11" fmla="*/ 0 h 554"/>
                  <a:gd name="T12" fmla="*/ 0 w 158"/>
                  <a:gd name="T13" fmla="*/ 0 h 554"/>
                  <a:gd name="T14" fmla="*/ 0 w 158"/>
                  <a:gd name="T15" fmla="*/ 0 h 554"/>
                  <a:gd name="T16" fmla="*/ 0 w 158"/>
                  <a:gd name="T17" fmla="*/ 0 h 554"/>
                  <a:gd name="T18" fmla="*/ 0 w 158"/>
                  <a:gd name="T19" fmla="*/ 0 h 554"/>
                  <a:gd name="T20" fmla="*/ 0 w 158"/>
                  <a:gd name="T21" fmla="*/ 0 h 554"/>
                  <a:gd name="T22" fmla="*/ 0 w 158"/>
                  <a:gd name="T23" fmla="*/ 0 h 554"/>
                  <a:gd name="T24" fmla="*/ 0 w 158"/>
                  <a:gd name="T25" fmla="*/ 0 h 554"/>
                  <a:gd name="T26" fmla="*/ 0 w 158"/>
                  <a:gd name="T27" fmla="*/ 0 h 554"/>
                  <a:gd name="T28" fmla="*/ 0 w 158"/>
                  <a:gd name="T29" fmla="*/ 0 h 554"/>
                  <a:gd name="T30" fmla="*/ 0 w 158"/>
                  <a:gd name="T31" fmla="*/ 0 h 554"/>
                  <a:gd name="T32" fmla="*/ 0 w 158"/>
                  <a:gd name="T33" fmla="*/ 0 h 554"/>
                  <a:gd name="T34" fmla="*/ 0 w 158"/>
                  <a:gd name="T35" fmla="*/ 0 h 554"/>
                  <a:gd name="T36" fmla="*/ 0 w 158"/>
                  <a:gd name="T37" fmla="*/ 0 h 554"/>
                  <a:gd name="T38" fmla="*/ 0 w 158"/>
                  <a:gd name="T39" fmla="*/ 0 h 554"/>
                  <a:gd name="T40" fmla="*/ 0 w 158"/>
                  <a:gd name="T41" fmla="*/ 0 h 554"/>
                  <a:gd name="T42" fmla="*/ 0 w 158"/>
                  <a:gd name="T43" fmla="*/ 0 h 554"/>
                  <a:gd name="T44" fmla="*/ 0 w 158"/>
                  <a:gd name="T45" fmla="*/ 0 h 554"/>
                  <a:gd name="T46" fmla="*/ 0 w 158"/>
                  <a:gd name="T47" fmla="*/ 0 h 554"/>
                  <a:gd name="T48" fmla="*/ 0 w 158"/>
                  <a:gd name="T49" fmla="*/ 0 h 554"/>
                  <a:gd name="T50" fmla="*/ 0 w 158"/>
                  <a:gd name="T51" fmla="*/ 0 h 554"/>
                  <a:gd name="T52" fmla="*/ 0 w 158"/>
                  <a:gd name="T53" fmla="*/ 0 h 554"/>
                  <a:gd name="T54" fmla="*/ 0 w 158"/>
                  <a:gd name="T55" fmla="*/ 0 h 554"/>
                  <a:gd name="T56" fmla="*/ 0 w 158"/>
                  <a:gd name="T57" fmla="*/ 0 h 554"/>
                  <a:gd name="T58" fmla="*/ 0 w 158"/>
                  <a:gd name="T59" fmla="*/ 0 h 554"/>
                  <a:gd name="T60" fmla="*/ 0 w 158"/>
                  <a:gd name="T61" fmla="*/ 0 h 554"/>
                  <a:gd name="T62" fmla="*/ 0 w 158"/>
                  <a:gd name="T63" fmla="*/ 0 h 554"/>
                  <a:gd name="T64" fmla="*/ 0 w 158"/>
                  <a:gd name="T65" fmla="*/ 0 h 554"/>
                  <a:gd name="T66" fmla="*/ 0 w 158"/>
                  <a:gd name="T67" fmla="*/ 0 h 554"/>
                  <a:gd name="T68" fmla="*/ 0 w 158"/>
                  <a:gd name="T69" fmla="*/ 0 h 554"/>
                  <a:gd name="T70" fmla="*/ 0 w 158"/>
                  <a:gd name="T71" fmla="*/ 0 h 554"/>
                  <a:gd name="T72" fmla="*/ 0 w 158"/>
                  <a:gd name="T73" fmla="*/ 0 h 554"/>
                  <a:gd name="T74" fmla="*/ 0 w 158"/>
                  <a:gd name="T75" fmla="*/ 0 h 554"/>
                  <a:gd name="T76" fmla="*/ 0 w 158"/>
                  <a:gd name="T77" fmla="*/ 0 h 554"/>
                  <a:gd name="T78" fmla="*/ 0 w 158"/>
                  <a:gd name="T79" fmla="*/ 0 h 554"/>
                  <a:gd name="T80" fmla="*/ 0 w 158"/>
                  <a:gd name="T81" fmla="*/ 0 h 554"/>
                  <a:gd name="T82" fmla="*/ 0 w 158"/>
                  <a:gd name="T83" fmla="*/ 0 h 554"/>
                  <a:gd name="T84" fmla="*/ 0 w 158"/>
                  <a:gd name="T85" fmla="*/ 0 h 554"/>
                  <a:gd name="T86" fmla="*/ 0 w 158"/>
                  <a:gd name="T87" fmla="*/ 0 h 554"/>
                  <a:gd name="T88" fmla="*/ 0 w 158"/>
                  <a:gd name="T89" fmla="*/ 0 h 554"/>
                  <a:gd name="T90" fmla="*/ 0 w 158"/>
                  <a:gd name="T91" fmla="*/ 0 h 554"/>
                  <a:gd name="T92" fmla="*/ 0 w 158"/>
                  <a:gd name="T93" fmla="*/ 0 h 554"/>
                  <a:gd name="T94" fmla="*/ 0 w 158"/>
                  <a:gd name="T95" fmla="*/ 0 h 554"/>
                  <a:gd name="T96" fmla="*/ 0 w 158"/>
                  <a:gd name="T97" fmla="*/ 0 h 554"/>
                  <a:gd name="T98" fmla="*/ 0 w 158"/>
                  <a:gd name="T99" fmla="*/ 0 h 554"/>
                  <a:gd name="T100" fmla="*/ 0 w 158"/>
                  <a:gd name="T101" fmla="*/ 0 h 554"/>
                  <a:gd name="T102" fmla="*/ 0 w 158"/>
                  <a:gd name="T103" fmla="*/ 0 h 554"/>
                  <a:gd name="T104" fmla="*/ 0 w 158"/>
                  <a:gd name="T105" fmla="*/ 0 h 55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8"/>
                  <a:gd name="T160" fmla="*/ 0 h 554"/>
                  <a:gd name="T161" fmla="*/ 158 w 158"/>
                  <a:gd name="T162" fmla="*/ 554 h 55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8" h="554">
                    <a:moveTo>
                      <a:pt x="0" y="9"/>
                    </a:moveTo>
                    <a:lnTo>
                      <a:pt x="28" y="0"/>
                    </a:lnTo>
                    <a:lnTo>
                      <a:pt x="57" y="0"/>
                    </a:lnTo>
                    <a:lnTo>
                      <a:pt x="83" y="3"/>
                    </a:lnTo>
                    <a:lnTo>
                      <a:pt x="104" y="13"/>
                    </a:lnTo>
                    <a:lnTo>
                      <a:pt x="127" y="29"/>
                    </a:lnTo>
                    <a:lnTo>
                      <a:pt x="142" y="51"/>
                    </a:lnTo>
                    <a:lnTo>
                      <a:pt x="150" y="73"/>
                    </a:lnTo>
                    <a:lnTo>
                      <a:pt x="150" y="98"/>
                    </a:lnTo>
                    <a:lnTo>
                      <a:pt x="147" y="124"/>
                    </a:lnTo>
                    <a:lnTo>
                      <a:pt x="141" y="140"/>
                    </a:lnTo>
                    <a:lnTo>
                      <a:pt x="130" y="153"/>
                    </a:lnTo>
                    <a:lnTo>
                      <a:pt x="130" y="164"/>
                    </a:lnTo>
                    <a:lnTo>
                      <a:pt x="142" y="175"/>
                    </a:lnTo>
                    <a:lnTo>
                      <a:pt x="156" y="195"/>
                    </a:lnTo>
                    <a:lnTo>
                      <a:pt x="156" y="225"/>
                    </a:lnTo>
                    <a:lnTo>
                      <a:pt x="158" y="257"/>
                    </a:lnTo>
                    <a:lnTo>
                      <a:pt x="155" y="288"/>
                    </a:lnTo>
                    <a:lnTo>
                      <a:pt x="151" y="327"/>
                    </a:lnTo>
                    <a:lnTo>
                      <a:pt x="147" y="361"/>
                    </a:lnTo>
                    <a:lnTo>
                      <a:pt x="142" y="407"/>
                    </a:lnTo>
                    <a:lnTo>
                      <a:pt x="139" y="436"/>
                    </a:lnTo>
                    <a:lnTo>
                      <a:pt x="132" y="477"/>
                    </a:lnTo>
                    <a:lnTo>
                      <a:pt x="128" y="492"/>
                    </a:lnTo>
                    <a:lnTo>
                      <a:pt x="119" y="517"/>
                    </a:lnTo>
                    <a:lnTo>
                      <a:pt x="99" y="534"/>
                    </a:lnTo>
                    <a:lnTo>
                      <a:pt x="81" y="545"/>
                    </a:lnTo>
                    <a:lnTo>
                      <a:pt x="64" y="552"/>
                    </a:lnTo>
                    <a:lnTo>
                      <a:pt x="52" y="554"/>
                    </a:lnTo>
                    <a:lnTo>
                      <a:pt x="44" y="542"/>
                    </a:lnTo>
                    <a:lnTo>
                      <a:pt x="57" y="542"/>
                    </a:lnTo>
                    <a:lnTo>
                      <a:pt x="79" y="533"/>
                    </a:lnTo>
                    <a:lnTo>
                      <a:pt x="93" y="516"/>
                    </a:lnTo>
                    <a:lnTo>
                      <a:pt x="108" y="492"/>
                    </a:lnTo>
                    <a:lnTo>
                      <a:pt x="122" y="433"/>
                    </a:lnTo>
                    <a:lnTo>
                      <a:pt x="133" y="330"/>
                    </a:lnTo>
                    <a:lnTo>
                      <a:pt x="136" y="246"/>
                    </a:lnTo>
                    <a:lnTo>
                      <a:pt x="133" y="206"/>
                    </a:lnTo>
                    <a:lnTo>
                      <a:pt x="122" y="189"/>
                    </a:lnTo>
                    <a:lnTo>
                      <a:pt x="113" y="169"/>
                    </a:lnTo>
                    <a:lnTo>
                      <a:pt x="95" y="146"/>
                    </a:lnTo>
                    <a:lnTo>
                      <a:pt x="101" y="137"/>
                    </a:lnTo>
                    <a:lnTo>
                      <a:pt x="113" y="140"/>
                    </a:lnTo>
                    <a:lnTo>
                      <a:pt x="130" y="126"/>
                    </a:lnTo>
                    <a:lnTo>
                      <a:pt x="138" y="95"/>
                    </a:lnTo>
                    <a:lnTo>
                      <a:pt x="132" y="62"/>
                    </a:lnTo>
                    <a:lnTo>
                      <a:pt x="118" y="45"/>
                    </a:lnTo>
                    <a:lnTo>
                      <a:pt x="103" y="31"/>
                    </a:lnTo>
                    <a:lnTo>
                      <a:pt x="72" y="25"/>
                    </a:lnTo>
                    <a:lnTo>
                      <a:pt x="37" y="22"/>
                    </a:lnTo>
                    <a:lnTo>
                      <a:pt x="0" y="2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0" name="Freeform 124"/>
              <p:cNvSpPr>
                <a:spLocks/>
              </p:cNvSpPr>
              <p:nvPr/>
            </p:nvSpPr>
            <p:spPr bwMode="auto">
              <a:xfrm>
                <a:off x="1000" y="4136"/>
                <a:ext cx="12" cy="24"/>
              </a:xfrm>
              <a:custGeom>
                <a:avLst/>
                <a:gdLst>
                  <a:gd name="T0" fmla="*/ 0 w 105"/>
                  <a:gd name="T1" fmla="*/ 0 h 214"/>
                  <a:gd name="T2" fmla="*/ 0 w 105"/>
                  <a:gd name="T3" fmla="*/ 0 h 214"/>
                  <a:gd name="T4" fmla="*/ 0 w 105"/>
                  <a:gd name="T5" fmla="*/ 0 h 214"/>
                  <a:gd name="T6" fmla="*/ 0 w 105"/>
                  <a:gd name="T7" fmla="*/ 0 h 214"/>
                  <a:gd name="T8" fmla="*/ 0 w 105"/>
                  <a:gd name="T9" fmla="*/ 0 h 214"/>
                  <a:gd name="T10" fmla="*/ 0 w 105"/>
                  <a:gd name="T11" fmla="*/ 0 h 214"/>
                  <a:gd name="T12" fmla="*/ 0 w 105"/>
                  <a:gd name="T13" fmla="*/ 0 h 214"/>
                  <a:gd name="T14" fmla="*/ 0 w 105"/>
                  <a:gd name="T15" fmla="*/ 0 h 214"/>
                  <a:gd name="T16" fmla="*/ 0 w 105"/>
                  <a:gd name="T17" fmla="*/ 0 h 214"/>
                  <a:gd name="T18" fmla="*/ 0 w 105"/>
                  <a:gd name="T19" fmla="*/ 0 h 214"/>
                  <a:gd name="T20" fmla="*/ 0 w 105"/>
                  <a:gd name="T21" fmla="*/ 0 h 214"/>
                  <a:gd name="T22" fmla="*/ 0 w 105"/>
                  <a:gd name="T23" fmla="*/ 0 h 214"/>
                  <a:gd name="T24" fmla="*/ 0 w 105"/>
                  <a:gd name="T25" fmla="*/ 0 h 214"/>
                  <a:gd name="T26" fmla="*/ 0 w 105"/>
                  <a:gd name="T27" fmla="*/ 0 h 2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214"/>
                  <a:gd name="T44" fmla="*/ 105 w 105"/>
                  <a:gd name="T45" fmla="*/ 214 h 21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214">
                    <a:moveTo>
                      <a:pt x="105" y="46"/>
                    </a:moveTo>
                    <a:lnTo>
                      <a:pt x="73" y="101"/>
                    </a:lnTo>
                    <a:lnTo>
                      <a:pt x="54" y="139"/>
                    </a:lnTo>
                    <a:lnTo>
                      <a:pt x="43" y="168"/>
                    </a:lnTo>
                    <a:lnTo>
                      <a:pt x="36" y="214"/>
                    </a:lnTo>
                    <a:lnTo>
                      <a:pt x="27" y="193"/>
                    </a:lnTo>
                    <a:lnTo>
                      <a:pt x="16" y="192"/>
                    </a:lnTo>
                    <a:lnTo>
                      <a:pt x="0" y="197"/>
                    </a:lnTo>
                    <a:lnTo>
                      <a:pt x="34" y="159"/>
                    </a:lnTo>
                    <a:lnTo>
                      <a:pt x="67" y="97"/>
                    </a:lnTo>
                    <a:lnTo>
                      <a:pt x="87" y="28"/>
                    </a:lnTo>
                    <a:lnTo>
                      <a:pt x="99" y="0"/>
                    </a:lnTo>
                    <a:lnTo>
                      <a:pt x="105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1" name="Freeform 125"/>
              <p:cNvSpPr>
                <a:spLocks/>
              </p:cNvSpPr>
              <p:nvPr/>
            </p:nvSpPr>
            <p:spPr bwMode="auto">
              <a:xfrm>
                <a:off x="1003" y="4141"/>
                <a:ext cx="30" cy="50"/>
              </a:xfrm>
              <a:custGeom>
                <a:avLst/>
                <a:gdLst>
                  <a:gd name="T0" fmla="*/ 0 w 270"/>
                  <a:gd name="T1" fmla="*/ 0 h 451"/>
                  <a:gd name="T2" fmla="*/ 0 w 270"/>
                  <a:gd name="T3" fmla="*/ 0 h 451"/>
                  <a:gd name="T4" fmla="*/ 0 w 270"/>
                  <a:gd name="T5" fmla="*/ 0 h 451"/>
                  <a:gd name="T6" fmla="*/ 0 w 270"/>
                  <a:gd name="T7" fmla="*/ 0 h 451"/>
                  <a:gd name="T8" fmla="*/ 0 w 270"/>
                  <a:gd name="T9" fmla="*/ 0 h 451"/>
                  <a:gd name="T10" fmla="*/ 0 w 270"/>
                  <a:gd name="T11" fmla="*/ 0 h 451"/>
                  <a:gd name="T12" fmla="*/ 0 w 270"/>
                  <a:gd name="T13" fmla="*/ 0 h 451"/>
                  <a:gd name="T14" fmla="*/ 0 w 270"/>
                  <a:gd name="T15" fmla="*/ 0 h 451"/>
                  <a:gd name="T16" fmla="*/ 0 w 270"/>
                  <a:gd name="T17" fmla="*/ 0 h 451"/>
                  <a:gd name="T18" fmla="*/ 0 w 270"/>
                  <a:gd name="T19" fmla="*/ 0 h 451"/>
                  <a:gd name="T20" fmla="*/ 0 w 270"/>
                  <a:gd name="T21" fmla="*/ 0 h 451"/>
                  <a:gd name="T22" fmla="*/ 0 w 270"/>
                  <a:gd name="T23" fmla="*/ 0 h 451"/>
                  <a:gd name="T24" fmla="*/ 0 w 270"/>
                  <a:gd name="T25" fmla="*/ 0 h 451"/>
                  <a:gd name="T26" fmla="*/ 0 w 270"/>
                  <a:gd name="T27" fmla="*/ 0 h 451"/>
                  <a:gd name="T28" fmla="*/ 0 w 270"/>
                  <a:gd name="T29" fmla="*/ 0 h 451"/>
                  <a:gd name="T30" fmla="*/ 0 w 270"/>
                  <a:gd name="T31" fmla="*/ 0 h 451"/>
                  <a:gd name="T32" fmla="*/ 0 w 270"/>
                  <a:gd name="T33" fmla="*/ 0 h 451"/>
                  <a:gd name="T34" fmla="*/ 0 w 270"/>
                  <a:gd name="T35" fmla="*/ 0 h 451"/>
                  <a:gd name="T36" fmla="*/ 0 w 270"/>
                  <a:gd name="T37" fmla="*/ 0 h 451"/>
                  <a:gd name="T38" fmla="*/ 0 w 270"/>
                  <a:gd name="T39" fmla="*/ 0 h 451"/>
                  <a:gd name="T40" fmla="*/ 0 w 270"/>
                  <a:gd name="T41" fmla="*/ 0 h 451"/>
                  <a:gd name="T42" fmla="*/ 0 w 270"/>
                  <a:gd name="T43" fmla="*/ 0 h 451"/>
                  <a:gd name="T44" fmla="*/ 0 w 270"/>
                  <a:gd name="T45" fmla="*/ 0 h 451"/>
                  <a:gd name="T46" fmla="*/ 0 w 270"/>
                  <a:gd name="T47" fmla="*/ 0 h 451"/>
                  <a:gd name="T48" fmla="*/ 0 w 270"/>
                  <a:gd name="T49" fmla="*/ 0 h 451"/>
                  <a:gd name="T50" fmla="*/ 0 w 270"/>
                  <a:gd name="T51" fmla="*/ 0 h 451"/>
                  <a:gd name="T52" fmla="*/ 0 w 270"/>
                  <a:gd name="T53" fmla="*/ 0 h 451"/>
                  <a:gd name="T54" fmla="*/ 0 w 270"/>
                  <a:gd name="T55" fmla="*/ 0 h 451"/>
                  <a:gd name="T56" fmla="*/ 0 w 270"/>
                  <a:gd name="T57" fmla="*/ 0 h 451"/>
                  <a:gd name="T58" fmla="*/ 0 w 270"/>
                  <a:gd name="T59" fmla="*/ 0 h 451"/>
                  <a:gd name="T60" fmla="*/ 0 w 270"/>
                  <a:gd name="T61" fmla="*/ 0 h 451"/>
                  <a:gd name="T62" fmla="*/ 0 w 270"/>
                  <a:gd name="T63" fmla="*/ 0 h 4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0"/>
                  <a:gd name="T97" fmla="*/ 0 h 451"/>
                  <a:gd name="T98" fmla="*/ 270 w 270"/>
                  <a:gd name="T99" fmla="*/ 451 h 4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0" h="451">
                    <a:moveTo>
                      <a:pt x="248" y="0"/>
                    </a:moveTo>
                    <a:lnTo>
                      <a:pt x="249" y="22"/>
                    </a:lnTo>
                    <a:lnTo>
                      <a:pt x="270" y="26"/>
                    </a:lnTo>
                    <a:lnTo>
                      <a:pt x="235" y="31"/>
                    </a:lnTo>
                    <a:lnTo>
                      <a:pt x="185" y="63"/>
                    </a:lnTo>
                    <a:lnTo>
                      <a:pt x="136" y="105"/>
                    </a:lnTo>
                    <a:lnTo>
                      <a:pt x="99" y="149"/>
                    </a:lnTo>
                    <a:lnTo>
                      <a:pt x="73" y="192"/>
                    </a:lnTo>
                    <a:lnTo>
                      <a:pt x="58" y="229"/>
                    </a:lnTo>
                    <a:lnTo>
                      <a:pt x="53" y="271"/>
                    </a:lnTo>
                    <a:lnTo>
                      <a:pt x="53" y="307"/>
                    </a:lnTo>
                    <a:lnTo>
                      <a:pt x="57" y="335"/>
                    </a:lnTo>
                    <a:lnTo>
                      <a:pt x="70" y="371"/>
                    </a:lnTo>
                    <a:lnTo>
                      <a:pt x="93" y="391"/>
                    </a:lnTo>
                    <a:lnTo>
                      <a:pt x="72" y="385"/>
                    </a:lnTo>
                    <a:lnTo>
                      <a:pt x="52" y="387"/>
                    </a:lnTo>
                    <a:lnTo>
                      <a:pt x="37" y="405"/>
                    </a:lnTo>
                    <a:lnTo>
                      <a:pt x="20" y="442"/>
                    </a:lnTo>
                    <a:lnTo>
                      <a:pt x="0" y="451"/>
                    </a:lnTo>
                    <a:lnTo>
                      <a:pt x="23" y="376"/>
                    </a:lnTo>
                    <a:lnTo>
                      <a:pt x="41" y="340"/>
                    </a:lnTo>
                    <a:lnTo>
                      <a:pt x="41" y="313"/>
                    </a:lnTo>
                    <a:lnTo>
                      <a:pt x="38" y="267"/>
                    </a:lnTo>
                    <a:lnTo>
                      <a:pt x="46" y="221"/>
                    </a:lnTo>
                    <a:lnTo>
                      <a:pt x="61" y="172"/>
                    </a:lnTo>
                    <a:lnTo>
                      <a:pt x="93" y="126"/>
                    </a:lnTo>
                    <a:lnTo>
                      <a:pt x="130" y="88"/>
                    </a:lnTo>
                    <a:lnTo>
                      <a:pt x="174" y="56"/>
                    </a:lnTo>
                    <a:lnTo>
                      <a:pt x="206" y="37"/>
                    </a:lnTo>
                    <a:lnTo>
                      <a:pt x="234" y="17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2" name="Freeform 126"/>
              <p:cNvSpPr>
                <a:spLocks/>
              </p:cNvSpPr>
              <p:nvPr/>
            </p:nvSpPr>
            <p:spPr bwMode="auto">
              <a:xfrm>
                <a:off x="1023" y="4130"/>
                <a:ext cx="27" cy="39"/>
              </a:xfrm>
              <a:custGeom>
                <a:avLst/>
                <a:gdLst>
                  <a:gd name="T0" fmla="*/ 0 w 243"/>
                  <a:gd name="T1" fmla="*/ 0 h 352"/>
                  <a:gd name="T2" fmla="*/ 0 w 243"/>
                  <a:gd name="T3" fmla="*/ 0 h 352"/>
                  <a:gd name="T4" fmla="*/ 0 w 243"/>
                  <a:gd name="T5" fmla="*/ 0 h 352"/>
                  <a:gd name="T6" fmla="*/ 0 w 243"/>
                  <a:gd name="T7" fmla="*/ 0 h 352"/>
                  <a:gd name="T8" fmla="*/ 0 w 243"/>
                  <a:gd name="T9" fmla="*/ 0 h 352"/>
                  <a:gd name="T10" fmla="*/ 0 w 243"/>
                  <a:gd name="T11" fmla="*/ 0 h 352"/>
                  <a:gd name="T12" fmla="*/ 0 w 243"/>
                  <a:gd name="T13" fmla="*/ 0 h 352"/>
                  <a:gd name="T14" fmla="*/ 0 w 243"/>
                  <a:gd name="T15" fmla="*/ 0 h 352"/>
                  <a:gd name="T16" fmla="*/ 0 w 243"/>
                  <a:gd name="T17" fmla="*/ 0 h 352"/>
                  <a:gd name="T18" fmla="*/ 0 w 243"/>
                  <a:gd name="T19" fmla="*/ 0 h 352"/>
                  <a:gd name="T20" fmla="*/ 0 w 243"/>
                  <a:gd name="T21" fmla="*/ 0 h 352"/>
                  <a:gd name="T22" fmla="*/ 0 w 243"/>
                  <a:gd name="T23" fmla="*/ 0 h 352"/>
                  <a:gd name="T24" fmla="*/ 0 w 243"/>
                  <a:gd name="T25" fmla="*/ 0 h 352"/>
                  <a:gd name="T26" fmla="*/ 0 w 243"/>
                  <a:gd name="T27" fmla="*/ 0 h 352"/>
                  <a:gd name="T28" fmla="*/ 0 w 243"/>
                  <a:gd name="T29" fmla="*/ 0 h 352"/>
                  <a:gd name="T30" fmla="*/ 0 w 243"/>
                  <a:gd name="T31" fmla="*/ 0 h 352"/>
                  <a:gd name="T32" fmla="*/ 0 w 243"/>
                  <a:gd name="T33" fmla="*/ 0 h 352"/>
                  <a:gd name="T34" fmla="*/ 0 w 243"/>
                  <a:gd name="T35" fmla="*/ 0 h 352"/>
                  <a:gd name="T36" fmla="*/ 0 w 243"/>
                  <a:gd name="T37" fmla="*/ 0 h 352"/>
                  <a:gd name="T38" fmla="*/ 0 w 243"/>
                  <a:gd name="T39" fmla="*/ 0 h 352"/>
                  <a:gd name="T40" fmla="*/ 0 w 243"/>
                  <a:gd name="T41" fmla="*/ 0 h 352"/>
                  <a:gd name="T42" fmla="*/ 0 w 243"/>
                  <a:gd name="T43" fmla="*/ 0 h 352"/>
                  <a:gd name="T44" fmla="*/ 0 w 243"/>
                  <a:gd name="T45" fmla="*/ 0 h 352"/>
                  <a:gd name="T46" fmla="*/ 0 w 243"/>
                  <a:gd name="T47" fmla="*/ 0 h 352"/>
                  <a:gd name="T48" fmla="*/ 0 w 243"/>
                  <a:gd name="T49" fmla="*/ 0 h 352"/>
                  <a:gd name="T50" fmla="*/ 0 w 243"/>
                  <a:gd name="T51" fmla="*/ 0 h 3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3"/>
                  <a:gd name="T79" fmla="*/ 0 h 352"/>
                  <a:gd name="T80" fmla="*/ 243 w 243"/>
                  <a:gd name="T81" fmla="*/ 352 h 3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3" h="352">
                    <a:moveTo>
                      <a:pt x="219" y="19"/>
                    </a:moveTo>
                    <a:lnTo>
                      <a:pt x="227" y="54"/>
                    </a:lnTo>
                    <a:lnTo>
                      <a:pt x="225" y="101"/>
                    </a:lnTo>
                    <a:lnTo>
                      <a:pt x="211" y="141"/>
                    </a:lnTo>
                    <a:lnTo>
                      <a:pt x="172" y="198"/>
                    </a:lnTo>
                    <a:lnTo>
                      <a:pt x="133" y="245"/>
                    </a:lnTo>
                    <a:lnTo>
                      <a:pt x="94" y="282"/>
                    </a:lnTo>
                    <a:lnTo>
                      <a:pt x="74" y="298"/>
                    </a:lnTo>
                    <a:lnTo>
                      <a:pt x="36" y="318"/>
                    </a:lnTo>
                    <a:lnTo>
                      <a:pt x="0" y="327"/>
                    </a:lnTo>
                    <a:lnTo>
                      <a:pt x="21" y="336"/>
                    </a:lnTo>
                    <a:lnTo>
                      <a:pt x="27" y="352"/>
                    </a:lnTo>
                    <a:lnTo>
                      <a:pt x="35" y="340"/>
                    </a:lnTo>
                    <a:lnTo>
                      <a:pt x="54" y="322"/>
                    </a:lnTo>
                    <a:lnTo>
                      <a:pt x="81" y="304"/>
                    </a:lnTo>
                    <a:lnTo>
                      <a:pt x="112" y="282"/>
                    </a:lnTo>
                    <a:lnTo>
                      <a:pt x="139" y="258"/>
                    </a:lnTo>
                    <a:lnTo>
                      <a:pt x="165" y="221"/>
                    </a:lnTo>
                    <a:lnTo>
                      <a:pt x="190" y="187"/>
                    </a:lnTo>
                    <a:lnTo>
                      <a:pt x="222" y="140"/>
                    </a:lnTo>
                    <a:lnTo>
                      <a:pt x="243" y="101"/>
                    </a:lnTo>
                    <a:lnTo>
                      <a:pt x="240" y="63"/>
                    </a:lnTo>
                    <a:lnTo>
                      <a:pt x="236" y="30"/>
                    </a:lnTo>
                    <a:lnTo>
                      <a:pt x="236" y="0"/>
                    </a:lnTo>
                    <a:lnTo>
                      <a:pt x="219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3" name="Freeform 127"/>
              <p:cNvSpPr>
                <a:spLocks/>
              </p:cNvSpPr>
              <p:nvPr/>
            </p:nvSpPr>
            <p:spPr bwMode="auto">
              <a:xfrm>
                <a:off x="1038" y="4164"/>
                <a:ext cx="33" cy="52"/>
              </a:xfrm>
              <a:custGeom>
                <a:avLst/>
                <a:gdLst>
                  <a:gd name="T0" fmla="*/ 0 w 301"/>
                  <a:gd name="T1" fmla="*/ 0 h 469"/>
                  <a:gd name="T2" fmla="*/ 0 w 301"/>
                  <a:gd name="T3" fmla="*/ 0 h 469"/>
                  <a:gd name="T4" fmla="*/ 0 w 301"/>
                  <a:gd name="T5" fmla="*/ 0 h 469"/>
                  <a:gd name="T6" fmla="*/ 0 w 301"/>
                  <a:gd name="T7" fmla="*/ 0 h 469"/>
                  <a:gd name="T8" fmla="*/ 0 w 301"/>
                  <a:gd name="T9" fmla="*/ 0 h 469"/>
                  <a:gd name="T10" fmla="*/ 0 w 301"/>
                  <a:gd name="T11" fmla="*/ 0 h 469"/>
                  <a:gd name="T12" fmla="*/ 0 w 301"/>
                  <a:gd name="T13" fmla="*/ 0 h 469"/>
                  <a:gd name="T14" fmla="*/ 0 w 301"/>
                  <a:gd name="T15" fmla="*/ 0 h 469"/>
                  <a:gd name="T16" fmla="*/ 0 w 301"/>
                  <a:gd name="T17" fmla="*/ 0 h 469"/>
                  <a:gd name="T18" fmla="*/ 0 w 301"/>
                  <a:gd name="T19" fmla="*/ 0 h 469"/>
                  <a:gd name="T20" fmla="*/ 0 w 301"/>
                  <a:gd name="T21" fmla="*/ 0 h 469"/>
                  <a:gd name="T22" fmla="*/ 0 w 301"/>
                  <a:gd name="T23" fmla="*/ 0 h 469"/>
                  <a:gd name="T24" fmla="*/ 0 w 301"/>
                  <a:gd name="T25" fmla="*/ 0 h 469"/>
                  <a:gd name="T26" fmla="*/ 0 w 301"/>
                  <a:gd name="T27" fmla="*/ 0 h 469"/>
                  <a:gd name="T28" fmla="*/ 0 w 301"/>
                  <a:gd name="T29" fmla="*/ 0 h 469"/>
                  <a:gd name="T30" fmla="*/ 0 w 301"/>
                  <a:gd name="T31" fmla="*/ 0 h 469"/>
                  <a:gd name="T32" fmla="*/ 0 w 301"/>
                  <a:gd name="T33" fmla="*/ 0 h 469"/>
                  <a:gd name="T34" fmla="*/ 0 w 301"/>
                  <a:gd name="T35" fmla="*/ 0 h 469"/>
                  <a:gd name="T36" fmla="*/ 0 w 301"/>
                  <a:gd name="T37" fmla="*/ 0 h 469"/>
                  <a:gd name="T38" fmla="*/ 0 w 301"/>
                  <a:gd name="T39" fmla="*/ 0 h 469"/>
                  <a:gd name="T40" fmla="*/ 0 w 301"/>
                  <a:gd name="T41" fmla="*/ 0 h 469"/>
                  <a:gd name="T42" fmla="*/ 0 w 301"/>
                  <a:gd name="T43" fmla="*/ 0 h 469"/>
                  <a:gd name="T44" fmla="*/ 0 w 301"/>
                  <a:gd name="T45" fmla="*/ 0 h 469"/>
                  <a:gd name="T46" fmla="*/ 0 w 301"/>
                  <a:gd name="T47" fmla="*/ 0 h 469"/>
                  <a:gd name="T48" fmla="*/ 0 w 301"/>
                  <a:gd name="T49" fmla="*/ 0 h 469"/>
                  <a:gd name="T50" fmla="*/ 0 w 301"/>
                  <a:gd name="T51" fmla="*/ 0 h 469"/>
                  <a:gd name="T52" fmla="*/ 0 w 301"/>
                  <a:gd name="T53" fmla="*/ 0 h 469"/>
                  <a:gd name="T54" fmla="*/ 0 w 301"/>
                  <a:gd name="T55" fmla="*/ 0 h 469"/>
                  <a:gd name="T56" fmla="*/ 0 w 301"/>
                  <a:gd name="T57" fmla="*/ 0 h 469"/>
                  <a:gd name="T58" fmla="*/ 0 w 301"/>
                  <a:gd name="T59" fmla="*/ 0 h 469"/>
                  <a:gd name="T60" fmla="*/ 0 w 301"/>
                  <a:gd name="T61" fmla="*/ 0 h 469"/>
                  <a:gd name="T62" fmla="*/ 0 w 301"/>
                  <a:gd name="T63" fmla="*/ 0 h 469"/>
                  <a:gd name="T64" fmla="*/ 0 w 301"/>
                  <a:gd name="T65" fmla="*/ 0 h 469"/>
                  <a:gd name="T66" fmla="*/ 0 w 301"/>
                  <a:gd name="T67" fmla="*/ 0 h 469"/>
                  <a:gd name="T68" fmla="*/ 0 w 301"/>
                  <a:gd name="T69" fmla="*/ 0 h 469"/>
                  <a:gd name="T70" fmla="*/ 0 w 301"/>
                  <a:gd name="T71" fmla="*/ 0 h 469"/>
                  <a:gd name="T72" fmla="*/ 0 w 301"/>
                  <a:gd name="T73" fmla="*/ 0 h 469"/>
                  <a:gd name="T74" fmla="*/ 0 w 301"/>
                  <a:gd name="T75" fmla="*/ 0 h 469"/>
                  <a:gd name="T76" fmla="*/ 0 w 301"/>
                  <a:gd name="T77" fmla="*/ 0 h 469"/>
                  <a:gd name="T78" fmla="*/ 0 w 301"/>
                  <a:gd name="T79" fmla="*/ 0 h 469"/>
                  <a:gd name="T80" fmla="*/ 0 w 301"/>
                  <a:gd name="T81" fmla="*/ 0 h 469"/>
                  <a:gd name="T82" fmla="*/ 0 w 301"/>
                  <a:gd name="T83" fmla="*/ 0 h 469"/>
                  <a:gd name="T84" fmla="*/ 0 w 301"/>
                  <a:gd name="T85" fmla="*/ 0 h 469"/>
                  <a:gd name="T86" fmla="*/ 0 w 301"/>
                  <a:gd name="T87" fmla="*/ 0 h 469"/>
                  <a:gd name="T88" fmla="*/ 0 w 301"/>
                  <a:gd name="T89" fmla="*/ 0 h 469"/>
                  <a:gd name="T90" fmla="*/ 0 w 301"/>
                  <a:gd name="T91" fmla="*/ 0 h 469"/>
                  <a:gd name="T92" fmla="*/ 0 w 301"/>
                  <a:gd name="T93" fmla="*/ 0 h 469"/>
                  <a:gd name="T94" fmla="*/ 0 w 301"/>
                  <a:gd name="T95" fmla="*/ 0 h 469"/>
                  <a:gd name="T96" fmla="*/ 0 w 301"/>
                  <a:gd name="T97" fmla="*/ 0 h 469"/>
                  <a:gd name="T98" fmla="*/ 0 w 301"/>
                  <a:gd name="T99" fmla="*/ 0 h 4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01"/>
                  <a:gd name="T151" fmla="*/ 0 h 469"/>
                  <a:gd name="T152" fmla="*/ 301 w 301"/>
                  <a:gd name="T153" fmla="*/ 469 h 4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01" h="469">
                    <a:moveTo>
                      <a:pt x="113" y="0"/>
                    </a:moveTo>
                    <a:lnTo>
                      <a:pt x="131" y="29"/>
                    </a:lnTo>
                    <a:lnTo>
                      <a:pt x="142" y="58"/>
                    </a:lnTo>
                    <a:lnTo>
                      <a:pt x="151" y="89"/>
                    </a:lnTo>
                    <a:lnTo>
                      <a:pt x="153" y="138"/>
                    </a:lnTo>
                    <a:lnTo>
                      <a:pt x="164" y="151"/>
                    </a:lnTo>
                    <a:lnTo>
                      <a:pt x="197" y="149"/>
                    </a:lnTo>
                    <a:lnTo>
                      <a:pt x="229" y="141"/>
                    </a:lnTo>
                    <a:lnTo>
                      <a:pt x="263" y="110"/>
                    </a:lnTo>
                    <a:lnTo>
                      <a:pt x="283" y="89"/>
                    </a:lnTo>
                    <a:lnTo>
                      <a:pt x="290" y="57"/>
                    </a:lnTo>
                    <a:lnTo>
                      <a:pt x="292" y="27"/>
                    </a:lnTo>
                    <a:lnTo>
                      <a:pt x="299" y="11"/>
                    </a:lnTo>
                    <a:lnTo>
                      <a:pt x="301" y="49"/>
                    </a:lnTo>
                    <a:lnTo>
                      <a:pt x="298" y="80"/>
                    </a:lnTo>
                    <a:lnTo>
                      <a:pt x="290" y="98"/>
                    </a:lnTo>
                    <a:lnTo>
                      <a:pt x="272" y="118"/>
                    </a:lnTo>
                    <a:lnTo>
                      <a:pt x="248" y="141"/>
                    </a:lnTo>
                    <a:lnTo>
                      <a:pt x="228" y="162"/>
                    </a:lnTo>
                    <a:lnTo>
                      <a:pt x="229" y="184"/>
                    </a:lnTo>
                    <a:lnTo>
                      <a:pt x="229" y="207"/>
                    </a:lnTo>
                    <a:lnTo>
                      <a:pt x="220" y="222"/>
                    </a:lnTo>
                    <a:lnTo>
                      <a:pt x="217" y="204"/>
                    </a:lnTo>
                    <a:lnTo>
                      <a:pt x="219" y="170"/>
                    </a:lnTo>
                    <a:lnTo>
                      <a:pt x="200" y="164"/>
                    </a:lnTo>
                    <a:lnTo>
                      <a:pt x="182" y="164"/>
                    </a:lnTo>
                    <a:lnTo>
                      <a:pt x="160" y="164"/>
                    </a:lnTo>
                    <a:lnTo>
                      <a:pt x="150" y="175"/>
                    </a:lnTo>
                    <a:lnTo>
                      <a:pt x="145" y="191"/>
                    </a:lnTo>
                    <a:lnTo>
                      <a:pt x="142" y="207"/>
                    </a:lnTo>
                    <a:lnTo>
                      <a:pt x="133" y="256"/>
                    </a:lnTo>
                    <a:lnTo>
                      <a:pt x="122" y="315"/>
                    </a:lnTo>
                    <a:lnTo>
                      <a:pt x="109" y="362"/>
                    </a:lnTo>
                    <a:lnTo>
                      <a:pt x="95" y="403"/>
                    </a:lnTo>
                    <a:lnTo>
                      <a:pt x="73" y="434"/>
                    </a:lnTo>
                    <a:lnTo>
                      <a:pt x="41" y="455"/>
                    </a:lnTo>
                    <a:lnTo>
                      <a:pt x="20" y="469"/>
                    </a:lnTo>
                    <a:lnTo>
                      <a:pt x="1" y="469"/>
                    </a:lnTo>
                    <a:lnTo>
                      <a:pt x="0" y="455"/>
                    </a:lnTo>
                    <a:lnTo>
                      <a:pt x="12" y="461"/>
                    </a:lnTo>
                    <a:lnTo>
                      <a:pt x="47" y="420"/>
                    </a:lnTo>
                    <a:lnTo>
                      <a:pt x="70" y="376"/>
                    </a:lnTo>
                    <a:lnTo>
                      <a:pt x="102" y="299"/>
                    </a:lnTo>
                    <a:lnTo>
                      <a:pt x="124" y="224"/>
                    </a:lnTo>
                    <a:lnTo>
                      <a:pt x="133" y="147"/>
                    </a:lnTo>
                    <a:lnTo>
                      <a:pt x="130" y="87"/>
                    </a:lnTo>
                    <a:lnTo>
                      <a:pt x="120" y="54"/>
                    </a:lnTo>
                    <a:lnTo>
                      <a:pt x="102" y="14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4" name="Freeform 128"/>
              <p:cNvSpPr>
                <a:spLocks/>
              </p:cNvSpPr>
              <p:nvPr/>
            </p:nvSpPr>
            <p:spPr bwMode="auto">
              <a:xfrm>
                <a:off x="1032" y="4191"/>
                <a:ext cx="7" cy="25"/>
              </a:xfrm>
              <a:custGeom>
                <a:avLst/>
                <a:gdLst>
                  <a:gd name="T0" fmla="*/ 0 w 68"/>
                  <a:gd name="T1" fmla="*/ 0 h 225"/>
                  <a:gd name="T2" fmla="*/ 0 w 68"/>
                  <a:gd name="T3" fmla="*/ 0 h 225"/>
                  <a:gd name="T4" fmla="*/ 0 w 68"/>
                  <a:gd name="T5" fmla="*/ 0 h 225"/>
                  <a:gd name="T6" fmla="*/ 0 w 68"/>
                  <a:gd name="T7" fmla="*/ 0 h 225"/>
                  <a:gd name="T8" fmla="*/ 0 w 68"/>
                  <a:gd name="T9" fmla="*/ 0 h 225"/>
                  <a:gd name="T10" fmla="*/ 0 w 68"/>
                  <a:gd name="T11" fmla="*/ 0 h 225"/>
                  <a:gd name="T12" fmla="*/ 0 w 68"/>
                  <a:gd name="T13" fmla="*/ 0 h 225"/>
                  <a:gd name="T14" fmla="*/ 0 w 68"/>
                  <a:gd name="T15" fmla="*/ 0 h 225"/>
                  <a:gd name="T16" fmla="*/ 0 w 68"/>
                  <a:gd name="T17" fmla="*/ 0 h 225"/>
                  <a:gd name="T18" fmla="*/ 0 w 68"/>
                  <a:gd name="T19" fmla="*/ 0 h 225"/>
                  <a:gd name="T20" fmla="*/ 0 w 68"/>
                  <a:gd name="T21" fmla="*/ 0 h 225"/>
                  <a:gd name="T22" fmla="*/ 0 w 68"/>
                  <a:gd name="T23" fmla="*/ 0 h 225"/>
                  <a:gd name="T24" fmla="*/ 0 w 68"/>
                  <a:gd name="T25" fmla="*/ 0 h 225"/>
                  <a:gd name="T26" fmla="*/ 0 w 68"/>
                  <a:gd name="T27" fmla="*/ 0 h 225"/>
                  <a:gd name="T28" fmla="*/ 0 w 68"/>
                  <a:gd name="T29" fmla="*/ 0 h 225"/>
                  <a:gd name="T30" fmla="*/ 0 w 68"/>
                  <a:gd name="T31" fmla="*/ 0 h 225"/>
                  <a:gd name="T32" fmla="*/ 0 w 68"/>
                  <a:gd name="T33" fmla="*/ 0 h 2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225"/>
                  <a:gd name="T53" fmla="*/ 68 w 68"/>
                  <a:gd name="T54" fmla="*/ 225 h 2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225">
                    <a:moveTo>
                      <a:pt x="43" y="0"/>
                    </a:moveTo>
                    <a:lnTo>
                      <a:pt x="25" y="52"/>
                    </a:lnTo>
                    <a:lnTo>
                      <a:pt x="0" y="61"/>
                    </a:lnTo>
                    <a:lnTo>
                      <a:pt x="23" y="72"/>
                    </a:lnTo>
                    <a:lnTo>
                      <a:pt x="38" y="101"/>
                    </a:lnTo>
                    <a:lnTo>
                      <a:pt x="51" y="141"/>
                    </a:lnTo>
                    <a:lnTo>
                      <a:pt x="52" y="193"/>
                    </a:lnTo>
                    <a:lnTo>
                      <a:pt x="52" y="225"/>
                    </a:lnTo>
                    <a:lnTo>
                      <a:pt x="68" y="225"/>
                    </a:lnTo>
                    <a:lnTo>
                      <a:pt x="62" y="174"/>
                    </a:lnTo>
                    <a:lnTo>
                      <a:pt x="60" y="135"/>
                    </a:lnTo>
                    <a:lnTo>
                      <a:pt x="55" y="109"/>
                    </a:lnTo>
                    <a:lnTo>
                      <a:pt x="48" y="89"/>
                    </a:lnTo>
                    <a:lnTo>
                      <a:pt x="40" y="70"/>
                    </a:lnTo>
                    <a:lnTo>
                      <a:pt x="43" y="2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5" name="Freeform 129"/>
              <p:cNvSpPr>
                <a:spLocks/>
              </p:cNvSpPr>
              <p:nvPr/>
            </p:nvSpPr>
            <p:spPr bwMode="auto">
              <a:xfrm>
                <a:off x="972" y="4207"/>
                <a:ext cx="22" cy="9"/>
              </a:xfrm>
              <a:custGeom>
                <a:avLst/>
                <a:gdLst>
                  <a:gd name="T0" fmla="*/ 0 w 201"/>
                  <a:gd name="T1" fmla="*/ 0 h 88"/>
                  <a:gd name="T2" fmla="*/ 0 w 201"/>
                  <a:gd name="T3" fmla="*/ 0 h 88"/>
                  <a:gd name="T4" fmla="*/ 0 w 201"/>
                  <a:gd name="T5" fmla="*/ 0 h 88"/>
                  <a:gd name="T6" fmla="*/ 0 w 201"/>
                  <a:gd name="T7" fmla="*/ 0 h 88"/>
                  <a:gd name="T8" fmla="*/ 0 w 201"/>
                  <a:gd name="T9" fmla="*/ 0 h 88"/>
                  <a:gd name="T10" fmla="*/ 0 w 201"/>
                  <a:gd name="T11" fmla="*/ 0 h 88"/>
                  <a:gd name="T12" fmla="*/ 0 w 201"/>
                  <a:gd name="T13" fmla="*/ 0 h 88"/>
                  <a:gd name="T14" fmla="*/ 0 w 201"/>
                  <a:gd name="T15" fmla="*/ 0 h 88"/>
                  <a:gd name="T16" fmla="*/ 0 w 201"/>
                  <a:gd name="T17" fmla="*/ 0 h 88"/>
                  <a:gd name="T18" fmla="*/ 0 w 201"/>
                  <a:gd name="T19" fmla="*/ 0 h 88"/>
                  <a:gd name="T20" fmla="*/ 0 w 201"/>
                  <a:gd name="T21" fmla="*/ 0 h 88"/>
                  <a:gd name="T22" fmla="*/ 0 w 201"/>
                  <a:gd name="T23" fmla="*/ 0 h 88"/>
                  <a:gd name="T24" fmla="*/ 0 w 201"/>
                  <a:gd name="T25" fmla="*/ 0 h 88"/>
                  <a:gd name="T26" fmla="*/ 0 w 201"/>
                  <a:gd name="T27" fmla="*/ 0 h 88"/>
                  <a:gd name="T28" fmla="*/ 0 w 201"/>
                  <a:gd name="T29" fmla="*/ 0 h 88"/>
                  <a:gd name="T30" fmla="*/ 0 w 201"/>
                  <a:gd name="T31" fmla="*/ 0 h 88"/>
                  <a:gd name="T32" fmla="*/ 0 w 201"/>
                  <a:gd name="T33" fmla="*/ 0 h 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1"/>
                  <a:gd name="T52" fmla="*/ 0 h 88"/>
                  <a:gd name="T53" fmla="*/ 201 w 201"/>
                  <a:gd name="T54" fmla="*/ 88 h 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1" h="88">
                    <a:moveTo>
                      <a:pt x="13" y="0"/>
                    </a:moveTo>
                    <a:lnTo>
                      <a:pt x="41" y="23"/>
                    </a:lnTo>
                    <a:lnTo>
                      <a:pt x="67" y="23"/>
                    </a:lnTo>
                    <a:lnTo>
                      <a:pt x="90" y="23"/>
                    </a:lnTo>
                    <a:lnTo>
                      <a:pt x="119" y="25"/>
                    </a:lnTo>
                    <a:lnTo>
                      <a:pt x="142" y="35"/>
                    </a:lnTo>
                    <a:lnTo>
                      <a:pt x="165" y="45"/>
                    </a:lnTo>
                    <a:lnTo>
                      <a:pt x="201" y="88"/>
                    </a:lnTo>
                    <a:lnTo>
                      <a:pt x="170" y="72"/>
                    </a:lnTo>
                    <a:lnTo>
                      <a:pt x="146" y="52"/>
                    </a:lnTo>
                    <a:lnTo>
                      <a:pt x="117" y="43"/>
                    </a:lnTo>
                    <a:lnTo>
                      <a:pt x="91" y="35"/>
                    </a:lnTo>
                    <a:lnTo>
                      <a:pt x="70" y="35"/>
                    </a:lnTo>
                    <a:lnTo>
                      <a:pt x="29" y="39"/>
                    </a:lnTo>
                    <a:lnTo>
                      <a:pt x="0" y="3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6" name="Freeform 130"/>
              <p:cNvSpPr>
                <a:spLocks/>
              </p:cNvSpPr>
              <p:nvPr/>
            </p:nvSpPr>
            <p:spPr bwMode="auto">
              <a:xfrm>
                <a:off x="954" y="4118"/>
                <a:ext cx="19" cy="9"/>
              </a:xfrm>
              <a:custGeom>
                <a:avLst/>
                <a:gdLst>
                  <a:gd name="T0" fmla="*/ 0 w 173"/>
                  <a:gd name="T1" fmla="*/ 0 h 79"/>
                  <a:gd name="T2" fmla="*/ 0 w 173"/>
                  <a:gd name="T3" fmla="*/ 0 h 79"/>
                  <a:gd name="T4" fmla="*/ 0 w 173"/>
                  <a:gd name="T5" fmla="*/ 0 h 79"/>
                  <a:gd name="T6" fmla="*/ 0 w 173"/>
                  <a:gd name="T7" fmla="*/ 0 h 79"/>
                  <a:gd name="T8" fmla="*/ 0 w 173"/>
                  <a:gd name="T9" fmla="*/ 0 h 79"/>
                  <a:gd name="T10" fmla="*/ 0 w 173"/>
                  <a:gd name="T11" fmla="*/ 0 h 79"/>
                  <a:gd name="T12" fmla="*/ 0 w 173"/>
                  <a:gd name="T13" fmla="*/ 0 h 79"/>
                  <a:gd name="T14" fmla="*/ 0 w 173"/>
                  <a:gd name="T15" fmla="*/ 0 h 79"/>
                  <a:gd name="T16" fmla="*/ 0 w 173"/>
                  <a:gd name="T17" fmla="*/ 0 h 79"/>
                  <a:gd name="T18" fmla="*/ 0 w 173"/>
                  <a:gd name="T19" fmla="*/ 0 h 79"/>
                  <a:gd name="T20" fmla="*/ 0 w 173"/>
                  <a:gd name="T21" fmla="*/ 0 h 79"/>
                  <a:gd name="T22" fmla="*/ 0 w 173"/>
                  <a:gd name="T23" fmla="*/ 0 h 79"/>
                  <a:gd name="T24" fmla="*/ 0 w 173"/>
                  <a:gd name="T25" fmla="*/ 0 h 79"/>
                  <a:gd name="T26" fmla="*/ 0 w 173"/>
                  <a:gd name="T27" fmla="*/ 0 h 79"/>
                  <a:gd name="T28" fmla="*/ 0 w 173"/>
                  <a:gd name="T29" fmla="*/ 0 h 79"/>
                  <a:gd name="T30" fmla="*/ 0 w 173"/>
                  <a:gd name="T31" fmla="*/ 0 h 79"/>
                  <a:gd name="T32" fmla="*/ 0 w 173"/>
                  <a:gd name="T33" fmla="*/ 0 h 79"/>
                  <a:gd name="T34" fmla="*/ 0 w 173"/>
                  <a:gd name="T35" fmla="*/ 0 h 79"/>
                  <a:gd name="T36" fmla="*/ 0 w 173"/>
                  <a:gd name="T37" fmla="*/ 0 h 79"/>
                  <a:gd name="T38" fmla="*/ 0 w 173"/>
                  <a:gd name="T39" fmla="*/ 0 h 79"/>
                  <a:gd name="T40" fmla="*/ 0 w 173"/>
                  <a:gd name="T41" fmla="*/ 0 h 79"/>
                  <a:gd name="T42" fmla="*/ 0 w 173"/>
                  <a:gd name="T43" fmla="*/ 0 h 79"/>
                  <a:gd name="T44" fmla="*/ 0 w 173"/>
                  <a:gd name="T45" fmla="*/ 0 h 79"/>
                  <a:gd name="T46" fmla="*/ 0 w 173"/>
                  <a:gd name="T47" fmla="*/ 0 h 79"/>
                  <a:gd name="T48" fmla="*/ 0 w 173"/>
                  <a:gd name="T49" fmla="*/ 0 h 7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3"/>
                  <a:gd name="T76" fmla="*/ 0 h 79"/>
                  <a:gd name="T77" fmla="*/ 173 w 173"/>
                  <a:gd name="T78" fmla="*/ 79 h 7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3" h="79">
                    <a:moveTo>
                      <a:pt x="7" y="10"/>
                    </a:moveTo>
                    <a:lnTo>
                      <a:pt x="12" y="20"/>
                    </a:lnTo>
                    <a:lnTo>
                      <a:pt x="6" y="30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10" y="53"/>
                    </a:lnTo>
                    <a:lnTo>
                      <a:pt x="29" y="65"/>
                    </a:lnTo>
                    <a:lnTo>
                      <a:pt x="55" y="75"/>
                    </a:lnTo>
                    <a:lnTo>
                      <a:pt x="83" y="79"/>
                    </a:lnTo>
                    <a:lnTo>
                      <a:pt x="107" y="78"/>
                    </a:lnTo>
                    <a:lnTo>
                      <a:pt x="133" y="69"/>
                    </a:lnTo>
                    <a:lnTo>
                      <a:pt x="173" y="60"/>
                    </a:lnTo>
                    <a:lnTo>
                      <a:pt x="144" y="53"/>
                    </a:lnTo>
                    <a:lnTo>
                      <a:pt x="132" y="42"/>
                    </a:lnTo>
                    <a:lnTo>
                      <a:pt x="135" y="56"/>
                    </a:lnTo>
                    <a:lnTo>
                      <a:pt x="123" y="63"/>
                    </a:lnTo>
                    <a:lnTo>
                      <a:pt x="85" y="63"/>
                    </a:lnTo>
                    <a:lnTo>
                      <a:pt x="56" y="62"/>
                    </a:lnTo>
                    <a:lnTo>
                      <a:pt x="39" y="54"/>
                    </a:lnTo>
                    <a:lnTo>
                      <a:pt x="28" y="43"/>
                    </a:lnTo>
                    <a:lnTo>
                      <a:pt x="25" y="31"/>
                    </a:lnTo>
                    <a:lnTo>
                      <a:pt x="30" y="16"/>
                    </a:lnTo>
                    <a:lnTo>
                      <a:pt x="30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7" name="Freeform 131"/>
              <p:cNvSpPr>
                <a:spLocks/>
              </p:cNvSpPr>
              <p:nvPr/>
            </p:nvSpPr>
            <p:spPr bwMode="auto">
              <a:xfrm>
                <a:off x="1059" y="4112"/>
                <a:ext cx="9" cy="55"/>
              </a:xfrm>
              <a:custGeom>
                <a:avLst/>
                <a:gdLst>
                  <a:gd name="T0" fmla="*/ 0 w 76"/>
                  <a:gd name="T1" fmla="*/ 0 h 498"/>
                  <a:gd name="T2" fmla="*/ 0 w 76"/>
                  <a:gd name="T3" fmla="*/ 0 h 498"/>
                  <a:gd name="T4" fmla="*/ 0 w 76"/>
                  <a:gd name="T5" fmla="*/ 0 h 498"/>
                  <a:gd name="T6" fmla="*/ 0 w 76"/>
                  <a:gd name="T7" fmla="*/ 0 h 498"/>
                  <a:gd name="T8" fmla="*/ 0 w 76"/>
                  <a:gd name="T9" fmla="*/ 0 h 498"/>
                  <a:gd name="T10" fmla="*/ 0 w 76"/>
                  <a:gd name="T11" fmla="*/ 0 h 498"/>
                  <a:gd name="T12" fmla="*/ 0 w 76"/>
                  <a:gd name="T13" fmla="*/ 0 h 498"/>
                  <a:gd name="T14" fmla="*/ 0 w 76"/>
                  <a:gd name="T15" fmla="*/ 0 h 498"/>
                  <a:gd name="T16" fmla="*/ 0 w 76"/>
                  <a:gd name="T17" fmla="*/ 0 h 498"/>
                  <a:gd name="T18" fmla="*/ 0 w 76"/>
                  <a:gd name="T19" fmla="*/ 0 h 498"/>
                  <a:gd name="T20" fmla="*/ 0 w 76"/>
                  <a:gd name="T21" fmla="*/ 0 h 498"/>
                  <a:gd name="T22" fmla="*/ 0 w 76"/>
                  <a:gd name="T23" fmla="*/ 0 h 498"/>
                  <a:gd name="T24" fmla="*/ 0 w 76"/>
                  <a:gd name="T25" fmla="*/ 0 h 498"/>
                  <a:gd name="T26" fmla="*/ 0 w 76"/>
                  <a:gd name="T27" fmla="*/ 0 h 498"/>
                  <a:gd name="T28" fmla="*/ 0 w 76"/>
                  <a:gd name="T29" fmla="*/ 0 h 498"/>
                  <a:gd name="T30" fmla="*/ 0 w 76"/>
                  <a:gd name="T31" fmla="*/ 0 h 498"/>
                  <a:gd name="T32" fmla="*/ 0 w 76"/>
                  <a:gd name="T33" fmla="*/ 0 h 498"/>
                  <a:gd name="T34" fmla="*/ 0 w 76"/>
                  <a:gd name="T35" fmla="*/ 0 h 498"/>
                  <a:gd name="T36" fmla="*/ 0 w 76"/>
                  <a:gd name="T37" fmla="*/ 0 h 498"/>
                  <a:gd name="T38" fmla="*/ 0 w 76"/>
                  <a:gd name="T39" fmla="*/ 0 h 498"/>
                  <a:gd name="T40" fmla="*/ 0 w 76"/>
                  <a:gd name="T41" fmla="*/ 0 h 498"/>
                  <a:gd name="T42" fmla="*/ 0 w 76"/>
                  <a:gd name="T43" fmla="*/ 0 h 498"/>
                  <a:gd name="T44" fmla="*/ 0 w 76"/>
                  <a:gd name="T45" fmla="*/ 0 h 498"/>
                  <a:gd name="T46" fmla="*/ 0 w 76"/>
                  <a:gd name="T47" fmla="*/ 0 h 498"/>
                  <a:gd name="T48" fmla="*/ 0 w 76"/>
                  <a:gd name="T49" fmla="*/ 0 h 498"/>
                  <a:gd name="T50" fmla="*/ 0 w 76"/>
                  <a:gd name="T51" fmla="*/ 0 h 498"/>
                  <a:gd name="T52" fmla="*/ 0 w 76"/>
                  <a:gd name="T53" fmla="*/ 0 h 498"/>
                  <a:gd name="T54" fmla="*/ 0 w 76"/>
                  <a:gd name="T55" fmla="*/ 0 h 498"/>
                  <a:gd name="T56" fmla="*/ 0 w 76"/>
                  <a:gd name="T57" fmla="*/ 0 h 498"/>
                  <a:gd name="T58" fmla="*/ 0 w 76"/>
                  <a:gd name="T59" fmla="*/ 0 h 498"/>
                  <a:gd name="T60" fmla="*/ 0 w 76"/>
                  <a:gd name="T61" fmla="*/ 0 h 498"/>
                  <a:gd name="T62" fmla="*/ 0 w 76"/>
                  <a:gd name="T63" fmla="*/ 0 h 498"/>
                  <a:gd name="T64" fmla="*/ 0 w 76"/>
                  <a:gd name="T65" fmla="*/ 0 h 498"/>
                  <a:gd name="T66" fmla="*/ 0 w 76"/>
                  <a:gd name="T67" fmla="*/ 0 h 49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"/>
                  <a:gd name="T103" fmla="*/ 0 h 498"/>
                  <a:gd name="T104" fmla="*/ 76 w 76"/>
                  <a:gd name="T105" fmla="*/ 498 h 49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" h="498">
                    <a:moveTo>
                      <a:pt x="74" y="0"/>
                    </a:moveTo>
                    <a:lnTo>
                      <a:pt x="70" y="53"/>
                    </a:lnTo>
                    <a:lnTo>
                      <a:pt x="61" y="87"/>
                    </a:lnTo>
                    <a:lnTo>
                      <a:pt x="38" y="122"/>
                    </a:lnTo>
                    <a:lnTo>
                      <a:pt x="20" y="149"/>
                    </a:lnTo>
                    <a:lnTo>
                      <a:pt x="7" y="173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6" y="240"/>
                    </a:lnTo>
                    <a:lnTo>
                      <a:pt x="15" y="265"/>
                    </a:lnTo>
                    <a:lnTo>
                      <a:pt x="27" y="288"/>
                    </a:lnTo>
                    <a:lnTo>
                      <a:pt x="40" y="328"/>
                    </a:lnTo>
                    <a:lnTo>
                      <a:pt x="43" y="357"/>
                    </a:lnTo>
                    <a:lnTo>
                      <a:pt x="38" y="393"/>
                    </a:lnTo>
                    <a:lnTo>
                      <a:pt x="26" y="453"/>
                    </a:lnTo>
                    <a:lnTo>
                      <a:pt x="17" y="482"/>
                    </a:lnTo>
                    <a:lnTo>
                      <a:pt x="18" y="498"/>
                    </a:lnTo>
                    <a:lnTo>
                      <a:pt x="30" y="466"/>
                    </a:lnTo>
                    <a:lnTo>
                      <a:pt x="44" y="425"/>
                    </a:lnTo>
                    <a:lnTo>
                      <a:pt x="52" y="390"/>
                    </a:lnTo>
                    <a:lnTo>
                      <a:pt x="54" y="356"/>
                    </a:lnTo>
                    <a:lnTo>
                      <a:pt x="54" y="330"/>
                    </a:lnTo>
                    <a:lnTo>
                      <a:pt x="48" y="317"/>
                    </a:lnTo>
                    <a:lnTo>
                      <a:pt x="40" y="303"/>
                    </a:lnTo>
                    <a:lnTo>
                      <a:pt x="40" y="281"/>
                    </a:lnTo>
                    <a:lnTo>
                      <a:pt x="20" y="240"/>
                    </a:lnTo>
                    <a:lnTo>
                      <a:pt x="17" y="210"/>
                    </a:lnTo>
                    <a:lnTo>
                      <a:pt x="20" y="188"/>
                    </a:lnTo>
                    <a:lnTo>
                      <a:pt x="40" y="151"/>
                    </a:lnTo>
                    <a:lnTo>
                      <a:pt x="55" y="117"/>
                    </a:lnTo>
                    <a:lnTo>
                      <a:pt x="66" y="94"/>
                    </a:lnTo>
                    <a:lnTo>
                      <a:pt x="76" y="45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8" name="Freeform 132"/>
              <p:cNvSpPr>
                <a:spLocks/>
              </p:cNvSpPr>
              <p:nvPr/>
            </p:nvSpPr>
            <p:spPr bwMode="auto">
              <a:xfrm>
                <a:off x="1062" y="4141"/>
                <a:ext cx="18" cy="53"/>
              </a:xfrm>
              <a:custGeom>
                <a:avLst/>
                <a:gdLst>
                  <a:gd name="T0" fmla="*/ 0 w 157"/>
                  <a:gd name="T1" fmla="*/ 0 h 480"/>
                  <a:gd name="T2" fmla="*/ 0 w 157"/>
                  <a:gd name="T3" fmla="*/ 0 h 480"/>
                  <a:gd name="T4" fmla="*/ 0 w 157"/>
                  <a:gd name="T5" fmla="*/ 0 h 480"/>
                  <a:gd name="T6" fmla="*/ 0 w 157"/>
                  <a:gd name="T7" fmla="*/ 0 h 480"/>
                  <a:gd name="T8" fmla="*/ 0 w 157"/>
                  <a:gd name="T9" fmla="*/ 0 h 480"/>
                  <a:gd name="T10" fmla="*/ 0 w 157"/>
                  <a:gd name="T11" fmla="*/ 0 h 480"/>
                  <a:gd name="T12" fmla="*/ 0 w 157"/>
                  <a:gd name="T13" fmla="*/ 0 h 480"/>
                  <a:gd name="T14" fmla="*/ 0 w 157"/>
                  <a:gd name="T15" fmla="*/ 0 h 480"/>
                  <a:gd name="T16" fmla="*/ 0 w 157"/>
                  <a:gd name="T17" fmla="*/ 0 h 480"/>
                  <a:gd name="T18" fmla="*/ 0 w 157"/>
                  <a:gd name="T19" fmla="*/ 0 h 480"/>
                  <a:gd name="T20" fmla="*/ 0 w 157"/>
                  <a:gd name="T21" fmla="*/ 0 h 480"/>
                  <a:gd name="T22" fmla="*/ 0 w 157"/>
                  <a:gd name="T23" fmla="*/ 0 h 480"/>
                  <a:gd name="T24" fmla="*/ 0 w 157"/>
                  <a:gd name="T25" fmla="*/ 0 h 480"/>
                  <a:gd name="T26" fmla="*/ 0 w 157"/>
                  <a:gd name="T27" fmla="*/ 0 h 480"/>
                  <a:gd name="T28" fmla="*/ 0 w 157"/>
                  <a:gd name="T29" fmla="*/ 0 h 480"/>
                  <a:gd name="T30" fmla="*/ 0 w 157"/>
                  <a:gd name="T31" fmla="*/ 0 h 480"/>
                  <a:gd name="T32" fmla="*/ 0 w 157"/>
                  <a:gd name="T33" fmla="*/ 0 h 480"/>
                  <a:gd name="T34" fmla="*/ 0 w 157"/>
                  <a:gd name="T35" fmla="*/ 0 h 480"/>
                  <a:gd name="T36" fmla="*/ 0 w 157"/>
                  <a:gd name="T37" fmla="*/ 0 h 480"/>
                  <a:gd name="T38" fmla="*/ 0 w 157"/>
                  <a:gd name="T39" fmla="*/ 0 h 480"/>
                  <a:gd name="T40" fmla="*/ 0 w 157"/>
                  <a:gd name="T41" fmla="*/ 0 h 480"/>
                  <a:gd name="T42" fmla="*/ 0 w 157"/>
                  <a:gd name="T43" fmla="*/ 0 h 480"/>
                  <a:gd name="T44" fmla="*/ 0 w 157"/>
                  <a:gd name="T45" fmla="*/ 0 h 480"/>
                  <a:gd name="T46" fmla="*/ 0 w 157"/>
                  <a:gd name="T47" fmla="*/ 0 h 480"/>
                  <a:gd name="T48" fmla="*/ 0 w 157"/>
                  <a:gd name="T49" fmla="*/ 0 h 480"/>
                  <a:gd name="T50" fmla="*/ 0 w 157"/>
                  <a:gd name="T51" fmla="*/ 0 h 480"/>
                  <a:gd name="T52" fmla="*/ 0 w 157"/>
                  <a:gd name="T53" fmla="*/ 0 h 480"/>
                  <a:gd name="T54" fmla="*/ 0 w 157"/>
                  <a:gd name="T55" fmla="*/ 0 h 480"/>
                  <a:gd name="T56" fmla="*/ 0 w 157"/>
                  <a:gd name="T57" fmla="*/ 0 h 480"/>
                  <a:gd name="T58" fmla="*/ 0 w 157"/>
                  <a:gd name="T59" fmla="*/ 0 h 480"/>
                  <a:gd name="T60" fmla="*/ 0 w 157"/>
                  <a:gd name="T61" fmla="*/ 0 h 480"/>
                  <a:gd name="T62" fmla="*/ 0 w 157"/>
                  <a:gd name="T63" fmla="*/ 0 h 48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7"/>
                  <a:gd name="T97" fmla="*/ 0 h 480"/>
                  <a:gd name="T98" fmla="*/ 157 w 157"/>
                  <a:gd name="T99" fmla="*/ 480 h 48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7" h="480">
                    <a:moveTo>
                      <a:pt x="92" y="30"/>
                    </a:moveTo>
                    <a:lnTo>
                      <a:pt x="100" y="26"/>
                    </a:lnTo>
                    <a:lnTo>
                      <a:pt x="111" y="32"/>
                    </a:lnTo>
                    <a:lnTo>
                      <a:pt x="122" y="48"/>
                    </a:lnTo>
                    <a:lnTo>
                      <a:pt x="125" y="70"/>
                    </a:lnTo>
                    <a:lnTo>
                      <a:pt x="125" y="97"/>
                    </a:lnTo>
                    <a:lnTo>
                      <a:pt x="119" y="121"/>
                    </a:lnTo>
                    <a:lnTo>
                      <a:pt x="111" y="138"/>
                    </a:lnTo>
                    <a:lnTo>
                      <a:pt x="97" y="161"/>
                    </a:lnTo>
                    <a:lnTo>
                      <a:pt x="89" y="183"/>
                    </a:lnTo>
                    <a:lnTo>
                      <a:pt x="84" y="197"/>
                    </a:lnTo>
                    <a:lnTo>
                      <a:pt x="85" y="209"/>
                    </a:lnTo>
                    <a:lnTo>
                      <a:pt x="92" y="206"/>
                    </a:lnTo>
                    <a:lnTo>
                      <a:pt x="93" y="190"/>
                    </a:lnTo>
                    <a:lnTo>
                      <a:pt x="105" y="169"/>
                    </a:lnTo>
                    <a:lnTo>
                      <a:pt x="115" y="156"/>
                    </a:lnTo>
                    <a:lnTo>
                      <a:pt x="126" y="157"/>
                    </a:lnTo>
                    <a:lnTo>
                      <a:pt x="133" y="175"/>
                    </a:lnTo>
                    <a:lnTo>
                      <a:pt x="142" y="210"/>
                    </a:lnTo>
                    <a:lnTo>
                      <a:pt x="144" y="249"/>
                    </a:lnTo>
                    <a:lnTo>
                      <a:pt x="141" y="292"/>
                    </a:lnTo>
                    <a:lnTo>
                      <a:pt x="133" y="316"/>
                    </a:lnTo>
                    <a:lnTo>
                      <a:pt x="122" y="344"/>
                    </a:lnTo>
                    <a:lnTo>
                      <a:pt x="93" y="384"/>
                    </a:lnTo>
                    <a:lnTo>
                      <a:pt x="66" y="410"/>
                    </a:lnTo>
                    <a:lnTo>
                      <a:pt x="37" y="433"/>
                    </a:lnTo>
                    <a:lnTo>
                      <a:pt x="22" y="443"/>
                    </a:lnTo>
                    <a:lnTo>
                      <a:pt x="10" y="441"/>
                    </a:lnTo>
                    <a:lnTo>
                      <a:pt x="6" y="435"/>
                    </a:lnTo>
                    <a:lnTo>
                      <a:pt x="10" y="413"/>
                    </a:lnTo>
                    <a:lnTo>
                      <a:pt x="0" y="412"/>
                    </a:lnTo>
                    <a:lnTo>
                      <a:pt x="0" y="472"/>
                    </a:lnTo>
                    <a:lnTo>
                      <a:pt x="11" y="468"/>
                    </a:lnTo>
                    <a:lnTo>
                      <a:pt x="33" y="447"/>
                    </a:lnTo>
                    <a:lnTo>
                      <a:pt x="55" y="434"/>
                    </a:lnTo>
                    <a:lnTo>
                      <a:pt x="67" y="423"/>
                    </a:lnTo>
                    <a:lnTo>
                      <a:pt x="81" y="422"/>
                    </a:lnTo>
                    <a:lnTo>
                      <a:pt x="94" y="426"/>
                    </a:lnTo>
                    <a:lnTo>
                      <a:pt x="105" y="439"/>
                    </a:lnTo>
                    <a:lnTo>
                      <a:pt x="115" y="458"/>
                    </a:lnTo>
                    <a:lnTo>
                      <a:pt x="120" y="480"/>
                    </a:lnTo>
                    <a:lnTo>
                      <a:pt x="134" y="455"/>
                    </a:lnTo>
                    <a:lnTo>
                      <a:pt x="128" y="423"/>
                    </a:lnTo>
                    <a:lnTo>
                      <a:pt x="121" y="397"/>
                    </a:lnTo>
                    <a:lnTo>
                      <a:pt x="111" y="379"/>
                    </a:lnTo>
                    <a:lnTo>
                      <a:pt x="121" y="362"/>
                    </a:lnTo>
                    <a:lnTo>
                      <a:pt x="135" y="338"/>
                    </a:lnTo>
                    <a:lnTo>
                      <a:pt x="147" y="317"/>
                    </a:lnTo>
                    <a:lnTo>
                      <a:pt x="157" y="268"/>
                    </a:lnTo>
                    <a:lnTo>
                      <a:pt x="155" y="227"/>
                    </a:lnTo>
                    <a:lnTo>
                      <a:pt x="149" y="184"/>
                    </a:lnTo>
                    <a:lnTo>
                      <a:pt x="144" y="162"/>
                    </a:lnTo>
                    <a:lnTo>
                      <a:pt x="136" y="152"/>
                    </a:lnTo>
                    <a:lnTo>
                      <a:pt x="130" y="144"/>
                    </a:lnTo>
                    <a:lnTo>
                      <a:pt x="135" y="124"/>
                    </a:lnTo>
                    <a:lnTo>
                      <a:pt x="139" y="103"/>
                    </a:lnTo>
                    <a:lnTo>
                      <a:pt x="139" y="82"/>
                    </a:lnTo>
                    <a:lnTo>
                      <a:pt x="136" y="66"/>
                    </a:lnTo>
                    <a:lnTo>
                      <a:pt x="132" y="51"/>
                    </a:lnTo>
                    <a:lnTo>
                      <a:pt x="124" y="30"/>
                    </a:lnTo>
                    <a:lnTo>
                      <a:pt x="112" y="9"/>
                    </a:lnTo>
                    <a:lnTo>
                      <a:pt x="100" y="0"/>
                    </a:lnTo>
                    <a:lnTo>
                      <a:pt x="92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99" name="Freeform 133"/>
              <p:cNvSpPr>
                <a:spLocks/>
              </p:cNvSpPr>
              <p:nvPr/>
            </p:nvSpPr>
            <p:spPr bwMode="auto">
              <a:xfrm>
                <a:off x="942" y="4187"/>
                <a:ext cx="18" cy="20"/>
              </a:xfrm>
              <a:custGeom>
                <a:avLst/>
                <a:gdLst>
                  <a:gd name="T0" fmla="*/ 0 w 168"/>
                  <a:gd name="T1" fmla="*/ 0 h 178"/>
                  <a:gd name="T2" fmla="*/ 0 w 168"/>
                  <a:gd name="T3" fmla="*/ 0 h 178"/>
                  <a:gd name="T4" fmla="*/ 0 w 168"/>
                  <a:gd name="T5" fmla="*/ 0 h 178"/>
                  <a:gd name="T6" fmla="*/ 0 w 168"/>
                  <a:gd name="T7" fmla="*/ 0 h 178"/>
                  <a:gd name="T8" fmla="*/ 0 w 168"/>
                  <a:gd name="T9" fmla="*/ 0 h 178"/>
                  <a:gd name="T10" fmla="*/ 0 w 168"/>
                  <a:gd name="T11" fmla="*/ 0 h 178"/>
                  <a:gd name="T12" fmla="*/ 0 w 168"/>
                  <a:gd name="T13" fmla="*/ 0 h 178"/>
                  <a:gd name="T14" fmla="*/ 0 w 168"/>
                  <a:gd name="T15" fmla="*/ 0 h 178"/>
                  <a:gd name="T16" fmla="*/ 0 w 168"/>
                  <a:gd name="T17" fmla="*/ 0 h 178"/>
                  <a:gd name="T18" fmla="*/ 0 w 168"/>
                  <a:gd name="T19" fmla="*/ 0 h 178"/>
                  <a:gd name="T20" fmla="*/ 0 w 168"/>
                  <a:gd name="T21" fmla="*/ 0 h 178"/>
                  <a:gd name="T22" fmla="*/ 0 w 168"/>
                  <a:gd name="T23" fmla="*/ 0 h 178"/>
                  <a:gd name="T24" fmla="*/ 0 w 168"/>
                  <a:gd name="T25" fmla="*/ 0 h 178"/>
                  <a:gd name="T26" fmla="*/ 0 w 168"/>
                  <a:gd name="T27" fmla="*/ 0 h 178"/>
                  <a:gd name="T28" fmla="*/ 0 w 168"/>
                  <a:gd name="T29" fmla="*/ 0 h 178"/>
                  <a:gd name="T30" fmla="*/ 0 w 168"/>
                  <a:gd name="T31" fmla="*/ 0 h 178"/>
                  <a:gd name="T32" fmla="*/ 0 w 168"/>
                  <a:gd name="T33" fmla="*/ 0 h 178"/>
                  <a:gd name="T34" fmla="*/ 0 w 168"/>
                  <a:gd name="T35" fmla="*/ 0 h 178"/>
                  <a:gd name="T36" fmla="*/ 0 w 168"/>
                  <a:gd name="T37" fmla="*/ 0 h 178"/>
                  <a:gd name="T38" fmla="*/ 0 w 168"/>
                  <a:gd name="T39" fmla="*/ 0 h 178"/>
                  <a:gd name="T40" fmla="*/ 0 w 168"/>
                  <a:gd name="T41" fmla="*/ 0 h 178"/>
                  <a:gd name="T42" fmla="*/ 0 w 168"/>
                  <a:gd name="T43" fmla="*/ 0 h 178"/>
                  <a:gd name="T44" fmla="*/ 0 w 168"/>
                  <a:gd name="T45" fmla="*/ 0 h 178"/>
                  <a:gd name="T46" fmla="*/ 0 w 168"/>
                  <a:gd name="T47" fmla="*/ 0 h 178"/>
                  <a:gd name="T48" fmla="*/ 0 w 168"/>
                  <a:gd name="T49" fmla="*/ 0 h 178"/>
                  <a:gd name="T50" fmla="*/ 0 w 168"/>
                  <a:gd name="T51" fmla="*/ 0 h 17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8"/>
                  <a:gd name="T79" fmla="*/ 0 h 178"/>
                  <a:gd name="T80" fmla="*/ 168 w 168"/>
                  <a:gd name="T81" fmla="*/ 178 h 17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8" h="178">
                    <a:moveTo>
                      <a:pt x="7" y="19"/>
                    </a:moveTo>
                    <a:lnTo>
                      <a:pt x="26" y="52"/>
                    </a:lnTo>
                    <a:lnTo>
                      <a:pt x="30" y="74"/>
                    </a:lnTo>
                    <a:lnTo>
                      <a:pt x="27" y="84"/>
                    </a:lnTo>
                    <a:lnTo>
                      <a:pt x="21" y="91"/>
                    </a:lnTo>
                    <a:lnTo>
                      <a:pt x="0" y="95"/>
                    </a:lnTo>
                    <a:lnTo>
                      <a:pt x="24" y="100"/>
                    </a:lnTo>
                    <a:lnTo>
                      <a:pt x="46" y="103"/>
                    </a:lnTo>
                    <a:lnTo>
                      <a:pt x="66" y="122"/>
                    </a:lnTo>
                    <a:lnTo>
                      <a:pt x="87" y="147"/>
                    </a:lnTo>
                    <a:lnTo>
                      <a:pt x="96" y="159"/>
                    </a:lnTo>
                    <a:lnTo>
                      <a:pt x="74" y="168"/>
                    </a:lnTo>
                    <a:lnTo>
                      <a:pt x="65" y="178"/>
                    </a:lnTo>
                    <a:lnTo>
                      <a:pt x="79" y="176"/>
                    </a:lnTo>
                    <a:lnTo>
                      <a:pt x="94" y="168"/>
                    </a:lnTo>
                    <a:lnTo>
                      <a:pt x="119" y="167"/>
                    </a:lnTo>
                    <a:lnTo>
                      <a:pt x="162" y="164"/>
                    </a:lnTo>
                    <a:lnTo>
                      <a:pt x="168" y="134"/>
                    </a:lnTo>
                    <a:lnTo>
                      <a:pt x="156" y="151"/>
                    </a:lnTo>
                    <a:lnTo>
                      <a:pt x="134" y="152"/>
                    </a:lnTo>
                    <a:lnTo>
                      <a:pt x="111" y="144"/>
                    </a:lnTo>
                    <a:lnTo>
                      <a:pt x="78" y="118"/>
                    </a:lnTo>
                    <a:lnTo>
                      <a:pt x="49" y="86"/>
                    </a:lnTo>
                    <a:lnTo>
                      <a:pt x="12" y="0"/>
                    </a:lnTo>
                    <a:lnTo>
                      <a:pt x="7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0" name="Freeform 134"/>
              <p:cNvSpPr>
                <a:spLocks/>
              </p:cNvSpPr>
              <p:nvPr/>
            </p:nvSpPr>
            <p:spPr bwMode="auto">
              <a:xfrm>
                <a:off x="956" y="4206"/>
                <a:ext cx="9" cy="9"/>
              </a:xfrm>
              <a:custGeom>
                <a:avLst/>
                <a:gdLst>
                  <a:gd name="T0" fmla="*/ 0 w 83"/>
                  <a:gd name="T1" fmla="*/ 0 h 85"/>
                  <a:gd name="T2" fmla="*/ 0 w 83"/>
                  <a:gd name="T3" fmla="*/ 0 h 85"/>
                  <a:gd name="T4" fmla="*/ 0 w 83"/>
                  <a:gd name="T5" fmla="*/ 0 h 85"/>
                  <a:gd name="T6" fmla="*/ 0 w 83"/>
                  <a:gd name="T7" fmla="*/ 0 h 85"/>
                  <a:gd name="T8" fmla="*/ 0 w 83"/>
                  <a:gd name="T9" fmla="*/ 0 h 85"/>
                  <a:gd name="T10" fmla="*/ 0 w 83"/>
                  <a:gd name="T11" fmla="*/ 0 h 85"/>
                  <a:gd name="T12" fmla="*/ 0 w 83"/>
                  <a:gd name="T13" fmla="*/ 0 h 85"/>
                  <a:gd name="T14" fmla="*/ 0 w 83"/>
                  <a:gd name="T15" fmla="*/ 0 h 85"/>
                  <a:gd name="T16" fmla="*/ 0 w 83"/>
                  <a:gd name="T17" fmla="*/ 0 h 85"/>
                  <a:gd name="T18" fmla="*/ 0 w 83"/>
                  <a:gd name="T19" fmla="*/ 0 h 85"/>
                  <a:gd name="T20" fmla="*/ 0 w 83"/>
                  <a:gd name="T21" fmla="*/ 0 h 85"/>
                  <a:gd name="T22" fmla="*/ 0 w 83"/>
                  <a:gd name="T23" fmla="*/ 0 h 85"/>
                  <a:gd name="T24" fmla="*/ 0 w 83"/>
                  <a:gd name="T25" fmla="*/ 0 h 85"/>
                  <a:gd name="T26" fmla="*/ 0 w 83"/>
                  <a:gd name="T27" fmla="*/ 0 h 85"/>
                  <a:gd name="T28" fmla="*/ 0 w 83"/>
                  <a:gd name="T29" fmla="*/ 0 h 85"/>
                  <a:gd name="T30" fmla="*/ 0 w 83"/>
                  <a:gd name="T31" fmla="*/ 0 h 85"/>
                  <a:gd name="T32" fmla="*/ 0 w 83"/>
                  <a:gd name="T33" fmla="*/ 0 h 85"/>
                  <a:gd name="T34" fmla="*/ 0 w 83"/>
                  <a:gd name="T35" fmla="*/ 0 h 85"/>
                  <a:gd name="T36" fmla="*/ 0 w 83"/>
                  <a:gd name="T37" fmla="*/ 0 h 85"/>
                  <a:gd name="T38" fmla="*/ 0 w 83"/>
                  <a:gd name="T39" fmla="*/ 0 h 85"/>
                  <a:gd name="T40" fmla="*/ 0 w 83"/>
                  <a:gd name="T41" fmla="*/ 0 h 85"/>
                  <a:gd name="T42" fmla="*/ 0 w 83"/>
                  <a:gd name="T43" fmla="*/ 0 h 85"/>
                  <a:gd name="T44" fmla="*/ 0 w 83"/>
                  <a:gd name="T45" fmla="*/ 0 h 85"/>
                  <a:gd name="T46" fmla="*/ 0 w 83"/>
                  <a:gd name="T47" fmla="*/ 0 h 85"/>
                  <a:gd name="T48" fmla="*/ 0 w 83"/>
                  <a:gd name="T49" fmla="*/ 0 h 85"/>
                  <a:gd name="T50" fmla="*/ 0 w 83"/>
                  <a:gd name="T51" fmla="*/ 0 h 85"/>
                  <a:gd name="T52" fmla="*/ 0 w 83"/>
                  <a:gd name="T53" fmla="*/ 0 h 85"/>
                  <a:gd name="T54" fmla="*/ 0 w 83"/>
                  <a:gd name="T55" fmla="*/ 0 h 85"/>
                  <a:gd name="T56" fmla="*/ 0 w 83"/>
                  <a:gd name="T57" fmla="*/ 0 h 85"/>
                  <a:gd name="T58" fmla="*/ 0 w 83"/>
                  <a:gd name="T59" fmla="*/ 0 h 8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83"/>
                  <a:gd name="T91" fmla="*/ 0 h 85"/>
                  <a:gd name="T92" fmla="*/ 83 w 83"/>
                  <a:gd name="T93" fmla="*/ 85 h 8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83" h="85">
                    <a:moveTo>
                      <a:pt x="15" y="85"/>
                    </a:moveTo>
                    <a:lnTo>
                      <a:pt x="5" y="78"/>
                    </a:lnTo>
                    <a:lnTo>
                      <a:pt x="1" y="67"/>
                    </a:lnTo>
                    <a:lnTo>
                      <a:pt x="0" y="53"/>
                    </a:lnTo>
                    <a:lnTo>
                      <a:pt x="3" y="39"/>
                    </a:lnTo>
                    <a:lnTo>
                      <a:pt x="18" y="24"/>
                    </a:lnTo>
                    <a:lnTo>
                      <a:pt x="36" y="11"/>
                    </a:lnTo>
                    <a:lnTo>
                      <a:pt x="43" y="0"/>
                    </a:lnTo>
                    <a:lnTo>
                      <a:pt x="48" y="14"/>
                    </a:lnTo>
                    <a:lnTo>
                      <a:pt x="67" y="20"/>
                    </a:lnTo>
                    <a:lnTo>
                      <a:pt x="78" y="33"/>
                    </a:lnTo>
                    <a:lnTo>
                      <a:pt x="83" y="47"/>
                    </a:lnTo>
                    <a:lnTo>
                      <a:pt x="80" y="56"/>
                    </a:lnTo>
                    <a:lnTo>
                      <a:pt x="68" y="71"/>
                    </a:lnTo>
                    <a:lnTo>
                      <a:pt x="49" y="84"/>
                    </a:lnTo>
                    <a:lnTo>
                      <a:pt x="33" y="85"/>
                    </a:lnTo>
                    <a:lnTo>
                      <a:pt x="29" y="79"/>
                    </a:lnTo>
                    <a:lnTo>
                      <a:pt x="38" y="73"/>
                    </a:lnTo>
                    <a:lnTo>
                      <a:pt x="47" y="67"/>
                    </a:lnTo>
                    <a:lnTo>
                      <a:pt x="47" y="54"/>
                    </a:lnTo>
                    <a:lnTo>
                      <a:pt x="41" y="44"/>
                    </a:lnTo>
                    <a:lnTo>
                      <a:pt x="34" y="38"/>
                    </a:lnTo>
                    <a:lnTo>
                      <a:pt x="23" y="36"/>
                    </a:lnTo>
                    <a:lnTo>
                      <a:pt x="14" y="40"/>
                    </a:lnTo>
                    <a:lnTo>
                      <a:pt x="9" y="52"/>
                    </a:lnTo>
                    <a:lnTo>
                      <a:pt x="9" y="62"/>
                    </a:lnTo>
                    <a:lnTo>
                      <a:pt x="13" y="71"/>
                    </a:lnTo>
                    <a:lnTo>
                      <a:pt x="18" y="77"/>
                    </a:lnTo>
                    <a:lnTo>
                      <a:pt x="15" y="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1" name="Freeform 135"/>
              <p:cNvSpPr>
                <a:spLocks/>
              </p:cNvSpPr>
              <p:nvPr/>
            </p:nvSpPr>
            <p:spPr bwMode="auto">
              <a:xfrm>
                <a:off x="976" y="4198"/>
                <a:ext cx="55" cy="35"/>
              </a:xfrm>
              <a:custGeom>
                <a:avLst/>
                <a:gdLst>
                  <a:gd name="T0" fmla="*/ 0 w 500"/>
                  <a:gd name="T1" fmla="*/ 0 h 315"/>
                  <a:gd name="T2" fmla="*/ 0 w 500"/>
                  <a:gd name="T3" fmla="*/ 0 h 315"/>
                  <a:gd name="T4" fmla="*/ 0 w 500"/>
                  <a:gd name="T5" fmla="*/ 0 h 315"/>
                  <a:gd name="T6" fmla="*/ 0 w 500"/>
                  <a:gd name="T7" fmla="*/ 0 h 315"/>
                  <a:gd name="T8" fmla="*/ 0 w 500"/>
                  <a:gd name="T9" fmla="*/ 0 h 315"/>
                  <a:gd name="T10" fmla="*/ 0 w 500"/>
                  <a:gd name="T11" fmla="*/ 0 h 315"/>
                  <a:gd name="T12" fmla="*/ 0 w 500"/>
                  <a:gd name="T13" fmla="*/ 0 h 315"/>
                  <a:gd name="T14" fmla="*/ 0 w 500"/>
                  <a:gd name="T15" fmla="*/ 0 h 315"/>
                  <a:gd name="T16" fmla="*/ 0 w 500"/>
                  <a:gd name="T17" fmla="*/ 0 h 315"/>
                  <a:gd name="T18" fmla="*/ 0 w 500"/>
                  <a:gd name="T19" fmla="*/ 0 h 315"/>
                  <a:gd name="T20" fmla="*/ 0 w 500"/>
                  <a:gd name="T21" fmla="*/ 0 h 315"/>
                  <a:gd name="T22" fmla="*/ 0 w 500"/>
                  <a:gd name="T23" fmla="*/ 0 h 315"/>
                  <a:gd name="T24" fmla="*/ 0 w 500"/>
                  <a:gd name="T25" fmla="*/ 0 h 315"/>
                  <a:gd name="T26" fmla="*/ 0 w 500"/>
                  <a:gd name="T27" fmla="*/ 0 h 315"/>
                  <a:gd name="T28" fmla="*/ 0 w 500"/>
                  <a:gd name="T29" fmla="*/ 0 h 315"/>
                  <a:gd name="T30" fmla="*/ 0 w 500"/>
                  <a:gd name="T31" fmla="*/ 0 h 315"/>
                  <a:gd name="T32" fmla="*/ 0 w 500"/>
                  <a:gd name="T33" fmla="*/ 0 h 315"/>
                  <a:gd name="T34" fmla="*/ 0 w 500"/>
                  <a:gd name="T35" fmla="*/ 0 h 315"/>
                  <a:gd name="T36" fmla="*/ 0 w 500"/>
                  <a:gd name="T37" fmla="*/ 0 h 315"/>
                  <a:gd name="T38" fmla="*/ 0 w 500"/>
                  <a:gd name="T39" fmla="*/ 0 h 315"/>
                  <a:gd name="T40" fmla="*/ 0 w 500"/>
                  <a:gd name="T41" fmla="*/ 0 h 315"/>
                  <a:gd name="T42" fmla="*/ 0 w 500"/>
                  <a:gd name="T43" fmla="*/ 0 h 315"/>
                  <a:gd name="T44" fmla="*/ 0 w 500"/>
                  <a:gd name="T45" fmla="*/ 0 h 315"/>
                  <a:gd name="T46" fmla="*/ 0 w 500"/>
                  <a:gd name="T47" fmla="*/ 0 h 315"/>
                  <a:gd name="T48" fmla="*/ 0 w 500"/>
                  <a:gd name="T49" fmla="*/ 0 h 315"/>
                  <a:gd name="T50" fmla="*/ 0 w 500"/>
                  <a:gd name="T51" fmla="*/ 0 h 315"/>
                  <a:gd name="T52" fmla="*/ 0 w 500"/>
                  <a:gd name="T53" fmla="*/ 0 h 315"/>
                  <a:gd name="T54" fmla="*/ 0 w 500"/>
                  <a:gd name="T55" fmla="*/ 0 h 315"/>
                  <a:gd name="T56" fmla="*/ 0 w 500"/>
                  <a:gd name="T57" fmla="*/ 0 h 315"/>
                  <a:gd name="T58" fmla="*/ 0 w 500"/>
                  <a:gd name="T59" fmla="*/ 0 h 315"/>
                  <a:gd name="T60" fmla="*/ 0 w 500"/>
                  <a:gd name="T61" fmla="*/ 0 h 315"/>
                  <a:gd name="T62" fmla="*/ 0 w 500"/>
                  <a:gd name="T63" fmla="*/ 0 h 315"/>
                  <a:gd name="T64" fmla="*/ 0 w 500"/>
                  <a:gd name="T65" fmla="*/ 0 h 315"/>
                  <a:gd name="T66" fmla="*/ 0 w 500"/>
                  <a:gd name="T67" fmla="*/ 0 h 315"/>
                  <a:gd name="T68" fmla="*/ 0 w 500"/>
                  <a:gd name="T69" fmla="*/ 0 h 315"/>
                  <a:gd name="T70" fmla="*/ 0 w 500"/>
                  <a:gd name="T71" fmla="*/ 0 h 315"/>
                  <a:gd name="T72" fmla="*/ 0 w 500"/>
                  <a:gd name="T73" fmla="*/ 0 h 3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00"/>
                  <a:gd name="T112" fmla="*/ 0 h 315"/>
                  <a:gd name="T113" fmla="*/ 500 w 500"/>
                  <a:gd name="T114" fmla="*/ 315 h 3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00" h="315">
                    <a:moveTo>
                      <a:pt x="29" y="210"/>
                    </a:moveTo>
                    <a:lnTo>
                      <a:pt x="23" y="225"/>
                    </a:lnTo>
                    <a:lnTo>
                      <a:pt x="13" y="237"/>
                    </a:lnTo>
                    <a:lnTo>
                      <a:pt x="0" y="247"/>
                    </a:lnTo>
                    <a:lnTo>
                      <a:pt x="23" y="249"/>
                    </a:lnTo>
                    <a:lnTo>
                      <a:pt x="54" y="261"/>
                    </a:lnTo>
                    <a:lnTo>
                      <a:pt x="101" y="279"/>
                    </a:lnTo>
                    <a:lnTo>
                      <a:pt x="148" y="295"/>
                    </a:lnTo>
                    <a:lnTo>
                      <a:pt x="223" y="309"/>
                    </a:lnTo>
                    <a:lnTo>
                      <a:pt x="265" y="315"/>
                    </a:lnTo>
                    <a:lnTo>
                      <a:pt x="319" y="310"/>
                    </a:lnTo>
                    <a:lnTo>
                      <a:pt x="359" y="297"/>
                    </a:lnTo>
                    <a:lnTo>
                      <a:pt x="400" y="261"/>
                    </a:lnTo>
                    <a:lnTo>
                      <a:pt x="434" y="212"/>
                    </a:lnTo>
                    <a:lnTo>
                      <a:pt x="457" y="169"/>
                    </a:lnTo>
                    <a:lnTo>
                      <a:pt x="472" y="125"/>
                    </a:lnTo>
                    <a:lnTo>
                      <a:pt x="476" y="98"/>
                    </a:lnTo>
                    <a:lnTo>
                      <a:pt x="485" y="64"/>
                    </a:lnTo>
                    <a:lnTo>
                      <a:pt x="489" y="35"/>
                    </a:lnTo>
                    <a:lnTo>
                      <a:pt x="500" y="16"/>
                    </a:lnTo>
                    <a:lnTo>
                      <a:pt x="487" y="0"/>
                    </a:lnTo>
                    <a:lnTo>
                      <a:pt x="465" y="92"/>
                    </a:lnTo>
                    <a:lnTo>
                      <a:pt x="445" y="140"/>
                    </a:lnTo>
                    <a:lnTo>
                      <a:pt x="419" y="192"/>
                    </a:lnTo>
                    <a:lnTo>
                      <a:pt x="379" y="244"/>
                    </a:lnTo>
                    <a:lnTo>
                      <a:pt x="337" y="272"/>
                    </a:lnTo>
                    <a:lnTo>
                      <a:pt x="297" y="287"/>
                    </a:lnTo>
                    <a:lnTo>
                      <a:pt x="273" y="290"/>
                    </a:lnTo>
                    <a:lnTo>
                      <a:pt x="216" y="287"/>
                    </a:lnTo>
                    <a:lnTo>
                      <a:pt x="167" y="279"/>
                    </a:lnTo>
                    <a:lnTo>
                      <a:pt x="109" y="265"/>
                    </a:lnTo>
                    <a:lnTo>
                      <a:pt x="55" y="246"/>
                    </a:lnTo>
                    <a:lnTo>
                      <a:pt x="41" y="233"/>
                    </a:lnTo>
                    <a:lnTo>
                      <a:pt x="37" y="222"/>
                    </a:lnTo>
                    <a:lnTo>
                      <a:pt x="34" y="204"/>
                    </a:lnTo>
                    <a:lnTo>
                      <a:pt x="29" y="2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2" name="Freeform 136"/>
              <p:cNvSpPr>
                <a:spLocks/>
              </p:cNvSpPr>
              <p:nvPr/>
            </p:nvSpPr>
            <p:spPr bwMode="auto">
              <a:xfrm>
                <a:off x="961" y="4213"/>
                <a:ext cx="7" cy="35"/>
              </a:xfrm>
              <a:custGeom>
                <a:avLst/>
                <a:gdLst>
                  <a:gd name="T0" fmla="*/ 0 w 65"/>
                  <a:gd name="T1" fmla="*/ 0 h 313"/>
                  <a:gd name="T2" fmla="*/ 0 w 65"/>
                  <a:gd name="T3" fmla="*/ 0 h 313"/>
                  <a:gd name="T4" fmla="*/ 0 w 65"/>
                  <a:gd name="T5" fmla="*/ 0 h 313"/>
                  <a:gd name="T6" fmla="*/ 0 w 65"/>
                  <a:gd name="T7" fmla="*/ 0 h 313"/>
                  <a:gd name="T8" fmla="*/ 0 w 65"/>
                  <a:gd name="T9" fmla="*/ 0 h 313"/>
                  <a:gd name="T10" fmla="*/ 0 w 65"/>
                  <a:gd name="T11" fmla="*/ 0 h 313"/>
                  <a:gd name="T12" fmla="*/ 0 w 65"/>
                  <a:gd name="T13" fmla="*/ 0 h 313"/>
                  <a:gd name="T14" fmla="*/ 0 w 65"/>
                  <a:gd name="T15" fmla="*/ 0 h 313"/>
                  <a:gd name="T16" fmla="*/ 0 w 65"/>
                  <a:gd name="T17" fmla="*/ 0 h 313"/>
                  <a:gd name="T18" fmla="*/ 0 w 65"/>
                  <a:gd name="T19" fmla="*/ 0 h 313"/>
                  <a:gd name="T20" fmla="*/ 0 w 65"/>
                  <a:gd name="T21" fmla="*/ 0 h 313"/>
                  <a:gd name="T22" fmla="*/ 0 w 65"/>
                  <a:gd name="T23" fmla="*/ 0 h 313"/>
                  <a:gd name="T24" fmla="*/ 0 w 65"/>
                  <a:gd name="T25" fmla="*/ 0 h 313"/>
                  <a:gd name="T26" fmla="*/ 0 w 65"/>
                  <a:gd name="T27" fmla="*/ 0 h 313"/>
                  <a:gd name="T28" fmla="*/ 0 w 65"/>
                  <a:gd name="T29" fmla="*/ 0 h 313"/>
                  <a:gd name="T30" fmla="*/ 0 w 65"/>
                  <a:gd name="T31" fmla="*/ 0 h 313"/>
                  <a:gd name="T32" fmla="*/ 0 w 65"/>
                  <a:gd name="T33" fmla="*/ 0 h 313"/>
                  <a:gd name="T34" fmla="*/ 0 w 65"/>
                  <a:gd name="T35" fmla="*/ 0 h 313"/>
                  <a:gd name="T36" fmla="*/ 0 w 65"/>
                  <a:gd name="T37" fmla="*/ 0 h 313"/>
                  <a:gd name="T38" fmla="*/ 0 w 65"/>
                  <a:gd name="T39" fmla="*/ 0 h 313"/>
                  <a:gd name="T40" fmla="*/ 0 w 65"/>
                  <a:gd name="T41" fmla="*/ 0 h 313"/>
                  <a:gd name="T42" fmla="*/ 0 w 65"/>
                  <a:gd name="T43" fmla="*/ 0 h 313"/>
                  <a:gd name="T44" fmla="*/ 0 w 65"/>
                  <a:gd name="T45" fmla="*/ 0 h 313"/>
                  <a:gd name="T46" fmla="*/ 0 w 65"/>
                  <a:gd name="T47" fmla="*/ 0 h 313"/>
                  <a:gd name="T48" fmla="*/ 0 w 65"/>
                  <a:gd name="T49" fmla="*/ 0 h 313"/>
                  <a:gd name="T50" fmla="*/ 0 w 65"/>
                  <a:gd name="T51" fmla="*/ 0 h 313"/>
                  <a:gd name="T52" fmla="*/ 0 w 65"/>
                  <a:gd name="T53" fmla="*/ 0 h 313"/>
                  <a:gd name="T54" fmla="*/ 0 w 65"/>
                  <a:gd name="T55" fmla="*/ 0 h 3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5"/>
                  <a:gd name="T85" fmla="*/ 0 h 313"/>
                  <a:gd name="T86" fmla="*/ 65 w 65"/>
                  <a:gd name="T87" fmla="*/ 313 h 31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5" h="313">
                    <a:moveTo>
                      <a:pt x="49" y="0"/>
                    </a:moveTo>
                    <a:lnTo>
                      <a:pt x="48" y="62"/>
                    </a:lnTo>
                    <a:lnTo>
                      <a:pt x="44" y="85"/>
                    </a:lnTo>
                    <a:lnTo>
                      <a:pt x="34" y="104"/>
                    </a:lnTo>
                    <a:lnTo>
                      <a:pt x="14" y="123"/>
                    </a:lnTo>
                    <a:lnTo>
                      <a:pt x="0" y="131"/>
                    </a:lnTo>
                    <a:lnTo>
                      <a:pt x="8" y="148"/>
                    </a:lnTo>
                    <a:lnTo>
                      <a:pt x="11" y="177"/>
                    </a:lnTo>
                    <a:lnTo>
                      <a:pt x="5" y="219"/>
                    </a:lnTo>
                    <a:lnTo>
                      <a:pt x="1" y="250"/>
                    </a:lnTo>
                    <a:lnTo>
                      <a:pt x="4" y="272"/>
                    </a:lnTo>
                    <a:lnTo>
                      <a:pt x="6" y="286"/>
                    </a:lnTo>
                    <a:lnTo>
                      <a:pt x="1" y="308"/>
                    </a:lnTo>
                    <a:lnTo>
                      <a:pt x="19" y="313"/>
                    </a:lnTo>
                    <a:lnTo>
                      <a:pt x="18" y="291"/>
                    </a:lnTo>
                    <a:lnTo>
                      <a:pt x="12" y="260"/>
                    </a:lnTo>
                    <a:lnTo>
                      <a:pt x="11" y="244"/>
                    </a:lnTo>
                    <a:lnTo>
                      <a:pt x="20" y="198"/>
                    </a:lnTo>
                    <a:lnTo>
                      <a:pt x="21" y="172"/>
                    </a:lnTo>
                    <a:lnTo>
                      <a:pt x="21" y="154"/>
                    </a:lnTo>
                    <a:lnTo>
                      <a:pt x="21" y="137"/>
                    </a:lnTo>
                    <a:lnTo>
                      <a:pt x="39" y="128"/>
                    </a:lnTo>
                    <a:lnTo>
                      <a:pt x="45" y="118"/>
                    </a:lnTo>
                    <a:lnTo>
                      <a:pt x="56" y="94"/>
                    </a:lnTo>
                    <a:lnTo>
                      <a:pt x="59" y="52"/>
                    </a:lnTo>
                    <a:lnTo>
                      <a:pt x="65" y="14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3" name="Freeform 137"/>
              <p:cNvSpPr>
                <a:spLocks/>
              </p:cNvSpPr>
              <p:nvPr/>
            </p:nvSpPr>
            <p:spPr bwMode="auto">
              <a:xfrm>
                <a:off x="966" y="4219"/>
                <a:ext cx="30" cy="31"/>
              </a:xfrm>
              <a:custGeom>
                <a:avLst/>
                <a:gdLst>
                  <a:gd name="T0" fmla="*/ 0 w 269"/>
                  <a:gd name="T1" fmla="*/ 0 h 278"/>
                  <a:gd name="T2" fmla="*/ 0 w 269"/>
                  <a:gd name="T3" fmla="*/ 0 h 278"/>
                  <a:gd name="T4" fmla="*/ 0 w 269"/>
                  <a:gd name="T5" fmla="*/ 0 h 278"/>
                  <a:gd name="T6" fmla="*/ 0 w 269"/>
                  <a:gd name="T7" fmla="*/ 0 h 278"/>
                  <a:gd name="T8" fmla="*/ 0 w 269"/>
                  <a:gd name="T9" fmla="*/ 0 h 278"/>
                  <a:gd name="T10" fmla="*/ 0 w 269"/>
                  <a:gd name="T11" fmla="*/ 0 h 278"/>
                  <a:gd name="T12" fmla="*/ 0 w 269"/>
                  <a:gd name="T13" fmla="*/ 0 h 278"/>
                  <a:gd name="T14" fmla="*/ 0 w 269"/>
                  <a:gd name="T15" fmla="*/ 0 h 278"/>
                  <a:gd name="T16" fmla="*/ 0 w 269"/>
                  <a:gd name="T17" fmla="*/ 0 h 278"/>
                  <a:gd name="T18" fmla="*/ 0 w 269"/>
                  <a:gd name="T19" fmla="*/ 0 h 278"/>
                  <a:gd name="T20" fmla="*/ 0 w 269"/>
                  <a:gd name="T21" fmla="*/ 0 h 278"/>
                  <a:gd name="T22" fmla="*/ 0 w 269"/>
                  <a:gd name="T23" fmla="*/ 0 h 278"/>
                  <a:gd name="T24" fmla="*/ 0 w 269"/>
                  <a:gd name="T25" fmla="*/ 0 h 278"/>
                  <a:gd name="T26" fmla="*/ 0 w 269"/>
                  <a:gd name="T27" fmla="*/ 0 h 278"/>
                  <a:gd name="T28" fmla="*/ 0 w 269"/>
                  <a:gd name="T29" fmla="*/ 0 h 278"/>
                  <a:gd name="T30" fmla="*/ 0 w 269"/>
                  <a:gd name="T31" fmla="*/ 0 h 278"/>
                  <a:gd name="T32" fmla="*/ 0 w 269"/>
                  <a:gd name="T33" fmla="*/ 0 h 278"/>
                  <a:gd name="T34" fmla="*/ 0 w 269"/>
                  <a:gd name="T35" fmla="*/ 0 h 278"/>
                  <a:gd name="T36" fmla="*/ 0 w 269"/>
                  <a:gd name="T37" fmla="*/ 0 h 278"/>
                  <a:gd name="T38" fmla="*/ 0 w 269"/>
                  <a:gd name="T39" fmla="*/ 0 h 278"/>
                  <a:gd name="T40" fmla="*/ 0 w 269"/>
                  <a:gd name="T41" fmla="*/ 0 h 278"/>
                  <a:gd name="T42" fmla="*/ 0 w 269"/>
                  <a:gd name="T43" fmla="*/ 0 h 2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69"/>
                  <a:gd name="T67" fmla="*/ 0 h 278"/>
                  <a:gd name="T68" fmla="*/ 269 w 269"/>
                  <a:gd name="T69" fmla="*/ 278 h 27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69" h="278">
                    <a:moveTo>
                      <a:pt x="0" y="68"/>
                    </a:moveTo>
                    <a:lnTo>
                      <a:pt x="7" y="97"/>
                    </a:lnTo>
                    <a:lnTo>
                      <a:pt x="24" y="129"/>
                    </a:lnTo>
                    <a:lnTo>
                      <a:pt x="49" y="155"/>
                    </a:lnTo>
                    <a:lnTo>
                      <a:pt x="93" y="184"/>
                    </a:lnTo>
                    <a:lnTo>
                      <a:pt x="136" y="202"/>
                    </a:lnTo>
                    <a:lnTo>
                      <a:pt x="177" y="218"/>
                    </a:lnTo>
                    <a:lnTo>
                      <a:pt x="211" y="233"/>
                    </a:lnTo>
                    <a:lnTo>
                      <a:pt x="239" y="240"/>
                    </a:lnTo>
                    <a:lnTo>
                      <a:pt x="241" y="278"/>
                    </a:lnTo>
                    <a:lnTo>
                      <a:pt x="269" y="226"/>
                    </a:lnTo>
                    <a:lnTo>
                      <a:pt x="225" y="212"/>
                    </a:lnTo>
                    <a:lnTo>
                      <a:pt x="164" y="188"/>
                    </a:lnTo>
                    <a:lnTo>
                      <a:pt x="117" y="170"/>
                    </a:lnTo>
                    <a:lnTo>
                      <a:pt x="83" y="152"/>
                    </a:lnTo>
                    <a:lnTo>
                      <a:pt x="51" y="128"/>
                    </a:lnTo>
                    <a:lnTo>
                      <a:pt x="32" y="100"/>
                    </a:lnTo>
                    <a:lnTo>
                      <a:pt x="22" y="73"/>
                    </a:lnTo>
                    <a:lnTo>
                      <a:pt x="17" y="50"/>
                    </a:lnTo>
                    <a:lnTo>
                      <a:pt x="18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4" name="Freeform 138"/>
              <p:cNvSpPr>
                <a:spLocks/>
              </p:cNvSpPr>
              <p:nvPr/>
            </p:nvSpPr>
            <p:spPr bwMode="auto">
              <a:xfrm>
                <a:off x="1007" y="4213"/>
                <a:ext cx="37" cy="34"/>
              </a:xfrm>
              <a:custGeom>
                <a:avLst/>
                <a:gdLst>
                  <a:gd name="T0" fmla="*/ 0 w 332"/>
                  <a:gd name="T1" fmla="*/ 0 h 305"/>
                  <a:gd name="T2" fmla="*/ 0 w 332"/>
                  <a:gd name="T3" fmla="*/ 0 h 305"/>
                  <a:gd name="T4" fmla="*/ 0 w 332"/>
                  <a:gd name="T5" fmla="*/ 0 h 305"/>
                  <a:gd name="T6" fmla="*/ 0 w 332"/>
                  <a:gd name="T7" fmla="*/ 0 h 305"/>
                  <a:gd name="T8" fmla="*/ 0 w 332"/>
                  <a:gd name="T9" fmla="*/ 0 h 305"/>
                  <a:gd name="T10" fmla="*/ 0 w 332"/>
                  <a:gd name="T11" fmla="*/ 0 h 305"/>
                  <a:gd name="T12" fmla="*/ 0 w 332"/>
                  <a:gd name="T13" fmla="*/ 0 h 305"/>
                  <a:gd name="T14" fmla="*/ 0 w 332"/>
                  <a:gd name="T15" fmla="*/ 0 h 305"/>
                  <a:gd name="T16" fmla="*/ 0 w 332"/>
                  <a:gd name="T17" fmla="*/ 0 h 305"/>
                  <a:gd name="T18" fmla="*/ 0 w 332"/>
                  <a:gd name="T19" fmla="*/ 0 h 305"/>
                  <a:gd name="T20" fmla="*/ 0 w 332"/>
                  <a:gd name="T21" fmla="*/ 0 h 305"/>
                  <a:gd name="T22" fmla="*/ 0 w 332"/>
                  <a:gd name="T23" fmla="*/ 0 h 305"/>
                  <a:gd name="T24" fmla="*/ 0 w 332"/>
                  <a:gd name="T25" fmla="*/ 0 h 305"/>
                  <a:gd name="T26" fmla="*/ 0 w 332"/>
                  <a:gd name="T27" fmla="*/ 0 h 305"/>
                  <a:gd name="T28" fmla="*/ 0 w 332"/>
                  <a:gd name="T29" fmla="*/ 0 h 305"/>
                  <a:gd name="T30" fmla="*/ 0 w 332"/>
                  <a:gd name="T31" fmla="*/ 0 h 305"/>
                  <a:gd name="T32" fmla="*/ 0 w 332"/>
                  <a:gd name="T33" fmla="*/ 0 h 305"/>
                  <a:gd name="T34" fmla="*/ 0 w 332"/>
                  <a:gd name="T35" fmla="*/ 0 h 305"/>
                  <a:gd name="T36" fmla="*/ 0 w 332"/>
                  <a:gd name="T37" fmla="*/ 0 h 305"/>
                  <a:gd name="T38" fmla="*/ 0 w 332"/>
                  <a:gd name="T39" fmla="*/ 0 h 305"/>
                  <a:gd name="T40" fmla="*/ 0 w 332"/>
                  <a:gd name="T41" fmla="*/ 0 h 305"/>
                  <a:gd name="T42" fmla="*/ 0 w 332"/>
                  <a:gd name="T43" fmla="*/ 0 h 305"/>
                  <a:gd name="T44" fmla="*/ 0 w 332"/>
                  <a:gd name="T45" fmla="*/ 0 h 305"/>
                  <a:gd name="T46" fmla="*/ 0 w 332"/>
                  <a:gd name="T47" fmla="*/ 0 h 305"/>
                  <a:gd name="T48" fmla="*/ 0 w 332"/>
                  <a:gd name="T49" fmla="*/ 0 h 305"/>
                  <a:gd name="T50" fmla="*/ 0 w 332"/>
                  <a:gd name="T51" fmla="*/ 0 h 305"/>
                  <a:gd name="T52" fmla="*/ 0 w 332"/>
                  <a:gd name="T53" fmla="*/ 0 h 305"/>
                  <a:gd name="T54" fmla="*/ 0 w 332"/>
                  <a:gd name="T55" fmla="*/ 0 h 305"/>
                  <a:gd name="T56" fmla="*/ 0 w 332"/>
                  <a:gd name="T57" fmla="*/ 0 h 305"/>
                  <a:gd name="T58" fmla="*/ 0 w 332"/>
                  <a:gd name="T59" fmla="*/ 0 h 305"/>
                  <a:gd name="T60" fmla="*/ 0 w 332"/>
                  <a:gd name="T61" fmla="*/ 0 h 305"/>
                  <a:gd name="T62" fmla="*/ 0 w 332"/>
                  <a:gd name="T63" fmla="*/ 0 h 30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2"/>
                  <a:gd name="T97" fmla="*/ 0 h 305"/>
                  <a:gd name="T98" fmla="*/ 332 w 332"/>
                  <a:gd name="T99" fmla="*/ 305 h 30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2" h="305">
                    <a:moveTo>
                      <a:pt x="332" y="2"/>
                    </a:moveTo>
                    <a:lnTo>
                      <a:pt x="317" y="17"/>
                    </a:lnTo>
                    <a:lnTo>
                      <a:pt x="293" y="34"/>
                    </a:lnTo>
                    <a:lnTo>
                      <a:pt x="287" y="41"/>
                    </a:lnTo>
                    <a:lnTo>
                      <a:pt x="286" y="55"/>
                    </a:lnTo>
                    <a:lnTo>
                      <a:pt x="283" y="78"/>
                    </a:lnTo>
                    <a:lnTo>
                      <a:pt x="268" y="111"/>
                    </a:lnTo>
                    <a:lnTo>
                      <a:pt x="257" y="133"/>
                    </a:lnTo>
                    <a:lnTo>
                      <a:pt x="240" y="169"/>
                    </a:lnTo>
                    <a:lnTo>
                      <a:pt x="220" y="196"/>
                    </a:lnTo>
                    <a:lnTo>
                      <a:pt x="216" y="209"/>
                    </a:lnTo>
                    <a:lnTo>
                      <a:pt x="197" y="233"/>
                    </a:lnTo>
                    <a:lnTo>
                      <a:pt x="174" y="252"/>
                    </a:lnTo>
                    <a:lnTo>
                      <a:pt x="151" y="268"/>
                    </a:lnTo>
                    <a:lnTo>
                      <a:pt x="124" y="281"/>
                    </a:lnTo>
                    <a:lnTo>
                      <a:pt x="116" y="295"/>
                    </a:lnTo>
                    <a:lnTo>
                      <a:pt x="95" y="303"/>
                    </a:lnTo>
                    <a:lnTo>
                      <a:pt x="51" y="305"/>
                    </a:lnTo>
                    <a:lnTo>
                      <a:pt x="0" y="303"/>
                    </a:lnTo>
                    <a:lnTo>
                      <a:pt x="36" y="291"/>
                    </a:lnTo>
                    <a:lnTo>
                      <a:pt x="84" y="289"/>
                    </a:lnTo>
                    <a:lnTo>
                      <a:pt x="123" y="271"/>
                    </a:lnTo>
                    <a:lnTo>
                      <a:pt x="148" y="254"/>
                    </a:lnTo>
                    <a:lnTo>
                      <a:pt x="195" y="209"/>
                    </a:lnTo>
                    <a:lnTo>
                      <a:pt x="229" y="156"/>
                    </a:lnTo>
                    <a:lnTo>
                      <a:pt x="248" y="113"/>
                    </a:lnTo>
                    <a:lnTo>
                      <a:pt x="266" y="65"/>
                    </a:lnTo>
                    <a:lnTo>
                      <a:pt x="280" y="3"/>
                    </a:lnTo>
                    <a:lnTo>
                      <a:pt x="290" y="24"/>
                    </a:lnTo>
                    <a:lnTo>
                      <a:pt x="322" y="0"/>
                    </a:lnTo>
                    <a:lnTo>
                      <a:pt x="33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5" name="Freeform 139"/>
              <p:cNvSpPr>
                <a:spLocks/>
              </p:cNvSpPr>
              <p:nvPr/>
            </p:nvSpPr>
            <p:spPr bwMode="auto">
              <a:xfrm>
                <a:off x="990" y="4243"/>
                <a:ext cx="27" cy="28"/>
              </a:xfrm>
              <a:custGeom>
                <a:avLst/>
                <a:gdLst>
                  <a:gd name="T0" fmla="*/ 0 w 241"/>
                  <a:gd name="T1" fmla="*/ 0 h 250"/>
                  <a:gd name="T2" fmla="*/ 0 w 241"/>
                  <a:gd name="T3" fmla="*/ 0 h 250"/>
                  <a:gd name="T4" fmla="*/ 0 w 241"/>
                  <a:gd name="T5" fmla="*/ 0 h 250"/>
                  <a:gd name="T6" fmla="*/ 0 w 241"/>
                  <a:gd name="T7" fmla="*/ 0 h 250"/>
                  <a:gd name="T8" fmla="*/ 0 w 241"/>
                  <a:gd name="T9" fmla="*/ 0 h 250"/>
                  <a:gd name="T10" fmla="*/ 0 w 241"/>
                  <a:gd name="T11" fmla="*/ 0 h 250"/>
                  <a:gd name="T12" fmla="*/ 0 w 241"/>
                  <a:gd name="T13" fmla="*/ 0 h 250"/>
                  <a:gd name="T14" fmla="*/ 0 w 241"/>
                  <a:gd name="T15" fmla="*/ 0 h 250"/>
                  <a:gd name="T16" fmla="*/ 0 w 241"/>
                  <a:gd name="T17" fmla="*/ 0 h 250"/>
                  <a:gd name="T18" fmla="*/ 0 w 241"/>
                  <a:gd name="T19" fmla="*/ 0 h 250"/>
                  <a:gd name="T20" fmla="*/ 0 w 241"/>
                  <a:gd name="T21" fmla="*/ 0 h 250"/>
                  <a:gd name="T22" fmla="*/ 0 w 241"/>
                  <a:gd name="T23" fmla="*/ 0 h 250"/>
                  <a:gd name="T24" fmla="*/ 0 w 241"/>
                  <a:gd name="T25" fmla="*/ 0 h 250"/>
                  <a:gd name="T26" fmla="*/ 0 w 241"/>
                  <a:gd name="T27" fmla="*/ 0 h 250"/>
                  <a:gd name="T28" fmla="*/ 0 w 241"/>
                  <a:gd name="T29" fmla="*/ 0 h 250"/>
                  <a:gd name="T30" fmla="*/ 0 w 241"/>
                  <a:gd name="T31" fmla="*/ 0 h 250"/>
                  <a:gd name="T32" fmla="*/ 0 w 241"/>
                  <a:gd name="T33" fmla="*/ 0 h 250"/>
                  <a:gd name="T34" fmla="*/ 0 w 241"/>
                  <a:gd name="T35" fmla="*/ 0 h 250"/>
                  <a:gd name="T36" fmla="*/ 0 w 241"/>
                  <a:gd name="T37" fmla="*/ 0 h 250"/>
                  <a:gd name="T38" fmla="*/ 0 w 241"/>
                  <a:gd name="T39" fmla="*/ 0 h 250"/>
                  <a:gd name="T40" fmla="*/ 0 w 241"/>
                  <a:gd name="T41" fmla="*/ 0 h 250"/>
                  <a:gd name="T42" fmla="*/ 0 w 241"/>
                  <a:gd name="T43" fmla="*/ 0 h 250"/>
                  <a:gd name="T44" fmla="*/ 0 w 241"/>
                  <a:gd name="T45" fmla="*/ 0 h 250"/>
                  <a:gd name="T46" fmla="*/ 0 w 241"/>
                  <a:gd name="T47" fmla="*/ 0 h 250"/>
                  <a:gd name="T48" fmla="*/ 0 w 241"/>
                  <a:gd name="T49" fmla="*/ 0 h 250"/>
                  <a:gd name="T50" fmla="*/ 0 w 241"/>
                  <a:gd name="T51" fmla="*/ 0 h 250"/>
                  <a:gd name="T52" fmla="*/ 0 w 241"/>
                  <a:gd name="T53" fmla="*/ 0 h 25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1"/>
                  <a:gd name="T82" fmla="*/ 0 h 250"/>
                  <a:gd name="T83" fmla="*/ 241 w 241"/>
                  <a:gd name="T84" fmla="*/ 250 h 25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1" h="250">
                    <a:moveTo>
                      <a:pt x="0" y="0"/>
                    </a:moveTo>
                    <a:lnTo>
                      <a:pt x="63" y="16"/>
                    </a:lnTo>
                    <a:lnTo>
                      <a:pt x="100" y="22"/>
                    </a:lnTo>
                    <a:lnTo>
                      <a:pt x="131" y="26"/>
                    </a:lnTo>
                    <a:lnTo>
                      <a:pt x="170" y="26"/>
                    </a:lnTo>
                    <a:lnTo>
                      <a:pt x="241" y="22"/>
                    </a:lnTo>
                    <a:lnTo>
                      <a:pt x="226" y="37"/>
                    </a:lnTo>
                    <a:lnTo>
                      <a:pt x="148" y="39"/>
                    </a:lnTo>
                    <a:lnTo>
                      <a:pt x="145" y="88"/>
                    </a:lnTo>
                    <a:lnTo>
                      <a:pt x="138" y="152"/>
                    </a:lnTo>
                    <a:lnTo>
                      <a:pt x="137" y="211"/>
                    </a:lnTo>
                    <a:lnTo>
                      <a:pt x="140" y="250"/>
                    </a:lnTo>
                    <a:lnTo>
                      <a:pt x="124" y="243"/>
                    </a:lnTo>
                    <a:lnTo>
                      <a:pt x="122" y="234"/>
                    </a:lnTo>
                    <a:lnTo>
                      <a:pt x="109" y="222"/>
                    </a:lnTo>
                    <a:lnTo>
                      <a:pt x="107" y="194"/>
                    </a:lnTo>
                    <a:lnTo>
                      <a:pt x="107" y="136"/>
                    </a:lnTo>
                    <a:lnTo>
                      <a:pt x="111" y="122"/>
                    </a:lnTo>
                    <a:lnTo>
                      <a:pt x="126" y="84"/>
                    </a:lnTo>
                    <a:lnTo>
                      <a:pt x="128" y="66"/>
                    </a:lnTo>
                    <a:lnTo>
                      <a:pt x="124" y="48"/>
                    </a:lnTo>
                    <a:lnTo>
                      <a:pt x="115" y="39"/>
                    </a:lnTo>
                    <a:lnTo>
                      <a:pt x="90" y="32"/>
                    </a:lnTo>
                    <a:lnTo>
                      <a:pt x="67" y="32"/>
                    </a:lnTo>
                    <a:lnTo>
                      <a:pt x="28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6" name="Freeform 140"/>
              <p:cNvSpPr>
                <a:spLocks/>
              </p:cNvSpPr>
              <p:nvPr/>
            </p:nvSpPr>
            <p:spPr bwMode="auto">
              <a:xfrm>
                <a:off x="992" y="4245"/>
                <a:ext cx="14" cy="29"/>
              </a:xfrm>
              <a:custGeom>
                <a:avLst/>
                <a:gdLst>
                  <a:gd name="T0" fmla="*/ 0 w 126"/>
                  <a:gd name="T1" fmla="*/ 0 h 257"/>
                  <a:gd name="T2" fmla="*/ 0 w 126"/>
                  <a:gd name="T3" fmla="*/ 0 h 257"/>
                  <a:gd name="T4" fmla="*/ 0 w 126"/>
                  <a:gd name="T5" fmla="*/ 0 h 257"/>
                  <a:gd name="T6" fmla="*/ 0 w 126"/>
                  <a:gd name="T7" fmla="*/ 0 h 257"/>
                  <a:gd name="T8" fmla="*/ 0 w 126"/>
                  <a:gd name="T9" fmla="*/ 0 h 257"/>
                  <a:gd name="T10" fmla="*/ 0 w 126"/>
                  <a:gd name="T11" fmla="*/ 0 h 257"/>
                  <a:gd name="T12" fmla="*/ 0 w 126"/>
                  <a:gd name="T13" fmla="*/ 0 h 257"/>
                  <a:gd name="T14" fmla="*/ 0 w 126"/>
                  <a:gd name="T15" fmla="*/ 0 h 257"/>
                  <a:gd name="T16" fmla="*/ 0 w 126"/>
                  <a:gd name="T17" fmla="*/ 0 h 257"/>
                  <a:gd name="T18" fmla="*/ 0 w 126"/>
                  <a:gd name="T19" fmla="*/ 0 h 257"/>
                  <a:gd name="T20" fmla="*/ 0 w 126"/>
                  <a:gd name="T21" fmla="*/ 0 h 257"/>
                  <a:gd name="T22" fmla="*/ 0 w 126"/>
                  <a:gd name="T23" fmla="*/ 0 h 257"/>
                  <a:gd name="T24" fmla="*/ 0 w 126"/>
                  <a:gd name="T25" fmla="*/ 0 h 257"/>
                  <a:gd name="T26" fmla="*/ 0 w 126"/>
                  <a:gd name="T27" fmla="*/ 0 h 257"/>
                  <a:gd name="T28" fmla="*/ 0 w 126"/>
                  <a:gd name="T29" fmla="*/ 0 h 257"/>
                  <a:gd name="T30" fmla="*/ 0 w 126"/>
                  <a:gd name="T31" fmla="*/ 0 h 257"/>
                  <a:gd name="T32" fmla="*/ 0 w 126"/>
                  <a:gd name="T33" fmla="*/ 0 h 257"/>
                  <a:gd name="T34" fmla="*/ 0 w 126"/>
                  <a:gd name="T35" fmla="*/ 0 h 257"/>
                  <a:gd name="T36" fmla="*/ 0 w 126"/>
                  <a:gd name="T37" fmla="*/ 0 h 257"/>
                  <a:gd name="T38" fmla="*/ 0 w 126"/>
                  <a:gd name="T39" fmla="*/ 0 h 257"/>
                  <a:gd name="T40" fmla="*/ 0 w 126"/>
                  <a:gd name="T41" fmla="*/ 0 h 257"/>
                  <a:gd name="T42" fmla="*/ 0 w 126"/>
                  <a:gd name="T43" fmla="*/ 0 h 257"/>
                  <a:gd name="T44" fmla="*/ 0 w 126"/>
                  <a:gd name="T45" fmla="*/ 0 h 257"/>
                  <a:gd name="T46" fmla="*/ 0 w 126"/>
                  <a:gd name="T47" fmla="*/ 0 h 257"/>
                  <a:gd name="T48" fmla="*/ 0 w 126"/>
                  <a:gd name="T49" fmla="*/ 0 h 257"/>
                  <a:gd name="T50" fmla="*/ 0 w 126"/>
                  <a:gd name="T51" fmla="*/ 0 h 257"/>
                  <a:gd name="T52" fmla="*/ 0 w 126"/>
                  <a:gd name="T53" fmla="*/ 0 h 257"/>
                  <a:gd name="T54" fmla="*/ 0 w 126"/>
                  <a:gd name="T55" fmla="*/ 0 h 257"/>
                  <a:gd name="T56" fmla="*/ 0 w 126"/>
                  <a:gd name="T57" fmla="*/ 0 h 257"/>
                  <a:gd name="T58" fmla="*/ 0 w 126"/>
                  <a:gd name="T59" fmla="*/ 0 h 257"/>
                  <a:gd name="T60" fmla="*/ 0 w 126"/>
                  <a:gd name="T61" fmla="*/ 0 h 257"/>
                  <a:gd name="T62" fmla="*/ 0 w 126"/>
                  <a:gd name="T63" fmla="*/ 0 h 257"/>
                  <a:gd name="T64" fmla="*/ 0 w 126"/>
                  <a:gd name="T65" fmla="*/ 0 h 257"/>
                  <a:gd name="T66" fmla="*/ 0 w 126"/>
                  <a:gd name="T67" fmla="*/ 0 h 257"/>
                  <a:gd name="T68" fmla="*/ 0 w 126"/>
                  <a:gd name="T69" fmla="*/ 0 h 257"/>
                  <a:gd name="T70" fmla="*/ 0 w 126"/>
                  <a:gd name="T71" fmla="*/ 0 h 257"/>
                  <a:gd name="T72" fmla="*/ 0 w 126"/>
                  <a:gd name="T73" fmla="*/ 0 h 257"/>
                  <a:gd name="T74" fmla="*/ 0 w 126"/>
                  <a:gd name="T75" fmla="*/ 0 h 257"/>
                  <a:gd name="T76" fmla="*/ 0 w 126"/>
                  <a:gd name="T77" fmla="*/ 0 h 257"/>
                  <a:gd name="T78" fmla="*/ 0 w 126"/>
                  <a:gd name="T79" fmla="*/ 0 h 257"/>
                  <a:gd name="T80" fmla="*/ 0 w 126"/>
                  <a:gd name="T81" fmla="*/ 0 h 257"/>
                  <a:gd name="T82" fmla="*/ 0 w 126"/>
                  <a:gd name="T83" fmla="*/ 0 h 257"/>
                  <a:gd name="T84" fmla="*/ 0 w 126"/>
                  <a:gd name="T85" fmla="*/ 0 h 25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6"/>
                  <a:gd name="T130" fmla="*/ 0 h 257"/>
                  <a:gd name="T131" fmla="*/ 126 w 126"/>
                  <a:gd name="T132" fmla="*/ 257 h 25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6" h="257">
                    <a:moveTo>
                      <a:pt x="61" y="9"/>
                    </a:moveTo>
                    <a:lnTo>
                      <a:pt x="34" y="19"/>
                    </a:lnTo>
                    <a:lnTo>
                      <a:pt x="22" y="29"/>
                    </a:lnTo>
                    <a:lnTo>
                      <a:pt x="14" y="53"/>
                    </a:lnTo>
                    <a:lnTo>
                      <a:pt x="14" y="77"/>
                    </a:lnTo>
                    <a:lnTo>
                      <a:pt x="20" y="117"/>
                    </a:lnTo>
                    <a:lnTo>
                      <a:pt x="29" y="164"/>
                    </a:lnTo>
                    <a:lnTo>
                      <a:pt x="32" y="189"/>
                    </a:lnTo>
                    <a:lnTo>
                      <a:pt x="34" y="209"/>
                    </a:lnTo>
                    <a:lnTo>
                      <a:pt x="34" y="220"/>
                    </a:lnTo>
                    <a:lnTo>
                      <a:pt x="44" y="217"/>
                    </a:lnTo>
                    <a:lnTo>
                      <a:pt x="54" y="215"/>
                    </a:lnTo>
                    <a:lnTo>
                      <a:pt x="75" y="214"/>
                    </a:lnTo>
                    <a:lnTo>
                      <a:pt x="98" y="217"/>
                    </a:lnTo>
                    <a:lnTo>
                      <a:pt x="118" y="218"/>
                    </a:lnTo>
                    <a:lnTo>
                      <a:pt x="126" y="227"/>
                    </a:lnTo>
                    <a:lnTo>
                      <a:pt x="125" y="237"/>
                    </a:lnTo>
                    <a:lnTo>
                      <a:pt x="117" y="246"/>
                    </a:lnTo>
                    <a:lnTo>
                      <a:pt x="108" y="250"/>
                    </a:lnTo>
                    <a:lnTo>
                      <a:pt x="96" y="253"/>
                    </a:lnTo>
                    <a:lnTo>
                      <a:pt x="82" y="256"/>
                    </a:lnTo>
                    <a:lnTo>
                      <a:pt x="69" y="257"/>
                    </a:lnTo>
                    <a:lnTo>
                      <a:pt x="69" y="244"/>
                    </a:lnTo>
                    <a:lnTo>
                      <a:pt x="81" y="246"/>
                    </a:lnTo>
                    <a:lnTo>
                      <a:pt x="95" y="243"/>
                    </a:lnTo>
                    <a:lnTo>
                      <a:pt x="104" y="240"/>
                    </a:lnTo>
                    <a:lnTo>
                      <a:pt x="108" y="238"/>
                    </a:lnTo>
                    <a:lnTo>
                      <a:pt x="105" y="232"/>
                    </a:lnTo>
                    <a:lnTo>
                      <a:pt x="96" y="229"/>
                    </a:lnTo>
                    <a:lnTo>
                      <a:pt x="87" y="227"/>
                    </a:lnTo>
                    <a:lnTo>
                      <a:pt x="76" y="227"/>
                    </a:lnTo>
                    <a:lnTo>
                      <a:pt x="63" y="227"/>
                    </a:lnTo>
                    <a:lnTo>
                      <a:pt x="54" y="227"/>
                    </a:lnTo>
                    <a:lnTo>
                      <a:pt x="47" y="231"/>
                    </a:lnTo>
                    <a:lnTo>
                      <a:pt x="43" y="234"/>
                    </a:lnTo>
                    <a:lnTo>
                      <a:pt x="34" y="247"/>
                    </a:lnTo>
                    <a:lnTo>
                      <a:pt x="25" y="238"/>
                    </a:lnTo>
                    <a:lnTo>
                      <a:pt x="20" y="201"/>
                    </a:lnTo>
                    <a:lnTo>
                      <a:pt x="4" y="92"/>
                    </a:lnTo>
                    <a:lnTo>
                      <a:pt x="0" y="58"/>
                    </a:lnTo>
                    <a:lnTo>
                      <a:pt x="3" y="0"/>
                    </a:lnTo>
                    <a:lnTo>
                      <a:pt x="6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7" name="Freeform 141"/>
              <p:cNvSpPr>
                <a:spLocks/>
              </p:cNvSpPr>
              <p:nvPr/>
            </p:nvSpPr>
            <p:spPr bwMode="auto">
              <a:xfrm>
                <a:off x="995" y="4271"/>
                <a:ext cx="8" cy="3"/>
              </a:xfrm>
              <a:custGeom>
                <a:avLst/>
                <a:gdLst>
                  <a:gd name="T0" fmla="*/ 0 w 75"/>
                  <a:gd name="T1" fmla="*/ 0 h 24"/>
                  <a:gd name="T2" fmla="*/ 0 w 75"/>
                  <a:gd name="T3" fmla="*/ 0 h 24"/>
                  <a:gd name="T4" fmla="*/ 0 w 75"/>
                  <a:gd name="T5" fmla="*/ 0 h 24"/>
                  <a:gd name="T6" fmla="*/ 0 w 75"/>
                  <a:gd name="T7" fmla="*/ 0 h 24"/>
                  <a:gd name="T8" fmla="*/ 0 w 75"/>
                  <a:gd name="T9" fmla="*/ 0 h 24"/>
                  <a:gd name="T10" fmla="*/ 0 w 75"/>
                  <a:gd name="T11" fmla="*/ 0 h 24"/>
                  <a:gd name="T12" fmla="*/ 0 w 75"/>
                  <a:gd name="T13" fmla="*/ 0 h 24"/>
                  <a:gd name="T14" fmla="*/ 0 w 75"/>
                  <a:gd name="T15" fmla="*/ 0 h 24"/>
                  <a:gd name="T16" fmla="*/ 0 w 75"/>
                  <a:gd name="T17" fmla="*/ 0 h 24"/>
                  <a:gd name="T18" fmla="*/ 0 w 75"/>
                  <a:gd name="T19" fmla="*/ 0 h 24"/>
                  <a:gd name="T20" fmla="*/ 0 w 75"/>
                  <a:gd name="T21" fmla="*/ 0 h 24"/>
                  <a:gd name="T22" fmla="*/ 0 w 75"/>
                  <a:gd name="T23" fmla="*/ 0 h 24"/>
                  <a:gd name="T24" fmla="*/ 0 w 75"/>
                  <a:gd name="T25" fmla="*/ 0 h 24"/>
                  <a:gd name="T26" fmla="*/ 0 w 75"/>
                  <a:gd name="T27" fmla="*/ 0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5"/>
                  <a:gd name="T43" fmla="*/ 0 h 24"/>
                  <a:gd name="T44" fmla="*/ 75 w 75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5" h="24">
                    <a:moveTo>
                      <a:pt x="18" y="1"/>
                    </a:moveTo>
                    <a:lnTo>
                      <a:pt x="22" y="8"/>
                    </a:lnTo>
                    <a:lnTo>
                      <a:pt x="34" y="10"/>
                    </a:lnTo>
                    <a:lnTo>
                      <a:pt x="47" y="11"/>
                    </a:lnTo>
                    <a:lnTo>
                      <a:pt x="75" y="11"/>
                    </a:lnTo>
                    <a:lnTo>
                      <a:pt x="70" y="18"/>
                    </a:lnTo>
                    <a:lnTo>
                      <a:pt x="45" y="24"/>
                    </a:lnTo>
                    <a:lnTo>
                      <a:pt x="33" y="23"/>
                    </a:lnTo>
                    <a:lnTo>
                      <a:pt x="22" y="20"/>
                    </a:lnTo>
                    <a:lnTo>
                      <a:pt x="11" y="16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8" name="Freeform 142"/>
              <p:cNvSpPr>
                <a:spLocks/>
              </p:cNvSpPr>
              <p:nvPr/>
            </p:nvSpPr>
            <p:spPr bwMode="auto">
              <a:xfrm>
                <a:off x="1030" y="4191"/>
                <a:ext cx="36" cy="46"/>
              </a:xfrm>
              <a:custGeom>
                <a:avLst/>
                <a:gdLst>
                  <a:gd name="T0" fmla="*/ 0 w 326"/>
                  <a:gd name="T1" fmla="*/ 0 h 418"/>
                  <a:gd name="T2" fmla="*/ 0 w 326"/>
                  <a:gd name="T3" fmla="*/ 0 h 418"/>
                  <a:gd name="T4" fmla="*/ 0 w 326"/>
                  <a:gd name="T5" fmla="*/ 0 h 418"/>
                  <a:gd name="T6" fmla="*/ 0 w 326"/>
                  <a:gd name="T7" fmla="*/ 0 h 418"/>
                  <a:gd name="T8" fmla="*/ 0 w 326"/>
                  <a:gd name="T9" fmla="*/ 0 h 418"/>
                  <a:gd name="T10" fmla="*/ 0 w 326"/>
                  <a:gd name="T11" fmla="*/ 0 h 418"/>
                  <a:gd name="T12" fmla="*/ 0 w 326"/>
                  <a:gd name="T13" fmla="*/ 0 h 418"/>
                  <a:gd name="T14" fmla="*/ 0 w 326"/>
                  <a:gd name="T15" fmla="*/ 0 h 418"/>
                  <a:gd name="T16" fmla="*/ 0 w 326"/>
                  <a:gd name="T17" fmla="*/ 0 h 418"/>
                  <a:gd name="T18" fmla="*/ 0 w 326"/>
                  <a:gd name="T19" fmla="*/ 0 h 418"/>
                  <a:gd name="T20" fmla="*/ 0 w 326"/>
                  <a:gd name="T21" fmla="*/ 0 h 418"/>
                  <a:gd name="T22" fmla="*/ 0 w 326"/>
                  <a:gd name="T23" fmla="*/ 0 h 418"/>
                  <a:gd name="T24" fmla="*/ 0 w 326"/>
                  <a:gd name="T25" fmla="*/ 0 h 418"/>
                  <a:gd name="T26" fmla="*/ 0 w 326"/>
                  <a:gd name="T27" fmla="*/ 0 h 418"/>
                  <a:gd name="T28" fmla="*/ 0 w 326"/>
                  <a:gd name="T29" fmla="*/ 0 h 418"/>
                  <a:gd name="T30" fmla="*/ 0 w 326"/>
                  <a:gd name="T31" fmla="*/ 0 h 418"/>
                  <a:gd name="T32" fmla="*/ 0 w 326"/>
                  <a:gd name="T33" fmla="*/ 0 h 418"/>
                  <a:gd name="T34" fmla="*/ 0 w 326"/>
                  <a:gd name="T35" fmla="*/ 0 h 418"/>
                  <a:gd name="T36" fmla="*/ 0 w 326"/>
                  <a:gd name="T37" fmla="*/ 0 h 418"/>
                  <a:gd name="T38" fmla="*/ 0 w 326"/>
                  <a:gd name="T39" fmla="*/ 0 h 418"/>
                  <a:gd name="T40" fmla="*/ 0 w 326"/>
                  <a:gd name="T41" fmla="*/ 0 h 418"/>
                  <a:gd name="T42" fmla="*/ 0 w 326"/>
                  <a:gd name="T43" fmla="*/ 0 h 418"/>
                  <a:gd name="T44" fmla="*/ 0 w 326"/>
                  <a:gd name="T45" fmla="*/ 0 h 418"/>
                  <a:gd name="T46" fmla="*/ 0 w 326"/>
                  <a:gd name="T47" fmla="*/ 0 h 418"/>
                  <a:gd name="T48" fmla="*/ 0 w 326"/>
                  <a:gd name="T49" fmla="*/ 0 h 418"/>
                  <a:gd name="T50" fmla="*/ 0 w 326"/>
                  <a:gd name="T51" fmla="*/ 0 h 418"/>
                  <a:gd name="T52" fmla="*/ 0 w 326"/>
                  <a:gd name="T53" fmla="*/ 0 h 418"/>
                  <a:gd name="T54" fmla="*/ 0 w 326"/>
                  <a:gd name="T55" fmla="*/ 0 h 418"/>
                  <a:gd name="T56" fmla="*/ 0 w 326"/>
                  <a:gd name="T57" fmla="*/ 0 h 418"/>
                  <a:gd name="T58" fmla="*/ 0 w 326"/>
                  <a:gd name="T59" fmla="*/ 0 h 418"/>
                  <a:gd name="T60" fmla="*/ 0 w 326"/>
                  <a:gd name="T61" fmla="*/ 0 h 418"/>
                  <a:gd name="T62" fmla="*/ 0 w 326"/>
                  <a:gd name="T63" fmla="*/ 0 h 418"/>
                  <a:gd name="T64" fmla="*/ 0 w 326"/>
                  <a:gd name="T65" fmla="*/ 0 h 418"/>
                  <a:gd name="T66" fmla="*/ 0 w 326"/>
                  <a:gd name="T67" fmla="*/ 0 h 418"/>
                  <a:gd name="T68" fmla="*/ 0 w 326"/>
                  <a:gd name="T69" fmla="*/ 0 h 418"/>
                  <a:gd name="T70" fmla="*/ 0 w 326"/>
                  <a:gd name="T71" fmla="*/ 0 h 418"/>
                  <a:gd name="T72" fmla="*/ 0 w 326"/>
                  <a:gd name="T73" fmla="*/ 0 h 418"/>
                  <a:gd name="T74" fmla="*/ 0 w 326"/>
                  <a:gd name="T75" fmla="*/ 0 h 418"/>
                  <a:gd name="T76" fmla="*/ 0 w 326"/>
                  <a:gd name="T77" fmla="*/ 0 h 418"/>
                  <a:gd name="T78" fmla="*/ 0 w 326"/>
                  <a:gd name="T79" fmla="*/ 0 h 418"/>
                  <a:gd name="T80" fmla="*/ 0 w 326"/>
                  <a:gd name="T81" fmla="*/ 0 h 41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6"/>
                  <a:gd name="T124" fmla="*/ 0 h 418"/>
                  <a:gd name="T125" fmla="*/ 326 w 326"/>
                  <a:gd name="T126" fmla="*/ 418 h 41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6" h="418">
                    <a:moveTo>
                      <a:pt x="300" y="4"/>
                    </a:moveTo>
                    <a:lnTo>
                      <a:pt x="300" y="38"/>
                    </a:lnTo>
                    <a:lnTo>
                      <a:pt x="300" y="71"/>
                    </a:lnTo>
                    <a:lnTo>
                      <a:pt x="310" y="88"/>
                    </a:lnTo>
                    <a:lnTo>
                      <a:pt x="326" y="92"/>
                    </a:lnTo>
                    <a:lnTo>
                      <a:pt x="308" y="102"/>
                    </a:lnTo>
                    <a:lnTo>
                      <a:pt x="296" y="118"/>
                    </a:lnTo>
                    <a:lnTo>
                      <a:pt x="288" y="137"/>
                    </a:lnTo>
                    <a:lnTo>
                      <a:pt x="286" y="159"/>
                    </a:lnTo>
                    <a:lnTo>
                      <a:pt x="286" y="175"/>
                    </a:lnTo>
                    <a:lnTo>
                      <a:pt x="293" y="189"/>
                    </a:lnTo>
                    <a:lnTo>
                      <a:pt x="281" y="202"/>
                    </a:lnTo>
                    <a:lnTo>
                      <a:pt x="269" y="218"/>
                    </a:lnTo>
                    <a:lnTo>
                      <a:pt x="262" y="242"/>
                    </a:lnTo>
                    <a:lnTo>
                      <a:pt x="262" y="263"/>
                    </a:lnTo>
                    <a:lnTo>
                      <a:pt x="277" y="282"/>
                    </a:lnTo>
                    <a:lnTo>
                      <a:pt x="255" y="277"/>
                    </a:lnTo>
                    <a:lnTo>
                      <a:pt x="236" y="282"/>
                    </a:lnTo>
                    <a:lnTo>
                      <a:pt x="220" y="294"/>
                    </a:lnTo>
                    <a:lnTo>
                      <a:pt x="212" y="309"/>
                    </a:lnTo>
                    <a:lnTo>
                      <a:pt x="209" y="327"/>
                    </a:lnTo>
                    <a:lnTo>
                      <a:pt x="188" y="322"/>
                    </a:lnTo>
                    <a:lnTo>
                      <a:pt x="162" y="328"/>
                    </a:lnTo>
                    <a:lnTo>
                      <a:pt x="143" y="342"/>
                    </a:lnTo>
                    <a:lnTo>
                      <a:pt x="134" y="349"/>
                    </a:lnTo>
                    <a:lnTo>
                      <a:pt x="114" y="347"/>
                    </a:lnTo>
                    <a:lnTo>
                      <a:pt x="91" y="345"/>
                    </a:lnTo>
                    <a:lnTo>
                      <a:pt x="66" y="353"/>
                    </a:lnTo>
                    <a:lnTo>
                      <a:pt x="47" y="363"/>
                    </a:lnTo>
                    <a:lnTo>
                      <a:pt x="0" y="418"/>
                    </a:lnTo>
                    <a:lnTo>
                      <a:pt x="44" y="325"/>
                    </a:lnTo>
                    <a:lnTo>
                      <a:pt x="58" y="334"/>
                    </a:lnTo>
                    <a:lnTo>
                      <a:pt x="102" y="329"/>
                    </a:lnTo>
                    <a:lnTo>
                      <a:pt x="152" y="311"/>
                    </a:lnTo>
                    <a:lnTo>
                      <a:pt x="200" y="275"/>
                    </a:lnTo>
                    <a:lnTo>
                      <a:pt x="236" y="226"/>
                    </a:lnTo>
                    <a:lnTo>
                      <a:pt x="267" y="167"/>
                    </a:lnTo>
                    <a:lnTo>
                      <a:pt x="277" y="108"/>
                    </a:lnTo>
                    <a:lnTo>
                      <a:pt x="289" y="0"/>
                    </a:lnTo>
                    <a:lnTo>
                      <a:pt x="30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09" name="Freeform 143"/>
              <p:cNvSpPr>
                <a:spLocks/>
              </p:cNvSpPr>
              <p:nvPr/>
            </p:nvSpPr>
            <p:spPr bwMode="auto">
              <a:xfrm>
                <a:off x="1017" y="4186"/>
                <a:ext cx="61" cy="67"/>
              </a:xfrm>
              <a:custGeom>
                <a:avLst/>
                <a:gdLst>
                  <a:gd name="T0" fmla="*/ 0 w 548"/>
                  <a:gd name="T1" fmla="*/ 0 h 596"/>
                  <a:gd name="T2" fmla="*/ 0 w 548"/>
                  <a:gd name="T3" fmla="*/ 0 h 596"/>
                  <a:gd name="T4" fmla="*/ 0 w 548"/>
                  <a:gd name="T5" fmla="*/ 0 h 596"/>
                  <a:gd name="T6" fmla="*/ 0 w 548"/>
                  <a:gd name="T7" fmla="*/ 0 h 596"/>
                  <a:gd name="T8" fmla="*/ 0 w 548"/>
                  <a:gd name="T9" fmla="*/ 0 h 596"/>
                  <a:gd name="T10" fmla="*/ 0 w 548"/>
                  <a:gd name="T11" fmla="*/ 0 h 596"/>
                  <a:gd name="T12" fmla="*/ 0 w 548"/>
                  <a:gd name="T13" fmla="*/ 0 h 596"/>
                  <a:gd name="T14" fmla="*/ 0 w 548"/>
                  <a:gd name="T15" fmla="*/ 0 h 596"/>
                  <a:gd name="T16" fmla="*/ 0 w 548"/>
                  <a:gd name="T17" fmla="*/ 0 h 596"/>
                  <a:gd name="T18" fmla="*/ 0 w 548"/>
                  <a:gd name="T19" fmla="*/ 0 h 596"/>
                  <a:gd name="T20" fmla="*/ 0 w 548"/>
                  <a:gd name="T21" fmla="*/ 0 h 596"/>
                  <a:gd name="T22" fmla="*/ 0 w 548"/>
                  <a:gd name="T23" fmla="*/ 0 h 596"/>
                  <a:gd name="T24" fmla="*/ 0 w 548"/>
                  <a:gd name="T25" fmla="*/ 0 h 596"/>
                  <a:gd name="T26" fmla="*/ 0 w 548"/>
                  <a:gd name="T27" fmla="*/ 0 h 596"/>
                  <a:gd name="T28" fmla="*/ 0 w 548"/>
                  <a:gd name="T29" fmla="*/ 0 h 596"/>
                  <a:gd name="T30" fmla="*/ 0 w 548"/>
                  <a:gd name="T31" fmla="*/ 0 h 596"/>
                  <a:gd name="T32" fmla="*/ 0 w 548"/>
                  <a:gd name="T33" fmla="*/ 0 h 596"/>
                  <a:gd name="T34" fmla="*/ 0 w 548"/>
                  <a:gd name="T35" fmla="*/ 0 h 596"/>
                  <a:gd name="T36" fmla="*/ 0 w 548"/>
                  <a:gd name="T37" fmla="*/ 0 h 596"/>
                  <a:gd name="T38" fmla="*/ 0 w 548"/>
                  <a:gd name="T39" fmla="*/ 0 h 596"/>
                  <a:gd name="T40" fmla="*/ 0 w 548"/>
                  <a:gd name="T41" fmla="*/ 0 h 596"/>
                  <a:gd name="T42" fmla="*/ 0 w 548"/>
                  <a:gd name="T43" fmla="*/ 0 h 596"/>
                  <a:gd name="T44" fmla="*/ 0 w 548"/>
                  <a:gd name="T45" fmla="*/ 0 h 596"/>
                  <a:gd name="T46" fmla="*/ 0 w 548"/>
                  <a:gd name="T47" fmla="*/ 0 h 596"/>
                  <a:gd name="T48" fmla="*/ 0 w 548"/>
                  <a:gd name="T49" fmla="*/ 0 h 596"/>
                  <a:gd name="T50" fmla="*/ 0 w 548"/>
                  <a:gd name="T51" fmla="*/ 0 h 596"/>
                  <a:gd name="T52" fmla="*/ 0 w 548"/>
                  <a:gd name="T53" fmla="*/ 0 h 596"/>
                  <a:gd name="T54" fmla="*/ 0 w 548"/>
                  <a:gd name="T55" fmla="*/ 0 h 596"/>
                  <a:gd name="T56" fmla="*/ 0 w 548"/>
                  <a:gd name="T57" fmla="*/ 0 h 596"/>
                  <a:gd name="T58" fmla="*/ 0 w 548"/>
                  <a:gd name="T59" fmla="*/ 0 h 596"/>
                  <a:gd name="T60" fmla="*/ 0 w 548"/>
                  <a:gd name="T61" fmla="*/ 0 h 596"/>
                  <a:gd name="T62" fmla="*/ 0 w 548"/>
                  <a:gd name="T63" fmla="*/ 0 h 596"/>
                  <a:gd name="T64" fmla="*/ 0 w 548"/>
                  <a:gd name="T65" fmla="*/ 0 h 596"/>
                  <a:gd name="T66" fmla="*/ 0 w 548"/>
                  <a:gd name="T67" fmla="*/ 0 h 596"/>
                  <a:gd name="T68" fmla="*/ 0 w 548"/>
                  <a:gd name="T69" fmla="*/ 0 h 596"/>
                  <a:gd name="T70" fmla="*/ 0 w 548"/>
                  <a:gd name="T71" fmla="*/ 0 h 596"/>
                  <a:gd name="T72" fmla="*/ 0 w 548"/>
                  <a:gd name="T73" fmla="*/ 0 h 596"/>
                  <a:gd name="T74" fmla="*/ 0 w 548"/>
                  <a:gd name="T75" fmla="*/ 0 h 596"/>
                  <a:gd name="T76" fmla="*/ 0 w 548"/>
                  <a:gd name="T77" fmla="*/ 0 h 596"/>
                  <a:gd name="T78" fmla="*/ 0 w 548"/>
                  <a:gd name="T79" fmla="*/ 0 h 596"/>
                  <a:gd name="T80" fmla="*/ 0 w 548"/>
                  <a:gd name="T81" fmla="*/ 0 h 596"/>
                  <a:gd name="T82" fmla="*/ 0 w 548"/>
                  <a:gd name="T83" fmla="*/ 0 h 596"/>
                  <a:gd name="T84" fmla="*/ 0 w 548"/>
                  <a:gd name="T85" fmla="*/ 0 h 596"/>
                  <a:gd name="T86" fmla="*/ 0 w 548"/>
                  <a:gd name="T87" fmla="*/ 0 h 596"/>
                  <a:gd name="T88" fmla="*/ 0 w 548"/>
                  <a:gd name="T89" fmla="*/ 0 h 596"/>
                  <a:gd name="T90" fmla="*/ 0 w 548"/>
                  <a:gd name="T91" fmla="*/ 0 h 596"/>
                  <a:gd name="T92" fmla="*/ 0 w 548"/>
                  <a:gd name="T93" fmla="*/ 0 h 596"/>
                  <a:gd name="T94" fmla="*/ 0 w 548"/>
                  <a:gd name="T95" fmla="*/ 0 h 596"/>
                  <a:gd name="T96" fmla="*/ 0 w 548"/>
                  <a:gd name="T97" fmla="*/ 0 h 596"/>
                  <a:gd name="T98" fmla="*/ 0 w 548"/>
                  <a:gd name="T99" fmla="*/ 0 h 59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48"/>
                  <a:gd name="T151" fmla="*/ 0 h 596"/>
                  <a:gd name="T152" fmla="*/ 548 w 548"/>
                  <a:gd name="T153" fmla="*/ 596 h 59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48" h="596">
                    <a:moveTo>
                      <a:pt x="519" y="47"/>
                    </a:moveTo>
                    <a:lnTo>
                      <a:pt x="525" y="80"/>
                    </a:lnTo>
                    <a:lnTo>
                      <a:pt x="521" y="105"/>
                    </a:lnTo>
                    <a:lnTo>
                      <a:pt x="514" y="122"/>
                    </a:lnTo>
                    <a:lnTo>
                      <a:pt x="496" y="132"/>
                    </a:lnTo>
                    <a:lnTo>
                      <a:pt x="477" y="137"/>
                    </a:lnTo>
                    <a:lnTo>
                      <a:pt x="492" y="147"/>
                    </a:lnTo>
                    <a:lnTo>
                      <a:pt x="512" y="154"/>
                    </a:lnTo>
                    <a:lnTo>
                      <a:pt x="524" y="171"/>
                    </a:lnTo>
                    <a:lnTo>
                      <a:pt x="534" y="189"/>
                    </a:lnTo>
                    <a:lnTo>
                      <a:pt x="534" y="214"/>
                    </a:lnTo>
                    <a:lnTo>
                      <a:pt x="524" y="236"/>
                    </a:lnTo>
                    <a:lnTo>
                      <a:pt x="515" y="249"/>
                    </a:lnTo>
                    <a:lnTo>
                      <a:pt x="497" y="249"/>
                    </a:lnTo>
                    <a:lnTo>
                      <a:pt x="483" y="245"/>
                    </a:lnTo>
                    <a:lnTo>
                      <a:pt x="471" y="244"/>
                    </a:lnTo>
                    <a:lnTo>
                      <a:pt x="450" y="247"/>
                    </a:lnTo>
                    <a:lnTo>
                      <a:pt x="477" y="251"/>
                    </a:lnTo>
                    <a:lnTo>
                      <a:pt x="496" y="263"/>
                    </a:lnTo>
                    <a:lnTo>
                      <a:pt x="502" y="281"/>
                    </a:lnTo>
                    <a:lnTo>
                      <a:pt x="500" y="307"/>
                    </a:lnTo>
                    <a:lnTo>
                      <a:pt x="496" y="323"/>
                    </a:lnTo>
                    <a:lnTo>
                      <a:pt x="485" y="342"/>
                    </a:lnTo>
                    <a:lnTo>
                      <a:pt x="467" y="352"/>
                    </a:lnTo>
                    <a:lnTo>
                      <a:pt x="439" y="352"/>
                    </a:lnTo>
                    <a:lnTo>
                      <a:pt x="446" y="371"/>
                    </a:lnTo>
                    <a:lnTo>
                      <a:pt x="450" y="395"/>
                    </a:lnTo>
                    <a:lnTo>
                      <a:pt x="445" y="420"/>
                    </a:lnTo>
                    <a:lnTo>
                      <a:pt x="441" y="433"/>
                    </a:lnTo>
                    <a:lnTo>
                      <a:pt x="421" y="452"/>
                    </a:lnTo>
                    <a:lnTo>
                      <a:pt x="395" y="457"/>
                    </a:lnTo>
                    <a:lnTo>
                      <a:pt x="378" y="457"/>
                    </a:lnTo>
                    <a:lnTo>
                      <a:pt x="368" y="450"/>
                    </a:lnTo>
                    <a:lnTo>
                      <a:pt x="352" y="447"/>
                    </a:lnTo>
                    <a:lnTo>
                      <a:pt x="355" y="463"/>
                    </a:lnTo>
                    <a:lnTo>
                      <a:pt x="350" y="491"/>
                    </a:lnTo>
                    <a:lnTo>
                      <a:pt x="332" y="519"/>
                    </a:lnTo>
                    <a:lnTo>
                      <a:pt x="310" y="533"/>
                    </a:lnTo>
                    <a:lnTo>
                      <a:pt x="281" y="537"/>
                    </a:lnTo>
                    <a:lnTo>
                      <a:pt x="251" y="536"/>
                    </a:lnTo>
                    <a:lnTo>
                      <a:pt x="238" y="534"/>
                    </a:lnTo>
                    <a:lnTo>
                      <a:pt x="235" y="551"/>
                    </a:lnTo>
                    <a:lnTo>
                      <a:pt x="214" y="569"/>
                    </a:lnTo>
                    <a:lnTo>
                      <a:pt x="183" y="578"/>
                    </a:lnTo>
                    <a:lnTo>
                      <a:pt x="150" y="575"/>
                    </a:lnTo>
                    <a:lnTo>
                      <a:pt x="133" y="567"/>
                    </a:lnTo>
                    <a:lnTo>
                      <a:pt x="121" y="556"/>
                    </a:lnTo>
                    <a:lnTo>
                      <a:pt x="101" y="568"/>
                    </a:lnTo>
                    <a:lnTo>
                      <a:pt x="78" y="575"/>
                    </a:lnTo>
                    <a:lnTo>
                      <a:pt x="49" y="576"/>
                    </a:lnTo>
                    <a:lnTo>
                      <a:pt x="26" y="564"/>
                    </a:lnTo>
                    <a:lnTo>
                      <a:pt x="22" y="549"/>
                    </a:lnTo>
                    <a:lnTo>
                      <a:pt x="23" y="529"/>
                    </a:lnTo>
                    <a:lnTo>
                      <a:pt x="0" y="542"/>
                    </a:lnTo>
                    <a:lnTo>
                      <a:pt x="5" y="564"/>
                    </a:lnTo>
                    <a:lnTo>
                      <a:pt x="18" y="578"/>
                    </a:lnTo>
                    <a:lnTo>
                      <a:pt x="47" y="591"/>
                    </a:lnTo>
                    <a:lnTo>
                      <a:pt x="77" y="592"/>
                    </a:lnTo>
                    <a:lnTo>
                      <a:pt x="108" y="585"/>
                    </a:lnTo>
                    <a:lnTo>
                      <a:pt x="125" y="580"/>
                    </a:lnTo>
                    <a:lnTo>
                      <a:pt x="143" y="592"/>
                    </a:lnTo>
                    <a:lnTo>
                      <a:pt x="171" y="596"/>
                    </a:lnTo>
                    <a:lnTo>
                      <a:pt x="206" y="596"/>
                    </a:lnTo>
                    <a:lnTo>
                      <a:pt x="230" y="584"/>
                    </a:lnTo>
                    <a:lnTo>
                      <a:pt x="251" y="567"/>
                    </a:lnTo>
                    <a:lnTo>
                      <a:pt x="257" y="553"/>
                    </a:lnTo>
                    <a:lnTo>
                      <a:pt x="277" y="554"/>
                    </a:lnTo>
                    <a:lnTo>
                      <a:pt x="308" y="555"/>
                    </a:lnTo>
                    <a:lnTo>
                      <a:pt x="331" y="547"/>
                    </a:lnTo>
                    <a:lnTo>
                      <a:pt x="356" y="525"/>
                    </a:lnTo>
                    <a:lnTo>
                      <a:pt x="369" y="500"/>
                    </a:lnTo>
                    <a:lnTo>
                      <a:pt x="377" y="479"/>
                    </a:lnTo>
                    <a:lnTo>
                      <a:pt x="396" y="481"/>
                    </a:lnTo>
                    <a:lnTo>
                      <a:pt x="426" y="474"/>
                    </a:lnTo>
                    <a:lnTo>
                      <a:pt x="446" y="458"/>
                    </a:lnTo>
                    <a:lnTo>
                      <a:pt x="460" y="436"/>
                    </a:lnTo>
                    <a:lnTo>
                      <a:pt x="465" y="413"/>
                    </a:lnTo>
                    <a:lnTo>
                      <a:pt x="468" y="386"/>
                    </a:lnTo>
                    <a:lnTo>
                      <a:pt x="467" y="379"/>
                    </a:lnTo>
                    <a:lnTo>
                      <a:pt x="481" y="375"/>
                    </a:lnTo>
                    <a:lnTo>
                      <a:pt x="496" y="366"/>
                    </a:lnTo>
                    <a:lnTo>
                      <a:pt x="507" y="352"/>
                    </a:lnTo>
                    <a:lnTo>
                      <a:pt x="517" y="330"/>
                    </a:lnTo>
                    <a:lnTo>
                      <a:pt x="523" y="298"/>
                    </a:lnTo>
                    <a:lnTo>
                      <a:pt x="521" y="281"/>
                    </a:lnTo>
                    <a:lnTo>
                      <a:pt x="516" y="267"/>
                    </a:lnTo>
                    <a:lnTo>
                      <a:pt x="528" y="260"/>
                    </a:lnTo>
                    <a:lnTo>
                      <a:pt x="542" y="239"/>
                    </a:lnTo>
                    <a:lnTo>
                      <a:pt x="548" y="218"/>
                    </a:lnTo>
                    <a:lnTo>
                      <a:pt x="546" y="186"/>
                    </a:lnTo>
                    <a:lnTo>
                      <a:pt x="537" y="172"/>
                    </a:lnTo>
                    <a:lnTo>
                      <a:pt x="527" y="158"/>
                    </a:lnTo>
                    <a:lnTo>
                      <a:pt x="518" y="146"/>
                    </a:lnTo>
                    <a:lnTo>
                      <a:pt x="528" y="131"/>
                    </a:lnTo>
                    <a:lnTo>
                      <a:pt x="538" y="111"/>
                    </a:lnTo>
                    <a:lnTo>
                      <a:pt x="542" y="81"/>
                    </a:lnTo>
                    <a:lnTo>
                      <a:pt x="540" y="52"/>
                    </a:lnTo>
                    <a:lnTo>
                      <a:pt x="526" y="0"/>
                    </a:lnTo>
                    <a:lnTo>
                      <a:pt x="519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0" name="Freeform 144"/>
              <p:cNvSpPr>
                <a:spLocks/>
              </p:cNvSpPr>
              <p:nvPr/>
            </p:nvSpPr>
            <p:spPr bwMode="auto">
              <a:xfrm>
                <a:off x="932" y="4189"/>
                <a:ext cx="21" cy="32"/>
              </a:xfrm>
              <a:custGeom>
                <a:avLst/>
                <a:gdLst>
                  <a:gd name="T0" fmla="*/ 0 w 188"/>
                  <a:gd name="T1" fmla="*/ 0 h 290"/>
                  <a:gd name="T2" fmla="*/ 0 w 188"/>
                  <a:gd name="T3" fmla="*/ 0 h 290"/>
                  <a:gd name="T4" fmla="*/ 0 w 188"/>
                  <a:gd name="T5" fmla="*/ 0 h 290"/>
                  <a:gd name="T6" fmla="*/ 0 w 188"/>
                  <a:gd name="T7" fmla="*/ 0 h 290"/>
                  <a:gd name="T8" fmla="*/ 0 w 188"/>
                  <a:gd name="T9" fmla="*/ 0 h 290"/>
                  <a:gd name="T10" fmla="*/ 0 w 188"/>
                  <a:gd name="T11" fmla="*/ 0 h 290"/>
                  <a:gd name="T12" fmla="*/ 0 w 188"/>
                  <a:gd name="T13" fmla="*/ 0 h 290"/>
                  <a:gd name="T14" fmla="*/ 0 w 188"/>
                  <a:gd name="T15" fmla="*/ 0 h 290"/>
                  <a:gd name="T16" fmla="*/ 0 w 188"/>
                  <a:gd name="T17" fmla="*/ 0 h 290"/>
                  <a:gd name="T18" fmla="*/ 0 w 188"/>
                  <a:gd name="T19" fmla="*/ 0 h 290"/>
                  <a:gd name="T20" fmla="*/ 0 w 188"/>
                  <a:gd name="T21" fmla="*/ 0 h 290"/>
                  <a:gd name="T22" fmla="*/ 0 w 188"/>
                  <a:gd name="T23" fmla="*/ 0 h 290"/>
                  <a:gd name="T24" fmla="*/ 0 w 188"/>
                  <a:gd name="T25" fmla="*/ 0 h 290"/>
                  <a:gd name="T26" fmla="*/ 0 w 188"/>
                  <a:gd name="T27" fmla="*/ 0 h 290"/>
                  <a:gd name="T28" fmla="*/ 0 w 188"/>
                  <a:gd name="T29" fmla="*/ 0 h 290"/>
                  <a:gd name="T30" fmla="*/ 0 w 188"/>
                  <a:gd name="T31" fmla="*/ 0 h 290"/>
                  <a:gd name="T32" fmla="*/ 0 w 188"/>
                  <a:gd name="T33" fmla="*/ 0 h 290"/>
                  <a:gd name="T34" fmla="*/ 0 w 188"/>
                  <a:gd name="T35" fmla="*/ 0 h 290"/>
                  <a:gd name="T36" fmla="*/ 0 w 188"/>
                  <a:gd name="T37" fmla="*/ 0 h 290"/>
                  <a:gd name="T38" fmla="*/ 0 w 188"/>
                  <a:gd name="T39" fmla="*/ 0 h 290"/>
                  <a:gd name="T40" fmla="*/ 0 w 188"/>
                  <a:gd name="T41" fmla="*/ 0 h 290"/>
                  <a:gd name="T42" fmla="*/ 0 w 188"/>
                  <a:gd name="T43" fmla="*/ 0 h 290"/>
                  <a:gd name="T44" fmla="*/ 0 w 188"/>
                  <a:gd name="T45" fmla="*/ 0 h 290"/>
                  <a:gd name="T46" fmla="*/ 0 w 188"/>
                  <a:gd name="T47" fmla="*/ 0 h 290"/>
                  <a:gd name="T48" fmla="*/ 0 w 188"/>
                  <a:gd name="T49" fmla="*/ 0 h 290"/>
                  <a:gd name="T50" fmla="*/ 0 w 188"/>
                  <a:gd name="T51" fmla="*/ 0 h 290"/>
                  <a:gd name="T52" fmla="*/ 0 w 188"/>
                  <a:gd name="T53" fmla="*/ 0 h 290"/>
                  <a:gd name="T54" fmla="*/ 0 w 188"/>
                  <a:gd name="T55" fmla="*/ 0 h 290"/>
                  <a:gd name="T56" fmla="*/ 0 w 188"/>
                  <a:gd name="T57" fmla="*/ 0 h 290"/>
                  <a:gd name="T58" fmla="*/ 0 w 188"/>
                  <a:gd name="T59" fmla="*/ 0 h 290"/>
                  <a:gd name="T60" fmla="*/ 0 w 188"/>
                  <a:gd name="T61" fmla="*/ 0 h 290"/>
                  <a:gd name="T62" fmla="*/ 0 w 188"/>
                  <a:gd name="T63" fmla="*/ 0 h 290"/>
                  <a:gd name="T64" fmla="*/ 0 w 188"/>
                  <a:gd name="T65" fmla="*/ 0 h 290"/>
                  <a:gd name="T66" fmla="*/ 0 w 188"/>
                  <a:gd name="T67" fmla="*/ 0 h 290"/>
                  <a:gd name="T68" fmla="*/ 0 w 188"/>
                  <a:gd name="T69" fmla="*/ 0 h 290"/>
                  <a:gd name="T70" fmla="*/ 0 w 188"/>
                  <a:gd name="T71" fmla="*/ 0 h 290"/>
                  <a:gd name="T72" fmla="*/ 0 w 188"/>
                  <a:gd name="T73" fmla="*/ 0 h 29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88"/>
                  <a:gd name="T112" fmla="*/ 0 h 290"/>
                  <a:gd name="T113" fmla="*/ 188 w 188"/>
                  <a:gd name="T114" fmla="*/ 290 h 29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88" h="290">
                    <a:moveTo>
                      <a:pt x="26" y="60"/>
                    </a:moveTo>
                    <a:lnTo>
                      <a:pt x="28" y="89"/>
                    </a:lnTo>
                    <a:lnTo>
                      <a:pt x="24" y="104"/>
                    </a:lnTo>
                    <a:lnTo>
                      <a:pt x="17" y="118"/>
                    </a:lnTo>
                    <a:lnTo>
                      <a:pt x="0" y="128"/>
                    </a:lnTo>
                    <a:lnTo>
                      <a:pt x="23" y="128"/>
                    </a:lnTo>
                    <a:lnTo>
                      <a:pt x="39" y="133"/>
                    </a:lnTo>
                    <a:lnTo>
                      <a:pt x="52" y="144"/>
                    </a:lnTo>
                    <a:lnTo>
                      <a:pt x="63" y="160"/>
                    </a:lnTo>
                    <a:lnTo>
                      <a:pt x="66" y="173"/>
                    </a:lnTo>
                    <a:lnTo>
                      <a:pt x="66" y="187"/>
                    </a:lnTo>
                    <a:lnTo>
                      <a:pt x="49" y="204"/>
                    </a:lnTo>
                    <a:lnTo>
                      <a:pt x="42" y="214"/>
                    </a:lnTo>
                    <a:lnTo>
                      <a:pt x="71" y="211"/>
                    </a:lnTo>
                    <a:lnTo>
                      <a:pt x="99" y="211"/>
                    </a:lnTo>
                    <a:lnTo>
                      <a:pt x="118" y="214"/>
                    </a:lnTo>
                    <a:lnTo>
                      <a:pt x="139" y="226"/>
                    </a:lnTo>
                    <a:lnTo>
                      <a:pt x="159" y="244"/>
                    </a:lnTo>
                    <a:lnTo>
                      <a:pt x="172" y="260"/>
                    </a:lnTo>
                    <a:lnTo>
                      <a:pt x="188" y="290"/>
                    </a:lnTo>
                    <a:lnTo>
                      <a:pt x="185" y="263"/>
                    </a:lnTo>
                    <a:lnTo>
                      <a:pt x="168" y="240"/>
                    </a:lnTo>
                    <a:lnTo>
                      <a:pt x="149" y="221"/>
                    </a:lnTo>
                    <a:lnTo>
                      <a:pt x="127" y="208"/>
                    </a:lnTo>
                    <a:lnTo>
                      <a:pt x="101" y="200"/>
                    </a:lnTo>
                    <a:lnTo>
                      <a:pt x="86" y="196"/>
                    </a:lnTo>
                    <a:lnTo>
                      <a:pt x="74" y="157"/>
                    </a:lnTo>
                    <a:lnTo>
                      <a:pt x="61" y="133"/>
                    </a:lnTo>
                    <a:lnTo>
                      <a:pt x="45" y="106"/>
                    </a:lnTo>
                    <a:lnTo>
                      <a:pt x="37" y="81"/>
                    </a:lnTo>
                    <a:lnTo>
                      <a:pt x="35" y="57"/>
                    </a:lnTo>
                    <a:lnTo>
                      <a:pt x="21" y="31"/>
                    </a:lnTo>
                    <a:lnTo>
                      <a:pt x="19" y="0"/>
                    </a:lnTo>
                    <a:lnTo>
                      <a:pt x="8" y="10"/>
                    </a:lnTo>
                    <a:lnTo>
                      <a:pt x="15" y="36"/>
                    </a:lnTo>
                    <a:lnTo>
                      <a:pt x="26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1" name="Freeform 145"/>
              <p:cNvSpPr>
                <a:spLocks/>
              </p:cNvSpPr>
              <p:nvPr/>
            </p:nvSpPr>
            <p:spPr bwMode="auto">
              <a:xfrm>
                <a:off x="957" y="4213"/>
                <a:ext cx="5" cy="2"/>
              </a:xfrm>
              <a:custGeom>
                <a:avLst/>
                <a:gdLst>
                  <a:gd name="T0" fmla="*/ 0 w 52"/>
                  <a:gd name="T1" fmla="*/ 0 h 17"/>
                  <a:gd name="T2" fmla="*/ 0 w 52"/>
                  <a:gd name="T3" fmla="*/ 0 h 17"/>
                  <a:gd name="T4" fmla="*/ 0 w 52"/>
                  <a:gd name="T5" fmla="*/ 0 h 17"/>
                  <a:gd name="T6" fmla="*/ 0 w 52"/>
                  <a:gd name="T7" fmla="*/ 0 h 17"/>
                  <a:gd name="T8" fmla="*/ 0 w 52"/>
                  <a:gd name="T9" fmla="*/ 0 h 17"/>
                  <a:gd name="T10" fmla="*/ 0 w 52"/>
                  <a:gd name="T11" fmla="*/ 0 h 17"/>
                  <a:gd name="T12" fmla="*/ 0 w 52"/>
                  <a:gd name="T13" fmla="*/ 0 h 17"/>
                  <a:gd name="T14" fmla="*/ 0 w 52"/>
                  <a:gd name="T15" fmla="*/ 0 h 17"/>
                  <a:gd name="T16" fmla="*/ 0 w 52"/>
                  <a:gd name="T17" fmla="*/ 0 h 17"/>
                  <a:gd name="T18" fmla="*/ 0 w 52"/>
                  <a:gd name="T19" fmla="*/ 0 h 17"/>
                  <a:gd name="T20" fmla="*/ 0 w 5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17"/>
                  <a:gd name="T35" fmla="*/ 52 w 5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17">
                    <a:moveTo>
                      <a:pt x="7" y="8"/>
                    </a:moveTo>
                    <a:lnTo>
                      <a:pt x="16" y="9"/>
                    </a:lnTo>
                    <a:lnTo>
                      <a:pt x="29" y="6"/>
                    </a:lnTo>
                    <a:lnTo>
                      <a:pt x="52" y="0"/>
                    </a:lnTo>
                    <a:lnTo>
                      <a:pt x="35" y="15"/>
                    </a:lnTo>
                    <a:lnTo>
                      <a:pt x="24" y="17"/>
                    </a:lnTo>
                    <a:lnTo>
                      <a:pt x="12" y="17"/>
                    </a:lnTo>
                    <a:lnTo>
                      <a:pt x="4" y="15"/>
                    </a:lnTo>
                    <a:lnTo>
                      <a:pt x="0" y="0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2" name="Freeform 146"/>
              <p:cNvSpPr>
                <a:spLocks/>
              </p:cNvSpPr>
              <p:nvPr/>
            </p:nvSpPr>
            <p:spPr bwMode="auto">
              <a:xfrm>
                <a:off x="994" y="4133"/>
                <a:ext cx="5" cy="8"/>
              </a:xfrm>
              <a:custGeom>
                <a:avLst/>
                <a:gdLst>
                  <a:gd name="T0" fmla="*/ 0 w 52"/>
                  <a:gd name="T1" fmla="*/ 0 h 73"/>
                  <a:gd name="T2" fmla="*/ 0 w 52"/>
                  <a:gd name="T3" fmla="*/ 0 h 73"/>
                  <a:gd name="T4" fmla="*/ 0 w 52"/>
                  <a:gd name="T5" fmla="*/ 0 h 73"/>
                  <a:gd name="T6" fmla="*/ 0 w 52"/>
                  <a:gd name="T7" fmla="*/ 0 h 73"/>
                  <a:gd name="T8" fmla="*/ 0 w 52"/>
                  <a:gd name="T9" fmla="*/ 0 h 73"/>
                  <a:gd name="T10" fmla="*/ 0 w 52"/>
                  <a:gd name="T11" fmla="*/ 0 h 73"/>
                  <a:gd name="T12" fmla="*/ 0 w 52"/>
                  <a:gd name="T13" fmla="*/ 0 h 73"/>
                  <a:gd name="T14" fmla="*/ 0 w 52"/>
                  <a:gd name="T15" fmla="*/ 0 h 73"/>
                  <a:gd name="T16" fmla="*/ 0 w 52"/>
                  <a:gd name="T17" fmla="*/ 0 h 73"/>
                  <a:gd name="T18" fmla="*/ 0 w 52"/>
                  <a:gd name="T19" fmla="*/ 0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2"/>
                  <a:gd name="T31" fmla="*/ 0 h 73"/>
                  <a:gd name="T32" fmla="*/ 52 w 52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2" h="73">
                    <a:moveTo>
                      <a:pt x="52" y="49"/>
                    </a:moveTo>
                    <a:lnTo>
                      <a:pt x="43" y="46"/>
                    </a:lnTo>
                    <a:lnTo>
                      <a:pt x="36" y="43"/>
                    </a:lnTo>
                    <a:lnTo>
                      <a:pt x="30" y="44"/>
                    </a:lnTo>
                    <a:lnTo>
                      <a:pt x="25" y="50"/>
                    </a:lnTo>
                    <a:lnTo>
                      <a:pt x="18" y="73"/>
                    </a:lnTo>
                    <a:lnTo>
                      <a:pt x="0" y="0"/>
                    </a:lnTo>
                    <a:lnTo>
                      <a:pt x="47" y="5"/>
                    </a:lnTo>
                    <a:lnTo>
                      <a:pt x="52" y="4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3" name="Freeform 147"/>
              <p:cNvSpPr>
                <a:spLocks/>
              </p:cNvSpPr>
              <p:nvPr/>
            </p:nvSpPr>
            <p:spPr bwMode="auto">
              <a:xfrm>
                <a:off x="966" y="4163"/>
                <a:ext cx="24" cy="57"/>
              </a:xfrm>
              <a:custGeom>
                <a:avLst/>
                <a:gdLst>
                  <a:gd name="T0" fmla="*/ 0 w 216"/>
                  <a:gd name="T1" fmla="*/ 0 h 519"/>
                  <a:gd name="T2" fmla="*/ 0 w 216"/>
                  <a:gd name="T3" fmla="*/ 0 h 519"/>
                  <a:gd name="T4" fmla="*/ 0 w 216"/>
                  <a:gd name="T5" fmla="*/ 0 h 519"/>
                  <a:gd name="T6" fmla="*/ 0 w 216"/>
                  <a:gd name="T7" fmla="*/ 0 h 519"/>
                  <a:gd name="T8" fmla="*/ 0 w 216"/>
                  <a:gd name="T9" fmla="*/ 0 h 519"/>
                  <a:gd name="T10" fmla="*/ 0 w 216"/>
                  <a:gd name="T11" fmla="*/ 0 h 519"/>
                  <a:gd name="T12" fmla="*/ 0 w 216"/>
                  <a:gd name="T13" fmla="*/ 0 h 519"/>
                  <a:gd name="T14" fmla="*/ 0 w 216"/>
                  <a:gd name="T15" fmla="*/ 0 h 519"/>
                  <a:gd name="T16" fmla="*/ 0 w 216"/>
                  <a:gd name="T17" fmla="*/ 0 h 519"/>
                  <a:gd name="T18" fmla="*/ 0 w 216"/>
                  <a:gd name="T19" fmla="*/ 0 h 519"/>
                  <a:gd name="T20" fmla="*/ 0 w 216"/>
                  <a:gd name="T21" fmla="*/ 0 h 519"/>
                  <a:gd name="T22" fmla="*/ 0 w 216"/>
                  <a:gd name="T23" fmla="*/ 0 h 519"/>
                  <a:gd name="T24" fmla="*/ 0 w 216"/>
                  <a:gd name="T25" fmla="*/ 0 h 519"/>
                  <a:gd name="T26" fmla="*/ 0 w 216"/>
                  <a:gd name="T27" fmla="*/ 0 h 519"/>
                  <a:gd name="T28" fmla="*/ 0 w 216"/>
                  <a:gd name="T29" fmla="*/ 0 h 519"/>
                  <a:gd name="T30" fmla="*/ 0 w 216"/>
                  <a:gd name="T31" fmla="*/ 0 h 519"/>
                  <a:gd name="T32" fmla="*/ 0 w 216"/>
                  <a:gd name="T33" fmla="*/ 0 h 519"/>
                  <a:gd name="T34" fmla="*/ 0 w 216"/>
                  <a:gd name="T35" fmla="*/ 0 h 519"/>
                  <a:gd name="T36" fmla="*/ 0 w 216"/>
                  <a:gd name="T37" fmla="*/ 0 h 519"/>
                  <a:gd name="T38" fmla="*/ 0 w 216"/>
                  <a:gd name="T39" fmla="*/ 0 h 519"/>
                  <a:gd name="T40" fmla="*/ 0 w 216"/>
                  <a:gd name="T41" fmla="*/ 0 h 519"/>
                  <a:gd name="T42" fmla="*/ 0 w 216"/>
                  <a:gd name="T43" fmla="*/ 0 h 519"/>
                  <a:gd name="T44" fmla="*/ 0 w 216"/>
                  <a:gd name="T45" fmla="*/ 0 h 519"/>
                  <a:gd name="T46" fmla="*/ 0 w 216"/>
                  <a:gd name="T47" fmla="*/ 0 h 519"/>
                  <a:gd name="T48" fmla="*/ 0 w 216"/>
                  <a:gd name="T49" fmla="*/ 0 h 519"/>
                  <a:gd name="T50" fmla="*/ 0 w 216"/>
                  <a:gd name="T51" fmla="*/ 0 h 519"/>
                  <a:gd name="T52" fmla="*/ 0 w 216"/>
                  <a:gd name="T53" fmla="*/ 0 h 519"/>
                  <a:gd name="T54" fmla="*/ 0 w 216"/>
                  <a:gd name="T55" fmla="*/ 0 h 519"/>
                  <a:gd name="T56" fmla="*/ 0 w 216"/>
                  <a:gd name="T57" fmla="*/ 0 h 519"/>
                  <a:gd name="T58" fmla="*/ 0 w 216"/>
                  <a:gd name="T59" fmla="*/ 0 h 519"/>
                  <a:gd name="T60" fmla="*/ 0 w 216"/>
                  <a:gd name="T61" fmla="*/ 0 h 519"/>
                  <a:gd name="T62" fmla="*/ 0 w 216"/>
                  <a:gd name="T63" fmla="*/ 0 h 519"/>
                  <a:gd name="T64" fmla="*/ 0 w 216"/>
                  <a:gd name="T65" fmla="*/ 0 h 519"/>
                  <a:gd name="T66" fmla="*/ 0 w 216"/>
                  <a:gd name="T67" fmla="*/ 0 h 519"/>
                  <a:gd name="T68" fmla="*/ 0 w 216"/>
                  <a:gd name="T69" fmla="*/ 0 h 519"/>
                  <a:gd name="T70" fmla="*/ 0 w 216"/>
                  <a:gd name="T71" fmla="*/ 0 h 519"/>
                  <a:gd name="T72" fmla="*/ 0 w 216"/>
                  <a:gd name="T73" fmla="*/ 0 h 519"/>
                  <a:gd name="T74" fmla="*/ 0 w 216"/>
                  <a:gd name="T75" fmla="*/ 0 h 519"/>
                  <a:gd name="T76" fmla="*/ 0 w 216"/>
                  <a:gd name="T77" fmla="*/ 0 h 519"/>
                  <a:gd name="T78" fmla="*/ 0 w 216"/>
                  <a:gd name="T79" fmla="*/ 0 h 519"/>
                  <a:gd name="T80" fmla="*/ 0 w 216"/>
                  <a:gd name="T81" fmla="*/ 0 h 51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16"/>
                  <a:gd name="T124" fmla="*/ 0 h 519"/>
                  <a:gd name="T125" fmla="*/ 216 w 216"/>
                  <a:gd name="T126" fmla="*/ 519 h 51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16" h="519">
                    <a:moveTo>
                      <a:pt x="201" y="0"/>
                    </a:moveTo>
                    <a:lnTo>
                      <a:pt x="186" y="23"/>
                    </a:lnTo>
                    <a:lnTo>
                      <a:pt x="139" y="43"/>
                    </a:lnTo>
                    <a:lnTo>
                      <a:pt x="93" y="56"/>
                    </a:lnTo>
                    <a:lnTo>
                      <a:pt x="75" y="72"/>
                    </a:lnTo>
                    <a:lnTo>
                      <a:pt x="62" y="84"/>
                    </a:lnTo>
                    <a:lnTo>
                      <a:pt x="32" y="65"/>
                    </a:lnTo>
                    <a:lnTo>
                      <a:pt x="50" y="86"/>
                    </a:lnTo>
                    <a:lnTo>
                      <a:pt x="51" y="123"/>
                    </a:lnTo>
                    <a:lnTo>
                      <a:pt x="46" y="158"/>
                    </a:lnTo>
                    <a:lnTo>
                      <a:pt x="38" y="187"/>
                    </a:lnTo>
                    <a:lnTo>
                      <a:pt x="35" y="216"/>
                    </a:lnTo>
                    <a:lnTo>
                      <a:pt x="35" y="240"/>
                    </a:lnTo>
                    <a:lnTo>
                      <a:pt x="37" y="265"/>
                    </a:lnTo>
                    <a:lnTo>
                      <a:pt x="46" y="305"/>
                    </a:lnTo>
                    <a:lnTo>
                      <a:pt x="51" y="350"/>
                    </a:lnTo>
                    <a:lnTo>
                      <a:pt x="48" y="390"/>
                    </a:lnTo>
                    <a:lnTo>
                      <a:pt x="40" y="404"/>
                    </a:lnTo>
                    <a:lnTo>
                      <a:pt x="18" y="424"/>
                    </a:lnTo>
                    <a:lnTo>
                      <a:pt x="0" y="437"/>
                    </a:lnTo>
                    <a:lnTo>
                      <a:pt x="5" y="451"/>
                    </a:lnTo>
                    <a:lnTo>
                      <a:pt x="9" y="479"/>
                    </a:lnTo>
                    <a:lnTo>
                      <a:pt x="14" y="519"/>
                    </a:lnTo>
                    <a:lnTo>
                      <a:pt x="22" y="480"/>
                    </a:lnTo>
                    <a:lnTo>
                      <a:pt x="43" y="454"/>
                    </a:lnTo>
                    <a:lnTo>
                      <a:pt x="66" y="440"/>
                    </a:lnTo>
                    <a:lnTo>
                      <a:pt x="89" y="431"/>
                    </a:lnTo>
                    <a:lnTo>
                      <a:pt x="112" y="425"/>
                    </a:lnTo>
                    <a:lnTo>
                      <a:pt x="101" y="419"/>
                    </a:lnTo>
                    <a:lnTo>
                      <a:pt x="84" y="419"/>
                    </a:lnTo>
                    <a:lnTo>
                      <a:pt x="69" y="382"/>
                    </a:lnTo>
                    <a:lnTo>
                      <a:pt x="57" y="276"/>
                    </a:lnTo>
                    <a:lnTo>
                      <a:pt x="52" y="212"/>
                    </a:lnTo>
                    <a:lnTo>
                      <a:pt x="66" y="154"/>
                    </a:lnTo>
                    <a:lnTo>
                      <a:pt x="95" y="109"/>
                    </a:lnTo>
                    <a:lnTo>
                      <a:pt x="124" y="77"/>
                    </a:lnTo>
                    <a:lnTo>
                      <a:pt x="161" y="51"/>
                    </a:lnTo>
                    <a:lnTo>
                      <a:pt x="191" y="37"/>
                    </a:lnTo>
                    <a:lnTo>
                      <a:pt x="216" y="28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4" name="Freeform 148"/>
              <p:cNvSpPr>
                <a:spLocks/>
              </p:cNvSpPr>
              <p:nvPr/>
            </p:nvSpPr>
            <p:spPr bwMode="auto">
              <a:xfrm>
                <a:off x="987" y="4174"/>
                <a:ext cx="12" cy="45"/>
              </a:xfrm>
              <a:custGeom>
                <a:avLst/>
                <a:gdLst>
                  <a:gd name="T0" fmla="*/ 0 w 108"/>
                  <a:gd name="T1" fmla="*/ 0 h 402"/>
                  <a:gd name="T2" fmla="*/ 0 w 108"/>
                  <a:gd name="T3" fmla="*/ 0 h 402"/>
                  <a:gd name="T4" fmla="*/ 0 w 108"/>
                  <a:gd name="T5" fmla="*/ 0 h 402"/>
                  <a:gd name="T6" fmla="*/ 0 w 108"/>
                  <a:gd name="T7" fmla="*/ 0 h 402"/>
                  <a:gd name="T8" fmla="*/ 0 w 108"/>
                  <a:gd name="T9" fmla="*/ 0 h 402"/>
                  <a:gd name="T10" fmla="*/ 0 w 108"/>
                  <a:gd name="T11" fmla="*/ 0 h 402"/>
                  <a:gd name="T12" fmla="*/ 0 w 108"/>
                  <a:gd name="T13" fmla="*/ 0 h 402"/>
                  <a:gd name="T14" fmla="*/ 0 w 108"/>
                  <a:gd name="T15" fmla="*/ 0 h 402"/>
                  <a:gd name="T16" fmla="*/ 0 w 108"/>
                  <a:gd name="T17" fmla="*/ 0 h 402"/>
                  <a:gd name="T18" fmla="*/ 0 w 108"/>
                  <a:gd name="T19" fmla="*/ 0 h 402"/>
                  <a:gd name="T20" fmla="*/ 0 w 108"/>
                  <a:gd name="T21" fmla="*/ 0 h 402"/>
                  <a:gd name="T22" fmla="*/ 0 w 108"/>
                  <a:gd name="T23" fmla="*/ 0 h 402"/>
                  <a:gd name="T24" fmla="*/ 0 w 108"/>
                  <a:gd name="T25" fmla="*/ 0 h 402"/>
                  <a:gd name="T26" fmla="*/ 0 w 108"/>
                  <a:gd name="T27" fmla="*/ 0 h 402"/>
                  <a:gd name="T28" fmla="*/ 0 w 108"/>
                  <a:gd name="T29" fmla="*/ 0 h 402"/>
                  <a:gd name="T30" fmla="*/ 0 w 108"/>
                  <a:gd name="T31" fmla="*/ 0 h 402"/>
                  <a:gd name="T32" fmla="*/ 0 w 108"/>
                  <a:gd name="T33" fmla="*/ 0 h 402"/>
                  <a:gd name="T34" fmla="*/ 0 w 108"/>
                  <a:gd name="T35" fmla="*/ 0 h 402"/>
                  <a:gd name="T36" fmla="*/ 0 w 108"/>
                  <a:gd name="T37" fmla="*/ 0 h 402"/>
                  <a:gd name="T38" fmla="*/ 0 w 108"/>
                  <a:gd name="T39" fmla="*/ 0 h 402"/>
                  <a:gd name="T40" fmla="*/ 0 w 108"/>
                  <a:gd name="T41" fmla="*/ 0 h 402"/>
                  <a:gd name="T42" fmla="*/ 0 w 108"/>
                  <a:gd name="T43" fmla="*/ 0 h 402"/>
                  <a:gd name="T44" fmla="*/ 0 w 108"/>
                  <a:gd name="T45" fmla="*/ 0 h 402"/>
                  <a:gd name="T46" fmla="*/ 0 w 108"/>
                  <a:gd name="T47" fmla="*/ 0 h 40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8"/>
                  <a:gd name="T73" fmla="*/ 0 h 402"/>
                  <a:gd name="T74" fmla="*/ 108 w 108"/>
                  <a:gd name="T75" fmla="*/ 402 h 40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8" h="402">
                    <a:moveTo>
                      <a:pt x="81" y="0"/>
                    </a:moveTo>
                    <a:lnTo>
                      <a:pt x="56" y="18"/>
                    </a:lnTo>
                    <a:lnTo>
                      <a:pt x="39" y="41"/>
                    </a:lnTo>
                    <a:lnTo>
                      <a:pt x="22" y="76"/>
                    </a:lnTo>
                    <a:lnTo>
                      <a:pt x="12" y="110"/>
                    </a:lnTo>
                    <a:lnTo>
                      <a:pt x="6" y="140"/>
                    </a:lnTo>
                    <a:lnTo>
                      <a:pt x="0" y="184"/>
                    </a:lnTo>
                    <a:lnTo>
                      <a:pt x="0" y="219"/>
                    </a:lnTo>
                    <a:lnTo>
                      <a:pt x="2" y="260"/>
                    </a:lnTo>
                    <a:lnTo>
                      <a:pt x="12" y="300"/>
                    </a:lnTo>
                    <a:lnTo>
                      <a:pt x="30" y="348"/>
                    </a:lnTo>
                    <a:lnTo>
                      <a:pt x="48" y="373"/>
                    </a:lnTo>
                    <a:lnTo>
                      <a:pt x="93" y="402"/>
                    </a:lnTo>
                    <a:lnTo>
                      <a:pt x="79" y="382"/>
                    </a:lnTo>
                    <a:lnTo>
                      <a:pt x="52" y="349"/>
                    </a:lnTo>
                    <a:lnTo>
                      <a:pt x="32" y="313"/>
                    </a:lnTo>
                    <a:lnTo>
                      <a:pt x="17" y="247"/>
                    </a:lnTo>
                    <a:lnTo>
                      <a:pt x="17" y="184"/>
                    </a:lnTo>
                    <a:lnTo>
                      <a:pt x="30" y="109"/>
                    </a:lnTo>
                    <a:lnTo>
                      <a:pt x="59" y="52"/>
                    </a:lnTo>
                    <a:lnTo>
                      <a:pt x="81" y="18"/>
                    </a:lnTo>
                    <a:lnTo>
                      <a:pt x="108" y="5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5" name="Freeform 149"/>
              <p:cNvSpPr>
                <a:spLocks/>
              </p:cNvSpPr>
              <p:nvPr/>
            </p:nvSpPr>
            <p:spPr bwMode="auto">
              <a:xfrm>
                <a:off x="1002" y="4185"/>
                <a:ext cx="5" cy="20"/>
              </a:xfrm>
              <a:custGeom>
                <a:avLst/>
                <a:gdLst>
                  <a:gd name="T0" fmla="*/ 0 w 49"/>
                  <a:gd name="T1" fmla="*/ 0 h 179"/>
                  <a:gd name="T2" fmla="*/ 0 w 49"/>
                  <a:gd name="T3" fmla="*/ 0 h 179"/>
                  <a:gd name="T4" fmla="*/ 0 w 49"/>
                  <a:gd name="T5" fmla="*/ 0 h 179"/>
                  <a:gd name="T6" fmla="*/ 0 w 49"/>
                  <a:gd name="T7" fmla="*/ 0 h 179"/>
                  <a:gd name="T8" fmla="*/ 0 w 49"/>
                  <a:gd name="T9" fmla="*/ 0 h 179"/>
                  <a:gd name="T10" fmla="*/ 0 w 49"/>
                  <a:gd name="T11" fmla="*/ 0 h 179"/>
                  <a:gd name="T12" fmla="*/ 0 w 49"/>
                  <a:gd name="T13" fmla="*/ 0 h 179"/>
                  <a:gd name="T14" fmla="*/ 0 w 49"/>
                  <a:gd name="T15" fmla="*/ 0 h 179"/>
                  <a:gd name="T16" fmla="*/ 0 w 49"/>
                  <a:gd name="T17" fmla="*/ 0 h 179"/>
                  <a:gd name="T18" fmla="*/ 0 w 49"/>
                  <a:gd name="T19" fmla="*/ 0 h 179"/>
                  <a:gd name="T20" fmla="*/ 0 w 49"/>
                  <a:gd name="T21" fmla="*/ 0 h 179"/>
                  <a:gd name="T22" fmla="*/ 0 w 49"/>
                  <a:gd name="T23" fmla="*/ 0 h 179"/>
                  <a:gd name="T24" fmla="*/ 0 w 49"/>
                  <a:gd name="T25" fmla="*/ 0 h 1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"/>
                  <a:gd name="T40" fmla="*/ 0 h 179"/>
                  <a:gd name="T41" fmla="*/ 49 w 49"/>
                  <a:gd name="T42" fmla="*/ 179 h 1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" h="179">
                    <a:moveTo>
                      <a:pt x="21" y="30"/>
                    </a:moveTo>
                    <a:lnTo>
                      <a:pt x="9" y="67"/>
                    </a:lnTo>
                    <a:lnTo>
                      <a:pt x="6" y="98"/>
                    </a:lnTo>
                    <a:lnTo>
                      <a:pt x="1" y="134"/>
                    </a:lnTo>
                    <a:lnTo>
                      <a:pt x="0" y="164"/>
                    </a:lnTo>
                    <a:lnTo>
                      <a:pt x="0" y="179"/>
                    </a:lnTo>
                    <a:lnTo>
                      <a:pt x="14" y="156"/>
                    </a:lnTo>
                    <a:lnTo>
                      <a:pt x="21" y="125"/>
                    </a:lnTo>
                    <a:lnTo>
                      <a:pt x="27" y="87"/>
                    </a:lnTo>
                    <a:lnTo>
                      <a:pt x="30" y="64"/>
                    </a:lnTo>
                    <a:lnTo>
                      <a:pt x="49" y="0"/>
                    </a:lnTo>
                    <a:lnTo>
                      <a:pt x="21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6" name="Freeform 150"/>
              <p:cNvSpPr>
                <a:spLocks/>
              </p:cNvSpPr>
              <p:nvPr/>
            </p:nvSpPr>
            <p:spPr bwMode="auto">
              <a:xfrm>
                <a:off x="1008" y="4139"/>
                <a:ext cx="44" cy="66"/>
              </a:xfrm>
              <a:custGeom>
                <a:avLst/>
                <a:gdLst>
                  <a:gd name="T0" fmla="*/ 0 w 399"/>
                  <a:gd name="T1" fmla="*/ 0 h 598"/>
                  <a:gd name="T2" fmla="*/ 0 w 399"/>
                  <a:gd name="T3" fmla="*/ 0 h 598"/>
                  <a:gd name="T4" fmla="*/ 0 w 399"/>
                  <a:gd name="T5" fmla="*/ 0 h 598"/>
                  <a:gd name="T6" fmla="*/ 0 w 399"/>
                  <a:gd name="T7" fmla="*/ 0 h 598"/>
                  <a:gd name="T8" fmla="*/ 0 w 399"/>
                  <a:gd name="T9" fmla="*/ 0 h 598"/>
                  <a:gd name="T10" fmla="*/ 0 w 399"/>
                  <a:gd name="T11" fmla="*/ 0 h 598"/>
                  <a:gd name="T12" fmla="*/ 0 w 399"/>
                  <a:gd name="T13" fmla="*/ 0 h 598"/>
                  <a:gd name="T14" fmla="*/ 0 w 399"/>
                  <a:gd name="T15" fmla="*/ 0 h 598"/>
                  <a:gd name="T16" fmla="*/ 0 w 399"/>
                  <a:gd name="T17" fmla="*/ 0 h 598"/>
                  <a:gd name="T18" fmla="*/ 0 w 399"/>
                  <a:gd name="T19" fmla="*/ 0 h 598"/>
                  <a:gd name="T20" fmla="*/ 0 w 399"/>
                  <a:gd name="T21" fmla="*/ 0 h 598"/>
                  <a:gd name="T22" fmla="*/ 0 w 399"/>
                  <a:gd name="T23" fmla="*/ 0 h 598"/>
                  <a:gd name="T24" fmla="*/ 0 w 399"/>
                  <a:gd name="T25" fmla="*/ 0 h 598"/>
                  <a:gd name="T26" fmla="*/ 0 w 399"/>
                  <a:gd name="T27" fmla="*/ 0 h 598"/>
                  <a:gd name="T28" fmla="*/ 0 w 399"/>
                  <a:gd name="T29" fmla="*/ 0 h 598"/>
                  <a:gd name="T30" fmla="*/ 0 w 399"/>
                  <a:gd name="T31" fmla="*/ 0 h 598"/>
                  <a:gd name="T32" fmla="*/ 0 w 399"/>
                  <a:gd name="T33" fmla="*/ 0 h 598"/>
                  <a:gd name="T34" fmla="*/ 0 w 399"/>
                  <a:gd name="T35" fmla="*/ 0 h 598"/>
                  <a:gd name="T36" fmla="*/ 0 w 399"/>
                  <a:gd name="T37" fmla="*/ 0 h 598"/>
                  <a:gd name="T38" fmla="*/ 0 w 399"/>
                  <a:gd name="T39" fmla="*/ 0 h 598"/>
                  <a:gd name="T40" fmla="*/ 0 w 399"/>
                  <a:gd name="T41" fmla="*/ 0 h 598"/>
                  <a:gd name="T42" fmla="*/ 0 w 399"/>
                  <a:gd name="T43" fmla="*/ 0 h 598"/>
                  <a:gd name="T44" fmla="*/ 0 w 399"/>
                  <a:gd name="T45" fmla="*/ 0 h 598"/>
                  <a:gd name="T46" fmla="*/ 0 w 399"/>
                  <a:gd name="T47" fmla="*/ 0 h 598"/>
                  <a:gd name="T48" fmla="*/ 0 w 399"/>
                  <a:gd name="T49" fmla="*/ 0 h 598"/>
                  <a:gd name="T50" fmla="*/ 0 w 399"/>
                  <a:gd name="T51" fmla="*/ 0 h 598"/>
                  <a:gd name="T52" fmla="*/ 0 w 399"/>
                  <a:gd name="T53" fmla="*/ 0 h 598"/>
                  <a:gd name="T54" fmla="*/ 0 w 399"/>
                  <a:gd name="T55" fmla="*/ 0 h 598"/>
                  <a:gd name="T56" fmla="*/ 0 w 399"/>
                  <a:gd name="T57" fmla="*/ 0 h 598"/>
                  <a:gd name="T58" fmla="*/ 0 w 399"/>
                  <a:gd name="T59" fmla="*/ 0 h 598"/>
                  <a:gd name="T60" fmla="*/ 0 w 399"/>
                  <a:gd name="T61" fmla="*/ 0 h 598"/>
                  <a:gd name="T62" fmla="*/ 0 w 399"/>
                  <a:gd name="T63" fmla="*/ 0 h 598"/>
                  <a:gd name="T64" fmla="*/ 0 w 399"/>
                  <a:gd name="T65" fmla="*/ 0 h 59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99"/>
                  <a:gd name="T100" fmla="*/ 0 h 598"/>
                  <a:gd name="T101" fmla="*/ 399 w 399"/>
                  <a:gd name="T102" fmla="*/ 598 h 59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99" h="598">
                    <a:moveTo>
                      <a:pt x="361" y="38"/>
                    </a:moveTo>
                    <a:lnTo>
                      <a:pt x="376" y="44"/>
                    </a:lnTo>
                    <a:lnTo>
                      <a:pt x="383" y="70"/>
                    </a:lnTo>
                    <a:lnTo>
                      <a:pt x="385" y="107"/>
                    </a:lnTo>
                    <a:lnTo>
                      <a:pt x="379" y="144"/>
                    </a:lnTo>
                    <a:lnTo>
                      <a:pt x="367" y="179"/>
                    </a:lnTo>
                    <a:lnTo>
                      <a:pt x="349" y="217"/>
                    </a:lnTo>
                    <a:lnTo>
                      <a:pt x="324" y="260"/>
                    </a:lnTo>
                    <a:lnTo>
                      <a:pt x="286" y="309"/>
                    </a:lnTo>
                    <a:lnTo>
                      <a:pt x="254" y="343"/>
                    </a:lnTo>
                    <a:lnTo>
                      <a:pt x="217" y="368"/>
                    </a:lnTo>
                    <a:lnTo>
                      <a:pt x="167" y="395"/>
                    </a:lnTo>
                    <a:lnTo>
                      <a:pt x="122" y="410"/>
                    </a:lnTo>
                    <a:lnTo>
                      <a:pt x="87" y="412"/>
                    </a:lnTo>
                    <a:lnTo>
                      <a:pt x="61" y="408"/>
                    </a:lnTo>
                    <a:lnTo>
                      <a:pt x="36" y="398"/>
                    </a:lnTo>
                    <a:lnTo>
                      <a:pt x="12" y="390"/>
                    </a:lnTo>
                    <a:lnTo>
                      <a:pt x="0" y="410"/>
                    </a:lnTo>
                    <a:lnTo>
                      <a:pt x="22" y="408"/>
                    </a:lnTo>
                    <a:lnTo>
                      <a:pt x="40" y="412"/>
                    </a:lnTo>
                    <a:lnTo>
                      <a:pt x="57" y="421"/>
                    </a:lnTo>
                    <a:lnTo>
                      <a:pt x="81" y="426"/>
                    </a:lnTo>
                    <a:lnTo>
                      <a:pt x="111" y="429"/>
                    </a:lnTo>
                    <a:lnTo>
                      <a:pt x="136" y="419"/>
                    </a:lnTo>
                    <a:lnTo>
                      <a:pt x="158" y="412"/>
                    </a:lnTo>
                    <a:lnTo>
                      <a:pt x="173" y="419"/>
                    </a:lnTo>
                    <a:lnTo>
                      <a:pt x="182" y="441"/>
                    </a:lnTo>
                    <a:lnTo>
                      <a:pt x="191" y="470"/>
                    </a:lnTo>
                    <a:lnTo>
                      <a:pt x="199" y="518"/>
                    </a:lnTo>
                    <a:lnTo>
                      <a:pt x="193" y="559"/>
                    </a:lnTo>
                    <a:lnTo>
                      <a:pt x="185" y="598"/>
                    </a:lnTo>
                    <a:lnTo>
                      <a:pt x="210" y="558"/>
                    </a:lnTo>
                    <a:lnTo>
                      <a:pt x="217" y="536"/>
                    </a:lnTo>
                    <a:lnTo>
                      <a:pt x="239" y="536"/>
                    </a:lnTo>
                    <a:lnTo>
                      <a:pt x="239" y="523"/>
                    </a:lnTo>
                    <a:lnTo>
                      <a:pt x="220" y="519"/>
                    </a:lnTo>
                    <a:lnTo>
                      <a:pt x="213" y="499"/>
                    </a:lnTo>
                    <a:lnTo>
                      <a:pt x="210" y="464"/>
                    </a:lnTo>
                    <a:lnTo>
                      <a:pt x="195" y="432"/>
                    </a:lnTo>
                    <a:lnTo>
                      <a:pt x="188" y="415"/>
                    </a:lnTo>
                    <a:lnTo>
                      <a:pt x="191" y="398"/>
                    </a:lnTo>
                    <a:lnTo>
                      <a:pt x="219" y="384"/>
                    </a:lnTo>
                    <a:lnTo>
                      <a:pt x="239" y="375"/>
                    </a:lnTo>
                    <a:lnTo>
                      <a:pt x="257" y="377"/>
                    </a:lnTo>
                    <a:lnTo>
                      <a:pt x="266" y="406"/>
                    </a:lnTo>
                    <a:lnTo>
                      <a:pt x="260" y="454"/>
                    </a:lnTo>
                    <a:lnTo>
                      <a:pt x="251" y="499"/>
                    </a:lnTo>
                    <a:lnTo>
                      <a:pt x="255" y="518"/>
                    </a:lnTo>
                    <a:lnTo>
                      <a:pt x="274" y="467"/>
                    </a:lnTo>
                    <a:lnTo>
                      <a:pt x="286" y="419"/>
                    </a:lnTo>
                    <a:lnTo>
                      <a:pt x="292" y="364"/>
                    </a:lnTo>
                    <a:lnTo>
                      <a:pt x="292" y="324"/>
                    </a:lnTo>
                    <a:lnTo>
                      <a:pt x="310" y="297"/>
                    </a:lnTo>
                    <a:lnTo>
                      <a:pt x="334" y="268"/>
                    </a:lnTo>
                    <a:lnTo>
                      <a:pt x="359" y="246"/>
                    </a:lnTo>
                    <a:lnTo>
                      <a:pt x="372" y="244"/>
                    </a:lnTo>
                    <a:lnTo>
                      <a:pt x="387" y="266"/>
                    </a:lnTo>
                    <a:lnTo>
                      <a:pt x="399" y="248"/>
                    </a:lnTo>
                    <a:lnTo>
                      <a:pt x="389" y="222"/>
                    </a:lnTo>
                    <a:lnTo>
                      <a:pt x="394" y="182"/>
                    </a:lnTo>
                    <a:lnTo>
                      <a:pt x="398" y="124"/>
                    </a:lnTo>
                    <a:lnTo>
                      <a:pt x="396" y="80"/>
                    </a:lnTo>
                    <a:lnTo>
                      <a:pt x="394" y="53"/>
                    </a:lnTo>
                    <a:lnTo>
                      <a:pt x="378" y="0"/>
                    </a:lnTo>
                    <a:lnTo>
                      <a:pt x="361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7" name="Freeform 151"/>
              <p:cNvSpPr>
                <a:spLocks/>
              </p:cNvSpPr>
              <p:nvPr/>
            </p:nvSpPr>
            <p:spPr bwMode="auto">
              <a:xfrm>
                <a:off x="992" y="4196"/>
                <a:ext cx="25" cy="24"/>
              </a:xfrm>
              <a:custGeom>
                <a:avLst/>
                <a:gdLst>
                  <a:gd name="T0" fmla="*/ 0 w 227"/>
                  <a:gd name="T1" fmla="*/ 0 h 219"/>
                  <a:gd name="T2" fmla="*/ 0 w 227"/>
                  <a:gd name="T3" fmla="*/ 0 h 219"/>
                  <a:gd name="T4" fmla="*/ 0 w 227"/>
                  <a:gd name="T5" fmla="*/ 0 h 219"/>
                  <a:gd name="T6" fmla="*/ 0 w 227"/>
                  <a:gd name="T7" fmla="*/ 0 h 219"/>
                  <a:gd name="T8" fmla="*/ 0 w 227"/>
                  <a:gd name="T9" fmla="*/ 0 h 219"/>
                  <a:gd name="T10" fmla="*/ 0 w 227"/>
                  <a:gd name="T11" fmla="*/ 0 h 219"/>
                  <a:gd name="T12" fmla="*/ 0 w 227"/>
                  <a:gd name="T13" fmla="*/ 0 h 219"/>
                  <a:gd name="T14" fmla="*/ 0 w 227"/>
                  <a:gd name="T15" fmla="*/ 0 h 219"/>
                  <a:gd name="T16" fmla="*/ 0 w 227"/>
                  <a:gd name="T17" fmla="*/ 0 h 219"/>
                  <a:gd name="T18" fmla="*/ 0 w 227"/>
                  <a:gd name="T19" fmla="*/ 0 h 219"/>
                  <a:gd name="T20" fmla="*/ 0 w 227"/>
                  <a:gd name="T21" fmla="*/ 0 h 219"/>
                  <a:gd name="T22" fmla="*/ 0 w 227"/>
                  <a:gd name="T23" fmla="*/ 0 h 219"/>
                  <a:gd name="T24" fmla="*/ 0 w 227"/>
                  <a:gd name="T25" fmla="*/ 0 h 219"/>
                  <a:gd name="T26" fmla="*/ 0 w 227"/>
                  <a:gd name="T27" fmla="*/ 0 h 219"/>
                  <a:gd name="T28" fmla="*/ 0 w 227"/>
                  <a:gd name="T29" fmla="*/ 0 h 219"/>
                  <a:gd name="T30" fmla="*/ 0 w 227"/>
                  <a:gd name="T31" fmla="*/ 0 h 219"/>
                  <a:gd name="T32" fmla="*/ 0 w 227"/>
                  <a:gd name="T33" fmla="*/ 0 h 219"/>
                  <a:gd name="T34" fmla="*/ 0 w 227"/>
                  <a:gd name="T35" fmla="*/ 0 h 219"/>
                  <a:gd name="T36" fmla="*/ 0 w 227"/>
                  <a:gd name="T37" fmla="*/ 0 h 219"/>
                  <a:gd name="T38" fmla="*/ 0 w 227"/>
                  <a:gd name="T39" fmla="*/ 0 h 219"/>
                  <a:gd name="T40" fmla="*/ 0 w 227"/>
                  <a:gd name="T41" fmla="*/ 0 h 219"/>
                  <a:gd name="T42" fmla="*/ 0 w 227"/>
                  <a:gd name="T43" fmla="*/ 0 h 219"/>
                  <a:gd name="T44" fmla="*/ 0 w 227"/>
                  <a:gd name="T45" fmla="*/ 0 h 219"/>
                  <a:gd name="T46" fmla="*/ 0 w 227"/>
                  <a:gd name="T47" fmla="*/ 0 h 219"/>
                  <a:gd name="T48" fmla="*/ 0 w 227"/>
                  <a:gd name="T49" fmla="*/ 0 h 2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27"/>
                  <a:gd name="T76" fmla="*/ 0 h 219"/>
                  <a:gd name="T77" fmla="*/ 227 w 227"/>
                  <a:gd name="T78" fmla="*/ 219 h 2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27" h="219">
                    <a:moveTo>
                      <a:pt x="190" y="6"/>
                    </a:moveTo>
                    <a:lnTo>
                      <a:pt x="193" y="36"/>
                    </a:lnTo>
                    <a:lnTo>
                      <a:pt x="192" y="76"/>
                    </a:lnTo>
                    <a:lnTo>
                      <a:pt x="184" y="119"/>
                    </a:lnTo>
                    <a:lnTo>
                      <a:pt x="170" y="164"/>
                    </a:lnTo>
                    <a:lnTo>
                      <a:pt x="147" y="190"/>
                    </a:lnTo>
                    <a:lnTo>
                      <a:pt x="124" y="201"/>
                    </a:lnTo>
                    <a:lnTo>
                      <a:pt x="97" y="204"/>
                    </a:lnTo>
                    <a:lnTo>
                      <a:pt x="68" y="199"/>
                    </a:lnTo>
                    <a:lnTo>
                      <a:pt x="45" y="191"/>
                    </a:lnTo>
                    <a:lnTo>
                      <a:pt x="0" y="161"/>
                    </a:lnTo>
                    <a:lnTo>
                      <a:pt x="36" y="199"/>
                    </a:lnTo>
                    <a:lnTo>
                      <a:pt x="63" y="211"/>
                    </a:lnTo>
                    <a:lnTo>
                      <a:pt x="98" y="219"/>
                    </a:lnTo>
                    <a:lnTo>
                      <a:pt x="132" y="219"/>
                    </a:lnTo>
                    <a:lnTo>
                      <a:pt x="157" y="204"/>
                    </a:lnTo>
                    <a:lnTo>
                      <a:pt x="186" y="177"/>
                    </a:lnTo>
                    <a:lnTo>
                      <a:pt x="195" y="144"/>
                    </a:lnTo>
                    <a:lnTo>
                      <a:pt x="203" y="94"/>
                    </a:lnTo>
                    <a:lnTo>
                      <a:pt x="208" y="62"/>
                    </a:lnTo>
                    <a:lnTo>
                      <a:pt x="212" y="24"/>
                    </a:lnTo>
                    <a:lnTo>
                      <a:pt x="227" y="0"/>
                    </a:lnTo>
                    <a:lnTo>
                      <a:pt x="207" y="11"/>
                    </a:lnTo>
                    <a:lnTo>
                      <a:pt x="19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8" name="Freeform 152"/>
              <p:cNvSpPr>
                <a:spLocks/>
              </p:cNvSpPr>
              <p:nvPr/>
            </p:nvSpPr>
            <p:spPr bwMode="auto">
              <a:xfrm>
                <a:off x="981" y="4131"/>
                <a:ext cx="27" cy="48"/>
              </a:xfrm>
              <a:custGeom>
                <a:avLst/>
                <a:gdLst>
                  <a:gd name="T0" fmla="*/ 0 w 246"/>
                  <a:gd name="T1" fmla="*/ 0 h 427"/>
                  <a:gd name="T2" fmla="*/ 0 w 246"/>
                  <a:gd name="T3" fmla="*/ 0 h 427"/>
                  <a:gd name="T4" fmla="*/ 0 w 246"/>
                  <a:gd name="T5" fmla="*/ 0 h 427"/>
                  <a:gd name="T6" fmla="*/ 0 w 246"/>
                  <a:gd name="T7" fmla="*/ 0 h 427"/>
                  <a:gd name="T8" fmla="*/ 0 w 246"/>
                  <a:gd name="T9" fmla="*/ 0 h 427"/>
                  <a:gd name="T10" fmla="*/ 0 w 246"/>
                  <a:gd name="T11" fmla="*/ 0 h 427"/>
                  <a:gd name="T12" fmla="*/ 0 w 246"/>
                  <a:gd name="T13" fmla="*/ 0 h 427"/>
                  <a:gd name="T14" fmla="*/ 0 w 246"/>
                  <a:gd name="T15" fmla="*/ 0 h 427"/>
                  <a:gd name="T16" fmla="*/ 0 w 246"/>
                  <a:gd name="T17" fmla="*/ 0 h 427"/>
                  <a:gd name="T18" fmla="*/ 0 w 246"/>
                  <a:gd name="T19" fmla="*/ 0 h 427"/>
                  <a:gd name="T20" fmla="*/ 0 w 246"/>
                  <a:gd name="T21" fmla="*/ 0 h 427"/>
                  <a:gd name="T22" fmla="*/ 0 w 246"/>
                  <a:gd name="T23" fmla="*/ 0 h 427"/>
                  <a:gd name="T24" fmla="*/ 0 w 246"/>
                  <a:gd name="T25" fmla="*/ 0 h 427"/>
                  <a:gd name="T26" fmla="*/ 0 w 246"/>
                  <a:gd name="T27" fmla="*/ 0 h 427"/>
                  <a:gd name="T28" fmla="*/ 0 w 246"/>
                  <a:gd name="T29" fmla="*/ 0 h 427"/>
                  <a:gd name="T30" fmla="*/ 0 w 246"/>
                  <a:gd name="T31" fmla="*/ 0 h 427"/>
                  <a:gd name="T32" fmla="*/ 0 w 246"/>
                  <a:gd name="T33" fmla="*/ 0 h 427"/>
                  <a:gd name="T34" fmla="*/ 0 w 246"/>
                  <a:gd name="T35" fmla="*/ 0 h 427"/>
                  <a:gd name="T36" fmla="*/ 0 w 246"/>
                  <a:gd name="T37" fmla="*/ 0 h 427"/>
                  <a:gd name="T38" fmla="*/ 0 w 246"/>
                  <a:gd name="T39" fmla="*/ 0 h 427"/>
                  <a:gd name="T40" fmla="*/ 0 w 246"/>
                  <a:gd name="T41" fmla="*/ 0 h 427"/>
                  <a:gd name="T42" fmla="*/ 0 w 246"/>
                  <a:gd name="T43" fmla="*/ 0 h 427"/>
                  <a:gd name="T44" fmla="*/ 0 w 246"/>
                  <a:gd name="T45" fmla="*/ 0 h 427"/>
                  <a:gd name="T46" fmla="*/ 0 w 246"/>
                  <a:gd name="T47" fmla="*/ 0 h 427"/>
                  <a:gd name="T48" fmla="*/ 0 w 246"/>
                  <a:gd name="T49" fmla="*/ 0 h 427"/>
                  <a:gd name="T50" fmla="*/ 0 w 246"/>
                  <a:gd name="T51" fmla="*/ 0 h 427"/>
                  <a:gd name="T52" fmla="*/ 0 w 246"/>
                  <a:gd name="T53" fmla="*/ 0 h 427"/>
                  <a:gd name="T54" fmla="*/ 0 w 246"/>
                  <a:gd name="T55" fmla="*/ 0 h 427"/>
                  <a:gd name="T56" fmla="*/ 0 w 246"/>
                  <a:gd name="T57" fmla="*/ 0 h 427"/>
                  <a:gd name="T58" fmla="*/ 0 w 246"/>
                  <a:gd name="T59" fmla="*/ 0 h 427"/>
                  <a:gd name="T60" fmla="*/ 0 w 246"/>
                  <a:gd name="T61" fmla="*/ 0 h 427"/>
                  <a:gd name="T62" fmla="*/ 0 w 246"/>
                  <a:gd name="T63" fmla="*/ 0 h 427"/>
                  <a:gd name="T64" fmla="*/ 0 w 246"/>
                  <a:gd name="T65" fmla="*/ 0 h 427"/>
                  <a:gd name="T66" fmla="*/ 0 w 246"/>
                  <a:gd name="T67" fmla="*/ 0 h 427"/>
                  <a:gd name="T68" fmla="*/ 0 w 246"/>
                  <a:gd name="T69" fmla="*/ 0 h 427"/>
                  <a:gd name="T70" fmla="*/ 0 w 246"/>
                  <a:gd name="T71" fmla="*/ 0 h 427"/>
                  <a:gd name="T72" fmla="*/ 0 w 246"/>
                  <a:gd name="T73" fmla="*/ 0 h 427"/>
                  <a:gd name="T74" fmla="*/ 0 w 246"/>
                  <a:gd name="T75" fmla="*/ 0 h 427"/>
                  <a:gd name="T76" fmla="*/ 0 w 246"/>
                  <a:gd name="T77" fmla="*/ 0 h 427"/>
                  <a:gd name="T78" fmla="*/ 0 w 246"/>
                  <a:gd name="T79" fmla="*/ 0 h 427"/>
                  <a:gd name="T80" fmla="*/ 0 w 246"/>
                  <a:gd name="T81" fmla="*/ 0 h 427"/>
                  <a:gd name="T82" fmla="*/ 0 w 246"/>
                  <a:gd name="T83" fmla="*/ 0 h 427"/>
                  <a:gd name="T84" fmla="*/ 0 w 246"/>
                  <a:gd name="T85" fmla="*/ 0 h 427"/>
                  <a:gd name="T86" fmla="*/ 0 w 246"/>
                  <a:gd name="T87" fmla="*/ 0 h 427"/>
                  <a:gd name="T88" fmla="*/ 0 w 246"/>
                  <a:gd name="T89" fmla="*/ 0 h 427"/>
                  <a:gd name="T90" fmla="*/ 0 w 246"/>
                  <a:gd name="T91" fmla="*/ 0 h 427"/>
                  <a:gd name="T92" fmla="*/ 0 w 246"/>
                  <a:gd name="T93" fmla="*/ 0 h 4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46"/>
                  <a:gd name="T142" fmla="*/ 0 h 427"/>
                  <a:gd name="T143" fmla="*/ 246 w 246"/>
                  <a:gd name="T144" fmla="*/ 427 h 42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46" h="427">
                    <a:moveTo>
                      <a:pt x="111" y="26"/>
                    </a:moveTo>
                    <a:lnTo>
                      <a:pt x="108" y="46"/>
                    </a:lnTo>
                    <a:lnTo>
                      <a:pt x="113" y="69"/>
                    </a:lnTo>
                    <a:lnTo>
                      <a:pt x="110" y="92"/>
                    </a:lnTo>
                    <a:lnTo>
                      <a:pt x="95" y="134"/>
                    </a:lnTo>
                    <a:lnTo>
                      <a:pt x="84" y="172"/>
                    </a:lnTo>
                    <a:lnTo>
                      <a:pt x="79" y="206"/>
                    </a:lnTo>
                    <a:lnTo>
                      <a:pt x="76" y="244"/>
                    </a:lnTo>
                    <a:lnTo>
                      <a:pt x="84" y="294"/>
                    </a:lnTo>
                    <a:lnTo>
                      <a:pt x="99" y="330"/>
                    </a:lnTo>
                    <a:lnTo>
                      <a:pt x="120" y="356"/>
                    </a:lnTo>
                    <a:lnTo>
                      <a:pt x="150" y="374"/>
                    </a:lnTo>
                    <a:lnTo>
                      <a:pt x="192" y="383"/>
                    </a:lnTo>
                    <a:lnTo>
                      <a:pt x="229" y="376"/>
                    </a:lnTo>
                    <a:lnTo>
                      <a:pt x="246" y="387"/>
                    </a:lnTo>
                    <a:lnTo>
                      <a:pt x="238" y="427"/>
                    </a:lnTo>
                    <a:lnTo>
                      <a:pt x="223" y="411"/>
                    </a:lnTo>
                    <a:lnTo>
                      <a:pt x="205" y="397"/>
                    </a:lnTo>
                    <a:lnTo>
                      <a:pt x="163" y="388"/>
                    </a:lnTo>
                    <a:lnTo>
                      <a:pt x="137" y="391"/>
                    </a:lnTo>
                    <a:lnTo>
                      <a:pt x="122" y="382"/>
                    </a:lnTo>
                    <a:lnTo>
                      <a:pt x="102" y="356"/>
                    </a:lnTo>
                    <a:lnTo>
                      <a:pt x="85" y="341"/>
                    </a:lnTo>
                    <a:lnTo>
                      <a:pt x="75" y="312"/>
                    </a:lnTo>
                    <a:lnTo>
                      <a:pt x="53" y="302"/>
                    </a:lnTo>
                    <a:lnTo>
                      <a:pt x="64" y="281"/>
                    </a:lnTo>
                    <a:lnTo>
                      <a:pt x="64" y="252"/>
                    </a:lnTo>
                    <a:lnTo>
                      <a:pt x="44" y="227"/>
                    </a:lnTo>
                    <a:lnTo>
                      <a:pt x="27" y="218"/>
                    </a:lnTo>
                    <a:lnTo>
                      <a:pt x="0" y="218"/>
                    </a:lnTo>
                    <a:lnTo>
                      <a:pt x="41" y="195"/>
                    </a:lnTo>
                    <a:lnTo>
                      <a:pt x="67" y="167"/>
                    </a:lnTo>
                    <a:lnTo>
                      <a:pt x="81" y="143"/>
                    </a:lnTo>
                    <a:lnTo>
                      <a:pt x="85" y="117"/>
                    </a:lnTo>
                    <a:lnTo>
                      <a:pt x="84" y="103"/>
                    </a:lnTo>
                    <a:lnTo>
                      <a:pt x="61" y="92"/>
                    </a:lnTo>
                    <a:lnTo>
                      <a:pt x="18" y="92"/>
                    </a:lnTo>
                    <a:lnTo>
                      <a:pt x="29" y="83"/>
                    </a:lnTo>
                    <a:lnTo>
                      <a:pt x="67" y="77"/>
                    </a:lnTo>
                    <a:lnTo>
                      <a:pt x="88" y="75"/>
                    </a:lnTo>
                    <a:lnTo>
                      <a:pt x="95" y="63"/>
                    </a:lnTo>
                    <a:lnTo>
                      <a:pt x="99" y="31"/>
                    </a:lnTo>
                    <a:lnTo>
                      <a:pt x="105" y="9"/>
                    </a:lnTo>
                    <a:lnTo>
                      <a:pt x="117" y="0"/>
                    </a:lnTo>
                    <a:lnTo>
                      <a:pt x="150" y="15"/>
                    </a:lnTo>
                    <a:lnTo>
                      <a:pt x="111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19" name="Freeform 153"/>
              <p:cNvSpPr>
                <a:spLocks/>
              </p:cNvSpPr>
              <p:nvPr/>
            </p:nvSpPr>
            <p:spPr bwMode="auto">
              <a:xfrm>
                <a:off x="927" y="4115"/>
                <a:ext cx="137" cy="49"/>
              </a:xfrm>
              <a:custGeom>
                <a:avLst/>
                <a:gdLst>
                  <a:gd name="T0" fmla="*/ 0 w 1230"/>
                  <a:gd name="T1" fmla="*/ 0 h 436"/>
                  <a:gd name="T2" fmla="*/ 0 w 1230"/>
                  <a:gd name="T3" fmla="*/ 0 h 436"/>
                  <a:gd name="T4" fmla="*/ 0 w 1230"/>
                  <a:gd name="T5" fmla="*/ 0 h 436"/>
                  <a:gd name="T6" fmla="*/ 0 w 1230"/>
                  <a:gd name="T7" fmla="*/ 0 h 436"/>
                  <a:gd name="T8" fmla="*/ 0 w 1230"/>
                  <a:gd name="T9" fmla="*/ 0 h 436"/>
                  <a:gd name="T10" fmla="*/ 0 w 1230"/>
                  <a:gd name="T11" fmla="*/ 0 h 436"/>
                  <a:gd name="T12" fmla="*/ 0 w 1230"/>
                  <a:gd name="T13" fmla="*/ 0 h 436"/>
                  <a:gd name="T14" fmla="*/ 0 w 1230"/>
                  <a:gd name="T15" fmla="*/ 0 h 436"/>
                  <a:gd name="T16" fmla="*/ 0 w 1230"/>
                  <a:gd name="T17" fmla="*/ 0 h 436"/>
                  <a:gd name="T18" fmla="*/ 0 w 1230"/>
                  <a:gd name="T19" fmla="*/ 0 h 436"/>
                  <a:gd name="T20" fmla="*/ 0 w 1230"/>
                  <a:gd name="T21" fmla="*/ 0 h 436"/>
                  <a:gd name="T22" fmla="*/ 0 w 1230"/>
                  <a:gd name="T23" fmla="*/ 0 h 436"/>
                  <a:gd name="T24" fmla="*/ 0 w 1230"/>
                  <a:gd name="T25" fmla="*/ 0 h 436"/>
                  <a:gd name="T26" fmla="*/ 0 w 1230"/>
                  <a:gd name="T27" fmla="*/ 0 h 436"/>
                  <a:gd name="T28" fmla="*/ 0 w 1230"/>
                  <a:gd name="T29" fmla="*/ 0 h 436"/>
                  <a:gd name="T30" fmla="*/ 0 w 1230"/>
                  <a:gd name="T31" fmla="*/ 0 h 436"/>
                  <a:gd name="T32" fmla="*/ 0 w 1230"/>
                  <a:gd name="T33" fmla="*/ 0 h 436"/>
                  <a:gd name="T34" fmla="*/ 0 w 1230"/>
                  <a:gd name="T35" fmla="*/ 0 h 436"/>
                  <a:gd name="T36" fmla="*/ 0 w 1230"/>
                  <a:gd name="T37" fmla="*/ 0 h 436"/>
                  <a:gd name="T38" fmla="*/ 0 w 1230"/>
                  <a:gd name="T39" fmla="*/ 0 h 436"/>
                  <a:gd name="T40" fmla="*/ 0 w 1230"/>
                  <a:gd name="T41" fmla="*/ 0 h 436"/>
                  <a:gd name="T42" fmla="*/ 0 w 1230"/>
                  <a:gd name="T43" fmla="*/ 0 h 436"/>
                  <a:gd name="T44" fmla="*/ 0 w 1230"/>
                  <a:gd name="T45" fmla="*/ 0 h 436"/>
                  <a:gd name="T46" fmla="*/ 0 w 1230"/>
                  <a:gd name="T47" fmla="*/ 0 h 436"/>
                  <a:gd name="T48" fmla="*/ 0 w 1230"/>
                  <a:gd name="T49" fmla="*/ 0 h 436"/>
                  <a:gd name="T50" fmla="*/ 0 w 1230"/>
                  <a:gd name="T51" fmla="*/ 0 h 436"/>
                  <a:gd name="T52" fmla="*/ 0 w 1230"/>
                  <a:gd name="T53" fmla="*/ 0 h 436"/>
                  <a:gd name="T54" fmla="*/ 0 w 1230"/>
                  <a:gd name="T55" fmla="*/ 0 h 436"/>
                  <a:gd name="T56" fmla="*/ 0 w 1230"/>
                  <a:gd name="T57" fmla="*/ 0 h 436"/>
                  <a:gd name="T58" fmla="*/ 0 w 1230"/>
                  <a:gd name="T59" fmla="*/ 0 h 436"/>
                  <a:gd name="T60" fmla="*/ 0 w 1230"/>
                  <a:gd name="T61" fmla="*/ 0 h 436"/>
                  <a:gd name="T62" fmla="*/ 0 w 1230"/>
                  <a:gd name="T63" fmla="*/ 0 h 436"/>
                  <a:gd name="T64" fmla="*/ 0 w 1230"/>
                  <a:gd name="T65" fmla="*/ 0 h 436"/>
                  <a:gd name="T66" fmla="*/ 0 w 1230"/>
                  <a:gd name="T67" fmla="*/ 0 h 436"/>
                  <a:gd name="T68" fmla="*/ 0 w 1230"/>
                  <a:gd name="T69" fmla="*/ 0 h 436"/>
                  <a:gd name="T70" fmla="*/ 0 w 1230"/>
                  <a:gd name="T71" fmla="*/ 0 h 436"/>
                  <a:gd name="T72" fmla="*/ 0 w 1230"/>
                  <a:gd name="T73" fmla="*/ 0 h 436"/>
                  <a:gd name="T74" fmla="*/ 0 w 1230"/>
                  <a:gd name="T75" fmla="*/ 0 h 436"/>
                  <a:gd name="T76" fmla="*/ 0 w 1230"/>
                  <a:gd name="T77" fmla="*/ 0 h 436"/>
                  <a:gd name="T78" fmla="*/ 0 w 1230"/>
                  <a:gd name="T79" fmla="*/ 0 h 436"/>
                  <a:gd name="T80" fmla="*/ 0 w 1230"/>
                  <a:gd name="T81" fmla="*/ 0 h 436"/>
                  <a:gd name="T82" fmla="*/ 0 w 1230"/>
                  <a:gd name="T83" fmla="*/ 0 h 436"/>
                  <a:gd name="T84" fmla="*/ 0 w 1230"/>
                  <a:gd name="T85" fmla="*/ 0 h 436"/>
                  <a:gd name="T86" fmla="*/ 0 w 1230"/>
                  <a:gd name="T87" fmla="*/ 0 h 436"/>
                  <a:gd name="T88" fmla="*/ 0 w 1230"/>
                  <a:gd name="T89" fmla="*/ 0 h 436"/>
                  <a:gd name="T90" fmla="*/ 0 w 1230"/>
                  <a:gd name="T91" fmla="*/ 0 h 436"/>
                  <a:gd name="T92" fmla="*/ 0 w 1230"/>
                  <a:gd name="T93" fmla="*/ 0 h 436"/>
                  <a:gd name="T94" fmla="*/ 0 w 1230"/>
                  <a:gd name="T95" fmla="*/ 0 h 436"/>
                  <a:gd name="T96" fmla="*/ 0 w 1230"/>
                  <a:gd name="T97" fmla="*/ 0 h 4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30"/>
                  <a:gd name="T148" fmla="*/ 0 h 436"/>
                  <a:gd name="T149" fmla="*/ 1230 w 1230"/>
                  <a:gd name="T150" fmla="*/ 436 h 4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30" h="436">
                    <a:moveTo>
                      <a:pt x="0" y="141"/>
                    </a:moveTo>
                    <a:lnTo>
                      <a:pt x="39" y="150"/>
                    </a:lnTo>
                    <a:lnTo>
                      <a:pt x="63" y="149"/>
                    </a:lnTo>
                    <a:lnTo>
                      <a:pt x="82" y="135"/>
                    </a:lnTo>
                    <a:lnTo>
                      <a:pt x="95" y="115"/>
                    </a:lnTo>
                    <a:lnTo>
                      <a:pt x="94" y="137"/>
                    </a:lnTo>
                    <a:lnTo>
                      <a:pt x="100" y="158"/>
                    </a:lnTo>
                    <a:lnTo>
                      <a:pt x="119" y="174"/>
                    </a:lnTo>
                    <a:lnTo>
                      <a:pt x="142" y="180"/>
                    </a:lnTo>
                    <a:lnTo>
                      <a:pt x="163" y="180"/>
                    </a:lnTo>
                    <a:lnTo>
                      <a:pt x="180" y="172"/>
                    </a:lnTo>
                    <a:lnTo>
                      <a:pt x="191" y="155"/>
                    </a:lnTo>
                    <a:lnTo>
                      <a:pt x="196" y="124"/>
                    </a:lnTo>
                    <a:lnTo>
                      <a:pt x="196" y="111"/>
                    </a:lnTo>
                    <a:lnTo>
                      <a:pt x="193" y="85"/>
                    </a:lnTo>
                    <a:lnTo>
                      <a:pt x="205" y="99"/>
                    </a:lnTo>
                    <a:lnTo>
                      <a:pt x="225" y="92"/>
                    </a:lnTo>
                    <a:lnTo>
                      <a:pt x="208" y="109"/>
                    </a:lnTo>
                    <a:lnTo>
                      <a:pt x="200" y="135"/>
                    </a:lnTo>
                    <a:lnTo>
                      <a:pt x="203" y="168"/>
                    </a:lnTo>
                    <a:lnTo>
                      <a:pt x="216" y="193"/>
                    </a:lnTo>
                    <a:lnTo>
                      <a:pt x="244" y="202"/>
                    </a:lnTo>
                    <a:lnTo>
                      <a:pt x="273" y="203"/>
                    </a:lnTo>
                    <a:lnTo>
                      <a:pt x="291" y="191"/>
                    </a:lnTo>
                    <a:lnTo>
                      <a:pt x="289" y="168"/>
                    </a:lnTo>
                    <a:lnTo>
                      <a:pt x="298" y="138"/>
                    </a:lnTo>
                    <a:lnTo>
                      <a:pt x="324" y="110"/>
                    </a:lnTo>
                    <a:lnTo>
                      <a:pt x="308" y="137"/>
                    </a:lnTo>
                    <a:lnTo>
                      <a:pt x="301" y="162"/>
                    </a:lnTo>
                    <a:lnTo>
                      <a:pt x="303" y="193"/>
                    </a:lnTo>
                    <a:lnTo>
                      <a:pt x="313" y="212"/>
                    </a:lnTo>
                    <a:lnTo>
                      <a:pt x="339" y="235"/>
                    </a:lnTo>
                    <a:lnTo>
                      <a:pt x="387" y="244"/>
                    </a:lnTo>
                    <a:lnTo>
                      <a:pt x="399" y="234"/>
                    </a:lnTo>
                    <a:lnTo>
                      <a:pt x="403" y="212"/>
                    </a:lnTo>
                    <a:lnTo>
                      <a:pt x="415" y="188"/>
                    </a:lnTo>
                    <a:lnTo>
                      <a:pt x="437" y="169"/>
                    </a:lnTo>
                    <a:lnTo>
                      <a:pt x="421" y="195"/>
                    </a:lnTo>
                    <a:lnTo>
                      <a:pt x="412" y="220"/>
                    </a:lnTo>
                    <a:lnTo>
                      <a:pt x="413" y="244"/>
                    </a:lnTo>
                    <a:lnTo>
                      <a:pt x="427" y="268"/>
                    </a:lnTo>
                    <a:lnTo>
                      <a:pt x="457" y="287"/>
                    </a:lnTo>
                    <a:lnTo>
                      <a:pt x="482" y="299"/>
                    </a:lnTo>
                    <a:lnTo>
                      <a:pt x="513" y="301"/>
                    </a:lnTo>
                    <a:lnTo>
                      <a:pt x="525" y="285"/>
                    </a:lnTo>
                    <a:lnTo>
                      <a:pt x="523" y="261"/>
                    </a:lnTo>
                    <a:lnTo>
                      <a:pt x="531" y="221"/>
                    </a:lnTo>
                    <a:lnTo>
                      <a:pt x="533" y="264"/>
                    </a:lnTo>
                    <a:lnTo>
                      <a:pt x="542" y="289"/>
                    </a:lnTo>
                    <a:lnTo>
                      <a:pt x="554" y="313"/>
                    </a:lnTo>
                    <a:lnTo>
                      <a:pt x="583" y="333"/>
                    </a:lnTo>
                    <a:lnTo>
                      <a:pt x="616" y="341"/>
                    </a:lnTo>
                    <a:lnTo>
                      <a:pt x="645" y="336"/>
                    </a:lnTo>
                    <a:lnTo>
                      <a:pt x="672" y="327"/>
                    </a:lnTo>
                    <a:lnTo>
                      <a:pt x="690" y="313"/>
                    </a:lnTo>
                    <a:lnTo>
                      <a:pt x="696" y="292"/>
                    </a:lnTo>
                    <a:lnTo>
                      <a:pt x="701" y="245"/>
                    </a:lnTo>
                    <a:lnTo>
                      <a:pt x="705" y="289"/>
                    </a:lnTo>
                    <a:lnTo>
                      <a:pt x="704" y="314"/>
                    </a:lnTo>
                    <a:lnTo>
                      <a:pt x="721" y="333"/>
                    </a:lnTo>
                    <a:lnTo>
                      <a:pt x="748" y="343"/>
                    </a:lnTo>
                    <a:lnTo>
                      <a:pt x="770" y="345"/>
                    </a:lnTo>
                    <a:lnTo>
                      <a:pt x="805" y="338"/>
                    </a:lnTo>
                    <a:lnTo>
                      <a:pt x="836" y="323"/>
                    </a:lnTo>
                    <a:lnTo>
                      <a:pt x="852" y="308"/>
                    </a:lnTo>
                    <a:lnTo>
                      <a:pt x="857" y="284"/>
                    </a:lnTo>
                    <a:lnTo>
                      <a:pt x="852" y="250"/>
                    </a:lnTo>
                    <a:lnTo>
                      <a:pt x="854" y="220"/>
                    </a:lnTo>
                    <a:lnTo>
                      <a:pt x="863" y="253"/>
                    </a:lnTo>
                    <a:lnTo>
                      <a:pt x="868" y="286"/>
                    </a:lnTo>
                    <a:lnTo>
                      <a:pt x="872" y="308"/>
                    </a:lnTo>
                    <a:lnTo>
                      <a:pt x="901" y="313"/>
                    </a:lnTo>
                    <a:lnTo>
                      <a:pt x="929" y="307"/>
                    </a:lnTo>
                    <a:lnTo>
                      <a:pt x="963" y="287"/>
                    </a:lnTo>
                    <a:lnTo>
                      <a:pt x="977" y="267"/>
                    </a:lnTo>
                    <a:lnTo>
                      <a:pt x="985" y="236"/>
                    </a:lnTo>
                    <a:lnTo>
                      <a:pt x="986" y="224"/>
                    </a:lnTo>
                    <a:lnTo>
                      <a:pt x="991" y="244"/>
                    </a:lnTo>
                    <a:lnTo>
                      <a:pt x="987" y="266"/>
                    </a:lnTo>
                    <a:lnTo>
                      <a:pt x="1006" y="255"/>
                    </a:lnTo>
                    <a:lnTo>
                      <a:pt x="1023" y="234"/>
                    </a:lnTo>
                    <a:lnTo>
                      <a:pt x="1034" y="193"/>
                    </a:lnTo>
                    <a:lnTo>
                      <a:pt x="1037" y="157"/>
                    </a:lnTo>
                    <a:lnTo>
                      <a:pt x="1037" y="132"/>
                    </a:lnTo>
                    <a:lnTo>
                      <a:pt x="1030" y="113"/>
                    </a:lnTo>
                    <a:lnTo>
                      <a:pt x="1015" y="94"/>
                    </a:lnTo>
                    <a:lnTo>
                      <a:pt x="1030" y="101"/>
                    </a:lnTo>
                    <a:lnTo>
                      <a:pt x="1041" y="111"/>
                    </a:lnTo>
                    <a:lnTo>
                      <a:pt x="1050" y="132"/>
                    </a:lnTo>
                    <a:lnTo>
                      <a:pt x="1049" y="163"/>
                    </a:lnTo>
                    <a:lnTo>
                      <a:pt x="1047" y="195"/>
                    </a:lnTo>
                    <a:lnTo>
                      <a:pt x="1066" y="187"/>
                    </a:lnTo>
                    <a:lnTo>
                      <a:pt x="1085" y="163"/>
                    </a:lnTo>
                    <a:lnTo>
                      <a:pt x="1092" y="132"/>
                    </a:lnTo>
                    <a:lnTo>
                      <a:pt x="1096" y="102"/>
                    </a:lnTo>
                    <a:lnTo>
                      <a:pt x="1087" y="81"/>
                    </a:lnTo>
                    <a:lnTo>
                      <a:pt x="1101" y="86"/>
                    </a:lnTo>
                    <a:lnTo>
                      <a:pt x="1107" y="101"/>
                    </a:lnTo>
                    <a:lnTo>
                      <a:pt x="1107" y="115"/>
                    </a:lnTo>
                    <a:lnTo>
                      <a:pt x="1126" y="106"/>
                    </a:lnTo>
                    <a:lnTo>
                      <a:pt x="1138" y="94"/>
                    </a:lnTo>
                    <a:lnTo>
                      <a:pt x="1146" y="71"/>
                    </a:lnTo>
                    <a:lnTo>
                      <a:pt x="1148" y="43"/>
                    </a:lnTo>
                    <a:lnTo>
                      <a:pt x="1147" y="27"/>
                    </a:lnTo>
                    <a:lnTo>
                      <a:pt x="1137" y="0"/>
                    </a:lnTo>
                    <a:lnTo>
                      <a:pt x="1148" y="5"/>
                    </a:lnTo>
                    <a:lnTo>
                      <a:pt x="1155" y="22"/>
                    </a:lnTo>
                    <a:lnTo>
                      <a:pt x="1159" y="37"/>
                    </a:lnTo>
                    <a:lnTo>
                      <a:pt x="1161" y="54"/>
                    </a:lnTo>
                    <a:lnTo>
                      <a:pt x="1172" y="51"/>
                    </a:lnTo>
                    <a:lnTo>
                      <a:pt x="1187" y="38"/>
                    </a:lnTo>
                    <a:lnTo>
                      <a:pt x="1194" y="22"/>
                    </a:lnTo>
                    <a:lnTo>
                      <a:pt x="1197" y="39"/>
                    </a:lnTo>
                    <a:lnTo>
                      <a:pt x="1218" y="19"/>
                    </a:lnTo>
                    <a:lnTo>
                      <a:pt x="1230" y="13"/>
                    </a:lnTo>
                    <a:lnTo>
                      <a:pt x="1225" y="26"/>
                    </a:lnTo>
                    <a:lnTo>
                      <a:pt x="1216" y="38"/>
                    </a:lnTo>
                    <a:lnTo>
                      <a:pt x="1212" y="48"/>
                    </a:lnTo>
                    <a:lnTo>
                      <a:pt x="1215" y="67"/>
                    </a:lnTo>
                    <a:lnTo>
                      <a:pt x="1198" y="61"/>
                    </a:lnTo>
                    <a:lnTo>
                      <a:pt x="1179" y="63"/>
                    </a:lnTo>
                    <a:lnTo>
                      <a:pt x="1159" y="78"/>
                    </a:lnTo>
                    <a:lnTo>
                      <a:pt x="1124" y="132"/>
                    </a:lnTo>
                    <a:lnTo>
                      <a:pt x="1103" y="153"/>
                    </a:lnTo>
                    <a:lnTo>
                      <a:pt x="1092" y="186"/>
                    </a:lnTo>
                    <a:lnTo>
                      <a:pt x="1059" y="217"/>
                    </a:lnTo>
                    <a:lnTo>
                      <a:pt x="1045" y="240"/>
                    </a:lnTo>
                    <a:lnTo>
                      <a:pt x="1024" y="264"/>
                    </a:lnTo>
                    <a:lnTo>
                      <a:pt x="1019" y="293"/>
                    </a:lnTo>
                    <a:lnTo>
                      <a:pt x="1016" y="324"/>
                    </a:lnTo>
                    <a:lnTo>
                      <a:pt x="1009" y="344"/>
                    </a:lnTo>
                    <a:lnTo>
                      <a:pt x="1003" y="325"/>
                    </a:lnTo>
                    <a:lnTo>
                      <a:pt x="998" y="313"/>
                    </a:lnTo>
                    <a:lnTo>
                      <a:pt x="986" y="304"/>
                    </a:lnTo>
                    <a:lnTo>
                      <a:pt x="977" y="292"/>
                    </a:lnTo>
                    <a:lnTo>
                      <a:pt x="960" y="305"/>
                    </a:lnTo>
                    <a:lnTo>
                      <a:pt x="938" y="322"/>
                    </a:lnTo>
                    <a:lnTo>
                      <a:pt x="920" y="327"/>
                    </a:lnTo>
                    <a:lnTo>
                      <a:pt x="860" y="331"/>
                    </a:lnTo>
                    <a:lnTo>
                      <a:pt x="848" y="330"/>
                    </a:lnTo>
                    <a:lnTo>
                      <a:pt x="843" y="338"/>
                    </a:lnTo>
                    <a:lnTo>
                      <a:pt x="818" y="350"/>
                    </a:lnTo>
                    <a:lnTo>
                      <a:pt x="790" y="355"/>
                    </a:lnTo>
                    <a:lnTo>
                      <a:pt x="765" y="356"/>
                    </a:lnTo>
                    <a:lnTo>
                      <a:pt x="742" y="356"/>
                    </a:lnTo>
                    <a:lnTo>
                      <a:pt x="723" y="356"/>
                    </a:lnTo>
                    <a:lnTo>
                      <a:pt x="704" y="371"/>
                    </a:lnTo>
                    <a:lnTo>
                      <a:pt x="681" y="396"/>
                    </a:lnTo>
                    <a:lnTo>
                      <a:pt x="667" y="412"/>
                    </a:lnTo>
                    <a:lnTo>
                      <a:pt x="651" y="436"/>
                    </a:lnTo>
                    <a:lnTo>
                      <a:pt x="655" y="415"/>
                    </a:lnTo>
                    <a:lnTo>
                      <a:pt x="662" y="396"/>
                    </a:lnTo>
                    <a:lnTo>
                      <a:pt x="663" y="375"/>
                    </a:lnTo>
                    <a:lnTo>
                      <a:pt x="665" y="354"/>
                    </a:lnTo>
                    <a:lnTo>
                      <a:pt x="654" y="351"/>
                    </a:lnTo>
                    <a:lnTo>
                      <a:pt x="631" y="351"/>
                    </a:lnTo>
                    <a:lnTo>
                      <a:pt x="603" y="353"/>
                    </a:lnTo>
                    <a:lnTo>
                      <a:pt x="572" y="345"/>
                    </a:lnTo>
                    <a:lnTo>
                      <a:pt x="549" y="330"/>
                    </a:lnTo>
                    <a:lnTo>
                      <a:pt x="529" y="327"/>
                    </a:lnTo>
                    <a:lnTo>
                      <a:pt x="518" y="330"/>
                    </a:lnTo>
                    <a:lnTo>
                      <a:pt x="512" y="343"/>
                    </a:lnTo>
                    <a:lnTo>
                      <a:pt x="506" y="330"/>
                    </a:lnTo>
                    <a:lnTo>
                      <a:pt x="512" y="315"/>
                    </a:lnTo>
                    <a:lnTo>
                      <a:pt x="493" y="315"/>
                    </a:lnTo>
                    <a:lnTo>
                      <a:pt x="475" y="313"/>
                    </a:lnTo>
                    <a:lnTo>
                      <a:pt x="451" y="307"/>
                    </a:lnTo>
                    <a:lnTo>
                      <a:pt x="428" y="292"/>
                    </a:lnTo>
                    <a:lnTo>
                      <a:pt x="402" y="272"/>
                    </a:lnTo>
                    <a:lnTo>
                      <a:pt x="395" y="261"/>
                    </a:lnTo>
                    <a:lnTo>
                      <a:pt x="362" y="251"/>
                    </a:lnTo>
                    <a:lnTo>
                      <a:pt x="336" y="246"/>
                    </a:lnTo>
                    <a:lnTo>
                      <a:pt x="319" y="248"/>
                    </a:lnTo>
                    <a:lnTo>
                      <a:pt x="302" y="249"/>
                    </a:lnTo>
                    <a:lnTo>
                      <a:pt x="293" y="238"/>
                    </a:lnTo>
                    <a:lnTo>
                      <a:pt x="287" y="234"/>
                    </a:lnTo>
                    <a:lnTo>
                      <a:pt x="269" y="228"/>
                    </a:lnTo>
                    <a:lnTo>
                      <a:pt x="249" y="224"/>
                    </a:lnTo>
                    <a:lnTo>
                      <a:pt x="226" y="224"/>
                    </a:lnTo>
                    <a:lnTo>
                      <a:pt x="205" y="218"/>
                    </a:lnTo>
                    <a:lnTo>
                      <a:pt x="188" y="208"/>
                    </a:lnTo>
                    <a:lnTo>
                      <a:pt x="171" y="199"/>
                    </a:lnTo>
                    <a:lnTo>
                      <a:pt x="158" y="197"/>
                    </a:lnTo>
                    <a:lnTo>
                      <a:pt x="143" y="193"/>
                    </a:lnTo>
                    <a:lnTo>
                      <a:pt x="124" y="193"/>
                    </a:lnTo>
                    <a:lnTo>
                      <a:pt x="118" y="192"/>
                    </a:lnTo>
                    <a:lnTo>
                      <a:pt x="102" y="181"/>
                    </a:lnTo>
                    <a:lnTo>
                      <a:pt x="92" y="171"/>
                    </a:lnTo>
                    <a:lnTo>
                      <a:pt x="77" y="161"/>
                    </a:lnTo>
                    <a:lnTo>
                      <a:pt x="44" y="160"/>
                    </a:lnTo>
                    <a:lnTo>
                      <a:pt x="34" y="177"/>
                    </a:lnTo>
                    <a:lnTo>
                      <a:pt x="30" y="197"/>
                    </a:lnTo>
                    <a:lnTo>
                      <a:pt x="20" y="181"/>
                    </a:lnTo>
                    <a:lnTo>
                      <a:pt x="28" y="166"/>
                    </a:lnTo>
                    <a:lnTo>
                      <a:pt x="25" y="157"/>
                    </a:lnTo>
                    <a:lnTo>
                      <a:pt x="10" y="150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20" name="Freeform 154"/>
              <p:cNvSpPr>
                <a:spLocks/>
              </p:cNvSpPr>
              <p:nvPr/>
            </p:nvSpPr>
            <p:spPr bwMode="auto">
              <a:xfrm>
                <a:off x="935" y="4115"/>
                <a:ext cx="56" cy="34"/>
              </a:xfrm>
              <a:custGeom>
                <a:avLst/>
                <a:gdLst>
                  <a:gd name="T0" fmla="*/ 0 w 504"/>
                  <a:gd name="T1" fmla="*/ 0 h 302"/>
                  <a:gd name="T2" fmla="*/ 0 w 504"/>
                  <a:gd name="T3" fmla="*/ 0 h 302"/>
                  <a:gd name="T4" fmla="*/ 0 w 504"/>
                  <a:gd name="T5" fmla="*/ 0 h 302"/>
                  <a:gd name="T6" fmla="*/ 0 w 504"/>
                  <a:gd name="T7" fmla="*/ 0 h 302"/>
                  <a:gd name="T8" fmla="*/ 0 w 504"/>
                  <a:gd name="T9" fmla="*/ 0 h 302"/>
                  <a:gd name="T10" fmla="*/ 0 w 504"/>
                  <a:gd name="T11" fmla="*/ 0 h 302"/>
                  <a:gd name="T12" fmla="*/ 0 w 504"/>
                  <a:gd name="T13" fmla="*/ 0 h 302"/>
                  <a:gd name="T14" fmla="*/ 0 w 504"/>
                  <a:gd name="T15" fmla="*/ 0 h 302"/>
                  <a:gd name="T16" fmla="*/ 0 w 504"/>
                  <a:gd name="T17" fmla="*/ 0 h 302"/>
                  <a:gd name="T18" fmla="*/ 0 w 504"/>
                  <a:gd name="T19" fmla="*/ 0 h 302"/>
                  <a:gd name="T20" fmla="*/ 0 w 504"/>
                  <a:gd name="T21" fmla="*/ 0 h 302"/>
                  <a:gd name="T22" fmla="*/ 0 w 504"/>
                  <a:gd name="T23" fmla="*/ 0 h 302"/>
                  <a:gd name="T24" fmla="*/ 0 w 504"/>
                  <a:gd name="T25" fmla="*/ 0 h 302"/>
                  <a:gd name="T26" fmla="*/ 0 w 504"/>
                  <a:gd name="T27" fmla="*/ 0 h 302"/>
                  <a:gd name="T28" fmla="*/ 0 w 504"/>
                  <a:gd name="T29" fmla="*/ 0 h 302"/>
                  <a:gd name="T30" fmla="*/ 0 w 504"/>
                  <a:gd name="T31" fmla="*/ 0 h 302"/>
                  <a:gd name="T32" fmla="*/ 0 w 504"/>
                  <a:gd name="T33" fmla="*/ 0 h 302"/>
                  <a:gd name="T34" fmla="*/ 0 w 504"/>
                  <a:gd name="T35" fmla="*/ 0 h 302"/>
                  <a:gd name="T36" fmla="*/ 0 w 504"/>
                  <a:gd name="T37" fmla="*/ 0 h 302"/>
                  <a:gd name="T38" fmla="*/ 0 w 504"/>
                  <a:gd name="T39" fmla="*/ 0 h 302"/>
                  <a:gd name="T40" fmla="*/ 0 w 504"/>
                  <a:gd name="T41" fmla="*/ 0 h 302"/>
                  <a:gd name="T42" fmla="*/ 0 w 504"/>
                  <a:gd name="T43" fmla="*/ 0 h 302"/>
                  <a:gd name="T44" fmla="*/ 0 w 504"/>
                  <a:gd name="T45" fmla="*/ 0 h 302"/>
                  <a:gd name="T46" fmla="*/ 0 w 504"/>
                  <a:gd name="T47" fmla="*/ 0 h 302"/>
                  <a:gd name="T48" fmla="*/ 0 w 504"/>
                  <a:gd name="T49" fmla="*/ 0 h 302"/>
                  <a:gd name="T50" fmla="*/ 0 w 504"/>
                  <a:gd name="T51" fmla="*/ 0 h 302"/>
                  <a:gd name="T52" fmla="*/ 0 w 504"/>
                  <a:gd name="T53" fmla="*/ 0 h 302"/>
                  <a:gd name="T54" fmla="*/ 0 w 504"/>
                  <a:gd name="T55" fmla="*/ 0 h 302"/>
                  <a:gd name="T56" fmla="*/ 0 w 504"/>
                  <a:gd name="T57" fmla="*/ 0 h 302"/>
                  <a:gd name="T58" fmla="*/ 0 w 504"/>
                  <a:gd name="T59" fmla="*/ 0 h 302"/>
                  <a:gd name="T60" fmla="*/ 0 w 504"/>
                  <a:gd name="T61" fmla="*/ 0 h 302"/>
                  <a:gd name="T62" fmla="*/ 0 w 504"/>
                  <a:gd name="T63" fmla="*/ 0 h 302"/>
                  <a:gd name="T64" fmla="*/ 0 w 504"/>
                  <a:gd name="T65" fmla="*/ 0 h 302"/>
                  <a:gd name="T66" fmla="*/ 0 w 504"/>
                  <a:gd name="T67" fmla="*/ 0 h 302"/>
                  <a:gd name="T68" fmla="*/ 0 w 504"/>
                  <a:gd name="T69" fmla="*/ 0 h 302"/>
                  <a:gd name="T70" fmla="*/ 0 w 504"/>
                  <a:gd name="T71" fmla="*/ 0 h 302"/>
                  <a:gd name="T72" fmla="*/ 0 w 504"/>
                  <a:gd name="T73" fmla="*/ 0 h 302"/>
                  <a:gd name="T74" fmla="*/ 0 w 504"/>
                  <a:gd name="T75" fmla="*/ 0 h 302"/>
                  <a:gd name="T76" fmla="*/ 0 w 504"/>
                  <a:gd name="T77" fmla="*/ 0 h 302"/>
                  <a:gd name="T78" fmla="*/ 0 w 504"/>
                  <a:gd name="T79" fmla="*/ 0 h 302"/>
                  <a:gd name="T80" fmla="*/ 0 w 504"/>
                  <a:gd name="T81" fmla="*/ 0 h 302"/>
                  <a:gd name="T82" fmla="*/ 0 w 504"/>
                  <a:gd name="T83" fmla="*/ 0 h 302"/>
                  <a:gd name="T84" fmla="*/ 0 w 504"/>
                  <a:gd name="T85" fmla="*/ 0 h 302"/>
                  <a:gd name="T86" fmla="*/ 0 w 504"/>
                  <a:gd name="T87" fmla="*/ 0 h 302"/>
                  <a:gd name="T88" fmla="*/ 0 w 504"/>
                  <a:gd name="T89" fmla="*/ 0 h 302"/>
                  <a:gd name="T90" fmla="*/ 0 w 504"/>
                  <a:gd name="T91" fmla="*/ 0 h 302"/>
                  <a:gd name="T92" fmla="*/ 0 w 504"/>
                  <a:gd name="T93" fmla="*/ 0 h 302"/>
                  <a:gd name="T94" fmla="*/ 0 w 504"/>
                  <a:gd name="T95" fmla="*/ 0 h 302"/>
                  <a:gd name="T96" fmla="*/ 0 w 504"/>
                  <a:gd name="T97" fmla="*/ 0 h 302"/>
                  <a:gd name="T98" fmla="*/ 0 w 504"/>
                  <a:gd name="T99" fmla="*/ 0 h 302"/>
                  <a:gd name="T100" fmla="*/ 0 w 504"/>
                  <a:gd name="T101" fmla="*/ 0 h 302"/>
                  <a:gd name="T102" fmla="*/ 0 w 504"/>
                  <a:gd name="T103" fmla="*/ 0 h 3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04"/>
                  <a:gd name="T157" fmla="*/ 0 h 302"/>
                  <a:gd name="T158" fmla="*/ 504 w 504"/>
                  <a:gd name="T159" fmla="*/ 302 h 3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04" h="302">
                    <a:moveTo>
                      <a:pt x="42" y="89"/>
                    </a:moveTo>
                    <a:lnTo>
                      <a:pt x="54" y="116"/>
                    </a:lnTo>
                    <a:lnTo>
                      <a:pt x="69" y="140"/>
                    </a:lnTo>
                    <a:lnTo>
                      <a:pt x="105" y="171"/>
                    </a:lnTo>
                    <a:lnTo>
                      <a:pt x="160" y="205"/>
                    </a:lnTo>
                    <a:lnTo>
                      <a:pt x="204" y="225"/>
                    </a:lnTo>
                    <a:lnTo>
                      <a:pt x="255" y="236"/>
                    </a:lnTo>
                    <a:lnTo>
                      <a:pt x="307" y="240"/>
                    </a:lnTo>
                    <a:lnTo>
                      <a:pt x="387" y="234"/>
                    </a:lnTo>
                    <a:lnTo>
                      <a:pt x="438" y="227"/>
                    </a:lnTo>
                    <a:lnTo>
                      <a:pt x="489" y="224"/>
                    </a:lnTo>
                    <a:lnTo>
                      <a:pt x="504" y="244"/>
                    </a:lnTo>
                    <a:lnTo>
                      <a:pt x="463" y="241"/>
                    </a:lnTo>
                    <a:lnTo>
                      <a:pt x="438" y="245"/>
                    </a:lnTo>
                    <a:lnTo>
                      <a:pt x="392" y="251"/>
                    </a:lnTo>
                    <a:lnTo>
                      <a:pt x="333" y="250"/>
                    </a:lnTo>
                    <a:lnTo>
                      <a:pt x="285" y="255"/>
                    </a:lnTo>
                    <a:lnTo>
                      <a:pt x="252" y="252"/>
                    </a:lnTo>
                    <a:lnTo>
                      <a:pt x="204" y="243"/>
                    </a:lnTo>
                    <a:lnTo>
                      <a:pt x="150" y="220"/>
                    </a:lnTo>
                    <a:lnTo>
                      <a:pt x="110" y="189"/>
                    </a:lnTo>
                    <a:lnTo>
                      <a:pt x="79" y="159"/>
                    </a:lnTo>
                    <a:lnTo>
                      <a:pt x="48" y="134"/>
                    </a:lnTo>
                    <a:lnTo>
                      <a:pt x="41" y="126"/>
                    </a:lnTo>
                    <a:lnTo>
                      <a:pt x="33" y="126"/>
                    </a:lnTo>
                    <a:lnTo>
                      <a:pt x="24" y="137"/>
                    </a:lnTo>
                    <a:lnTo>
                      <a:pt x="18" y="158"/>
                    </a:lnTo>
                    <a:lnTo>
                      <a:pt x="16" y="188"/>
                    </a:lnTo>
                    <a:lnTo>
                      <a:pt x="20" y="221"/>
                    </a:lnTo>
                    <a:lnTo>
                      <a:pt x="26" y="237"/>
                    </a:lnTo>
                    <a:lnTo>
                      <a:pt x="30" y="255"/>
                    </a:lnTo>
                    <a:lnTo>
                      <a:pt x="51" y="302"/>
                    </a:lnTo>
                    <a:lnTo>
                      <a:pt x="38" y="285"/>
                    </a:lnTo>
                    <a:lnTo>
                      <a:pt x="28" y="279"/>
                    </a:lnTo>
                    <a:lnTo>
                      <a:pt x="20" y="270"/>
                    </a:lnTo>
                    <a:lnTo>
                      <a:pt x="21" y="252"/>
                    </a:lnTo>
                    <a:lnTo>
                      <a:pt x="20" y="240"/>
                    </a:lnTo>
                    <a:lnTo>
                      <a:pt x="9" y="221"/>
                    </a:lnTo>
                    <a:lnTo>
                      <a:pt x="2" y="205"/>
                    </a:lnTo>
                    <a:lnTo>
                      <a:pt x="0" y="182"/>
                    </a:lnTo>
                    <a:lnTo>
                      <a:pt x="0" y="160"/>
                    </a:lnTo>
                    <a:lnTo>
                      <a:pt x="1" y="142"/>
                    </a:lnTo>
                    <a:lnTo>
                      <a:pt x="16" y="130"/>
                    </a:lnTo>
                    <a:lnTo>
                      <a:pt x="24" y="114"/>
                    </a:lnTo>
                    <a:lnTo>
                      <a:pt x="30" y="96"/>
                    </a:lnTo>
                    <a:lnTo>
                      <a:pt x="30" y="52"/>
                    </a:lnTo>
                    <a:lnTo>
                      <a:pt x="31" y="27"/>
                    </a:lnTo>
                    <a:lnTo>
                      <a:pt x="41" y="0"/>
                    </a:lnTo>
                    <a:lnTo>
                      <a:pt x="41" y="27"/>
                    </a:lnTo>
                    <a:lnTo>
                      <a:pt x="41" y="59"/>
                    </a:lnTo>
                    <a:lnTo>
                      <a:pt x="42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21" name="Freeform 155"/>
              <p:cNvSpPr>
                <a:spLocks/>
              </p:cNvSpPr>
              <p:nvPr/>
            </p:nvSpPr>
            <p:spPr bwMode="auto">
              <a:xfrm>
                <a:off x="916" y="4116"/>
                <a:ext cx="48" cy="134"/>
              </a:xfrm>
              <a:custGeom>
                <a:avLst/>
                <a:gdLst>
                  <a:gd name="T0" fmla="*/ 0 w 430"/>
                  <a:gd name="T1" fmla="*/ 0 h 1213"/>
                  <a:gd name="T2" fmla="*/ 0 w 430"/>
                  <a:gd name="T3" fmla="*/ 0 h 1213"/>
                  <a:gd name="T4" fmla="*/ 0 w 430"/>
                  <a:gd name="T5" fmla="*/ 0 h 1213"/>
                  <a:gd name="T6" fmla="*/ 0 w 430"/>
                  <a:gd name="T7" fmla="*/ 0 h 1213"/>
                  <a:gd name="T8" fmla="*/ 0 w 430"/>
                  <a:gd name="T9" fmla="*/ 0 h 1213"/>
                  <a:gd name="T10" fmla="*/ 0 w 430"/>
                  <a:gd name="T11" fmla="*/ 0 h 1213"/>
                  <a:gd name="T12" fmla="*/ 0 w 430"/>
                  <a:gd name="T13" fmla="*/ 0 h 1213"/>
                  <a:gd name="T14" fmla="*/ 0 w 430"/>
                  <a:gd name="T15" fmla="*/ 0 h 1213"/>
                  <a:gd name="T16" fmla="*/ 0 w 430"/>
                  <a:gd name="T17" fmla="*/ 0 h 1213"/>
                  <a:gd name="T18" fmla="*/ 0 w 430"/>
                  <a:gd name="T19" fmla="*/ 0 h 1213"/>
                  <a:gd name="T20" fmla="*/ 0 w 430"/>
                  <a:gd name="T21" fmla="*/ 0 h 1213"/>
                  <a:gd name="T22" fmla="*/ 0 w 430"/>
                  <a:gd name="T23" fmla="*/ 0 h 1213"/>
                  <a:gd name="T24" fmla="*/ 0 w 430"/>
                  <a:gd name="T25" fmla="*/ 0 h 1213"/>
                  <a:gd name="T26" fmla="*/ 0 w 430"/>
                  <a:gd name="T27" fmla="*/ 0 h 1213"/>
                  <a:gd name="T28" fmla="*/ 0 w 430"/>
                  <a:gd name="T29" fmla="*/ 0 h 1213"/>
                  <a:gd name="T30" fmla="*/ 0 w 430"/>
                  <a:gd name="T31" fmla="*/ 0 h 1213"/>
                  <a:gd name="T32" fmla="*/ 0 w 430"/>
                  <a:gd name="T33" fmla="*/ 0 h 1213"/>
                  <a:gd name="T34" fmla="*/ 0 w 430"/>
                  <a:gd name="T35" fmla="*/ 0 h 1213"/>
                  <a:gd name="T36" fmla="*/ 0 w 430"/>
                  <a:gd name="T37" fmla="*/ 0 h 1213"/>
                  <a:gd name="T38" fmla="*/ 0 w 430"/>
                  <a:gd name="T39" fmla="*/ 0 h 1213"/>
                  <a:gd name="T40" fmla="*/ 0 w 430"/>
                  <a:gd name="T41" fmla="*/ 0 h 1213"/>
                  <a:gd name="T42" fmla="*/ 0 w 430"/>
                  <a:gd name="T43" fmla="*/ 0 h 1213"/>
                  <a:gd name="T44" fmla="*/ 0 w 430"/>
                  <a:gd name="T45" fmla="*/ 0 h 1213"/>
                  <a:gd name="T46" fmla="*/ 0 w 430"/>
                  <a:gd name="T47" fmla="*/ 0 h 1213"/>
                  <a:gd name="T48" fmla="*/ 0 w 430"/>
                  <a:gd name="T49" fmla="*/ 0 h 1213"/>
                  <a:gd name="T50" fmla="*/ 0 w 430"/>
                  <a:gd name="T51" fmla="*/ 0 h 1213"/>
                  <a:gd name="T52" fmla="*/ 0 w 430"/>
                  <a:gd name="T53" fmla="*/ 0 h 1213"/>
                  <a:gd name="T54" fmla="*/ 0 w 430"/>
                  <a:gd name="T55" fmla="*/ 0 h 1213"/>
                  <a:gd name="T56" fmla="*/ 0 w 430"/>
                  <a:gd name="T57" fmla="*/ 0 h 1213"/>
                  <a:gd name="T58" fmla="*/ 0 w 430"/>
                  <a:gd name="T59" fmla="*/ 0 h 1213"/>
                  <a:gd name="T60" fmla="*/ 0 w 430"/>
                  <a:gd name="T61" fmla="*/ 0 h 1213"/>
                  <a:gd name="T62" fmla="*/ 0 w 430"/>
                  <a:gd name="T63" fmla="*/ 0 h 1213"/>
                  <a:gd name="T64" fmla="*/ 0 w 430"/>
                  <a:gd name="T65" fmla="*/ 0 h 1213"/>
                  <a:gd name="T66" fmla="*/ 0 w 430"/>
                  <a:gd name="T67" fmla="*/ 0 h 1213"/>
                  <a:gd name="T68" fmla="*/ 0 w 430"/>
                  <a:gd name="T69" fmla="*/ 0 h 1213"/>
                  <a:gd name="T70" fmla="*/ 0 w 430"/>
                  <a:gd name="T71" fmla="*/ 0 h 1213"/>
                  <a:gd name="T72" fmla="*/ 0 w 430"/>
                  <a:gd name="T73" fmla="*/ 0 h 1213"/>
                  <a:gd name="T74" fmla="*/ 0 w 430"/>
                  <a:gd name="T75" fmla="*/ 0 h 1213"/>
                  <a:gd name="T76" fmla="*/ 0 w 430"/>
                  <a:gd name="T77" fmla="*/ 0 h 1213"/>
                  <a:gd name="T78" fmla="*/ 0 w 430"/>
                  <a:gd name="T79" fmla="*/ 0 h 1213"/>
                  <a:gd name="T80" fmla="*/ 0 w 430"/>
                  <a:gd name="T81" fmla="*/ 0 h 1213"/>
                  <a:gd name="T82" fmla="*/ 0 w 430"/>
                  <a:gd name="T83" fmla="*/ 0 h 1213"/>
                  <a:gd name="T84" fmla="*/ 0 w 430"/>
                  <a:gd name="T85" fmla="*/ 0 h 1213"/>
                  <a:gd name="T86" fmla="*/ 0 w 430"/>
                  <a:gd name="T87" fmla="*/ 0 h 1213"/>
                  <a:gd name="T88" fmla="*/ 0 w 430"/>
                  <a:gd name="T89" fmla="*/ 0 h 1213"/>
                  <a:gd name="T90" fmla="*/ 0 w 430"/>
                  <a:gd name="T91" fmla="*/ 0 h 1213"/>
                  <a:gd name="T92" fmla="*/ 0 w 430"/>
                  <a:gd name="T93" fmla="*/ 0 h 1213"/>
                  <a:gd name="T94" fmla="*/ 0 w 430"/>
                  <a:gd name="T95" fmla="*/ 0 h 1213"/>
                  <a:gd name="T96" fmla="*/ 0 w 430"/>
                  <a:gd name="T97" fmla="*/ 0 h 1213"/>
                  <a:gd name="T98" fmla="*/ 0 w 430"/>
                  <a:gd name="T99" fmla="*/ 0 h 1213"/>
                  <a:gd name="T100" fmla="*/ 0 w 430"/>
                  <a:gd name="T101" fmla="*/ 0 h 1213"/>
                  <a:gd name="T102" fmla="*/ 0 w 430"/>
                  <a:gd name="T103" fmla="*/ 0 h 1213"/>
                  <a:gd name="T104" fmla="*/ 0 w 430"/>
                  <a:gd name="T105" fmla="*/ 0 h 1213"/>
                  <a:gd name="T106" fmla="*/ 0 w 430"/>
                  <a:gd name="T107" fmla="*/ 0 h 121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30"/>
                  <a:gd name="T163" fmla="*/ 0 h 1213"/>
                  <a:gd name="T164" fmla="*/ 430 w 430"/>
                  <a:gd name="T165" fmla="*/ 1213 h 121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30" h="1213">
                    <a:moveTo>
                      <a:pt x="124" y="14"/>
                    </a:moveTo>
                    <a:lnTo>
                      <a:pt x="112" y="40"/>
                    </a:lnTo>
                    <a:lnTo>
                      <a:pt x="108" y="55"/>
                    </a:lnTo>
                    <a:lnTo>
                      <a:pt x="106" y="67"/>
                    </a:lnTo>
                    <a:lnTo>
                      <a:pt x="112" y="82"/>
                    </a:lnTo>
                    <a:lnTo>
                      <a:pt x="124" y="104"/>
                    </a:lnTo>
                    <a:lnTo>
                      <a:pt x="134" y="120"/>
                    </a:lnTo>
                    <a:lnTo>
                      <a:pt x="131" y="131"/>
                    </a:lnTo>
                    <a:lnTo>
                      <a:pt x="118" y="152"/>
                    </a:lnTo>
                    <a:lnTo>
                      <a:pt x="106" y="173"/>
                    </a:lnTo>
                    <a:lnTo>
                      <a:pt x="99" y="206"/>
                    </a:lnTo>
                    <a:lnTo>
                      <a:pt x="103" y="231"/>
                    </a:lnTo>
                    <a:lnTo>
                      <a:pt x="112" y="256"/>
                    </a:lnTo>
                    <a:lnTo>
                      <a:pt x="131" y="280"/>
                    </a:lnTo>
                    <a:lnTo>
                      <a:pt x="139" y="291"/>
                    </a:lnTo>
                    <a:lnTo>
                      <a:pt x="146" y="307"/>
                    </a:lnTo>
                    <a:lnTo>
                      <a:pt x="150" y="320"/>
                    </a:lnTo>
                    <a:lnTo>
                      <a:pt x="135" y="306"/>
                    </a:lnTo>
                    <a:lnTo>
                      <a:pt x="126" y="302"/>
                    </a:lnTo>
                    <a:lnTo>
                      <a:pt x="116" y="300"/>
                    </a:lnTo>
                    <a:lnTo>
                      <a:pt x="100" y="306"/>
                    </a:lnTo>
                    <a:lnTo>
                      <a:pt x="86" y="322"/>
                    </a:lnTo>
                    <a:lnTo>
                      <a:pt x="77" y="333"/>
                    </a:lnTo>
                    <a:lnTo>
                      <a:pt x="62" y="362"/>
                    </a:lnTo>
                    <a:lnTo>
                      <a:pt x="52" y="393"/>
                    </a:lnTo>
                    <a:lnTo>
                      <a:pt x="51" y="414"/>
                    </a:lnTo>
                    <a:lnTo>
                      <a:pt x="51" y="430"/>
                    </a:lnTo>
                    <a:lnTo>
                      <a:pt x="56" y="447"/>
                    </a:lnTo>
                    <a:lnTo>
                      <a:pt x="65" y="457"/>
                    </a:lnTo>
                    <a:lnTo>
                      <a:pt x="80" y="462"/>
                    </a:lnTo>
                    <a:lnTo>
                      <a:pt x="105" y="464"/>
                    </a:lnTo>
                    <a:lnTo>
                      <a:pt x="136" y="466"/>
                    </a:lnTo>
                    <a:lnTo>
                      <a:pt x="165" y="467"/>
                    </a:lnTo>
                    <a:lnTo>
                      <a:pt x="202" y="457"/>
                    </a:lnTo>
                    <a:lnTo>
                      <a:pt x="183" y="478"/>
                    </a:lnTo>
                    <a:lnTo>
                      <a:pt x="155" y="477"/>
                    </a:lnTo>
                    <a:lnTo>
                      <a:pt x="106" y="476"/>
                    </a:lnTo>
                    <a:lnTo>
                      <a:pt x="80" y="478"/>
                    </a:lnTo>
                    <a:lnTo>
                      <a:pt x="56" y="491"/>
                    </a:lnTo>
                    <a:lnTo>
                      <a:pt x="42" y="501"/>
                    </a:lnTo>
                    <a:lnTo>
                      <a:pt x="34" y="521"/>
                    </a:lnTo>
                    <a:lnTo>
                      <a:pt x="27" y="548"/>
                    </a:lnTo>
                    <a:lnTo>
                      <a:pt x="27" y="567"/>
                    </a:lnTo>
                    <a:lnTo>
                      <a:pt x="34" y="595"/>
                    </a:lnTo>
                    <a:lnTo>
                      <a:pt x="51" y="619"/>
                    </a:lnTo>
                    <a:lnTo>
                      <a:pt x="67" y="637"/>
                    </a:lnTo>
                    <a:lnTo>
                      <a:pt x="85" y="650"/>
                    </a:lnTo>
                    <a:lnTo>
                      <a:pt x="64" y="643"/>
                    </a:lnTo>
                    <a:lnTo>
                      <a:pt x="51" y="642"/>
                    </a:lnTo>
                    <a:lnTo>
                      <a:pt x="33" y="652"/>
                    </a:lnTo>
                    <a:lnTo>
                      <a:pt x="22" y="666"/>
                    </a:lnTo>
                    <a:lnTo>
                      <a:pt x="18" y="693"/>
                    </a:lnTo>
                    <a:lnTo>
                      <a:pt x="17" y="720"/>
                    </a:lnTo>
                    <a:lnTo>
                      <a:pt x="21" y="748"/>
                    </a:lnTo>
                    <a:lnTo>
                      <a:pt x="31" y="772"/>
                    </a:lnTo>
                    <a:lnTo>
                      <a:pt x="43" y="790"/>
                    </a:lnTo>
                    <a:lnTo>
                      <a:pt x="51" y="798"/>
                    </a:lnTo>
                    <a:lnTo>
                      <a:pt x="66" y="795"/>
                    </a:lnTo>
                    <a:lnTo>
                      <a:pt x="79" y="786"/>
                    </a:lnTo>
                    <a:lnTo>
                      <a:pt x="95" y="789"/>
                    </a:lnTo>
                    <a:lnTo>
                      <a:pt x="111" y="798"/>
                    </a:lnTo>
                    <a:lnTo>
                      <a:pt x="94" y="798"/>
                    </a:lnTo>
                    <a:lnTo>
                      <a:pt x="76" y="801"/>
                    </a:lnTo>
                    <a:lnTo>
                      <a:pt x="57" y="815"/>
                    </a:lnTo>
                    <a:lnTo>
                      <a:pt x="46" y="838"/>
                    </a:lnTo>
                    <a:lnTo>
                      <a:pt x="44" y="853"/>
                    </a:lnTo>
                    <a:lnTo>
                      <a:pt x="48" y="872"/>
                    </a:lnTo>
                    <a:lnTo>
                      <a:pt x="61" y="897"/>
                    </a:lnTo>
                    <a:lnTo>
                      <a:pt x="80" y="919"/>
                    </a:lnTo>
                    <a:lnTo>
                      <a:pt x="103" y="937"/>
                    </a:lnTo>
                    <a:lnTo>
                      <a:pt x="125" y="946"/>
                    </a:lnTo>
                    <a:lnTo>
                      <a:pt x="125" y="924"/>
                    </a:lnTo>
                    <a:lnTo>
                      <a:pt x="136" y="914"/>
                    </a:lnTo>
                    <a:lnTo>
                      <a:pt x="135" y="936"/>
                    </a:lnTo>
                    <a:lnTo>
                      <a:pt x="135" y="959"/>
                    </a:lnTo>
                    <a:lnTo>
                      <a:pt x="146" y="993"/>
                    </a:lnTo>
                    <a:lnTo>
                      <a:pt x="165" y="1027"/>
                    </a:lnTo>
                    <a:lnTo>
                      <a:pt x="196" y="1049"/>
                    </a:lnTo>
                    <a:lnTo>
                      <a:pt x="220" y="1062"/>
                    </a:lnTo>
                    <a:lnTo>
                      <a:pt x="271" y="1068"/>
                    </a:lnTo>
                    <a:lnTo>
                      <a:pt x="313" y="1067"/>
                    </a:lnTo>
                    <a:lnTo>
                      <a:pt x="337" y="1059"/>
                    </a:lnTo>
                    <a:lnTo>
                      <a:pt x="352" y="1048"/>
                    </a:lnTo>
                    <a:lnTo>
                      <a:pt x="359" y="1033"/>
                    </a:lnTo>
                    <a:lnTo>
                      <a:pt x="360" y="1018"/>
                    </a:lnTo>
                    <a:lnTo>
                      <a:pt x="370" y="1024"/>
                    </a:lnTo>
                    <a:lnTo>
                      <a:pt x="380" y="1038"/>
                    </a:lnTo>
                    <a:lnTo>
                      <a:pt x="384" y="1054"/>
                    </a:lnTo>
                    <a:lnTo>
                      <a:pt x="381" y="1086"/>
                    </a:lnTo>
                    <a:lnTo>
                      <a:pt x="380" y="1119"/>
                    </a:lnTo>
                    <a:lnTo>
                      <a:pt x="378" y="1143"/>
                    </a:lnTo>
                    <a:lnTo>
                      <a:pt x="380" y="1166"/>
                    </a:lnTo>
                    <a:lnTo>
                      <a:pt x="391" y="1182"/>
                    </a:lnTo>
                    <a:lnTo>
                      <a:pt x="405" y="1186"/>
                    </a:lnTo>
                    <a:lnTo>
                      <a:pt x="413" y="1180"/>
                    </a:lnTo>
                    <a:lnTo>
                      <a:pt x="425" y="1181"/>
                    </a:lnTo>
                    <a:lnTo>
                      <a:pt x="430" y="1195"/>
                    </a:lnTo>
                    <a:lnTo>
                      <a:pt x="425" y="1203"/>
                    </a:lnTo>
                    <a:lnTo>
                      <a:pt x="415" y="1213"/>
                    </a:lnTo>
                    <a:lnTo>
                      <a:pt x="405" y="1213"/>
                    </a:lnTo>
                    <a:lnTo>
                      <a:pt x="385" y="1203"/>
                    </a:lnTo>
                    <a:lnTo>
                      <a:pt x="370" y="1182"/>
                    </a:lnTo>
                    <a:lnTo>
                      <a:pt x="362" y="1158"/>
                    </a:lnTo>
                    <a:lnTo>
                      <a:pt x="362" y="1093"/>
                    </a:lnTo>
                    <a:lnTo>
                      <a:pt x="367" y="1064"/>
                    </a:lnTo>
                    <a:lnTo>
                      <a:pt x="351" y="1069"/>
                    </a:lnTo>
                    <a:lnTo>
                      <a:pt x="324" y="1085"/>
                    </a:lnTo>
                    <a:lnTo>
                      <a:pt x="281" y="1098"/>
                    </a:lnTo>
                    <a:lnTo>
                      <a:pt x="246" y="1103"/>
                    </a:lnTo>
                    <a:lnTo>
                      <a:pt x="208" y="1093"/>
                    </a:lnTo>
                    <a:lnTo>
                      <a:pt x="179" y="1078"/>
                    </a:lnTo>
                    <a:lnTo>
                      <a:pt x="154" y="1056"/>
                    </a:lnTo>
                    <a:lnTo>
                      <a:pt x="131" y="1020"/>
                    </a:lnTo>
                    <a:lnTo>
                      <a:pt x="122" y="988"/>
                    </a:lnTo>
                    <a:lnTo>
                      <a:pt x="117" y="964"/>
                    </a:lnTo>
                    <a:lnTo>
                      <a:pt x="96" y="953"/>
                    </a:lnTo>
                    <a:lnTo>
                      <a:pt x="64" y="927"/>
                    </a:lnTo>
                    <a:lnTo>
                      <a:pt x="47" y="904"/>
                    </a:lnTo>
                    <a:lnTo>
                      <a:pt x="36" y="877"/>
                    </a:lnTo>
                    <a:lnTo>
                      <a:pt x="28" y="849"/>
                    </a:lnTo>
                    <a:lnTo>
                      <a:pt x="29" y="828"/>
                    </a:lnTo>
                    <a:lnTo>
                      <a:pt x="33" y="814"/>
                    </a:lnTo>
                    <a:lnTo>
                      <a:pt x="27" y="795"/>
                    </a:lnTo>
                    <a:lnTo>
                      <a:pt x="17" y="779"/>
                    </a:lnTo>
                    <a:lnTo>
                      <a:pt x="8" y="759"/>
                    </a:lnTo>
                    <a:lnTo>
                      <a:pt x="2" y="732"/>
                    </a:lnTo>
                    <a:lnTo>
                      <a:pt x="0" y="709"/>
                    </a:lnTo>
                    <a:lnTo>
                      <a:pt x="2" y="682"/>
                    </a:lnTo>
                    <a:lnTo>
                      <a:pt x="6" y="662"/>
                    </a:lnTo>
                    <a:lnTo>
                      <a:pt x="18" y="646"/>
                    </a:lnTo>
                    <a:lnTo>
                      <a:pt x="31" y="637"/>
                    </a:lnTo>
                    <a:lnTo>
                      <a:pt x="18" y="614"/>
                    </a:lnTo>
                    <a:lnTo>
                      <a:pt x="8" y="585"/>
                    </a:lnTo>
                    <a:lnTo>
                      <a:pt x="3" y="560"/>
                    </a:lnTo>
                    <a:lnTo>
                      <a:pt x="6" y="538"/>
                    </a:lnTo>
                    <a:lnTo>
                      <a:pt x="11" y="515"/>
                    </a:lnTo>
                    <a:lnTo>
                      <a:pt x="18" y="498"/>
                    </a:lnTo>
                    <a:lnTo>
                      <a:pt x="32" y="481"/>
                    </a:lnTo>
                    <a:lnTo>
                      <a:pt x="47" y="472"/>
                    </a:lnTo>
                    <a:lnTo>
                      <a:pt x="40" y="449"/>
                    </a:lnTo>
                    <a:lnTo>
                      <a:pt x="37" y="418"/>
                    </a:lnTo>
                    <a:lnTo>
                      <a:pt x="38" y="389"/>
                    </a:lnTo>
                    <a:lnTo>
                      <a:pt x="42" y="356"/>
                    </a:lnTo>
                    <a:lnTo>
                      <a:pt x="57" y="323"/>
                    </a:lnTo>
                    <a:lnTo>
                      <a:pt x="71" y="305"/>
                    </a:lnTo>
                    <a:lnTo>
                      <a:pt x="93" y="286"/>
                    </a:lnTo>
                    <a:lnTo>
                      <a:pt x="107" y="277"/>
                    </a:lnTo>
                    <a:lnTo>
                      <a:pt x="106" y="268"/>
                    </a:lnTo>
                    <a:lnTo>
                      <a:pt x="94" y="248"/>
                    </a:lnTo>
                    <a:lnTo>
                      <a:pt x="86" y="226"/>
                    </a:lnTo>
                    <a:lnTo>
                      <a:pt x="83" y="203"/>
                    </a:lnTo>
                    <a:lnTo>
                      <a:pt x="90" y="183"/>
                    </a:lnTo>
                    <a:lnTo>
                      <a:pt x="102" y="152"/>
                    </a:lnTo>
                    <a:lnTo>
                      <a:pt x="113" y="127"/>
                    </a:lnTo>
                    <a:lnTo>
                      <a:pt x="113" y="115"/>
                    </a:lnTo>
                    <a:lnTo>
                      <a:pt x="102" y="96"/>
                    </a:lnTo>
                    <a:lnTo>
                      <a:pt x="95" y="78"/>
                    </a:lnTo>
                    <a:lnTo>
                      <a:pt x="95" y="56"/>
                    </a:lnTo>
                    <a:lnTo>
                      <a:pt x="95" y="40"/>
                    </a:lnTo>
                    <a:lnTo>
                      <a:pt x="121" y="0"/>
                    </a:lnTo>
                    <a:lnTo>
                      <a:pt x="12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22" name="Freeform 156"/>
              <p:cNvSpPr>
                <a:spLocks/>
              </p:cNvSpPr>
              <p:nvPr/>
            </p:nvSpPr>
            <p:spPr bwMode="auto">
              <a:xfrm>
                <a:off x="943" y="4170"/>
                <a:ext cx="18" cy="36"/>
              </a:xfrm>
              <a:custGeom>
                <a:avLst/>
                <a:gdLst>
                  <a:gd name="T0" fmla="*/ 0 w 170"/>
                  <a:gd name="T1" fmla="*/ 0 h 331"/>
                  <a:gd name="T2" fmla="*/ 0 w 170"/>
                  <a:gd name="T3" fmla="*/ 0 h 331"/>
                  <a:gd name="T4" fmla="*/ 0 w 170"/>
                  <a:gd name="T5" fmla="*/ 0 h 331"/>
                  <a:gd name="T6" fmla="*/ 0 w 170"/>
                  <a:gd name="T7" fmla="*/ 0 h 331"/>
                  <a:gd name="T8" fmla="*/ 0 w 170"/>
                  <a:gd name="T9" fmla="*/ 0 h 331"/>
                  <a:gd name="T10" fmla="*/ 0 w 170"/>
                  <a:gd name="T11" fmla="*/ 0 h 331"/>
                  <a:gd name="T12" fmla="*/ 0 w 170"/>
                  <a:gd name="T13" fmla="*/ 0 h 331"/>
                  <a:gd name="T14" fmla="*/ 0 w 170"/>
                  <a:gd name="T15" fmla="*/ 0 h 331"/>
                  <a:gd name="T16" fmla="*/ 0 w 170"/>
                  <a:gd name="T17" fmla="*/ 0 h 331"/>
                  <a:gd name="T18" fmla="*/ 0 w 170"/>
                  <a:gd name="T19" fmla="*/ 0 h 331"/>
                  <a:gd name="T20" fmla="*/ 0 w 170"/>
                  <a:gd name="T21" fmla="*/ 0 h 331"/>
                  <a:gd name="T22" fmla="*/ 0 w 170"/>
                  <a:gd name="T23" fmla="*/ 0 h 331"/>
                  <a:gd name="T24" fmla="*/ 0 w 170"/>
                  <a:gd name="T25" fmla="*/ 0 h 331"/>
                  <a:gd name="T26" fmla="*/ 0 w 170"/>
                  <a:gd name="T27" fmla="*/ 0 h 331"/>
                  <a:gd name="T28" fmla="*/ 0 w 170"/>
                  <a:gd name="T29" fmla="*/ 0 h 331"/>
                  <a:gd name="T30" fmla="*/ 0 w 170"/>
                  <a:gd name="T31" fmla="*/ 0 h 331"/>
                  <a:gd name="T32" fmla="*/ 0 w 170"/>
                  <a:gd name="T33" fmla="*/ 0 h 331"/>
                  <a:gd name="T34" fmla="*/ 0 w 170"/>
                  <a:gd name="T35" fmla="*/ 0 h 331"/>
                  <a:gd name="T36" fmla="*/ 0 w 170"/>
                  <a:gd name="T37" fmla="*/ 0 h 331"/>
                  <a:gd name="T38" fmla="*/ 0 w 170"/>
                  <a:gd name="T39" fmla="*/ 0 h 331"/>
                  <a:gd name="T40" fmla="*/ 0 w 170"/>
                  <a:gd name="T41" fmla="*/ 0 h 331"/>
                  <a:gd name="T42" fmla="*/ 0 w 170"/>
                  <a:gd name="T43" fmla="*/ 0 h 331"/>
                  <a:gd name="T44" fmla="*/ 0 w 170"/>
                  <a:gd name="T45" fmla="*/ 0 h 331"/>
                  <a:gd name="T46" fmla="*/ 0 w 170"/>
                  <a:gd name="T47" fmla="*/ 0 h 331"/>
                  <a:gd name="T48" fmla="*/ 0 w 170"/>
                  <a:gd name="T49" fmla="*/ 0 h 331"/>
                  <a:gd name="T50" fmla="*/ 0 w 170"/>
                  <a:gd name="T51" fmla="*/ 0 h 331"/>
                  <a:gd name="T52" fmla="*/ 0 w 170"/>
                  <a:gd name="T53" fmla="*/ 0 h 3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0"/>
                  <a:gd name="T82" fmla="*/ 0 h 331"/>
                  <a:gd name="T83" fmla="*/ 170 w 170"/>
                  <a:gd name="T84" fmla="*/ 331 h 33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0" h="331">
                    <a:moveTo>
                      <a:pt x="13" y="0"/>
                    </a:moveTo>
                    <a:lnTo>
                      <a:pt x="54" y="37"/>
                    </a:lnTo>
                    <a:lnTo>
                      <a:pt x="69" y="44"/>
                    </a:lnTo>
                    <a:lnTo>
                      <a:pt x="92" y="59"/>
                    </a:lnTo>
                    <a:lnTo>
                      <a:pt x="105" y="67"/>
                    </a:lnTo>
                    <a:lnTo>
                      <a:pt x="119" y="69"/>
                    </a:lnTo>
                    <a:lnTo>
                      <a:pt x="123" y="76"/>
                    </a:lnTo>
                    <a:lnTo>
                      <a:pt x="125" y="126"/>
                    </a:lnTo>
                    <a:lnTo>
                      <a:pt x="141" y="176"/>
                    </a:lnTo>
                    <a:lnTo>
                      <a:pt x="154" y="223"/>
                    </a:lnTo>
                    <a:lnTo>
                      <a:pt x="167" y="273"/>
                    </a:lnTo>
                    <a:lnTo>
                      <a:pt x="169" y="294"/>
                    </a:lnTo>
                    <a:lnTo>
                      <a:pt x="170" y="314"/>
                    </a:lnTo>
                    <a:lnTo>
                      <a:pt x="165" y="331"/>
                    </a:lnTo>
                    <a:lnTo>
                      <a:pt x="142" y="326"/>
                    </a:lnTo>
                    <a:lnTo>
                      <a:pt x="147" y="312"/>
                    </a:lnTo>
                    <a:lnTo>
                      <a:pt x="156" y="305"/>
                    </a:lnTo>
                    <a:lnTo>
                      <a:pt x="151" y="257"/>
                    </a:lnTo>
                    <a:lnTo>
                      <a:pt x="137" y="203"/>
                    </a:lnTo>
                    <a:lnTo>
                      <a:pt x="109" y="120"/>
                    </a:lnTo>
                    <a:lnTo>
                      <a:pt x="100" y="100"/>
                    </a:lnTo>
                    <a:lnTo>
                      <a:pt x="89" y="81"/>
                    </a:lnTo>
                    <a:lnTo>
                      <a:pt x="71" y="61"/>
                    </a:lnTo>
                    <a:lnTo>
                      <a:pt x="32" y="28"/>
                    </a:lnTo>
                    <a:lnTo>
                      <a:pt x="0" y="1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23" name="Freeform 157"/>
              <p:cNvSpPr>
                <a:spLocks/>
              </p:cNvSpPr>
              <p:nvPr/>
            </p:nvSpPr>
            <p:spPr bwMode="auto">
              <a:xfrm>
                <a:off x="940" y="4147"/>
                <a:ext cx="47" cy="34"/>
              </a:xfrm>
              <a:custGeom>
                <a:avLst/>
                <a:gdLst>
                  <a:gd name="T0" fmla="*/ 0 w 425"/>
                  <a:gd name="T1" fmla="*/ 0 h 308"/>
                  <a:gd name="T2" fmla="*/ 0 w 425"/>
                  <a:gd name="T3" fmla="*/ 0 h 308"/>
                  <a:gd name="T4" fmla="*/ 0 w 425"/>
                  <a:gd name="T5" fmla="*/ 0 h 308"/>
                  <a:gd name="T6" fmla="*/ 0 w 425"/>
                  <a:gd name="T7" fmla="*/ 0 h 308"/>
                  <a:gd name="T8" fmla="*/ 0 w 425"/>
                  <a:gd name="T9" fmla="*/ 0 h 308"/>
                  <a:gd name="T10" fmla="*/ 0 w 425"/>
                  <a:gd name="T11" fmla="*/ 0 h 308"/>
                  <a:gd name="T12" fmla="*/ 0 w 425"/>
                  <a:gd name="T13" fmla="*/ 0 h 308"/>
                  <a:gd name="T14" fmla="*/ 0 w 425"/>
                  <a:gd name="T15" fmla="*/ 0 h 308"/>
                  <a:gd name="T16" fmla="*/ 0 w 425"/>
                  <a:gd name="T17" fmla="*/ 0 h 308"/>
                  <a:gd name="T18" fmla="*/ 0 w 425"/>
                  <a:gd name="T19" fmla="*/ 0 h 308"/>
                  <a:gd name="T20" fmla="*/ 0 w 425"/>
                  <a:gd name="T21" fmla="*/ 0 h 308"/>
                  <a:gd name="T22" fmla="*/ 0 w 425"/>
                  <a:gd name="T23" fmla="*/ 0 h 308"/>
                  <a:gd name="T24" fmla="*/ 0 w 425"/>
                  <a:gd name="T25" fmla="*/ 0 h 308"/>
                  <a:gd name="T26" fmla="*/ 0 w 425"/>
                  <a:gd name="T27" fmla="*/ 0 h 308"/>
                  <a:gd name="T28" fmla="*/ 0 w 425"/>
                  <a:gd name="T29" fmla="*/ 0 h 308"/>
                  <a:gd name="T30" fmla="*/ 0 w 425"/>
                  <a:gd name="T31" fmla="*/ 0 h 308"/>
                  <a:gd name="T32" fmla="*/ 0 w 425"/>
                  <a:gd name="T33" fmla="*/ 0 h 308"/>
                  <a:gd name="T34" fmla="*/ 0 w 425"/>
                  <a:gd name="T35" fmla="*/ 0 h 308"/>
                  <a:gd name="T36" fmla="*/ 0 w 425"/>
                  <a:gd name="T37" fmla="*/ 0 h 308"/>
                  <a:gd name="T38" fmla="*/ 0 w 425"/>
                  <a:gd name="T39" fmla="*/ 0 h 308"/>
                  <a:gd name="T40" fmla="*/ 0 w 425"/>
                  <a:gd name="T41" fmla="*/ 0 h 308"/>
                  <a:gd name="T42" fmla="*/ 0 w 425"/>
                  <a:gd name="T43" fmla="*/ 0 h 308"/>
                  <a:gd name="T44" fmla="*/ 0 w 425"/>
                  <a:gd name="T45" fmla="*/ 0 h 308"/>
                  <a:gd name="T46" fmla="*/ 0 w 425"/>
                  <a:gd name="T47" fmla="*/ 0 h 308"/>
                  <a:gd name="T48" fmla="*/ 0 w 425"/>
                  <a:gd name="T49" fmla="*/ 0 h 308"/>
                  <a:gd name="T50" fmla="*/ 0 w 425"/>
                  <a:gd name="T51" fmla="*/ 0 h 308"/>
                  <a:gd name="T52" fmla="*/ 0 w 425"/>
                  <a:gd name="T53" fmla="*/ 0 h 308"/>
                  <a:gd name="T54" fmla="*/ 0 w 425"/>
                  <a:gd name="T55" fmla="*/ 0 h 308"/>
                  <a:gd name="T56" fmla="*/ 0 w 425"/>
                  <a:gd name="T57" fmla="*/ 0 h 308"/>
                  <a:gd name="T58" fmla="*/ 0 w 425"/>
                  <a:gd name="T59" fmla="*/ 0 h 308"/>
                  <a:gd name="T60" fmla="*/ 0 w 425"/>
                  <a:gd name="T61" fmla="*/ 0 h 308"/>
                  <a:gd name="T62" fmla="*/ 0 w 425"/>
                  <a:gd name="T63" fmla="*/ 0 h 308"/>
                  <a:gd name="T64" fmla="*/ 0 w 425"/>
                  <a:gd name="T65" fmla="*/ 0 h 308"/>
                  <a:gd name="T66" fmla="*/ 0 w 425"/>
                  <a:gd name="T67" fmla="*/ 0 h 308"/>
                  <a:gd name="T68" fmla="*/ 0 w 425"/>
                  <a:gd name="T69" fmla="*/ 0 h 308"/>
                  <a:gd name="T70" fmla="*/ 0 w 425"/>
                  <a:gd name="T71" fmla="*/ 0 h 308"/>
                  <a:gd name="T72" fmla="*/ 0 w 425"/>
                  <a:gd name="T73" fmla="*/ 0 h 308"/>
                  <a:gd name="T74" fmla="*/ 0 w 425"/>
                  <a:gd name="T75" fmla="*/ 0 h 308"/>
                  <a:gd name="T76" fmla="*/ 0 w 425"/>
                  <a:gd name="T77" fmla="*/ 0 h 30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25"/>
                  <a:gd name="T118" fmla="*/ 0 h 308"/>
                  <a:gd name="T119" fmla="*/ 425 w 425"/>
                  <a:gd name="T120" fmla="*/ 308 h 30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25" h="308">
                    <a:moveTo>
                      <a:pt x="425" y="50"/>
                    </a:moveTo>
                    <a:lnTo>
                      <a:pt x="397" y="67"/>
                    </a:lnTo>
                    <a:lnTo>
                      <a:pt x="353" y="75"/>
                    </a:lnTo>
                    <a:lnTo>
                      <a:pt x="299" y="80"/>
                    </a:lnTo>
                    <a:lnTo>
                      <a:pt x="247" y="80"/>
                    </a:lnTo>
                    <a:lnTo>
                      <a:pt x="182" y="74"/>
                    </a:lnTo>
                    <a:lnTo>
                      <a:pt x="126" y="65"/>
                    </a:lnTo>
                    <a:lnTo>
                      <a:pt x="88" y="51"/>
                    </a:lnTo>
                    <a:lnTo>
                      <a:pt x="48" y="27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68" y="50"/>
                    </a:lnTo>
                    <a:lnTo>
                      <a:pt x="96" y="72"/>
                    </a:lnTo>
                    <a:lnTo>
                      <a:pt x="126" y="82"/>
                    </a:lnTo>
                    <a:lnTo>
                      <a:pt x="166" y="87"/>
                    </a:lnTo>
                    <a:lnTo>
                      <a:pt x="218" y="90"/>
                    </a:lnTo>
                    <a:lnTo>
                      <a:pt x="205" y="100"/>
                    </a:lnTo>
                    <a:lnTo>
                      <a:pt x="191" y="111"/>
                    </a:lnTo>
                    <a:lnTo>
                      <a:pt x="165" y="125"/>
                    </a:lnTo>
                    <a:lnTo>
                      <a:pt x="127" y="125"/>
                    </a:lnTo>
                    <a:lnTo>
                      <a:pt x="156" y="135"/>
                    </a:lnTo>
                    <a:lnTo>
                      <a:pt x="154" y="170"/>
                    </a:lnTo>
                    <a:lnTo>
                      <a:pt x="143" y="202"/>
                    </a:lnTo>
                    <a:lnTo>
                      <a:pt x="138" y="230"/>
                    </a:lnTo>
                    <a:lnTo>
                      <a:pt x="139" y="284"/>
                    </a:lnTo>
                    <a:lnTo>
                      <a:pt x="144" y="308"/>
                    </a:lnTo>
                    <a:lnTo>
                      <a:pt x="150" y="284"/>
                    </a:lnTo>
                    <a:lnTo>
                      <a:pt x="152" y="221"/>
                    </a:lnTo>
                    <a:lnTo>
                      <a:pt x="162" y="168"/>
                    </a:lnTo>
                    <a:lnTo>
                      <a:pt x="170" y="143"/>
                    </a:lnTo>
                    <a:lnTo>
                      <a:pt x="194" y="119"/>
                    </a:lnTo>
                    <a:lnTo>
                      <a:pt x="216" y="104"/>
                    </a:lnTo>
                    <a:lnTo>
                      <a:pt x="237" y="95"/>
                    </a:lnTo>
                    <a:lnTo>
                      <a:pt x="279" y="90"/>
                    </a:lnTo>
                    <a:lnTo>
                      <a:pt x="339" y="89"/>
                    </a:lnTo>
                    <a:lnTo>
                      <a:pt x="397" y="79"/>
                    </a:lnTo>
                    <a:lnTo>
                      <a:pt x="411" y="68"/>
                    </a:lnTo>
                    <a:lnTo>
                      <a:pt x="425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24" name="Freeform 158"/>
              <p:cNvSpPr>
                <a:spLocks/>
              </p:cNvSpPr>
              <p:nvPr/>
            </p:nvSpPr>
            <p:spPr bwMode="auto">
              <a:xfrm>
                <a:off x="930" y="4145"/>
                <a:ext cx="18" cy="48"/>
              </a:xfrm>
              <a:custGeom>
                <a:avLst/>
                <a:gdLst>
                  <a:gd name="T0" fmla="*/ 0 w 160"/>
                  <a:gd name="T1" fmla="*/ 0 h 432"/>
                  <a:gd name="T2" fmla="*/ 0 w 160"/>
                  <a:gd name="T3" fmla="*/ 0 h 432"/>
                  <a:gd name="T4" fmla="*/ 0 w 160"/>
                  <a:gd name="T5" fmla="*/ 0 h 432"/>
                  <a:gd name="T6" fmla="*/ 0 w 160"/>
                  <a:gd name="T7" fmla="*/ 0 h 432"/>
                  <a:gd name="T8" fmla="*/ 0 w 160"/>
                  <a:gd name="T9" fmla="*/ 0 h 432"/>
                  <a:gd name="T10" fmla="*/ 0 w 160"/>
                  <a:gd name="T11" fmla="*/ 0 h 432"/>
                  <a:gd name="T12" fmla="*/ 0 w 160"/>
                  <a:gd name="T13" fmla="*/ 0 h 432"/>
                  <a:gd name="T14" fmla="*/ 0 w 160"/>
                  <a:gd name="T15" fmla="*/ 0 h 432"/>
                  <a:gd name="T16" fmla="*/ 0 w 160"/>
                  <a:gd name="T17" fmla="*/ 0 h 432"/>
                  <a:gd name="T18" fmla="*/ 0 w 160"/>
                  <a:gd name="T19" fmla="*/ 0 h 432"/>
                  <a:gd name="T20" fmla="*/ 0 w 160"/>
                  <a:gd name="T21" fmla="*/ 0 h 432"/>
                  <a:gd name="T22" fmla="*/ 0 w 160"/>
                  <a:gd name="T23" fmla="*/ 0 h 432"/>
                  <a:gd name="T24" fmla="*/ 0 w 160"/>
                  <a:gd name="T25" fmla="*/ 0 h 432"/>
                  <a:gd name="T26" fmla="*/ 0 w 160"/>
                  <a:gd name="T27" fmla="*/ 0 h 432"/>
                  <a:gd name="T28" fmla="*/ 0 w 160"/>
                  <a:gd name="T29" fmla="*/ 0 h 432"/>
                  <a:gd name="T30" fmla="*/ 0 w 160"/>
                  <a:gd name="T31" fmla="*/ 0 h 432"/>
                  <a:gd name="T32" fmla="*/ 0 w 160"/>
                  <a:gd name="T33" fmla="*/ 0 h 432"/>
                  <a:gd name="T34" fmla="*/ 0 w 160"/>
                  <a:gd name="T35" fmla="*/ 0 h 432"/>
                  <a:gd name="T36" fmla="*/ 0 w 160"/>
                  <a:gd name="T37" fmla="*/ 0 h 432"/>
                  <a:gd name="T38" fmla="*/ 0 w 160"/>
                  <a:gd name="T39" fmla="*/ 0 h 432"/>
                  <a:gd name="T40" fmla="*/ 0 w 160"/>
                  <a:gd name="T41" fmla="*/ 0 h 432"/>
                  <a:gd name="T42" fmla="*/ 0 w 160"/>
                  <a:gd name="T43" fmla="*/ 0 h 432"/>
                  <a:gd name="T44" fmla="*/ 0 w 160"/>
                  <a:gd name="T45" fmla="*/ 0 h 432"/>
                  <a:gd name="T46" fmla="*/ 0 w 160"/>
                  <a:gd name="T47" fmla="*/ 0 h 432"/>
                  <a:gd name="T48" fmla="*/ 0 w 160"/>
                  <a:gd name="T49" fmla="*/ 0 h 432"/>
                  <a:gd name="T50" fmla="*/ 0 w 160"/>
                  <a:gd name="T51" fmla="*/ 0 h 432"/>
                  <a:gd name="T52" fmla="*/ 0 w 160"/>
                  <a:gd name="T53" fmla="*/ 0 h 432"/>
                  <a:gd name="T54" fmla="*/ 0 w 160"/>
                  <a:gd name="T55" fmla="*/ 0 h 432"/>
                  <a:gd name="T56" fmla="*/ 0 w 160"/>
                  <a:gd name="T57" fmla="*/ 0 h 432"/>
                  <a:gd name="T58" fmla="*/ 0 w 160"/>
                  <a:gd name="T59" fmla="*/ 0 h 432"/>
                  <a:gd name="T60" fmla="*/ 0 w 160"/>
                  <a:gd name="T61" fmla="*/ 0 h 432"/>
                  <a:gd name="T62" fmla="*/ 0 w 160"/>
                  <a:gd name="T63" fmla="*/ 0 h 432"/>
                  <a:gd name="T64" fmla="*/ 0 w 160"/>
                  <a:gd name="T65" fmla="*/ 0 h 432"/>
                  <a:gd name="T66" fmla="*/ 0 w 160"/>
                  <a:gd name="T67" fmla="*/ 0 h 432"/>
                  <a:gd name="T68" fmla="*/ 0 w 160"/>
                  <a:gd name="T69" fmla="*/ 0 h 432"/>
                  <a:gd name="T70" fmla="*/ 0 w 160"/>
                  <a:gd name="T71" fmla="*/ 0 h 432"/>
                  <a:gd name="T72" fmla="*/ 0 w 160"/>
                  <a:gd name="T73" fmla="*/ 0 h 432"/>
                  <a:gd name="T74" fmla="*/ 0 w 160"/>
                  <a:gd name="T75" fmla="*/ 0 h 432"/>
                  <a:gd name="T76" fmla="*/ 0 w 160"/>
                  <a:gd name="T77" fmla="*/ 0 h 432"/>
                  <a:gd name="T78" fmla="*/ 0 w 160"/>
                  <a:gd name="T79" fmla="*/ 0 h 432"/>
                  <a:gd name="T80" fmla="*/ 0 w 160"/>
                  <a:gd name="T81" fmla="*/ 0 h 432"/>
                  <a:gd name="T82" fmla="*/ 0 w 160"/>
                  <a:gd name="T83" fmla="*/ 0 h 432"/>
                  <a:gd name="T84" fmla="*/ 0 w 160"/>
                  <a:gd name="T85" fmla="*/ 0 h 432"/>
                  <a:gd name="T86" fmla="*/ 0 w 160"/>
                  <a:gd name="T87" fmla="*/ 0 h 432"/>
                  <a:gd name="T88" fmla="*/ 0 w 160"/>
                  <a:gd name="T89" fmla="*/ 0 h 432"/>
                  <a:gd name="T90" fmla="*/ 0 w 160"/>
                  <a:gd name="T91" fmla="*/ 0 h 432"/>
                  <a:gd name="T92" fmla="*/ 0 w 160"/>
                  <a:gd name="T93" fmla="*/ 0 h 432"/>
                  <a:gd name="T94" fmla="*/ 0 w 160"/>
                  <a:gd name="T95" fmla="*/ 0 h 432"/>
                  <a:gd name="T96" fmla="*/ 0 w 160"/>
                  <a:gd name="T97" fmla="*/ 0 h 432"/>
                  <a:gd name="T98" fmla="*/ 0 w 160"/>
                  <a:gd name="T99" fmla="*/ 0 h 43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0"/>
                  <a:gd name="T151" fmla="*/ 0 h 432"/>
                  <a:gd name="T152" fmla="*/ 160 w 160"/>
                  <a:gd name="T153" fmla="*/ 432 h 43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0" h="432">
                    <a:moveTo>
                      <a:pt x="84" y="17"/>
                    </a:moveTo>
                    <a:lnTo>
                      <a:pt x="87" y="39"/>
                    </a:lnTo>
                    <a:lnTo>
                      <a:pt x="87" y="59"/>
                    </a:lnTo>
                    <a:lnTo>
                      <a:pt x="69" y="60"/>
                    </a:lnTo>
                    <a:lnTo>
                      <a:pt x="56" y="43"/>
                    </a:lnTo>
                    <a:lnTo>
                      <a:pt x="45" y="31"/>
                    </a:lnTo>
                    <a:lnTo>
                      <a:pt x="41" y="40"/>
                    </a:lnTo>
                    <a:lnTo>
                      <a:pt x="47" y="52"/>
                    </a:lnTo>
                    <a:lnTo>
                      <a:pt x="57" y="66"/>
                    </a:lnTo>
                    <a:lnTo>
                      <a:pt x="75" y="72"/>
                    </a:lnTo>
                    <a:lnTo>
                      <a:pt x="87" y="86"/>
                    </a:lnTo>
                    <a:lnTo>
                      <a:pt x="95" y="141"/>
                    </a:lnTo>
                    <a:lnTo>
                      <a:pt x="91" y="172"/>
                    </a:lnTo>
                    <a:lnTo>
                      <a:pt x="67" y="193"/>
                    </a:lnTo>
                    <a:lnTo>
                      <a:pt x="38" y="201"/>
                    </a:lnTo>
                    <a:lnTo>
                      <a:pt x="3" y="206"/>
                    </a:lnTo>
                    <a:lnTo>
                      <a:pt x="49" y="217"/>
                    </a:lnTo>
                    <a:lnTo>
                      <a:pt x="76" y="229"/>
                    </a:lnTo>
                    <a:lnTo>
                      <a:pt x="93" y="252"/>
                    </a:lnTo>
                    <a:lnTo>
                      <a:pt x="102" y="278"/>
                    </a:lnTo>
                    <a:lnTo>
                      <a:pt x="102" y="316"/>
                    </a:lnTo>
                    <a:lnTo>
                      <a:pt x="93" y="345"/>
                    </a:lnTo>
                    <a:lnTo>
                      <a:pt x="76" y="367"/>
                    </a:lnTo>
                    <a:lnTo>
                      <a:pt x="31" y="379"/>
                    </a:lnTo>
                    <a:lnTo>
                      <a:pt x="0" y="379"/>
                    </a:lnTo>
                    <a:lnTo>
                      <a:pt x="21" y="402"/>
                    </a:lnTo>
                    <a:lnTo>
                      <a:pt x="35" y="432"/>
                    </a:lnTo>
                    <a:lnTo>
                      <a:pt x="37" y="408"/>
                    </a:lnTo>
                    <a:lnTo>
                      <a:pt x="44" y="390"/>
                    </a:lnTo>
                    <a:lnTo>
                      <a:pt x="66" y="384"/>
                    </a:lnTo>
                    <a:lnTo>
                      <a:pt x="91" y="384"/>
                    </a:lnTo>
                    <a:lnTo>
                      <a:pt x="107" y="396"/>
                    </a:lnTo>
                    <a:lnTo>
                      <a:pt x="130" y="419"/>
                    </a:lnTo>
                    <a:lnTo>
                      <a:pt x="130" y="393"/>
                    </a:lnTo>
                    <a:lnTo>
                      <a:pt x="124" y="354"/>
                    </a:lnTo>
                    <a:lnTo>
                      <a:pt x="119" y="310"/>
                    </a:lnTo>
                    <a:lnTo>
                      <a:pt x="121" y="273"/>
                    </a:lnTo>
                    <a:lnTo>
                      <a:pt x="128" y="250"/>
                    </a:lnTo>
                    <a:lnTo>
                      <a:pt x="142" y="247"/>
                    </a:lnTo>
                    <a:lnTo>
                      <a:pt x="160" y="253"/>
                    </a:lnTo>
                    <a:lnTo>
                      <a:pt x="137" y="226"/>
                    </a:lnTo>
                    <a:lnTo>
                      <a:pt x="116" y="174"/>
                    </a:lnTo>
                    <a:lnTo>
                      <a:pt x="104" y="120"/>
                    </a:lnTo>
                    <a:lnTo>
                      <a:pt x="104" y="86"/>
                    </a:lnTo>
                    <a:lnTo>
                      <a:pt x="121" y="57"/>
                    </a:lnTo>
                    <a:lnTo>
                      <a:pt x="135" y="42"/>
                    </a:lnTo>
                    <a:lnTo>
                      <a:pt x="101" y="20"/>
                    </a:lnTo>
                    <a:lnTo>
                      <a:pt x="76" y="0"/>
                    </a:lnTo>
                    <a:lnTo>
                      <a:pt x="84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3079" name="Metin kutusu 1"/>
            <p:cNvSpPr txBox="1">
              <a:spLocks noChangeArrowheads="1"/>
            </p:cNvSpPr>
            <p:nvPr/>
          </p:nvSpPr>
          <p:spPr bwMode="auto">
            <a:xfrm>
              <a:off x="3150811" y="5157192"/>
              <a:ext cx="3304259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400" b="0">
                  <a:solidFill>
                    <a:schemeClr val="bg1"/>
                  </a:solidFill>
                  <a:latin typeface="Calibri" panose="020F0502020204030204" pitchFamily="34" charset="0"/>
                </a:rPr>
                <a:t>İstanbul Üniversitesi Cerrahpaşa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400" b="0">
                  <a:solidFill>
                    <a:schemeClr val="bg1"/>
                  </a:solidFill>
                  <a:latin typeface="Calibri" panose="020F0502020204030204" pitchFamily="34" charset="0"/>
                </a:rPr>
                <a:t>Cerrahpaşa Tıp Fakültesi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400" b="0">
                  <a:solidFill>
                    <a:schemeClr val="bg1"/>
                  </a:solidFill>
                  <a:latin typeface="Calibri" panose="020F0502020204030204" pitchFamily="34" charset="0"/>
                </a:rPr>
                <a:t>Gastroenteroloji Bilim Dalı</a:t>
              </a:r>
            </a:p>
          </p:txBody>
        </p:sp>
        <p:pic>
          <p:nvPicPr>
            <p:cNvPr id="3080" name="Resim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603" y="5185387"/>
              <a:ext cx="688996" cy="693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914759" y="6453336"/>
            <a:ext cx="2133600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962868" y="5483417"/>
            <a:ext cx="3865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0" dirty="0" smtClean="0">
                <a:solidFill>
                  <a:schemeClr val="bg1"/>
                </a:solidFill>
              </a:rPr>
              <a:t>%10 unda günde </a:t>
            </a:r>
          </a:p>
          <a:p>
            <a:pPr algn="ctr"/>
            <a:r>
              <a:rPr lang="tr-TR" sz="2000" b="0" dirty="0" smtClean="0">
                <a:solidFill>
                  <a:schemeClr val="bg1"/>
                </a:solidFill>
              </a:rPr>
              <a:t>en az bir kez</a:t>
            </a:r>
            <a:endParaRPr lang="tr-TR" sz="2000" b="0" dirty="0">
              <a:solidFill>
                <a:schemeClr val="bg1"/>
              </a:solidFill>
            </a:endParaRPr>
          </a:p>
        </p:txBody>
      </p:sp>
      <p:pic>
        <p:nvPicPr>
          <p:cNvPr id="33803" name="Picture 11" descr="Free Smiling People Vectors, 52,000+ Images in AI, EPS forma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" b="97872" l="160" r="9728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0" y="2780928"/>
            <a:ext cx="493243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9" name="Picture 17" descr="Large Group Of People Stock Illustration - Download Image Now - i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95625" l="1270" r="9921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744416" cy="23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5336627"/>
            <a:ext cx="1829368" cy="1296144"/>
          </a:xfrm>
          <a:prstGeom prst="rect">
            <a:avLst/>
          </a:prstGeom>
        </p:spPr>
      </p:pic>
      <p:pic>
        <p:nvPicPr>
          <p:cNvPr id="19" name="Picture 16" descr="CTF_Logo_tp"/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ikdörtgen 12"/>
          <p:cNvSpPr/>
          <p:nvPr/>
        </p:nvSpPr>
        <p:spPr>
          <a:xfrm>
            <a:off x="4996131" y="1951685"/>
            <a:ext cx="3752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0" dirty="0">
                <a:solidFill>
                  <a:schemeClr val="bg1"/>
                </a:solidFill>
              </a:rPr>
              <a:t>%</a:t>
            </a:r>
            <a:r>
              <a:rPr lang="tr-TR" sz="2000" b="0" dirty="0" smtClean="0">
                <a:solidFill>
                  <a:schemeClr val="bg1"/>
                </a:solidFill>
              </a:rPr>
              <a:t>40-50 sinde  </a:t>
            </a:r>
            <a:r>
              <a:rPr lang="tr-TR" sz="2000" b="0" dirty="0">
                <a:solidFill>
                  <a:schemeClr val="bg1"/>
                </a:solidFill>
              </a:rPr>
              <a:t>ayda </a:t>
            </a:r>
            <a:r>
              <a:rPr lang="tr-TR" sz="2000" b="0" dirty="0" smtClean="0">
                <a:solidFill>
                  <a:schemeClr val="bg1"/>
                </a:solidFill>
              </a:rPr>
              <a:t>                   en az bir </a:t>
            </a:r>
            <a:r>
              <a:rPr lang="tr-TR" sz="2000" b="0" dirty="0">
                <a:solidFill>
                  <a:schemeClr val="bg1"/>
                </a:solidFill>
              </a:rPr>
              <a:t>kez</a:t>
            </a:r>
          </a:p>
          <a:p>
            <a:pPr algn="ctr"/>
            <a:endParaRPr lang="tr-TR" sz="2000" b="0" dirty="0">
              <a:solidFill>
                <a:schemeClr val="bg1"/>
              </a:solidFill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237612" y="3995731"/>
            <a:ext cx="3269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0" dirty="0">
                <a:solidFill>
                  <a:schemeClr val="bg1"/>
                </a:solidFill>
              </a:rPr>
              <a:t>%20 sinde  </a:t>
            </a:r>
            <a:r>
              <a:rPr lang="tr-TR" sz="2000" b="0" dirty="0" smtClean="0">
                <a:solidFill>
                  <a:schemeClr val="bg1"/>
                </a:solidFill>
              </a:rPr>
              <a:t>haftada </a:t>
            </a:r>
          </a:p>
          <a:p>
            <a:pPr algn="ctr"/>
            <a:r>
              <a:rPr lang="tr-TR" sz="2000" b="0" dirty="0" smtClean="0">
                <a:solidFill>
                  <a:schemeClr val="bg1"/>
                </a:solidFill>
              </a:rPr>
              <a:t>en </a:t>
            </a:r>
            <a:r>
              <a:rPr lang="tr-TR" sz="2000" b="0" dirty="0">
                <a:solidFill>
                  <a:schemeClr val="bg1"/>
                </a:solidFill>
              </a:rPr>
              <a:t>az bir kez</a:t>
            </a:r>
          </a:p>
          <a:p>
            <a:pPr algn="ctr"/>
            <a:endParaRPr lang="tr-TR" sz="2000" b="0" dirty="0">
              <a:solidFill>
                <a:schemeClr val="bg1"/>
              </a:solidFill>
            </a:endParaRP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827584" y="183510"/>
            <a:ext cx="77898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2400" b="0" dirty="0" err="1">
                <a:solidFill>
                  <a:srgbClr val="FFE05D"/>
                </a:solidFill>
              </a:rPr>
              <a:t>Gastroözofageal</a:t>
            </a:r>
            <a:r>
              <a:rPr lang="tr-TR" sz="2400" b="0" dirty="0">
                <a:solidFill>
                  <a:srgbClr val="FFE05D"/>
                </a:solidFill>
              </a:rPr>
              <a:t> </a:t>
            </a:r>
            <a:r>
              <a:rPr lang="tr-TR" sz="2400" b="0" dirty="0" err="1">
                <a:solidFill>
                  <a:srgbClr val="FFE05D"/>
                </a:solidFill>
              </a:rPr>
              <a:t>reflü</a:t>
            </a:r>
            <a:r>
              <a:rPr lang="tr-TR" sz="2400" b="0" dirty="0">
                <a:solidFill>
                  <a:srgbClr val="FFE05D"/>
                </a:solidFill>
              </a:rPr>
              <a:t> </a:t>
            </a:r>
            <a:r>
              <a:rPr lang="tr-TR" sz="2400" b="0" dirty="0" err="1" smtClean="0">
                <a:solidFill>
                  <a:srgbClr val="FFE05D"/>
                </a:solidFill>
              </a:rPr>
              <a:t>prevalansı</a:t>
            </a:r>
            <a:endParaRPr lang="tr-TR" sz="2400" b="0" dirty="0">
              <a:solidFill>
                <a:srgbClr val="FFE05D"/>
              </a:solidFill>
            </a:endParaRPr>
          </a:p>
        </p:txBody>
      </p:sp>
      <p:cxnSp>
        <p:nvCxnSpPr>
          <p:cNvPr id="16" name="Düz Ok Bağlayıcısı 15"/>
          <p:cNvCxnSpPr/>
          <p:nvPr/>
        </p:nvCxnSpPr>
        <p:spPr bwMode="auto">
          <a:xfrm>
            <a:off x="4689643" y="2294874"/>
            <a:ext cx="59360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Düz Ok Bağlayıcısı 24"/>
          <p:cNvCxnSpPr/>
          <p:nvPr/>
        </p:nvCxnSpPr>
        <p:spPr bwMode="auto">
          <a:xfrm>
            <a:off x="4699329" y="4365104"/>
            <a:ext cx="59360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Düz Ok Bağlayıcısı 25"/>
          <p:cNvCxnSpPr/>
          <p:nvPr/>
        </p:nvCxnSpPr>
        <p:spPr bwMode="auto">
          <a:xfrm>
            <a:off x="4685191" y="5949280"/>
            <a:ext cx="59360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Dikdörtgen 16"/>
          <p:cNvSpPr/>
          <p:nvPr/>
        </p:nvSpPr>
        <p:spPr bwMode="auto">
          <a:xfrm>
            <a:off x="323528" y="3284984"/>
            <a:ext cx="8424936" cy="1944216"/>
          </a:xfrm>
          <a:prstGeom prst="rect">
            <a:avLst/>
          </a:prstGeom>
          <a:noFill/>
          <a:ln w="9525" cap="flat" cmpd="sng" algn="ctr">
            <a:solidFill>
              <a:srgbClr val="FFE05D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6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67327"/>
            <a:ext cx="3538537" cy="1143000"/>
          </a:xfrm>
        </p:spPr>
        <p:txBody>
          <a:bodyPr/>
          <a:lstStyle/>
          <a:p>
            <a:r>
              <a:rPr lang="tr-TR" sz="2800" dirty="0" err="1" smtClean="0">
                <a:solidFill>
                  <a:srgbClr val="FFE05D"/>
                </a:solidFill>
              </a:rPr>
              <a:t>Hiatal</a:t>
            </a:r>
            <a:r>
              <a:rPr lang="tr-TR" sz="2800" dirty="0" smtClean="0">
                <a:solidFill>
                  <a:srgbClr val="FFE05D"/>
                </a:solidFill>
              </a:rPr>
              <a:t> </a:t>
            </a:r>
            <a:r>
              <a:rPr lang="tr-TR" sz="2800" dirty="0" err="1" smtClean="0">
                <a:solidFill>
                  <a:srgbClr val="FFE05D"/>
                </a:solidFill>
              </a:rPr>
              <a:t>herni</a:t>
            </a:r>
            <a:endParaRPr lang="tr-TR" sz="2800" dirty="0" smtClean="0">
              <a:solidFill>
                <a:srgbClr val="FFE05D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27613" y="360363"/>
            <a:ext cx="3505200" cy="3384550"/>
          </a:xfrm>
          <a:noFill/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  <a:defRPr/>
            </a:pPr>
            <a:r>
              <a:rPr lang="tr-TR" sz="1800" dirty="0" smtClean="0">
                <a:solidFill>
                  <a:schemeClr val="bg1"/>
                </a:solidFill>
              </a:rPr>
              <a:t>             </a:t>
            </a:r>
          </a:p>
          <a:p>
            <a:pPr>
              <a:lnSpc>
                <a:spcPct val="80000"/>
              </a:lnSpc>
              <a:defRPr/>
            </a:pPr>
            <a:r>
              <a:rPr lang="tr-TR" sz="1800" dirty="0" smtClean="0">
                <a:solidFill>
                  <a:schemeClr val="bg1"/>
                </a:solidFill>
              </a:rPr>
              <a:t>Komplikasyonlu GÖRH olan hastaların  büyük bir çoğunluğunda  (%98) </a:t>
            </a:r>
            <a:r>
              <a:rPr lang="tr-TR" sz="1800" dirty="0" err="1" smtClean="0">
                <a:solidFill>
                  <a:schemeClr val="bg1"/>
                </a:solidFill>
              </a:rPr>
              <a:t>hiatal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herni</a:t>
            </a:r>
            <a:r>
              <a:rPr lang="tr-TR" sz="1800" dirty="0" smtClean="0">
                <a:solidFill>
                  <a:schemeClr val="bg1"/>
                </a:solidFill>
              </a:rPr>
              <a:t> bulunur.</a:t>
            </a:r>
          </a:p>
          <a:p>
            <a:pPr>
              <a:lnSpc>
                <a:spcPct val="80000"/>
              </a:lnSpc>
              <a:defRPr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tr-TR" sz="1800" dirty="0" err="1" smtClean="0">
                <a:solidFill>
                  <a:schemeClr val="bg1"/>
                </a:solidFill>
              </a:rPr>
              <a:t>Hiatal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herni</a:t>
            </a:r>
            <a:r>
              <a:rPr lang="tr-TR" sz="1800" dirty="0" smtClean="0">
                <a:solidFill>
                  <a:schemeClr val="bg1"/>
                </a:solidFill>
              </a:rPr>
              <a:t> varlığı </a:t>
            </a:r>
            <a:r>
              <a:rPr lang="tr-TR" sz="1800" dirty="0" err="1" smtClean="0">
                <a:solidFill>
                  <a:schemeClr val="bg1"/>
                </a:solidFill>
              </a:rPr>
              <a:t>özofajitin</a:t>
            </a:r>
            <a:r>
              <a:rPr lang="tr-TR" sz="1800" dirty="0" smtClean="0">
                <a:solidFill>
                  <a:schemeClr val="bg1"/>
                </a:solidFill>
              </a:rPr>
              <a:t> şiddetini  artıran bir  faktördür.</a:t>
            </a:r>
          </a:p>
          <a:p>
            <a:pPr>
              <a:lnSpc>
                <a:spcPct val="80000"/>
              </a:lnSpc>
              <a:defRPr/>
            </a:pPr>
            <a:endParaRPr lang="tr-TR" sz="18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tr-TR" sz="1800" dirty="0" smtClean="0">
                <a:solidFill>
                  <a:schemeClr val="bg1"/>
                </a:solidFill>
              </a:rPr>
              <a:t>         </a:t>
            </a:r>
            <a:r>
              <a:rPr lang="tr-TR" sz="1800" dirty="0" err="1" smtClean="0">
                <a:solidFill>
                  <a:schemeClr val="bg1"/>
                </a:solidFill>
              </a:rPr>
              <a:t>Eroziv</a:t>
            </a:r>
            <a:r>
              <a:rPr lang="tr-TR" sz="1800" dirty="0" smtClean="0">
                <a:solidFill>
                  <a:schemeClr val="bg1"/>
                </a:solidFill>
              </a:rPr>
              <a:t>  </a:t>
            </a:r>
            <a:r>
              <a:rPr lang="tr-TR" sz="1800" dirty="0" err="1" smtClean="0">
                <a:solidFill>
                  <a:schemeClr val="bg1"/>
                </a:solidFill>
              </a:rPr>
              <a:t>özofajitde</a:t>
            </a:r>
            <a:r>
              <a:rPr lang="tr-TR" sz="1800" dirty="0" smtClean="0">
                <a:solidFill>
                  <a:schemeClr val="bg1"/>
                </a:solidFill>
              </a:rPr>
              <a:t>     %70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tr-TR" sz="1800" dirty="0" smtClean="0">
                <a:solidFill>
                  <a:schemeClr val="bg1"/>
                </a:solidFill>
              </a:rPr>
              <a:t>         </a:t>
            </a:r>
            <a:r>
              <a:rPr lang="tr-TR" sz="1800" dirty="0" err="1" smtClean="0">
                <a:solidFill>
                  <a:schemeClr val="bg1"/>
                </a:solidFill>
              </a:rPr>
              <a:t>Noneroziv</a:t>
            </a:r>
            <a:r>
              <a:rPr lang="tr-TR" sz="1800" dirty="0" smtClean="0">
                <a:solidFill>
                  <a:schemeClr val="bg1"/>
                </a:solidFill>
              </a:rPr>
              <a:t> </a:t>
            </a:r>
            <a:r>
              <a:rPr lang="tr-TR" sz="1800" dirty="0" err="1" smtClean="0">
                <a:solidFill>
                  <a:schemeClr val="bg1"/>
                </a:solidFill>
              </a:rPr>
              <a:t>reflüde</a:t>
            </a:r>
            <a:r>
              <a:rPr lang="tr-TR" sz="1800" dirty="0" smtClean="0">
                <a:solidFill>
                  <a:schemeClr val="bg1"/>
                </a:solidFill>
              </a:rPr>
              <a:t>    %30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tr-TR" sz="1800" dirty="0" smtClean="0">
                <a:solidFill>
                  <a:schemeClr val="bg1"/>
                </a:solidFill>
              </a:rPr>
              <a:t>       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5" l="4308" r="8923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1013" y="1830388"/>
            <a:ext cx="3897312" cy="44291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627784" y="2464496"/>
            <a:ext cx="19018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r-TR" sz="2800" baseline="30000" dirty="0">
              <a:solidFill>
                <a:schemeClr val="bg1"/>
              </a:solidFill>
            </a:endParaRPr>
          </a:p>
          <a:p>
            <a:r>
              <a:rPr lang="tr-TR" sz="2800" b="0" baseline="30000" dirty="0" err="1">
                <a:solidFill>
                  <a:schemeClr val="bg1"/>
                </a:solidFill>
              </a:rPr>
              <a:t>Hiatal</a:t>
            </a:r>
            <a:r>
              <a:rPr lang="tr-TR" sz="2800" b="0" baseline="30000" dirty="0">
                <a:solidFill>
                  <a:schemeClr val="bg1"/>
                </a:solidFill>
              </a:rPr>
              <a:t> </a:t>
            </a:r>
            <a:r>
              <a:rPr lang="tr-TR" sz="2800" b="0" baseline="30000" dirty="0" err="1">
                <a:solidFill>
                  <a:schemeClr val="bg1"/>
                </a:solidFill>
              </a:rPr>
              <a:t>herni</a:t>
            </a:r>
            <a:endParaRPr lang="en-US" sz="2800" b="0" baseline="30000" dirty="0">
              <a:solidFill>
                <a:schemeClr val="bg1"/>
              </a:solidFill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5311775" y="3963988"/>
            <a:ext cx="2811463" cy="235426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439" name="AutoShape 7"/>
          <p:cNvSpPr>
            <a:spLocks noChangeArrowheads="1"/>
          </p:cNvSpPr>
          <p:nvPr/>
        </p:nvSpPr>
        <p:spPr bwMode="auto">
          <a:xfrm rot="8923899">
            <a:off x="2135188" y="3949700"/>
            <a:ext cx="217487" cy="1655763"/>
          </a:xfrm>
          <a:prstGeom prst="curvedLeftArrow">
            <a:avLst>
              <a:gd name="adj1" fmla="val 152263"/>
              <a:gd name="adj2" fmla="val 304526"/>
              <a:gd name="adj3" fmla="val 33333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8440" name="AutoShape 9"/>
          <p:cNvSpPr>
            <a:spLocks noChangeArrowheads="1"/>
          </p:cNvSpPr>
          <p:nvPr/>
        </p:nvSpPr>
        <p:spPr bwMode="auto">
          <a:xfrm rot="-4309529">
            <a:off x="1619250" y="3500438"/>
            <a:ext cx="647700" cy="215900"/>
          </a:xfrm>
          <a:prstGeom prst="curvedUpArrow">
            <a:avLst>
              <a:gd name="adj1" fmla="val 60000"/>
              <a:gd name="adj2" fmla="val 120000"/>
              <a:gd name="adj3" fmla="val 33333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pic>
        <p:nvPicPr>
          <p:cNvPr id="18441" name="Picture 10" descr="CTF_Logo_tp"/>
          <p:cNvPicPr>
            <a:picLocks noChangeAspect="1" noChangeArrowheads="1"/>
          </p:cNvPicPr>
          <p:nvPr/>
        </p:nvPicPr>
        <p:blipFill>
          <a:blip r:embed="rId5" cstate="print">
            <a:lum contrast="18000"/>
          </a:blip>
          <a:srcRect/>
          <a:stretch>
            <a:fillRect/>
          </a:stretch>
        </p:blipFill>
        <p:spPr bwMode="auto">
          <a:xfrm>
            <a:off x="57150" y="6376988"/>
            <a:ext cx="41275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876256" y="6345238"/>
            <a:ext cx="2133600" cy="476250"/>
          </a:xfrm>
        </p:spPr>
        <p:txBody>
          <a:bodyPr/>
          <a:lstStyle/>
          <a:p>
            <a:pPr>
              <a:defRPr/>
            </a:pPr>
            <a:fld id="{AC03B03F-A05A-4C45-BA1E-E581F5C2162C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tr-TR">
              <a:solidFill>
                <a:schemeClr val="bg1"/>
              </a:solidFill>
            </a:endParaRPr>
          </a:p>
        </p:txBody>
      </p:sp>
      <p:cxnSp>
        <p:nvCxnSpPr>
          <p:cNvPr id="3" name="Düz Ok Bağlayıcısı 2"/>
          <p:cNvCxnSpPr/>
          <p:nvPr/>
        </p:nvCxnSpPr>
        <p:spPr bwMode="auto">
          <a:xfrm flipV="1">
            <a:off x="2766589" y="3090863"/>
            <a:ext cx="221235" cy="654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325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619125" y="239713"/>
            <a:ext cx="8229600" cy="963612"/>
          </a:xfrm>
        </p:spPr>
        <p:txBody>
          <a:bodyPr/>
          <a:lstStyle/>
          <a:p>
            <a:r>
              <a:rPr lang="tr-TR" sz="2800" dirty="0">
                <a:solidFill>
                  <a:srgbClr val="FFE05D"/>
                </a:solidFill>
              </a:rPr>
              <a:t>Gastroözofagial </a:t>
            </a:r>
            <a:r>
              <a:rPr lang="tr-TR" sz="2800" dirty="0" err="1">
                <a:solidFill>
                  <a:srgbClr val="FFE05D"/>
                </a:solidFill>
              </a:rPr>
              <a:t>reflü</a:t>
            </a:r>
            <a:r>
              <a:rPr lang="tr-TR" sz="2800" dirty="0">
                <a:solidFill>
                  <a:srgbClr val="FFE05D"/>
                </a:solidFill>
              </a:rPr>
              <a:t> hastalığında klinik </a:t>
            </a:r>
            <a:endParaRPr lang="en-US" altLang="tr-TR" sz="2800" dirty="0" smtClean="0">
              <a:solidFill>
                <a:srgbClr val="FFE05D"/>
              </a:solidFill>
            </a:endParaRPr>
          </a:p>
        </p:txBody>
      </p:sp>
      <p:sp>
        <p:nvSpPr>
          <p:cNvPr id="13315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396875" y="3009900"/>
            <a:ext cx="2386013" cy="3151188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tr-TR" altLang="tr-TR" sz="2400" dirty="0" smtClean="0">
                <a:solidFill>
                  <a:schemeClr val="bg1"/>
                </a:solidFill>
              </a:rPr>
              <a:t>      </a:t>
            </a:r>
            <a:r>
              <a:rPr lang="tr-TR" altLang="tr-TR" sz="2000" dirty="0" smtClean="0">
                <a:solidFill>
                  <a:srgbClr val="FFD03B"/>
                </a:solidFill>
              </a:rPr>
              <a:t>Tipik</a:t>
            </a:r>
          </a:p>
          <a:p>
            <a:pPr>
              <a:lnSpc>
                <a:spcPct val="90000"/>
              </a:lnSpc>
              <a:buFontTx/>
              <a:buNone/>
            </a:pPr>
            <a:endParaRPr lang="tr-TR" altLang="tr-TR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sz="1800" dirty="0">
                <a:solidFill>
                  <a:schemeClr val="bg1"/>
                </a:solidFill>
              </a:rPr>
              <a:t>Heartburn</a:t>
            </a:r>
          </a:p>
          <a:p>
            <a:pPr>
              <a:lnSpc>
                <a:spcPct val="90000"/>
              </a:lnSpc>
            </a:pPr>
            <a:r>
              <a:rPr lang="tr-TR" sz="1800" dirty="0" err="1">
                <a:solidFill>
                  <a:schemeClr val="bg1"/>
                </a:solidFill>
              </a:rPr>
              <a:t>Regürjitasyon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316" name="Rectangle 16"/>
          <p:cNvSpPr>
            <a:spLocks noGrp="1" noChangeArrowheads="1"/>
          </p:cNvSpPr>
          <p:nvPr>
            <p:ph type="body" sz="half" idx="2"/>
          </p:nvPr>
        </p:nvSpPr>
        <p:spPr>
          <a:xfrm>
            <a:off x="3259138" y="2997200"/>
            <a:ext cx="2608262" cy="3138488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tr-TR" altLang="tr-TR" sz="2400" dirty="0" smtClean="0">
                <a:solidFill>
                  <a:schemeClr val="bg1"/>
                </a:solidFill>
              </a:rPr>
              <a:t>      </a:t>
            </a:r>
            <a:r>
              <a:rPr lang="tr-TR" altLang="tr-TR" sz="2000" dirty="0" err="1" smtClean="0">
                <a:solidFill>
                  <a:srgbClr val="FFD03B"/>
                </a:solidFill>
              </a:rPr>
              <a:t>Atipik</a:t>
            </a:r>
            <a:r>
              <a:rPr lang="tr-TR" altLang="tr-TR" sz="2000" dirty="0" smtClean="0">
                <a:solidFill>
                  <a:srgbClr val="FFD03B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tr-TR" altLang="tr-TR" sz="1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dirty="0" err="1" smtClean="0">
                <a:solidFill>
                  <a:schemeClr val="bg1"/>
                </a:solidFill>
              </a:rPr>
              <a:t>Sore</a:t>
            </a:r>
            <a:r>
              <a:rPr lang="tr-TR" altLang="tr-TR" sz="1600" dirty="0" smtClean="0">
                <a:solidFill>
                  <a:schemeClr val="bg1"/>
                </a:solidFill>
              </a:rPr>
              <a:t> </a:t>
            </a:r>
            <a:r>
              <a:rPr lang="tr-TR" altLang="tr-TR" sz="1600" dirty="0" err="1" smtClean="0">
                <a:solidFill>
                  <a:schemeClr val="bg1"/>
                </a:solidFill>
              </a:rPr>
              <a:t>Throat</a:t>
            </a:r>
            <a:endParaRPr lang="tr-TR" altLang="tr-TR" sz="1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dirty="0" err="1" smtClean="0">
                <a:solidFill>
                  <a:srgbClr val="66FF33"/>
                </a:solidFill>
              </a:rPr>
              <a:t>Chest</a:t>
            </a:r>
            <a:r>
              <a:rPr lang="tr-TR" altLang="tr-TR" sz="1600" dirty="0" smtClean="0">
                <a:solidFill>
                  <a:srgbClr val="66FF33"/>
                </a:solidFill>
              </a:rPr>
              <a:t> </a:t>
            </a:r>
            <a:r>
              <a:rPr lang="tr-TR" altLang="tr-TR" sz="1600" dirty="0" err="1" smtClean="0">
                <a:solidFill>
                  <a:srgbClr val="66FF33"/>
                </a:solidFill>
              </a:rPr>
              <a:t>pain</a:t>
            </a:r>
            <a:r>
              <a:rPr lang="tr-TR" altLang="tr-TR" sz="1600" dirty="0" smtClean="0">
                <a:solidFill>
                  <a:srgbClr val="66FF33"/>
                </a:solidFill>
              </a:rPr>
              <a:t> (NCCP)</a:t>
            </a:r>
          </a:p>
          <a:p>
            <a:pPr>
              <a:lnSpc>
                <a:spcPct val="90000"/>
              </a:lnSpc>
            </a:pPr>
            <a:r>
              <a:rPr lang="tr-TR" altLang="tr-TR" sz="1600" dirty="0" smtClean="0">
                <a:solidFill>
                  <a:schemeClr val="bg1"/>
                </a:solidFill>
              </a:rPr>
              <a:t>Dysphagia</a:t>
            </a:r>
          </a:p>
          <a:p>
            <a:pPr>
              <a:lnSpc>
                <a:spcPct val="90000"/>
              </a:lnSpc>
            </a:pPr>
            <a:r>
              <a:rPr lang="tr-TR" altLang="tr-TR" sz="1600" dirty="0" err="1" smtClean="0">
                <a:solidFill>
                  <a:schemeClr val="bg1"/>
                </a:solidFill>
              </a:rPr>
              <a:t>Globus</a:t>
            </a:r>
            <a:r>
              <a:rPr lang="tr-TR" altLang="tr-TR" sz="1600" dirty="0" smtClean="0">
                <a:solidFill>
                  <a:schemeClr val="bg1"/>
                </a:solidFill>
              </a:rPr>
              <a:t> </a:t>
            </a:r>
            <a:r>
              <a:rPr lang="tr-TR" altLang="tr-TR" sz="1600" dirty="0" err="1" smtClean="0">
                <a:solidFill>
                  <a:schemeClr val="bg1"/>
                </a:solidFill>
              </a:rPr>
              <a:t>sensation</a:t>
            </a:r>
            <a:endParaRPr lang="tr-TR" altLang="tr-TR" sz="1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dirty="0" err="1" smtClean="0">
                <a:solidFill>
                  <a:schemeClr val="bg1"/>
                </a:solidFill>
              </a:rPr>
              <a:t>Cough</a:t>
            </a:r>
            <a:endParaRPr lang="tr-TR" altLang="tr-TR" sz="1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dirty="0" err="1" smtClean="0">
                <a:solidFill>
                  <a:schemeClr val="bg1"/>
                </a:solidFill>
              </a:rPr>
              <a:t>Asthma</a:t>
            </a:r>
            <a:endParaRPr lang="tr-TR" altLang="tr-TR" sz="1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dirty="0" err="1" smtClean="0">
                <a:solidFill>
                  <a:schemeClr val="bg1"/>
                </a:solidFill>
              </a:rPr>
              <a:t>Laryngitis</a:t>
            </a:r>
            <a:endParaRPr lang="tr-TR" altLang="tr-TR" sz="1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dirty="0" err="1" smtClean="0">
                <a:solidFill>
                  <a:srgbClr val="FFE05D"/>
                </a:solidFill>
              </a:rPr>
              <a:t>Dental</a:t>
            </a:r>
            <a:r>
              <a:rPr lang="tr-TR" altLang="tr-TR" sz="1600" dirty="0" smtClean="0">
                <a:solidFill>
                  <a:srgbClr val="FFE05D"/>
                </a:solidFill>
              </a:rPr>
              <a:t> </a:t>
            </a:r>
            <a:r>
              <a:rPr lang="tr-TR" altLang="tr-TR" sz="1600" dirty="0" err="1" smtClean="0">
                <a:solidFill>
                  <a:srgbClr val="FFE05D"/>
                </a:solidFill>
              </a:rPr>
              <a:t>eresion</a:t>
            </a:r>
            <a:endParaRPr lang="tr-TR" altLang="tr-TR" sz="1600" dirty="0" smtClean="0">
              <a:solidFill>
                <a:srgbClr val="FFE05D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dirty="0" err="1" smtClean="0">
                <a:solidFill>
                  <a:schemeClr val="bg1"/>
                </a:solidFill>
              </a:rPr>
              <a:t>Vocal</a:t>
            </a:r>
            <a:r>
              <a:rPr lang="tr-TR" altLang="tr-TR" sz="1600" dirty="0" smtClean="0">
                <a:solidFill>
                  <a:schemeClr val="bg1"/>
                </a:solidFill>
              </a:rPr>
              <a:t> </a:t>
            </a:r>
            <a:r>
              <a:rPr lang="tr-TR" altLang="tr-TR" sz="1600" dirty="0" err="1" smtClean="0">
                <a:solidFill>
                  <a:schemeClr val="bg1"/>
                </a:solidFill>
              </a:rPr>
              <a:t>cord</a:t>
            </a:r>
            <a:r>
              <a:rPr lang="tr-TR" altLang="tr-TR" sz="1600" dirty="0" smtClean="0">
                <a:solidFill>
                  <a:schemeClr val="bg1"/>
                </a:solidFill>
              </a:rPr>
              <a:t> </a:t>
            </a:r>
            <a:r>
              <a:rPr lang="tr-TR" altLang="tr-TR" sz="1600" dirty="0" err="1" smtClean="0">
                <a:solidFill>
                  <a:schemeClr val="bg1"/>
                </a:solidFill>
              </a:rPr>
              <a:t>polyps</a:t>
            </a:r>
            <a:endParaRPr lang="en-US" altLang="tr-TR" sz="1600" dirty="0" smtClean="0">
              <a:solidFill>
                <a:schemeClr val="bg1"/>
              </a:solidFill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6327" y="1688584"/>
            <a:ext cx="1809750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Fizyolojik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reflü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341563" y="1571625"/>
            <a:ext cx="1809750" cy="64633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Semptomatik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GÖRH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7056438" y="1560513"/>
            <a:ext cx="1809750" cy="64633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Komplike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özofajit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13320" name="Rectangle 10"/>
          <p:cNvSpPr>
            <a:spLocks noChangeArrowheads="1"/>
          </p:cNvSpPr>
          <p:nvPr/>
        </p:nvSpPr>
        <p:spPr bwMode="auto">
          <a:xfrm>
            <a:off x="4548188" y="1563688"/>
            <a:ext cx="2109787" cy="6889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Ezofajit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13321" name="Line 12"/>
          <p:cNvSpPr>
            <a:spLocks noChangeShapeType="1"/>
          </p:cNvSpPr>
          <p:nvPr/>
        </p:nvSpPr>
        <p:spPr bwMode="auto">
          <a:xfrm>
            <a:off x="6731000" y="1873250"/>
            <a:ext cx="287338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322" name="Line 13"/>
          <p:cNvSpPr>
            <a:spLocks noChangeShapeType="1"/>
          </p:cNvSpPr>
          <p:nvPr/>
        </p:nvSpPr>
        <p:spPr bwMode="auto">
          <a:xfrm>
            <a:off x="4428678" y="1871663"/>
            <a:ext cx="287338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323" name="Line 14"/>
          <p:cNvSpPr>
            <a:spLocks noChangeShapeType="1"/>
          </p:cNvSpPr>
          <p:nvPr/>
        </p:nvSpPr>
        <p:spPr bwMode="auto">
          <a:xfrm>
            <a:off x="2049463" y="1882775"/>
            <a:ext cx="287337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3324" name="Rectangle 17"/>
          <p:cNvSpPr>
            <a:spLocks noChangeArrowheads="1"/>
          </p:cNvSpPr>
          <p:nvPr/>
        </p:nvSpPr>
        <p:spPr bwMode="auto">
          <a:xfrm>
            <a:off x="6370638" y="3017838"/>
            <a:ext cx="2444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tr-TR" altLang="tr-TR" sz="1800" b="0" dirty="0">
                <a:solidFill>
                  <a:schemeClr val="bg1"/>
                </a:solidFill>
              </a:rPr>
              <a:t>    </a:t>
            </a:r>
            <a:r>
              <a:rPr lang="tr-TR" altLang="tr-TR" sz="1800" b="0" dirty="0" smtClean="0">
                <a:solidFill>
                  <a:srgbClr val="FFE05D"/>
                </a:solidFill>
              </a:rPr>
              <a:t>Komplikasyonlar</a:t>
            </a:r>
            <a:endParaRPr lang="tr-TR" altLang="tr-TR" sz="2000" b="0" dirty="0">
              <a:solidFill>
                <a:srgbClr val="FFE05D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tr-TR" altLang="tr-TR" sz="1400" b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b="0" dirty="0" smtClean="0">
                <a:solidFill>
                  <a:schemeClr val="bg1"/>
                </a:solidFill>
              </a:rPr>
              <a:t>Uyku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apnesi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Ulserasyon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(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Wolf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)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b="0" dirty="0" smtClean="0">
                <a:solidFill>
                  <a:schemeClr val="bg1"/>
                </a:solidFill>
              </a:rPr>
              <a:t>Kanama /Anemi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b="0" dirty="0" err="1" smtClean="0">
                <a:solidFill>
                  <a:srgbClr val="FFE05D"/>
                </a:solidFill>
              </a:rPr>
              <a:t>Striktür</a:t>
            </a:r>
            <a:endParaRPr lang="tr-TR" altLang="tr-TR" sz="1600" b="0" dirty="0">
              <a:solidFill>
                <a:srgbClr val="FFE05D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b="0" dirty="0" err="1">
                <a:solidFill>
                  <a:srgbClr val="FFE05D"/>
                </a:solidFill>
              </a:rPr>
              <a:t>Barrett</a:t>
            </a:r>
            <a:endParaRPr lang="tr-TR" altLang="tr-TR" sz="1600" b="0" dirty="0">
              <a:solidFill>
                <a:srgbClr val="FFE05D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b="0" dirty="0" err="1">
                <a:solidFill>
                  <a:schemeClr val="bg1"/>
                </a:solidFill>
              </a:rPr>
              <a:t>Adeno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kanser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Aspirasyon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Pnömoni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Pulmoner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fibrozis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13325" name="Text Box 22"/>
          <p:cNvSpPr txBox="1">
            <a:spLocks noChangeArrowheads="1"/>
          </p:cNvSpPr>
          <p:nvPr/>
        </p:nvSpPr>
        <p:spPr bwMode="auto">
          <a:xfrm>
            <a:off x="496888" y="5084763"/>
            <a:ext cx="2736850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Eroziv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özofajit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 var</a:t>
            </a:r>
            <a:endParaRPr lang="tr-TR" altLang="tr-TR" sz="14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Eroziv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özofajit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yok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200" b="0" dirty="0" smtClean="0">
                <a:solidFill>
                  <a:srgbClr val="FFD03B"/>
                </a:solidFill>
              </a:rPr>
              <a:t>( </a:t>
            </a:r>
            <a:r>
              <a:rPr lang="tr-TR" altLang="tr-TR" sz="1200" b="0" dirty="0" err="1" smtClean="0">
                <a:solidFill>
                  <a:srgbClr val="FFD03B"/>
                </a:solidFill>
              </a:rPr>
              <a:t>pH</a:t>
            </a:r>
            <a:r>
              <a:rPr lang="tr-TR" altLang="tr-TR" sz="1200" b="0" dirty="0" smtClean="0">
                <a:solidFill>
                  <a:srgbClr val="FFD03B"/>
                </a:solidFill>
              </a:rPr>
              <a:t> </a:t>
            </a:r>
            <a:r>
              <a:rPr lang="tr-TR" altLang="tr-TR" sz="1200" b="0" dirty="0" err="1" smtClean="0">
                <a:solidFill>
                  <a:srgbClr val="FFD03B"/>
                </a:solidFill>
              </a:rPr>
              <a:t>monitorizasyonu</a:t>
            </a:r>
            <a:r>
              <a:rPr lang="tr-TR" altLang="tr-TR" sz="1200" b="0" dirty="0" smtClean="0">
                <a:solidFill>
                  <a:srgbClr val="FFD03B"/>
                </a:solidFill>
              </a:rPr>
              <a:t> + gerekir)</a:t>
            </a:r>
            <a:endParaRPr lang="en-US" altLang="tr-TR" sz="1200" b="0" dirty="0">
              <a:solidFill>
                <a:schemeClr val="bg1"/>
              </a:solidFill>
            </a:endParaRPr>
          </a:p>
        </p:txBody>
      </p:sp>
      <p:cxnSp>
        <p:nvCxnSpPr>
          <p:cNvPr id="13327" name="Dirsek Bağlayıcısı 9"/>
          <p:cNvCxnSpPr>
            <a:cxnSpLocks noChangeShapeType="1"/>
            <a:stCxn id="13318" idx="2"/>
            <a:endCxn id="13315" idx="0"/>
          </p:cNvCxnSpPr>
          <p:nvPr/>
        </p:nvCxnSpPr>
        <p:spPr bwMode="auto">
          <a:xfrm rot="5400000">
            <a:off x="2022188" y="1785650"/>
            <a:ext cx="791944" cy="1656556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8" name="Dirsek Bağlayıcısı 11"/>
          <p:cNvCxnSpPr>
            <a:cxnSpLocks noChangeShapeType="1"/>
            <a:stCxn id="13318" idx="2"/>
          </p:cNvCxnSpPr>
          <p:nvPr/>
        </p:nvCxnSpPr>
        <p:spPr bwMode="auto">
          <a:xfrm rot="16200000" flipH="1">
            <a:off x="3232656" y="2231737"/>
            <a:ext cx="779246" cy="751683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9" name="Dirsek Bağlayıcısı 17"/>
          <p:cNvCxnSpPr>
            <a:cxnSpLocks noChangeShapeType="1"/>
            <a:stCxn id="13319" idx="2"/>
            <a:endCxn id="13324" idx="0"/>
          </p:cNvCxnSpPr>
          <p:nvPr/>
        </p:nvCxnSpPr>
        <p:spPr bwMode="auto">
          <a:xfrm rot="5400000">
            <a:off x="7371666" y="2428191"/>
            <a:ext cx="810994" cy="368300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169275" y="6335713"/>
            <a:ext cx="698500" cy="476250"/>
          </a:xfrm>
        </p:spPr>
        <p:txBody>
          <a:bodyPr/>
          <a:lstStyle/>
          <a:p>
            <a:pPr>
              <a:defRPr/>
            </a:pPr>
            <a:fld id="{D7F9233A-D55D-44F9-88C0-D05F87076499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9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43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1557338"/>
          <a:ext cx="9029700" cy="461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r:id="rId3" imgW="9028959" imgH="4615072" progId="Excel.Sheet.8">
                  <p:embed/>
                </p:oleObj>
              </mc:Choice>
              <mc:Fallback>
                <p:oleObj r:id="rId3" imgW="9028959" imgH="4615072" progId="Excel.Sheet.8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7338"/>
                        <a:ext cx="9029700" cy="4611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211638" y="6591300"/>
            <a:ext cx="4911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tr-TR" sz="1000" b="0">
                <a:solidFill>
                  <a:schemeClr val="bg1"/>
                </a:solidFill>
              </a:rPr>
              <a:t>Gaynor L.. Am J Gastroenterol 1991, Koufman M.Laryngoscope 1991</a:t>
            </a:r>
            <a:endParaRPr lang="en-US" sz="1000" b="0">
              <a:solidFill>
                <a:schemeClr val="bg1"/>
              </a:solidFill>
            </a:endParaRPr>
          </a:p>
        </p:txBody>
      </p:sp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146050" y="288925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2400" b="0" dirty="0" err="1" smtClean="0">
                <a:solidFill>
                  <a:srgbClr val="FFE05D"/>
                </a:solidFill>
              </a:rPr>
              <a:t>Llaringeal</a:t>
            </a:r>
            <a:r>
              <a:rPr lang="tr-TR" sz="2400" b="0" dirty="0" smtClean="0">
                <a:solidFill>
                  <a:srgbClr val="FFE05D"/>
                </a:solidFill>
              </a:rPr>
              <a:t> </a:t>
            </a:r>
            <a:r>
              <a:rPr lang="tr-TR" sz="2400" b="0" dirty="0">
                <a:solidFill>
                  <a:srgbClr val="FFE05D"/>
                </a:solidFill>
              </a:rPr>
              <a:t>lezyonların </a:t>
            </a:r>
            <a:r>
              <a:rPr lang="tr-TR" sz="2400" b="0" dirty="0" smtClean="0">
                <a:solidFill>
                  <a:srgbClr val="FFE05D"/>
                </a:solidFill>
              </a:rPr>
              <a:t>GÖR ile birlikteliği </a:t>
            </a:r>
            <a:endParaRPr lang="en-US" sz="2400" b="0" dirty="0">
              <a:solidFill>
                <a:srgbClr val="FFE05D"/>
              </a:solidFill>
            </a:endParaRPr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4946650" y="1930400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5" name="Text Box 9"/>
          <p:cNvSpPr txBox="1">
            <a:spLocks noChangeArrowheads="1"/>
          </p:cNvSpPr>
          <p:nvPr/>
        </p:nvSpPr>
        <p:spPr bwMode="auto">
          <a:xfrm>
            <a:off x="5703888" y="1916113"/>
            <a:ext cx="1179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/>
              <a:t>%40-75</a:t>
            </a:r>
            <a:endParaRPr lang="en-US"/>
          </a:p>
        </p:txBody>
      </p:sp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4162425" y="2490788"/>
            <a:ext cx="1179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/>
              <a:t>%25-50</a:t>
            </a:r>
            <a:endParaRPr lang="en-US"/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4089400" y="3725863"/>
            <a:ext cx="1179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/>
              <a:t>%20-52</a:t>
            </a:r>
            <a:endParaRPr lang="en-US"/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5160963" y="4305300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/>
              <a:t>%40-58</a:t>
            </a:r>
            <a:endParaRPr lang="en-US"/>
          </a:p>
        </p:txBody>
      </p:sp>
      <p:sp>
        <p:nvSpPr>
          <p:cNvPr id="2059" name="Text Box 13"/>
          <p:cNvSpPr txBox="1">
            <a:spLocks noChangeArrowheads="1"/>
          </p:cNvSpPr>
          <p:nvPr/>
        </p:nvSpPr>
        <p:spPr bwMode="auto">
          <a:xfrm>
            <a:off x="6435725" y="4913313"/>
            <a:ext cx="1179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/>
              <a:t>%55-80</a:t>
            </a:r>
            <a:endParaRPr lang="en-US"/>
          </a:p>
        </p:txBody>
      </p:sp>
      <p:sp>
        <p:nvSpPr>
          <p:cNvPr id="2060" name="Text Box 14"/>
          <p:cNvSpPr txBox="1">
            <a:spLocks noChangeArrowheads="1"/>
          </p:cNvSpPr>
          <p:nvPr/>
        </p:nvSpPr>
        <p:spPr bwMode="auto">
          <a:xfrm>
            <a:off x="5167313" y="312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/>
              <a:t>%40-60</a:t>
            </a:r>
            <a:endParaRPr lang="en-US"/>
          </a:p>
        </p:txBody>
      </p:sp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B9AA8-ECE7-4FAA-A28E-B2077046DB15}" type="slidenum">
              <a:rPr lang="tr-TR" smtClean="0"/>
              <a:pPr>
                <a:defRPr/>
              </a:pPr>
              <a:t>13</a:t>
            </a:fld>
            <a:endParaRPr lang="tr-TR"/>
          </a:p>
        </p:txBody>
      </p:sp>
      <p:pic>
        <p:nvPicPr>
          <p:cNvPr id="14" name="Picture 16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34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4825" y="1892050"/>
            <a:ext cx="8229600" cy="4319588"/>
          </a:xfrm>
          <a:noFill/>
          <a:ln>
            <a:noFill/>
          </a:ln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dirty="0" smtClean="0">
                <a:solidFill>
                  <a:schemeClr val="bg1"/>
                </a:solidFill>
              </a:rPr>
              <a:t>Öksürüğün yatar pozisyonda veya uyku sırasında gelmesi veya şiddetlenmesi</a:t>
            </a:r>
          </a:p>
          <a:p>
            <a:pPr eaLnBrk="1" hangingPunct="1">
              <a:lnSpc>
                <a:spcPct val="80000"/>
              </a:lnSpc>
              <a:defRPr/>
            </a:pP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dirty="0" smtClean="0">
                <a:solidFill>
                  <a:schemeClr val="bg1"/>
                </a:solidFill>
              </a:rPr>
              <a:t>Normal akciğer </a:t>
            </a:r>
            <a:r>
              <a:rPr lang="tr-TR" sz="2000" dirty="0" err="1" smtClean="0">
                <a:solidFill>
                  <a:schemeClr val="bg1"/>
                </a:solidFill>
              </a:rPr>
              <a:t>grafisi</a:t>
            </a: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tr-TR" sz="20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dirty="0" smtClean="0">
                <a:solidFill>
                  <a:schemeClr val="bg1"/>
                </a:solidFill>
              </a:rPr>
              <a:t>Sigara veya başka </a:t>
            </a:r>
            <a:r>
              <a:rPr lang="tr-TR" sz="2000" dirty="0" err="1" smtClean="0">
                <a:solidFill>
                  <a:schemeClr val="bg1"/>
                </a:solidFill>
              </a:rPr>
              <a:t>irritan</a:t>
            </a:r>
            <a:r>
              <a:rPr lang="tr-TR" sz="2000" dirty="0" smtClean="0">
                <a:solidFill>
                  <a:schemeClr val="bg1"/>
                </a:solidFill>
              </a:rPr>
              <a:t> maddelerin kullanılmaması</a:t>
            </a:r>
          </a:p>
          <a:p>
            <a:pPr eaLnBrk="1" hangingPunct="1">
              <a:lnSpc>
                <a:spcPct val="80000"/>
              </a:lnSpc>
              <a:defRPr/>
            </a:pP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dirty="0" smtClean="0">
                <a:solidFill>
                  <a:schemeClr val="bg1"/>
                </a:solidFill>
              </a:rPr>
              <a:t>ACE inhibitörü kullanılmaması</a:t>
            </a:r>
          </a:p>
          <a:p>
            <a:pPr eaLnBrk="1" hangingPunct="1">
              <a:lnSpc>
                <a:spcPct val="80000"/>
              </a:lnSpc>
              <a:defRPr/>
            </a:pP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dirty="0" err="1" smtClean="0">
                <a:solidFill>
                  <a:schemeClr val="bg1"/>
                </a:solidFill>
              </a:rPr>
              <a:t>Asthma</a:t>
            </a:r>
            <a:r>
              <a:rPr lang="tr-TR" sz="2000" dirty="0" smtClean="0">
                <a:solidFill>
                  <a:schemeClr val="bg1"/>
                </a:solidFill>
              </a:rPr>
              <a:t> tedavisine rağmen  öksürüğün geçmemesi </a:t>
            </a:r>
          </a:p>
          <a:p>
            <a:pPr eaLnBrk="1" hangingPunct="1">
              <a:lnSpc>
                <a:spcPct val="80000"/>
              </a:lnSpc>
              <a:defRPr/>
            </a:pP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dirty="0" err="1" smtClean="0">
                <a:solidFill>
                  <a:schemeClr val="bg1"/>
                </a:solidFill>
              </a:rPr>
              <a:t>Postnazal</a:t>
            </a:r>
            <a:r>
              <a:rPr lang="tr-TR" sz="2000" dirty="0" smtClean="0">
                <a:solidFill>
                  <a:schemeClr val="bg1"/>
                </a:solidFill>
              </a:rPr>
              <a:t> akıntı tedavisine rağmen öksürüğün geçmemesi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6591" y="54868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tr-TR" sz="2000" dirty="0" smtClean="0">
                <a:solidFill>
                  <a:srgbClr val="FFE05D"/>
                </a:solidFill>
              </a:rPr>
              <a:t>Kronik öksürüğü olan hastalarda </a:t>
            </a:r>
            <a:r>
              <a:rPr lang="tr-TR" sz="2000" dirty="0" err="1" smtClean="0">
                <a:solidFill>
                  <a:srgbClr val="FFE05D"/>
                </a:solidFill>
              </a:rPr>
              <a:t>etyolojide</a:t>
            </a:r>
            <a:r>
              <a:rPr lang="tr-TR" sz="2000" dirty="0" smtClean="0">
                <a:solidFill>
                  <a:srgbClr val="FFE05D"/>
                </a:solidFill>
              </a:rPr>
              <a:t> GÖRH </a:t>
            </a:r>
            <a:r>
              <a:rPr lang="tr-TR" sz="2000" dirty="0" err="1" smtClean="0">
                <a:solidFill>
                  <a:srgbClr val="FFE05D"/>
                </a:solidFill>
              </a:rPr>
              <a:t>nın</a:t>
            </a:r>
            <a:r>
              <a:rPr lang="tr-TR" sz="2000" dirty="0" smtClean="0">
                <a:solidFill>
                  <a:srgbClr val="FFE05D"/>
                </a:solidFill>
              </a:rPr>
              <a:t> olabileceğini düşündüren  bulgular</a:t>
            </a:r>
            <a:endParaRPr lang="en-US" sz="2000" dirty="0" smtClean="0">
              <a:solidFill>
                <a:srgbClr val="FFE05D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BA08E-1089-47E4-986D-51B114789745}" type="slidenum">
              <a:rPr lang="tr-TR" smtClean="0"/>
              <a:pPr>
                <a:defRPr/>
              </a:pPr>
              <a:t>14</a:t>
            </a:fld>
            <a:endParaRPr lang="tr-TR"/>
          </a:p>
        </p:txBody>
      </p:sp>
      <p:pic>
        <p:nvPicPr>
          <p:cNvPr id="6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47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5269" y="454026"/>
            <a:ext cx="8686800" cy="1143000"/>
          </a:xfrm>
        </p:spPr>
        <p:txBody>
          <a:bodyPr/>
          <a:lstStyle/>
          <a:p>
            <a:pPr eaLnBrk="1" hangingPunct="1"/>
            <a:r>
              <a:rPr lang="tr-TR" sz="2000" dirty="0" err="1" smtClean="0">
                <a:solidFill>
                  <a:srgbClr val="FFE05D"/>
                </a:solidFill>
              </a:rPr>
              <a:t>Astmatik</a:t>
            </a:r>
            <a:r>
              <a:rPr lang="tr-TR" sz="2000" dirty="0" smtClean="0">
                <a:solidFill>
                  <a:srgbClr val="FFE05D"/>
                </a:solidFill>
              </a:rPr>
              <a:t> semptomların GÖR ye bağlı olduğunu  gösterebilecek  bulgular</a:t>
            </a:r>
            <a:endParaRPr lang="en-US" sz="2000" dirty="0" smtClean="0">
              <a:solidFill>
                <a:srgbClr val="FFE05D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8" y="1773238"/>
            <a:ext cx="8208962" cy="4392612"/>
          </a:xfrm>
          <a:noFill/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tr-TR" sz="2000" dirty="0" smtClean="0">
                <a:solidFill>
                  <a:schemeClr val="bg1"/>
                </a:solidFill>
              </a:rPr>
              <a:t>Erişkin yaşta başlayan </a:t>
            </a:r>
            <a:r>
              <a:rPr lang="tr-TR" sz="2000" dirty="0" err="1" smtClean="0">
                <a:solidFill>
                  <a:schemeClr val="bg1"/>
                </a:solidFill>
              </a:rPr>
              <a:t>asthma</a:t>
            </a: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tr-TR" sz="2000" dirty="0" err="1" smtClean="0">
                <a:solidFill>
                  <a:schemeClr val="bg1"/>
                </a:solidFill>
              </a:rPr>
              <a:t>Nonallerjik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 smtClean="0">
                <a:solidFill>
                  <a:schemeClr val="bg1"/>
                </a:solidFill>
              </a:rPr>
              <a:t>asthma</a:t>
            </a: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tr-TR" sz="2000" dirty="0" err="1" smtClean="0">
                <a:solidFill>
                  <a:schemeClr val="bg1"/>
                </a:solidFill>
              </a:rPr>
              <a:t>Asthma</a:t>
            </a:r>
            <a:r>
              <a:rPr lang="tr-TR" sz="2000" dirty="0" smtClean="0">
                <a:solidFill>
                  <a:schemeClr val="bg1"/>
                </a:solidFill>
              </a:rPr>
              <a:t> tedavisine yeterli yanıt alınmaması</a:t>
            </a:r>
          </a:p>
          <a:p>
            <a:pPr eaLnBrk="1" hangingPunct="1">
              <a:defRPr/>
            </a:pP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tr-TR" sz="2000" dirty="0" smtClean="0">
                <a:solidFill>
                  <a:schemeClr val="bg1"/>
                </a:solidFill>
              </a:rPr>
              <a:t>Gece gelen öksürük </a:t>
            </a:r>
          </a:p>
          <a:p>
            <a:pPr eaLnBrk="1" hangingPunct="1">
              <a:defRPr/>
            </a:pPr>
            <a:endParaRPr lang="tr-TR" sz="20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tr-TR" sz="2000" dirty="0" err="1" smtClean="0">
                <a:solidFill>
                  <a:schemeClr val="bg1"/>
                </a:solidFill>
              </a:rPr>
              <a:t>Asthma</a:t>
            </a:r>
            <a:r>
              <a:rPr lang="tr-TR" sz="2000" dirty="0" smtClean="0">
                <a:solidFill>
                  <a:schemeClr val="bg1"/>
                </a:solidFill>
              </a:rPr>
              <a:t> semptomlarının yemek sonrasında ve yatar pozisyonda artması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889625" y="6518275"/>
            <a:ext cx="3168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tr-TR" sz="1000" b="0">
                <a:solidFill>
                  <a:schemeClr val="bg1"/>
                </a:solidFill>
              </a:rPr>
              <a:t>Simpson et al.et al.Arch Int Med 1995</a:t>
            </a:r>
            <a:endParaRPr lang="en-US" sz="1000" b="0">
              <a:solidFill>
                <a:schemeClr val="bg1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BA08E-1089-47E4-986D-51B114789745}" type="slidenum">
              <a:rPr lang="tr-TR" smtClean="0"/>
              <a:pPr>
                <a:defRPr/>
              </a:pPr>
              <a:t>15</a:t>
            </a:fld>
            <a:endParaRPr lang="tr-TR"/>
          </a:p>
        </p:txBody>
      </p:sp>
      <p:pic>
        <p:nvPicPr>
          <p:cNvPr id="7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83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8"/>
          <p:cNvSpPr txBox="1">
            <a:spLocks noChangeArrowheads="1"/>
          </p:cNvSpPr>
          <p:nvPr/>
        </p:nvSpPr>
        <p:spPr bwMode="auto">
          <a:xfrm>
            <a:off x="677863" y="6159500"/>
            <a:ext cx="1584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600"/>
              <a:t>Stomach</a:t>
            </a:r>
            <a:endParaRPr lang="en-US" altLang="tr-TR" sz="1600"/>
          </a:p>
        </p:txBody>
      </p:sp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6316663" y="476250"/>
            <a:ext cx="26130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600" b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r-TR" sz="1600" b="0">
              <a:solidFill>
                <a:schemeClr val="bg1"/>
              </a:solidFill>
            </a:endParaRPr>
          </a:p>
        </p:txBody>
      </p:sp>
      <p:sp>
        <p:nvSpPr>
          <p:cNvPr id="15364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5529263" y="2068513"/>
            <a:ext cx="3400425" cy="4381500"/>
          </a:xfrm>
        </p:spPr>
        <p:txBody>
          <a:bodyPr/>
          <a:lstStyle/>
          <a:p>
            <a:r>
              <a:rPr lang="tr-TR" altLang="tr-TR" sz="1400" dirty="0" smtClean="0">
                <a:solidFill>
                  <a:schemeClr val="bg1"/>
                </a:solidFill>
              </a:rPr>
              <a:t>Grade A:  Bir veya daha fazla 5mm den kısa lineer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erezyon</a:t>
            </a:r>
            <a:endParaRPr lang="tr-TR" altLang="tr-TR" sz="1400" dirty="0" smtClean="0">
              <a:solidFill>
                <a:schemeClr val="bg1"/>
              </a:solidFill>
            </a:endParaRPr>
          </a:p>
          <a:p>
            <a:endParaRPr lang="tr-TR" altLang="tr-TR" sz="1400" dirty="0" smtClean="0">
              <a:solidFill>
                <a:schemeClr val="bg1"/>
              </a:solidFill>
            </a:endParaRPr>
          </a:p>
          <a:p>
            <a:r>
              <a:rPr lang="tr-TR" altLang="tr-TR" sz="1400" dirty="0" smtClean="0">
                <a:solidFill>
                  <a:schemeClr val="bg1"/>
                </a:solidFill>
              </a:rPr>
              <a:t>Grade B:  5mm den uzun lineer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erezyonlar</a:t>
            </a:r>
            <a:r>
              <a:rPr lang="tr-TR" altLang="tr-TR" sz="1400" dirty="0" smtClean="0">
                <a:solidFill>
                  <a:schemeClr val="bg1"/>
                </a:solidFill>
              </a:rPr>
              <a:t>,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mukozal</a:t>
            </a:r>
            <a:r>
              <a:rPr lang="tr-TR" altLang="tr-TR" sz="1400" dirty="0" smtClean="0">
                <a:solidFill>
                  <a:schemeClr val="bg1"/>
                </a:solidFill>
              </a:rPr>
              <a:t> kıvrımlar üzerine sınırlı,  diğer lezyonlarla birleşmeyen</a:t>
            </a:r>
          </a:p>
          <a:p>
            <a:endParaRPr lang="tr-TR" altLang="tr-TR" sz="1400" dirty="0" smtClean="0">
              <a:solidFill>
                <a:schemeClr val="bg1"/>
              </a:solidFill>
            </a:endParaRPr>
          </a:p>
          <a:p>
            <a:r>
              <a:rPr lang="tr-TR" altLang="tr-TR" sz="1400" dirty="0" smtClean="0">
                <a:solidFill>
                  <a:schemeClr val="bg1"/>
                </a:solidFill>
              </a:rPr>
              <a:t>Grade C: İki veya daha fazla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mukozal</a:t>
            </a:r>
            <a:r>
              <a:rPr lang="tr-TR" altLang="tr-TR" sz="1400" dirty="0" smtClean="0">
                <a:solidFill>
                  <a:schemeClr val="bg1"/>
                </a:solidFill>
              </a:rPr>
              <a:t> kıvrım üzerinde birbiri ile birleşmeye meyilli,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özofagusu</a:t>
            </a:r>
            <a:r>
              <a:rPr lang="tr-TR" altLang="tr-TR" sz="1400" dirty="0" smtClean="0">
                <a:solidFill>
                  <a:schemeClr val="bg1"/>
                </a:solidFill>
              </a:rPr>
              <a:t> &lt;%75 çevreleyen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erezyonlar</a:t>
            </a:r>
            <a:endParaRPr lang="tr-TR" altLang="tr-TR" sz="1400" dirty="0" smtClean="0">
              <a:solidFill>
                <a:schemeClr val="bg1"/>
              </a:solidFill>
            </a:endParaRPr>
          </a:p>
          <a:p>
            <a:endParaRPr lang="tr-TR" altLang="tr-TR" sz="1400" dirty="0" smtClean="0">
              <a:solidFill>
                <a:schemeClr val="bg1"/>
              </a:solidFill>
            </a:endParaRPr>
          </a:p>
          <a:p>
            <a:r>
              <a:rPr lang="tr-TR" altLang="tr-TR" sz="1400" dirty="0" smtClean="0">
                <a:solidFill>
                  <a:schemeClr val="bg1"/>
                </a:solidFill>
              </a:rPr>
              <a:t>Grade D: 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Özofagusu</a:t>
            </a:r>
            <a:r>
              <a:rPr lang="tr-TR" altLang="tr-TR" sz="1400" dirty="0" smtClean="0">
                <a:solidFill>
                  <a:schemeClr val="bg1"/>
                </a:solidFill>
              </a:rPr>
              <a:t> &gt;%75 çevreleyen </a:t>
            </a:r>
            <a:r>
              <a:rPr lang="tr-TR" altLang="tr-TR" sz="1400" dirty="0" err="1" smtClean="0">
                <a:solidFill>
                  <a:schemeClr val="bg1"/>
                </a:solidFill>
              </a:rPr>
              <a:t>erezyonlar</a:t>
            </a:r>
            <a:r>
              <a:rPr lang="tr-TR" altLang="tr-TR" sz="1400" dirty="0" smtClean="0">
                <a:solidFill>
                  <a:schemeClr val="bg1"/>
                </a:solidFill>
              </a:rPr>
              <a:t> </a:t>
            </a:r>
            <a:endParaRPr lang="en-US" altLang="tr-TR" sz="1400" dirty="0" smtClean="0"/>
          </a:p>
        </p:txBody>
      </p: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814388" y="1052513"/>
            <a:ext cx="151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800" b="0">
                <a:solidFill>
                  <a:schemeClr val="bg1"/>
                </a:solidFill>
              </a:rPr>
              <a:t>Grade A</a:t>
            </a:r>
            <a:endParaRPr lang="en-US" altLang="tr-TR" sz="1800" b="0">
              <a:solidFill>
                <a:schemeClr val="bg1"/>
              </a:solidFill>
            </a:endParaRPr>
          </a:p>
        </p:txBody>
      </p:sp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3348038" y="1063625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800" b="0">
                <a:solidFill>
                  <a:schemeClr val="bg1"/>
                </a:solidFill>
              </a:rPr>
              <a:t>Grade B</a:t>
            </a:r>
            <a:endParaRPr lang="en-US" altLang="tr-TR" sz="1800" b="0">
              <a:solidFill>
                <a:schemeClr val="bg1"/>
              </a:solidFill>
            </a:endParaRPr>
          </a:p>
        </p:txBody>
      </p:sp>
      <p:sp>
        <p:nvSpPr>
          <p:cNvPr id="15367" name="Text Box 14"/>
          <p:cNvSpPr txBox="1">
            <a:spLocks noChangeArrowheads="1"/>
          </p:cNvSpPr>
          <p:nvPr/>
        </p:nvSpPr>
        <p:spPr bwMode="auto">
          <a:xfrm>
            <a:off x="711200" y="3892550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800" b="0">
                <a:solidFill>
                  <a:schemeClr val="bg1"/>
                </a:solidFill>
              </a:rPr>
              <a:t>Grade C</a:t>
            </a:r>
            <a:endParaRPr lang="en-US" altLang="tr-TR" sz="1800" b="0">
              <a:solidFill>
                <a:schemeClr val="bg1"/>
              </a:solidFill>
            </a:endParaRPr>
          </a:p>
        </p:txBody>
      </p:sp>
      <p:sp>
        <p:nvSpPr>
          <p:cNvPr id="15368" name="Text Box 15"/>
          <p:cNvSpPr txBox="1">
            <a:spLocks noChangeArrowheads="1"/>
          </p:cNvSpPr>
          <p:nvPr/>
        </p:nvSpPr>
        <p:spPr bwMode="auto">
          <a:xfrm>
            <a:off x="3481388" y="3860800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800" b="0">
                <a:solidFill>
                  <a:schemeClr val="bg1"/>
                </a:solidFill>
              </a:rPr>
              <a:t>Grade D</a:t>
            </a:r>
            <a:endParaRPr lang="en-US" altLang="tr-TR" sz="1800" b="0">
              <a:solidFill>
                <a:schemeClr val="bg1"/>
              </a:solidFill>
            </a:endParaRPr>
          </a:p>
        </p:txBody>
      </p:sp>
      <p:sp>
        <p:nvSpPr>
          <p:cNvPr id="15369" name="Text Box 16"/>
          <p:cNvSpPr txBox="1">
            <a:spLocks noChangeArrowheads="1"/>
          </p:cNvSpPr>
          <p:nvPr/>
        </p:nvSpPr>
        <p:spPr bwMode="auto">
          <a:xfrm>
            <a:off x="5761038" y="1060450"/>
            <a:ext cx="3168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600" b="0" dirty="0" err="1" smtClean="0">
                <a:solidFill>
                  <a:srgbClr val="FFE05D"/>
                </a:solidFill>
              </a:rPr>
              <a:t>Reflü</a:t>
            </a:r>
            <a:r>
              <a:rPr lang="tr-TR" altLang="tr-TR" sz="1600" b="0" dirty="0" smtClean="0">
                <a:solidFill>
                  <a:srgbClr val="FFE05D"/>
                </a:solidFill>
              </a:rPr>
              <a:t> </a:t>
            </a:r>
            <a:r>
              <a:rPr lang="tr-TR" altLang="tr-TR" sz="1600" b="0" dirty="0" err="1" smtClean="0">
                <a:solidFill>
                  <a:srgbClr val="FFE05D"/>
                </a:solidFill>
              </a:rPr>
              <a:t>özofajitte</a:t>
            </a:r>
            <a:r>
              <a:rPr lang="tr-TR" altLang="tr-TR" sz="1600" b="0" dirty="0" smtClean="0">
                <a:solidFill>
                  <a:srgbClr val="FFE05D"/>
                </a:solidFill>
              </a:rPr>
              <a:t> LA </a:t>
            </a:r>
            <a:r>
              <a:rPr lang="tr-TR" altLang="tr-TR" sz="1600" b="0" dirty="0">
                <a:solidFill>
                  <a:srgbClr val="FFE05D"/>
                </a:solidFill>
              </a:rPr>
              <a:t>(Los Angeles) </a:t>
            </a:r>
            <a:r>
              <a:rPr lang="tr-TR" altLang="tr-TR" sz="1600" b="0" dirty="0" smtClean="0">
                <a:solidFill>
                  <a:srgbClr val="FFE05D"/>
                </a:solidFill>
              </a:rPr>
              <a:t>sınıflaması</a:t>
            </a:r>
            <a:endParaRPr lang="en-US" altLang="tr-TR" sz="1600" b="0" dirty="0">
              <a:solidFill>
                <a:srgbClr val="FFE05D"/>
              </a:solidFill>
            </a:endParaRPr>
          </a:p>
        </p:txBody>
      </p:sp>
      <p:pic>
        <p:nvPicPr>
          <p:cNvPr id="15370" name="Picture 24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1473200"/>
            <a:ext cx="2208213" cy="20732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25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473200"/>
            <a:ext cx="2217738" cy="20716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26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59263"/>
            <a:ext cx="2217738" cy="20732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27"/>
          <p:cNvPicPr>
            <a:picLocks noChangeAspect="1" noChangeArrowheads="1"/>
          </p:cNvPicPr>
          <p:nvPr/>
        </p:nvPicPr>
        <p:blipFill>
          <a:blip r:embed="rId5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4259263"/>
            <a:ext cx="2165350" cy="20685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4" name="Text Box 37"/>
          <p:cNvSpPr txBox="1">
            <a:spLocks noChangeArrowheads="1"/>
          </p:cNvSpPr>
          <p:nvPr/>
        </p:nvSpPr>
        <p:spPr bwMode="auto">
          <a:xfrm>
            <a:off x="5860256" y="6531191"/>
            <a:ext cx="27384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tr-TR" altLang="tr-TR" sz="1000" b="0" dirty="0" err="1">
                <a:solidFill>
                  <a:schemeClr val="bg1"/>
                </a:solidFill>
              </a:rPr>
              <a:t>Lundell</a:t>
            </a:r>
            <a:r>
              <a:rPr lang="tr-TR" altLang="tr-TR" sz="1000" b="0" dirty="0">
                <a:solidFill>
                  <a:schemeClr val="bg1"/>
                </a:solidFill>
              </a:rPr>
              <a:t> et al Gut 1999</a:t>
            </a:r>
            <a:endParaRPr lang="en-US" altLang="tr-TR" sz="1000" b="0" dirty="0">
              <a:solidFill>
                <a:schemeClr val="bg1"/>
              </a:solidFill>
            </a:endParaRPr>
          </a:p>
        </p:txBody>
      </p:sp>
      <p:sp>
        <p:nvSpPr>
          <p:cNvPr id="15375" name="Metin kutusu 1"/>
          <p:cNvSpPr txBox="1">
            <a:spLocks noChangeArrowheads="1"/>
          </p:cNvSpPr>
          <p:nvPr/>
        </p:nvSpPr>
        <p:spPr bwMode="auto">
          <a:xfrm>
            <a:off x="2484438" y="273050"/>
            <a:ext cx="433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400" b="0" dirty="0" smtClean="0">
                <a:solidFill>
                  <a:srgbClr val="FFE05D"/>
                </a:solidFill>
              </a:rPr>
              <a:t>Endoskopi </a:t>
            </a:r>
            <a:r>
              <a:rPr lang="tr-TR" altLang="tr-TR" sz="1800" b="0" dirty="0" smtClean="0">
                <a:solidFill>
                  <a:srgbClr val="FFE05D"/>
                </a:solidFill>
              </a:rPr>
              <a:t>(Gastroskopi)</a:t>
            </a:r>
            <a:endParaRPr lang="tr-TR" altLang="tr-TR" sz="1800" b="0" dirty="0">
              <a:solidFill>
                <a:srgbClr val="FFE05D"/>
              </a:solidFill>
            </a:endParaRPr>
          </a:p>
        </p:txBody>
      </p:sp>
      <p:sp>
        <p:nvSpPr>
          <p:cNvPr id="27664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62963" y="6403975"/>
            <a:ext cx="558800" cy="3524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88EB8E4-2D91-4C8C-AB10-FD0A1559E3BF}" type="slidenum">
              <a:rPr lang="tr-TR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16</a:t>
            </a:fld>
            <a:endParaRPr lang="tr-TR" altLang="tr-TR" sz="1400" smtClean="0">
              <a:solidFill>
                <a:schemeClr val="bg1"/>
              </a:solidFill>
            </a:endParaRPr>
          </a:p>
        </p:txBody>
      </p:sp>
      <p:pic>
        <p:nvPicPr>
          <p:cNvPr id="18" name="Picture 16" descr="CTF_Logo_tp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9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3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948488" y="6410325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EA429AC-0E2D-4E52-831E-9F4079342A8A}" type="slidenum">
              <a:rPr lang="tr-TR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17</a:t>
            </a:fld>
            <a:endParaRPr lang="tr-TR" altLang="tr-TR" sz="1400" smtClean="0">
              <a:solidFill>
                <a:schemeClr val="bg1"/>
              </a:solidFill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tr-TR" sz="2800" dirty="0">
                <a:solidFill>
                  <a:srgbClr val="FFE05D"/>
                </a:solidFill>
              </a:rPr>
              <a:t>GÖRH </a:t>
            </a:r>
            <a:r>
              <a:rPr lang="tr-TR" sz="2800" dirty="0" err="1">
                <a:solidFill>
                  <a:srgbClr val="FFE05D"/>
                </a:solidFill>
              </a:rPr>
              <a:t>nın</a:t>
            </a:r>
            <a:r>
              <a:rPr lang="tr-TR" sz="2800" dirty="0">
                <a:solidFill>
                  <a:srgbClr val="FFE05D"/>
                </a:solidFill>
              </a:rPr>
              <a:t> komplikasyonları</a:t>
            </a:r>
            <a:endParaRPr lang="en-US" altLang="tr-TR" sz="2800" dirty="0" smtClean="0">
              <a:solidFill>
                <a:srgbClr val="FFE05D"/>
              </a:solidFill>
            </a:endParaRP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368300" y="1858963"/>
            <a:ext cx="2160588" cy="1009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Ülseratif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özofajit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3471863" y="1917700"/>
            <a:ext cx="2160587" cy="1009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Peptik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striktür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      (%1-20)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6445250" y="1917700"/>
            <a:ext cx="2160588" cy="1009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Barrett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metaplazisi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              (%10-15)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366713" y="3546475"/>
            <a:ext cx="2160587" cy="8255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Kanama (&lt; %2) </a:t>
            </a:r>
            <a:endParaRPr lang="tr-TR" altLang="tr-TR" sz="18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Anemi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19465" name="Rectangle 8"/>
          <p:cNvSpPr>
            <a:spLocks noChangeArrowheads="1"/>
          </p:cNvSpPr>
          <p:nvPr/>
        </p:nvSpPr>
        <p:spPr bwMode="auto">
          <a:xfrm>
            <a:off x="3371850" y="3606800"/>
            <a:ext cx="2160588" cy="8286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Disfaji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19466" name="Rectangle 9"/>
          <p:cNvSpPr>
            <a:spLocks noChangeArrowheads="1"/>
          </p:cNvSpPr>
          <p:nvPr/>
        </p:nvSpPr>
        <p:spPr bwMode="auto">
          <a:xfrm>
            <a:off x="6446838" y="3587750"/>
            <a:ext cx="2160587" cy="8397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Özofagus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kanseri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19467" name="Rectangle 10"/>
          <p:cNvSpPr>
            <a:spLocks noChangeArrowheads="1"/>
          </p:cNvSpPr>
          <p:nvPr/>
        </p:nvSpPr>
        <p:spPr bwMode="auto">
          <a:xfrm>
            <a:off x="1933575" y="5186363"/>
            <a:ext cx="2447925" cy="9366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Özofagus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dışı komplikasyonlar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sp>
        <p:nvSpPr>
          <p:cNvPr id="19468" name="Rectangle 11"/>
          <p:cNvSpPr>
            <a:spLocks noChangeArrowheads="1"/>
          </p:cNvSpPr>
          <p:nvPr/>
        </p:nvSpPr>
        <p:spPr bwMode="auto">
          <a:xfrm>
            <a:off x="5385721" y="4868863"/>
            <a:ext cx="2298700" cy="187250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tr-TR" sz="2400" b="0" baseline="30000" dirty="0">
                <a:solidFill>
                  <a:schemeClr val="bg1"/>
                </a:solidFill>
              </a:rPr>
              <a:t>Kronik öksürük </a:t>
            </a:r>
          </a:p>
          <a:p>
            <a:pPr>
              <a:buNone/>
            </a:pPr>
            <a:r>
              <a:rPr lang="tr-TR" sz="2400" b="0" baseline="30000" dirty="0" err="1">
                <a:solidFill>
                  <a:schemeClr val="bg1"/>
                </a:solidFill>
              </a:rPr>
              <a:t>Pnömoni</a:t>
            </a:r>
            <a:endParaRPr lang="tr-TR" sz="2400" b="0" baseline="300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tr-TR" sz="2400" b="0" baseline="30000" dirty="0" err="1">
                <a:solidFill>
                  <a:schemeClr val="bg1"/>
                </a:solidFill>
              </a:rPr>
              <a:t>Asthma</a:t>
            </a:r>
            <a:r>
              <a:rPr lang="tr-TR" sz="2400" b="0" baseline="30000" dirty="0">
                <a:solidFill>
                  <a:schemeClr val="bg1"/>
                </a:solidFill>
              </a:rPr>
              <a:t>                 Uyku bozuklukları Horlama          </a:t>
            </a:r>
            <a:r>
              <a:rPr lang="tr-TR" sz="2400" b="0" baseline="30000" dirty="0" smtClean="0">
                <a:solidFill>
                  <a:schemeClr val="bg1"/>
                </a:solidFill>
              </a:rPr>
              <a:t>          </a:t>
            </a:r>
            <a:r>
              <a:rPr lang="tr-TR" sz="2400" b="0" baseline="30000" dirty="0" err="1" smtClean="0">
                <a:solidFill>
                  <a:schemeClr val="bg1"/>
                </a:solidFill>
              </a:rPr>
              <a:t>Larynx</a:t>
            </a:r>
            <a:r>
              <a:rPr lang="tr-TR" sz="2400" b="0" baseline="30000" dirty="0" smtClean="0">
                <a:solidFill>
                  <a:schemeClr val="bg1"/>
                </a:solidFill>
              </a:rPr>
              <a:t> </a:t>
            </a:r>
            <a:r>
              <a:rPr lang="tr-TR" sz="2400" b="0" baseline="30000" dirty="0" err="1" smtClean="0">
                <a:solidFill>
                  <a:schemeClr val="bg1"/>
                </a:solidFill>
              </a:rPr>
              <a:t>ca</a:t>
            </a:r>
            <a:r>
              <a:rPr lang="tr-TR" sz="1600" baseline="30000" dirty="0">
                <a:solidFill>
                  <a:schemeClr val="bg1"/>
                </a:solidFill>
              </a:rPr>
              <a:t> </a:t>
            </a:r>
            <a:r>
              <a:rPr lang="tr-TR" sz="2400" baseline="30000" dirty="0" smtClean="0">
                <a:solidFill>
                  <a:schemeClr val="bg1"/>
                </a:solidFill>
              </a:rPr>
              <a:t>?</a:t>
            </a:r>
            <a:endParaRPr lang="en-US" sz="2400" baseline="30000" dirty="0">
              <a:solidFill>
                <a:schemeClr val="bg1"/>
              </a:solidFill>
            </a:endParaRPr>
          </a:p>
        </p:txBody>
      </p:sp>
      <p:cxnSp>
        <p:nvCxnSpPr>
          <p:cNvPr id="19469" name="AutoShape 13"/>
          <p:cNvCxnSpPr>
            <a:cxnSpLocks noChangeShapeType="1"/>
            <a:stCxn id="19461" idx="2"/>
            <a:endCxn id="19464" idx="0"/>
          </p:cNvCxnSpPr>
          <p:nvPr/>
        </p:nvCxnSpPr>
        <p:spPr bwMode="auto">
          <a:xfrm rot="5400000">
            <a:off x="1123950" y="3206750"/>
            <a:ext cx="649288" cy="1588"/>
          </a:xfrm>
          <a:prstGeom prst="bentConnector3">
            <a:avLst>
              <a:gd name="adj1" fmla="val 49880"/>
            </a:avLst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0" name="Line 15"/>
          <p:cNvSpPr>
            <a:spLocks noChangeShapeType="1"/>
          </p:cNvSpPr>
          <p:nvPr/>
        </p:nvSpPr>
        <p:spPr bwMode="auto">
          <a:xfrm flipH="1">
            <a:off x="4497388" y="2924175"/>
            <a:ext cx="3175" cy="6588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9471" name="Line 16"/>
          <p:cNvSpPr>
            <a:spLocks noChangeShapeType="1"/>
          </p:cNvSpPr>
          <p:nvPr/>
        </p:nvSpPr>
        <p:spPr bwMode="auto">
          <a:xfrm>
            <a:off x="7524750" y="2924175"/>
            <a:ext cx="0" cy="6492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9472" name="Line 18"/>
          <p:cNvSpPr>
            <a:spLocks noChangeShapeType="1"/>
          </p:cNvSpPr>
          <p:nvPr/>
        </p:nvSpPr>
        <p:spPr bwMode="auto">
          <a:xfrm>
            <a:off x="4380040" y="5661025"/>
            <a:ext cx="100012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cxnSp>
        <p:nvCxnSpPr>
          <p:cNvPr id="57" name="AutoShape 21"/>
          <p:cNvCxnSpPr>
            <a:cxnSpLocks noChangeShapeType="1"/>
          </p:cNvCxnSpPr>
          <p:nvPr/>
        </p:nvCxnSpPr>
        <p:spPr bwMode="auto">
          <a:xfrm rot="5400000">
            <a:off x="1641476" y="2241550"/>
            <a:ext cx="4032250" cy="1800225"/>
          </a:xfrm>
          <a:prstGeom prst="bentConnector3">
            <a:avLst>
              <a:gd name="adj1" fmla="val 8412"/>
            </a:avLst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22"/>
          <p:cNvCxnSpPr>
            <a:cxnSpLocks noChangeShapeType="1"/>
          </p:cNvCxnSpPr>
          <p:nvPr/>
        </p:nvCxnSpPr>
        <p:spPr bwMode="auto">
          <a:xfrm rot="5400000">
            <a:off x="2600326" y="-112713"/>
            <a:ext cx="792162" cy="3122613"/>
          </a:xfrm>
          <a:prstGeom prst="bentConnector3">
            <a:avLst>
              <a:gd name="adj1" fmla="val 50903"/>
            </a:avLst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AutoShape 24"/>
          <p:cNvCxnSpPr>
            <a:cxnSpLocks noChangeShapeType="1"/>
          </p:cNvCxnSpPr>
          <p:nvPr/>
        </p:nvCxnSpPr>
        <p:spPr bwMode="auto">
          <a:xfrm rot="16200000" flipH="1">
            <a:off x="5612607" y="-10319"/>
            <a:ext cx="850900" cy="2954337"/>
          </a:xfrm>
          <a:prstGeom prst="bentConnector3">
            <a:avLst>
              <a:gd name="adj1" fmla="val 50745"/>
            </a:avLst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Düz Ok Bağlayıcısı 3"/>
          <p:cNvCxnSpPr>
            <a:cxnSpLocks noChangeShapeType="1"/>
            <a:stCxn id="19460" idx="2"/>
            <a:endCxn id="19462" idx="0"/>
          </p:cNvCxnSpPr>
          <p:nvPr/>
        </p:nvCxnSpPr>
        <p:spPr bwMode="auto">
          <a:xfrm flipH="1">
            <a:off x="4552950" y="1052513"/>
            <a:ext cx="19050" cy="865187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43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title"/>
          </p:nvPr>
        </p:nvSpPr>
        <p:spPr>
          <a:xfrm>
            <a:off x="233744" y="107068"/>
            <a:ext cx="6491288" cy="1143000"/>
          </a:xfrm>
        </p:spPr>
        <p:txBody>
          <a:bodyPr/>
          <a:lstStyle/>
          <a:p>
            <a:r>
              <a:rPr lang="tr-TR" altLang="tr-TR" sz="2400" dirty="0" err="1" smtClean="0">
                <a:solidFill>
                  <a:srgbClr val="FFE05D"/>
                </a:solidFill>
              </a:rPr>
              <a:t>Peptik</a:t>
            </a:r>
            <a:r>
              <a:rPr lang="tr-TR" altLang="tr-TR" sz="2400" dirty="0" smtClean="0">
                <a:solidFill>
                  <a:srgbClr val="FFE05D"/>
                </a:solidFill>
              </a:rPr>
              <a:t> </a:t>
            </a:r>
            <a:r>
              <a:rPr lang="tr-TR" altLang="tr-TR" sz="2400" dirty="0" err="1" smtClean="0">
                <a:solidFill>
                  <a:srgbClr val="FFE05D"/>
                </a:solidFill>
              </a:rPr>
              <a:t>striktür</a:t>
            </a:r>
            <a:endParaRPr lang="en-US" altLang="tr-TR" sz="2400" dirty="0" smtClean="0">
              <a:solidFill>
                <a:srgbClr val="FFE05D"/>
              </a:solidFill>
            </a:endParaRPr>
          </a:p>
        </p:txBody>
      </p:sp>
      <p:sp>
        <p:nvSpPr>
          <p:cNvPr id="20483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230205" y="1250068"/>
            <a:ext cx="5497686" cy="4551362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tr-TR" altLang="tr-TR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tr-TR" altLang="tr-TR" sz="2000" dirty="0" smtClean="0">
                <a:solidFill>
                  <a:schemeClr val="bg1"/>
                </a:solidFill>
              </a:rPr>
              <a:t>    </a:t>
            </a:r>
            <a:r>
              <a:rPr lang="tr-TR" altLang="tr-TR" sz="1800" dirty="0" err="1" smtClean="0">
                <a:solidFill>
                  <a:schemeClr val="bg1"/>
                </a:solidFill>
              </a:rPr>
              <a:t>Refllüye</a:t>
            </a:r>
            <a:r>
              <a:rPr lang="tr-TR" altLang="tr-TR" sz="1800" dirty="0" smtClean="0">
                <a:solidFill>
                  <a:schemeClr val="bg1"/>
                </a:solidFill>
              </a:rPr>
              <a:t> </a:t>
            </a:r>
            <a:r>
              <a:rPr lang="tr-TR" altLang="tr-TR" sz="1800" dirty="0" err="1" smtClean="0">
                <a:solidFill>
                  <a:schemeClr val="bg1"/>
                </a:solidFill>
              </a:rPr>
              <a:t>sekonder</a:t>
            </a:r>
            <a:r>
              <a:rPr lang="tr-TR" altLang="tr-TR" sz="1800" dirty="0" smtClean="0">
                <a:solidFill>
                  <a:schemeClr val="bg1"/>
                </a:solidFill>
              </a:rPr>
              <a:t> </a:t>
            </a:r>
            <a:r>
              <a:rPr lang="tr-TR" altLang="tr-TR" sz="1800" dirty="0" err="1" smtClean="0">
                <a:solidFill>
                  <a:schemeClr val="bg1"/>
                </a:solidFill>
              </a:rPr>
              <a:t>özofagus</a:t>
            </a:r>
            <a:r>
              <a:rPr lang="tr-TR" altLang="tr-TR" sz="1800" dirty="0" smtClean="0">
                <a:solidFill>
                  <a:schemeClr val="bg1"/>
                </a:solidFill>
              </a:rPr>
              <a:t> </a:t>
            </a:r>
            <a:r>
              <a:rPr lang="tr-TR" altLang="tr-TR" sz="1800" dirty="0" err="1" smtClean="0">
                <a:solidFill>
                  <a:schemeClr val="bg1"/>
                </a:solidFill>
              </a:rPr>
              <a:t>striktürü</a:t>
            </a:r>
            <a:r>
              <a:rPr lang="tr-TR" altLang="tr-TR" sz="1800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ct val="90000"/>
              </a:lnSpc>
              <a:buFontTx/>
              <a:buNone/>
            </a:pPr>
            <a:endParaRPr lang="tr-TR" altLang="tr-T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1600" dirty="0">
                <a:solidFill>
                  <a:schemeClr val="bg1"/>
                </a:solidFill>
              </a:rPr>
              <a:t>Genellikle  yaşlı ve uzun süreden beri </a:t>
            </a:r>
            <a:r>
              <a:rPr lang="tr-TR" sz="1600" dirty="0" err="1">
                <a:solidFill>
                  <a:schemeClr val="bg1"/>
                </a:solidFill>
              </a:rPr>
              <a:t>reflü</a:t>
            </a:r>
            <a:r>
              <a:rPr lang="tr-TR" sz="1600" dirty="0">
                <a:solidFill>
                  <a:schemeClr val="bg1"/>
                </a:solidFill>
              </a:rPr>
              <a:t>  semptomları olan hastalardır .  </a:t>
            </a:r>
            <a:endParaRPr lang="tr-TR" sz="16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tr-TR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1600" dirty="0" err="1" smtClean="0">
                <a:solidFill>
                  <a:schemeClr val="bg1"/>
                </a:solidFill>
              </a:rPr>
              <a:t>Striktür</a:t>
            </a:r>
            <a:r>
              <a:rPr lang="tr-TR" sz="1600" dirty="0" smtClean="0">
                <a:solidFill>
                  <a:schemeClr val="bg1"/>
                </a:solidFill>
              </a:rPr>
              <a:t>  </a:t>
            </a:r>
            <a:r>
              <a:rPr lang="tr-TR" sz="1600" dirty="0">
                <a:solidFill>
                  <a:schemeClr val="bg1"/>
                </a:solidFill>
              </a:rPr>
              <a:t>çoğunlukla  </a:t>
            </a:r>
            <a:r>
              <a:rPr lang="tr-TR" sz="1600" dirty="0" err="1">
                <a:solidFill>
                  <a:schemeClr val="bg1"/>
                </a:solidFill>
              </a:rPr>
              <a:t>gastroözofagial</a:t>
            </a:r>
            <a:r>
              <a:rPr lang="tr-TR" sz="1600" dirty="0">
                <a:solidFill>
                  <a:schemeClr val="bg1"/>
                </a:solidFill>
              </a:rPr>
              <a:t>  bileşkede  oluşur ve 1cm dan kısa bir </a:t>
            </a:r>
            <a:r>
              <a:rPr lang="tr-TR" sz="1600" dirty="0" err="1">
                <a:solidFill>
                  <a:schemeClr val="bg1"/>
                </a:solidFill>
              </a:rPr>
              <a:t>segmenti</a:t>
            </a:r>
            <a:r>
              <a:rPr lang="tr-TR" sz="1600" dirty="0">
                <a:solidFill>
                  <a:schemeClr val="bg1"/>
                </a:solidFill>
              </a:rPr>
              <a:t> tutar. 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sz="1600" dirty="0" smtClean="0">
                <a:solidFill>
                  <a:schemeClr val="bg1"/>
                </a:solidFill>
              </a:rPr>
              <a:t>Yıllardan </a:t>
            </a:r>
            <a:r>
              <a:rPr lang="tr-TR" sz="1600" dirty="0">
                <a:solidFill>
                  <a:schemeClr val="bg1"/>
                </a:solidFill>
              </a:rPr>
              <a:t>beri süregelen   </a:t>
            </a:r>
            <a:r>
              <a:rPr lang="tr-TR" sz="1600" dirty="0" err="1">
                <a:solidFill>
                  <a:schemeClr val="bg1"/>
                </a:solidFill>
              </a:rPr>
              <a:t>reflü</a:t>
            </a:r>
            <a:r>
              <a:rPr lang="tr-TR" sz="1600" dirty="0">
                <a:solidFill>
                  <a:schemeClr val="bg1"/>
                </a:solidFill>
              </a:rPr>
              <a:t> </a:t>
            </a:r>
            <a:r>
              <a:rPr lang="tr-TR" sz="1600" dirty="0" smtClean="0">
                <a:solidFill>
                  <a:schemeClr val="bg1"/>
                </a:solidFill>
              </a:rPr>
              <a:t>semptomları ile birlikte aralıklı </a:t>
            </a:r>
            <a:r>
              <a:rPr lang="tr-TR" sz="1600" dirty="0" err="1" smtClean="0">
                <a:solidFill>
                  <a:schemeClr val="bg1"/>
                </a:solidFill>
              </a:rPr>
              <a:t>disfajinin</a:t>
            </a:r>
            <a:r>
              <a:rPr lang="tr-TR" sz="1600" dirty="0" smtClean="0">
                <a:solidFill>
                  <a:schemeClr val="bg1"/>
                </a:solidFill>
              </a:rPr>
              <a:t> varlığı, </a:t>
            </a:r>
            <a:r>
              <a:rPr lang="tr-TR" sz="1600" dirty="0">
                <a:solidFill>
                  <a:schemeClr val="bg1"/>
                </a:solidFill>
              </a:rPr>
              <a:t>belirgin kilo kaybının olmayışı </a:t>
            </a:r>
            <a:r>
              <a:rPr lang="tr-TR" sz="1600" dirty="0" smtClean="0">
                <a:solidFill>
                  <a:schemeClr val="bg1"/>
                </a:solidFill>
              </a:rPr>
              <a:t>ve  </a:t>
            </a:r>
            <a:r>
              <a:rPr lang="tr-TR" sz="1600" dirty="0" err="1">
                <a:solidFill>
                  <a:schemeClr val="bg1"/>
                </a:solidFill>
              </a:rPr>
              <a:t>disfajinin</a:t>
            </a:r>
            <a:r>
              <a:rPr lang="tr-TR" sz="1600" dirty="0">
                <a:solidFill>
                  <a:schemeClr val="bg1"/>
                </a:solidFill>
              </a:rPr>
              <a:t> başlamasıyla birlikte </a:t>
            </a:r>
            <a:r>
              <a:rPr lang="tr-TR" sz="1600" dirty="0" err="1">
                <a:solidFill>
                  <a:schemeClr val="bg1"/>
                </a:solidFill>
              </a:rPr>
              <a:t>reflü</a:t>
            </a:r>
            <a:r>
              <a:rPr lang="tr-TR" sz="1600" dirty="0">
                <a:solidFill>
                  <a:schemeClr val="bg1"/>
                </a:solidFill>
              </a:rPr>
              <a:t> semptomlarının  hafiflemesi  tipiktir. </a:t>
            </a:r>
          </a:p>
          <a:p>
            <a:pPr eaLnBrk="1" hangingPunct="1">
              <a:lnSpc>
                <a:spcPct val="80000"/>
              </a:lnSpc>
              <a:defRPr/>
            </a:pPr>
            <a:endParaRPr lang="tr-TR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sz="1600" dirty="0">
                <a:solidFill>
                  <a:schemeClr val="bg1"/>
                </a:solidFill>
              </a:rPr>
              <a:t>GÖRH da  </a:t>
            </a:r>
            <a:r>
              <a:rPr lang="tr-TR" sz="1600" dirty="0" err="1">
                <a:solidFill>
                  <a:schemeClr val="bg1"/>
                </a:solidFill>
              </a:rPr>
              <a:t>özofagusda</a:t>
            </a:r>
            <a:r>
              <a:rPr lang="tr-TR" sz="1600" dirty="0">
                <a:solidFill>
                  <a:schemeClr val="bg1"/>
                </a:solidFill>
              </a:rPr>
              <a:t> darlık saptandığında  lezyonun </a:t>
            </a:r>
            <a:r>
              <a:rPr lang="tr-TR" sz="1600" dirty="0" err="1">
                <a:solidFill>
                  <a:schemeClr val="bg1"/>
                </a:solidFill>
              </a:rPr>
              <a:t>benign</a:t>
            </a:r>
            <a:r>
              <a:rPr lang="tr-TR" sz="1600" dirty="0">
                <a:solidFill>
                  <a:schemeClr val="bg1"/>
                </a:solidFill>
              </a:rPr>
              <a:t> veya </a:t>
            </a:r>
            <a:r>
              <a:rPr lang="tr-TR" sz="1600" dirty="0" err="1">
                <a:solidFill>
                  <a:schemeClr val="bg1"/>
                </a:solidFill>
              </a:rPr>
              <a:t>malign</a:t>
            </a:r>
            <a:r>
              <a:rPr lang="tr-TR" sz="1600" dirty="0">
                <a:solidFill>
                  <a:schemeClr val="bg1"/>
                </a:solidFill>
              </a:rPr>
              <a:t> olduğunun anlaşılması amacıyla  endoskopi, biyopsi ve </a:t>
            </a:r>
            <a:r>
              <a:rPr lang="tr-TR" sz="1600" dirty="0" err="1">
                <a:solidFill>
                  <a:schemeClr val="bg1"/>
                </a:solidFill>
              </a:rPr>
              <a:t>sitolojik</a:t>
            </a:r>
            <a:r>
              <a:rPr lang="tr-TR" sz="1600" dirty="0">
                <a:solidFill>
                  <a:schemeClr val="bg1"/>
                </a:solidFill>
              </a:rPr>
              <a:t> inceleme  yapılmalıdır.</a:t>
            </a:r>
            <a:endParaRPr lang="en-US" sz="16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650001" y="6474246"/>
            <a:ext cx="488950" cy="476250"/>
          </a:xfrm>
        </p:spPr>
        <p:txBody>
          <a:bodyPr/>
          <a:lstStyle/>
          <a:p>
            <a:pPr>
              <a:defRPr/>
            </a:pPr>
            <a:fld id="{2EFD398B-EA6F-49B5-B76B-E21D89BA148E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8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Peptic stricture (arrow) in a patient with long standing history of... |  Download Scientific Diag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24744"/>
            <a:ext cx="2902964" cy="503127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940152" y="3816379"/>
            <a:ext cx="1008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b="0" dirty="0" err="1" smtClean="0">
                <a:solidFill>
                  <a:schemeClr val="bg1"/>
                </a:solidFill>
              </a:rPr>
              <a:t>Striktür</a:t>
            </a:r>
            <a:endParaRPr lang="tr-TR" sz="1400" b="0" dirty="0">
              <a:solidFill>
                <a:schemeClr val="bg1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5832252" y="467955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b="0" dirty="0" err="1" smtClean="0">
                <a:solidFill>
                  <a:schemeClr val="bg1"/>
                </a:solidFill>
              </a:rPr>
              <a:t>Kardia</a:t>
            </a:r>
            <a:r>
              <a:rPr lang="tr-TR" sz="1400" b="0" dirty="0" smtClean="0">
                <a:solidFill>
                  <a:schemeClr val="bg1"/>
                </a:solidFill>
              </a:rPr>
              <a:t> ve </a:t>
            </a:r>
            <a:r>
              <a:rPr lang="tr-TR" sz="1400" b="0" dirty="0" err="1" smtClean="0">
                <a:solidFill>
                  <a:schemeClr val="bg1"/>
                </a:solidFill>
              </a:rPr>
              <a:t>herni</a:t>
            </a:r>
            <a:r>
              <a:rPr lang="tr-TR" sz="1400" b="0" dirty="0" smtClean="0">
                <a:solidFill>
                  <a:schemeClr val="bg1"/>
                </a:solidFill>
              </a:rPr>
              <a:t> poşu</a:t>
            </a:r>
            <a:endParaRPr lang="tr-TR" sz="1400" b="0" dirty="0">
              <a:solidFill>
                <a:schemeClr val="bg1"/>
              </a:solidFill>
            </a:endParaRPr>
          </a:p>
        </p:txBody>
      </p:sp>
      <p:cxnSp>
        <p:nvCxnSpPr>
          <p:cNvPr id="5" name="Düz Ok Bağlayıcısı 4"/>
          <p:cNvCxnSpPr/>
          <p:nvPr/>
        </p:nvCxnSpPr>
        <p:spPr bwMode="auto">
          <a:xfrm flipV="1">
            <a:off x="7056388" y="4653136"/>
            <a:ext cx="46794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Metin kutusu 6"/>
          <p:cNvSpPr txBox="1"/>
          <p:nvPr/>
        </p:nvSpPr>
        <p:spPr>
          <a:xfrm>
            <a:off x="6588224" y="1834779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0" dirty="0" err="1" smtClean="0">
                <a:solidFill>
                  <a:schemeClr val="bg1"/>
                </a:solidFill>
              </a:rPr>
              <a:t>Özofagus</a:t>
            </a:r>
            <a:endParaRPr lang="tr-TR" sz="1400" b="0" dirty="0">
              <a:solidFill>
                <a:schemeClr val="bg1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114800" y="6474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tr-TR" sz="800" b="0" dirty="0">
                <a:solidFill>
                  <a:schemeClr val="bg1"/>
                </a:solidFill>
              </a:rPr>
              <a:t>https://www.researchgate.net/figure/Peptic-stricture-arrow-in-a-patient-with-long-standing-history-of-gastroesophageal_fig1_334321123</a:t>
            </a:r>
          </a:p>
        </p:txBody>
      </p:sp>
    </p:spTree>
    <p:extLst>
      <p:ext uri="{BB962C8B-B14F-4D97-AF65-F5344CB8AC3E}">
        <p14:creationId xmlns:p14="http://schemas.microsoft.com/office/powerpoint/2010/main" val="61365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487363" y="204788"/>
            <a:ext cx="8229600" cy="1143000"/>
          </a:xfrm>
        </p:spPr>
        <p:txBody>
          <a:bodyPr/>
          <a:lstStyle/>
          <a:p>
            <a:r>
              <a:rPr lang="tr-TR" altLang="tr-TR" sz="2400" dirty="0" err="1" smtClean="0">
                <a:solidFill>
                  <a:srgbClr val="FFE05D"/>
                </a:solidFill>
              </a:rPr>
              <a:t>Peptik</a:t>
            </a:r>
            <a:r>
              <a:rPr lang="tr-TR" altLang="tr-TR" sz="2400" dirty="0" smtClean="0">
                <a:solidFill>
                  <a:srgbClr val="FFE05D"/>
                </a:solidFill>
              </a:rPr>
              <a:t> </a:t>
            </a:r>
            <a:r>
              <a:rPr lang="tr-TR" altLang="tr-TR" sz="2400" dirty="0" err="1" smtClean="0">
                <a:solidFill>
                  <a:srgbClr val="FFE05D"/>
                </a:solidFill>
              </a:rPr>
              <a:t>striktürde</a:t>
            </a:r>
            <a:r>
              <a:rPr lang="tr-TR" altLang="tr-TR" sz="2400" dirty="0" smtClean="0">
                <a:solidFill>
                  <a:srgbClr val="FFE05D"/>
                </a:solidFill>
              </a:rPr>
              <a:t> klinik</a:t>
            </a:r>
            <a:endParaRPr lang="en-US" altLang="tr-TR" sz="2400" dirty="0" smtClean="0">
              <a:solidFill>
                <a:srgbClr val="FFE05D"/>
              </a:solidFill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13763" y="6308725"/>
            <a:ext cx="514350" cy="476250"/>
          </a:xfrm>
        </p:spPr>
        <p:txBody>
          <a:bodyPr/>
          <a:lstStyle/>
          <a:p>
            <a:pPr>
              <a:defRPr/>
            </a:pPr>
            <a:fld id="{AC1BC352-522E-4F6F-A8E0-217C80153508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1090613"/>
            <a:ext cx="8634413" cy="5286375"/>
          </a:xfrm>
          <a:prstGeom prst="rect">
            <a:avLst/>
          </a:prstGeom>
          <a:solidFill>
            <a:srgbClr val="111137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3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465427"/>
              </p:ext>
            </p:extLst>
          </p:nvPr>
        </p:nvGraphicFramePr>
        <p:xfrm>
          <a:off x="284190" y="1412776"/>
          <a:ext cx="8640762" cy="3887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2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1919"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>
                          <a:solidFill>
                            <a:srgbClr val="FFE05D"/>
                          </a:solidFill>
                        </a:rPr>
                        <a:t>ANAMNEZ</a:t>
                      </a:r>
                      <a:endParaRPr lang="tr-TR" sz="1400" b="0" dirty="0">
                        <a:solidFill>
                          <a:srgbClr val="FFE05D"/>
                        </a:solidFill>
                      </a:endParaRPr>
                    </a:p>
                  </a:txBody>
                  <a:tcPr marL="91438" marR="91438" marT="45712" marB="45712" anchor="ctr" anchorCtr="1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b="0" dirty="0" smtClean="0">
                          <a:solidFill>
                            <a:schemeClr val="bg1"/>
                          </a:solidFill>
                        </a:rPr>
                        <a:t>Disfaji, </a:t>
                      </a:r>
                      <a:r>
                        <a:rPr lang="tr-TR" sz="1800" b="0" dirty="0" err="1" smtClean="0">
                          <a:solidFill>
                            <a:schemeClr val="bg1"/>
                          </a:solidFill>
                        </a:rPr>
                        <a:t>regürjitasyon</a:t>
                      </a:r>
                      <a:r>
                        <a:rPr lang="tr-TR" sz="1800" b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tr-TR" sz="1800" b="0" dirty="0" err="1" smtClean="0">
                          <a:solidFill>
                            <a:schemeClr val="bg1"/>
                          </a:solidFill>
                        </a:rPr>
                        <a:t>siyalore</a:t>
                      </a:r>
                      <a:r>
                        <a:rPr lang="tr-TR" sz="1800" b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tr-TR" sz="1800" b="0" dirty="0" err="1" smtClean="0">
                          <a:solidFill>
                            <a:schemeClr val="bg1"/>
                          </a:solidFill>
                        </a:rPr>
                        <a:t>retrosternal</a:t>
                      </a:r>
                      <a:r>
                        <a:rPr lang="tr-TR" sz="1800" b="0" dirty="0" smtClean="0">
                          <a:solidFill>
                            <a:schemeClr val="bg1"/>
                          </a:solidFill>
                        </a:rPr>
                        <a:t> ağrı, </a:t>
                      </a:r>
                      <a:r>
                        <a:rPr lang="tr-TR" sz="1800" b="0" dirty="0" err="1" smtClean="0">
                          <a:solidFill>
                            <a:schemeClr val="bg1"/>
                          </a:solidFill>
                        </a:rPr>
                        <a:t>odinofaji</a:t>
                      </a:r>
                      <a:r>
                        <a:rPr lang="tr-TR" sz="1800" b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tr-TR" sz="1800" b="0" dirty="0" err="1" smtClean="0">
                          <a:solidFill>
                            <a:schemeClr val="bg1"/>
                          </a:solidFill>
                        </a:rPr>
                        <a:t>heartburn</a:t>
                      </a:r>
                      <a:r>
                        <a:rPr lang="tr-TR" sz="20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tr-TR" b="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712" marB="45712" anchor="ctr" anchorCtr="1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4898">
                <a:tc>
                  <a:txBody>
                    <a:bodyPr/>
                    <a:lstStyle/>
                    <a:p>
                      <a:r>
                        <a:rPr lang="tr-TR" b="0" dirty="0" smtClean="0">
                          <a:solidFill>
                            <a:srgbClr val="FFE05D"/>
                          </a:solidFill>
                        </a:rPr>
                        <a:t>EŞLİK EDEN BULGULAR</a:t>
                      </a:r>
                      <a:endParaRPr lang="tr-TR" b="0" dirty="0">
                        <a:solidFill>
                          <a:srgbClr val="FFE05D"/>
                        </a:solidFill>
                      </a:endParaRPr>
                    </a:p>
                  </a:txBody>
                  <a:tcPr marL="91438" marR="91438" marT="45712" marB="45712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err="1" smtClean="0">
                          <a:solidFill>
                            <a:schemeClr val="bg1"/>
                          </a:solidFill>
                        </a:rPr>
                        <a:t>Halitosis</a:t>
                      </a:r>
                      <a:r>
                        <a:rPr lang="tr-TR" sz="180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tr-TR" sz="1800" dirty="0" err="1" smtClean="0">
                          <a:solidFill>
                            <a:schemeClr val="bg1"/>
                          </a:solidFill>
                        </a:rPr>
                        <a:t>servikal</a:t>
                      </a:r>
                      <a:r>
                        <a:rPr lang="tr-TR" sz="1800" dirty="0" smtClean="0">
                          <a:solidFill>
                            <a:schemeClr val="bg1"/>
                          </a:solidFill>
                        </a:rPr>
                        <a:t> / </a:t>
                      </a:r>
                      <a:r>
                        <a:rPr lang="tr-TR" sz="1800" dirty="0" err="1" smtClean="0">
                          <a:solidFill>
                            <a:schemeClr val="bg1"/>
                          </a:solidFill>
                        </a:rPr>
                        <a:t>supraklavikular</a:t>
                      </a:r>
                      <a:r>
                        <a:rPr lang="tr-TR" sz="1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800" dirty="0" err="1" smtClean="0">
                          <a:solidFill>
                            <a:schemeClr val="bg1"/>
                          </a:solidFill>
                        </a:rPr>
                        <a:t>lenfadenopati</a:t>
                      </a:r>
                      <a:r>
                        <a:rPr lang="tr-TR" sz="1800" dirty="0" smtClean="0">
                          <a:solidFill>
                            <a:schemeClr val="bg1"/>
                          </a:solidFill>
                        </a:rPr>
                        <a:t>,  </a:t>
                      </a:r>
                      <a:r>
                        <a:rPr lang="tr-TR" sz="1800" dirty="0" err="1" smtClean="0">
                          <a:solidFill>
                            <a:schemeClr val="bg1"/>
                          </a:solidFill>
                        </a:rPr>
                        <a:t>ciltaltı</a:t>
                      </a:r>
                      <a:r>
                        <a:rPr lang="tr-TR" sz="1800" dirty="0" smtClean="0">
                          <a:solidFill>
                            <a:schemeClr val="bg1"/>
                          </a:solidFill>
                        </a:rPr>
                        <a:t> amfizemi, </a:t>
                      </a:r>
                      <a:r>
                        <a:rPr lang="tr-TR" sz="1800" dirty="0" err="1" smtClean="0">
                          <a:solidFill>
                            <a:schemeClr val="bg1"/>
                          </a:solidFill>
                        </a:rPr>
                        <a:t>tylosis</a:t>
                      </a:r>
                      <a:r>
                        <a:rPr lang="tr-TR" sz="180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tr-TR" sz="140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tr-TR" sz="1400" dirty="0" err="1" smtClean="0">
                          <a:solidFill>
                            <a:schemeClr val="bg1"/>
                          </a:solidFill>
                        </a:rPr>
                        <a:t>Palmo-plantar</a:t>
                      </a:r>
                      <a:r>
                        <a:rPr lang="tr-TR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bg1"/>
                          </a:solidFill>
                        </a:rPr>
                        <a:t>keratosis</a:t>
                      </a:r>
                      <a:r>
                        <a:rPr lang="tr-TR" sz="1400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tr-TR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712" marB="45712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0970">
                <a:tc>
                  <a:txBody>
                    <a:bodyPr/>
                    <a:lstStyle/>
                    <a:p>
                      <a:pPr algn="ctr"/>
                      <a:r>
                        <a:rPr lang="tr-TR" sz="2000" b="0" dirty="0" smtClean="0">
                          <a:solidFill>
                            <a:srgbClr val="FFE05D"/>
                          </a:solidFill>
                        </a:rPr>
                        <a:t>CREST SENDROMU</a:t>
                      </a:r>
                      <a:endParaRPr lang="tr-TR" sz="2000" b="0" dirty="0">
                        <a:solidFill>
                          <a:srgbClr val="FFE05D"/>
                        </a:solidFill>
                      </a:endParaRPr>
                    </a:p>
                  </a:txBody>
                  <a:tcPr marL="91438" marR="91438" marT="45712" marB="45712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dirty="0" smtClean="0">
                          <a:solidFill>
                            <a:schemeClr val="bg1"/>
                          </a:solidFill>
                        </a:rPr>
                        <a:t>Calcinosis, Raynaud’s disease, Esophageal dismotility, Sclerodactily, Telangiectazi</a:t>
                      </a:r>
                      <a:endParaRPr lang="tr-TR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8" marR="91438" marT="45712" marB="45712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9750" y="69215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tr-TR" sz="2400" b="0" kern="0" dirty="0" err="1" smtClean="0">
                <a:solidFill>
                  <a:srgbClr val="FFE05D"/>
                </a:solidFill>
                <a:latin typeface="+mj-lt"/>
                <a:ea typeface="+mj-ea"/>
                <a:cs typeface="+mj-cs"/>
              </a:rPr>
              <a:t>Özofagusun</a:t>
            </a:r>
            <a:r>
              <a:rPr lang="tr-TR" sz="2400" b="0" kern="0" dirty="0" smtClean="0">
                <a:solidFill>
                  <a:srgbClr val="FFE05D"/>
                </a:solidFill>
                <a:latin typeface="+mj-lt"/>
                <a:ea typeface="+mj-ea"/>
                <a:cs typeface="+mj-cs"/>
              </a:rPr>
              <a:t> fizik muayenesi yoktur</a:t>
            </a:r>
            <a:endParaRPr lang="en-US" sz="2400" b="0" kern="0" dirty="0">
              <a:solidFill>
                <a:srgbClr val="FFE05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284" name="15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74050" y="6313488"/>
            <a:ext cx="658813" cy="476250"/>
          </a:xfrm>
        </p:spPr>
        <p:txBody>
          <a:bodyPr/>
          <a:lstStyle/>
          <a:p>
            <a:pPr>
              <a:defRPr/>
            </a:pPr>
            <a:fld id="{4CF4FA64-FC88-4291-8E11-5085782F0588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tr-TR" smtClean="0">
              <a:solidFill>
                <a:schemeClr val="bg1"/>
              </a:solidFill>
            </a:endParaRPr>
          </a:p>
        </p:txBody>
      </p:sp>
      <p:pic>
        <p:nvPicPr>
          <p:cNvPr id="6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52 Yuvarlatılmış Dikdörtgen"/>
          <p:cNvSpPr/>
          <p:nvPr/>
        </p:nvSpPr>
        <p:spPr>
          <a:xfrm>
            <a:off x="2123728" y="5432540"/>
            <a:ext cx="5328592" cy="1177297"/>
          </a:xfrm>
          <a:prstGeom prst="round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dirty="0" err="1" smtClean="0">
                <a:solidFill>
                  <a:schemeClr val="bg1"/>
                </a:solidFill>
              </a:rPr>
              <a:t>Anamnez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endParaRPr lang="tr-TR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tr-TR" dirty="0" smtClean="0">
                <a:solidFill>
                  <a:schemeClr val="bg1"/>
                </a:solidFill>
              </a:rPr>
              <a:t>ve  </a:t>
            </a:r>
            <a:endParaRPr lang="tr-TR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tr-TR" dirty="0">
                <a:solidFill>
                  <a:schemeClr val="bg1"/>
                </a:solidFill>
              </a:rPr>
              <a:t>  </a:t>
            </a:r>
            <a:r>
              <a:rPr lang="tr-TR" dirty="0" smtClean="0">
                <a:solidFill>
                  <a:schemeClr val="bg1"/>
                </a:solidFill>
              </a:rPr>
              <a:t>  Teşhise yönelik testlerin kullanılması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6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0392" y="64643"/>
            <a:ext cx="988582" cy="894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376238"/>
            <a:ext cx="4546600" cy="1143000"/>
          </a:xfrm>
        </p:spPr>
        <p:txBody>
          <a:bodyPr/>
          <a:lstStyle/>
          <a:p>
            <a:pPr eaLnBrk="1" hangingPunct="1"/>
            <a:r>
              <a:rPr lang="tr-TR" altLang="tr-TR" sz="2400" dirty="0" err="1" smtClean="0">
                <a:solidFill>
                  <a:srgbClr val="FFE05D"/>
                </a:solidFill>
              </a:rPr>
              <a:t>Barrett</a:t>
            </a:r>
            <a:r>
              <a:rPr lang="tr-TR" altLang="tr-TR" sz="2400" dirty="0" smtClean="0">
                <a:solidFill>
                  <a:srgbClr val="FFE05D"/>
                </a:solidFill>
              </a:rPr>
              <a:t> </a:t>
            </a:r>
            <a:r>
              <a:rPr lang="tr-TR" altLang="tr-TR" sz="2400" dirty="0" err="1" smtClean="0">
                <a:solidFill>
                  <a:srgbClr val="FFE05D"/>
                </a:solidFill>
              </a:rPr>
              <a:t>özofagusu</a:t>
            </a:r>
            <a:endParaRPr lang="tr-TR" altLang="tr-TR" sz="2400" dirty="0" smtClean="0">
              <a:solidFill>
                <a:srgbClr val="FFE05D"/>
              </a:solidFill>
            </a:endParaRPr>
          </a:p>
        </p:txBody>
      </p:sp>
      <p:pic>
        <p:nvPicPr>
          <p:cNvPr id="2150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6000" contrast="42000"/>
          </a:blip>
          <a:srcRect/>
          <a:stretch>
            <a:fillRect/>
          </a:stretch>
        </p:blipFill>
        <p:spPr>
          <a:xfrm>
            <a:off x="5576888" y="4786313"/>
            <a:ext cx="2667000" cy="1938337"/>
          </a:xfrm>
          <a:ln w="3175">
            <a:solidFill>
              <a:schemeClr val="bg1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</p:pic>
      <p:pic>
        <p:nvPicPr>
          <p:cNvPr id="21509" name="Picture 12"/>
          <p:cNvPicPr>
            <a:picLocks noChangeAspect="1" noChangeArrowheads="1"/>
          </p:cNvPicPr>
          <p:nvPr/>
        </p:nvPicPr>
        <p:blipFill>
          <a:blip r:embed="rId3">
            <a:lum bright="-12000" contrast="54000"/>
          </a:blip>
          <a:srcRect/>
          <a:stretch>
            <a:fillRect/>
          </a:stretch>
        </p:blipFill>
        <p:spPr bwMode="auto">
          <a:xfrm>
            <a:off x="5580063" y="188913"/>
            <a:ext cx="2684462" cy="20256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23"/>
          <p:cNvSpPr txBox="1">
            <a:spLocks noChangeArrowheads="1"/>
          </p:cNvSpPr>
          <p:nvPr/>
        </p:nvSpPr>
        <p:spPr bwMode="auto">
          <a:xfrm rot="-5400000">
            <a:off x="7579519" y="5553869"/>
            <a:ext cx="2068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>
                <a:solidFill>
                  <a:schemeClr val="bg1"/>
                </a:solidFill>
              </a:rPr>
              <a:t>Columnar epithelium</a:t>
            </a:r>
          </a:p>
        </p:txBody>
      </p:sp>
      <p:sp>
        <p:nvSpPr>
          <p:cNvPr id="22535" name="Text Box 24"/>
          <p:cNvSpPr txBox="1">
            <a:spLocks noChangeArrowheads="1"/>
          </p:cNvSpPr>
          <p:nvPr/>
        </p:nvSpPr>
        <p:spPr bwMode="auto">
          <a:xfrm rot="-5400000">
            <a:off x="7477125" y="1093788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400">
                <a:solidFill>
                  <a:schemeClr val="bg1"/>
                </a:solidFill>
              </a:rPr>
              <a:t>Squamous epithelium</a:t>
            </a:r>
          </a:p>
        </p:txBody>
      </p:sp>
      <p:pic>
        <p:nvPicPr>
          <p:cNvPr id="21512" name="Picture 17" descr="es_ba_22"/>
          <p:cNvPicPr>
            <a:picLocks noChangeAspect="1" noChangeArrowheads="1"/>
          </p:cNvPicPr>
          <p:nvPr/>
        </p:nvPicPr>
        <p:blipFill>
          <a:blip r:embed="rId4">
            <a:lum bright="-6000" contrast="24000"/>
          </a:blip>
          <a:srcRect/>
          <a:stretch>
            <a:fillRect/>
          </a:stretch>
        </p:blipFill>
        <p:spPr bwMode="auto">
          <a:xfrm>
            <a:off x="5580063" y="2420938"/>
            <a:ext cx="2663825" cy="216058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16 Grup"/>
          <p:cNvGrpSpPr>
            <a:grpSpLocks/>
          </p:cNvGrpSpPr>
          <p:nvPr/>
        </p:nvGrpSpPr>
        <p:grpSpPr bwMode="auto">
          <a:xfrm>
            <a:off x="6026150" y="1412875"/>
            <a:ext cx="1644650" cy="3659188"/>
            <a:chOff x="6097558" y="1412874"/>
            <a:chExt cx="1644902" cy="3659189"/>
          </a:xfrm>
        </p:grpSpPr>
        <p:sp>
          <p:nvSpPr>
            <p:cNvPr id="22541" name="Line 9"/>
            <p:cNvSpPr>
              <a:spLocks noChangeShapeType="1"/>
            </p:cNvSpPr>
            <p:nvPr/>
          </p:nvSpPr>
          <p:spPr bwMode="auto">
            <a:xfrm flipH="1">
              <a:off x="6961188" y="3213074"/>
              <a:ext cx="563140" cy="18589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22542" name="Oval 10"/>
            <p:cNvSpPr>
              <a:spLocks noChangeArrowheads="1"/>
            </p:cNvSpPr>
            <p:nvPr/>
          </p:nvSpPr>
          <p:spPr bwMode="auto">
            <a:xfrm>
              <a:off x="7310660" y="2835059"/>
              <a:ext cx="431800" cy="3587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2543" name="Oval 21"/>
            <p:cNvSpPr>
              <a:spLocks noChangeArrowheads="1"/>
            </p:cNvSpPr>
            <p:nvPr/>
          </p:nvSpPr>
          <p:spPr bwMode="auto">
            <a:xfrm>
              <a:off x="6097558" y="2896576"/>
              <a:ext cx="431800" cy="3587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22544" name="Line 22"/>
            <p:cNvSpPr>
              <a:spLocks noChangeShapeType="1"/>
            </p:cNvSpPr>
            <p:nvPr/>
          </p:nvSpPr>
          <p:spPr bwMode="auto">
            <a:xfrm flipV="1">
              <a:off x="6372200" y="1412874"/>
              <a:ext cx="936650" cy="15120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900113" y="1622413"/>
            <a:ext cx="4038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tr-TR" sz="2000" b="0" kern="0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tr-TR" sz="2000" b="0" dirty="0">
                <a:solidFill>
                  <a:schemeClr val="bg1"/>
                </a:solidFill>
              </a:rPr>
              <a:t>Reflü semptomlarının  erken yaşlarda başlaması ve </a:t>
            </a:r>
            <a:r>
              <a:rPr lang="tr-TR" sz="2000" b="0" dirty="0" err="1">
                <a:solidFill>
                  <a:schemeClr val="bg1"/>
                </a:solidFill>
              </a:rPr>
              <a:t>reflü</a:t>
            </a:r>
            <a:r>
              <a:rPr lang="tr-TR" sz="2000" b="0" dirty="0">
                <a:solidFill>
                  <a:schemeClr val="bg1"/>
                </a:solidFill>
              </a:rPr>
              <a:t> şikayetlerinin uzun zamandan beri </a:t>
            </a:r>
            <a:r>
              <a:rPr lang="tr-TR" sz="2000" b="0" dirty="0" err="1">
                <a:solidFill>
                  <a:schemeClr val="bg1"/>
                </a:solidFill>
              </a:rPr>
              <a:t>varolması</a:t>
            </a:r>
            <a:endParaRPr lang="tr-TR" sz="2000" b="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tr-TR" sz="2000" b="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tr-TR" sz="2000" b="0" dirty="0">
                <a:solidFill>
                  <a:schemeClr val="bg1"/>
                </a:solidFill>
              </a:rPr>
              <a:t>Gece gelen </a:t>
            </a:r>
            <a:r>
              <a:rPr lang="tr-TR" sz="2000" b="0" dirty="0" err="1">
                <a:solidFill>
                  <a:schemeClr val="bg1"/>
                </a:solidFill>
              </a:rPr>
              <a:t>reflü</a:t>
            </a:r>
            <a:r>
              <a:rPr lang="tr-TR" sz="2000" b="0" dirty="0">
                <a:solidFill>
                  <a:schemeClr val="bg1"/>
                </a:solidFill>
              </a:rPr>
              <a:t> ataklarının belirgin olması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tr-TR" sz="2000" b="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tr-TR" sz="2000" b="0" dirty="0">
                <a:solidFill>
                  <a:schemeClr val="bg1"/>
                </a:solidFill>
              </a:rPr>
              <a:t>GÖRH </a:t>
            </a:r>
            <a:r>
              <a:rPr lang="tr-TR" sz="2000" b="0" dirty="0" err="1">
                <a:solidFill>
                  <a:schemeClr val="bg1"/>
                </a:solidFill>
              </a:rPr>
              <a:t>nın</a:t>
            </a:r>
            <a:r>
              <a:rPr lang="tr-TR" sz="2000" b="0" dirty="0">
                <a:solidFill>
                  <a:schemeClr val="bg1"/>
                </a:solidFill>
              </a:rPr>
              <a:t> diğer komplikasyonlarının varlığı                     (</a:t>
            </a:r>
            <a:r>
              <a:rPr lang="tr-TR" sz="2000" b="0" dirty="0" err="1">
                <a:solidFill>
                  <a:schemeClr val="bg1"/>
                </a:solidFill>
              </a:rPr>
              <a:t>Özofajit</a:t>
            </a:r>
            <a:r>
              <a:rPr lang="tr-TR" sz="2000" b="0" dirty="0">
                <a:solidFill>
                  <a:schemeClr val="bg1"/>
                </a:solidFill>
              </a:rPr>
              <a:t>, </a:t>
            </a:r>
            <a:r>
              <a:rPr lang="tr-TR" sz="2000" b="0" dirty="0" err="1">
                <a:solidFill>
                  <a:schemeClr val="bg1"/>
                </a:solidFill>
              </a:rPr>
              <a:t>ülserasyon</a:t>
            </a:r>
            <a:r>
              <a:rPr lang="tr-TR" sz="2000" b="0" dirty="0">
                <a:solidFill>
                  <a:schemeClr val="bg1"/>
                </a:solidFill>
              </a:rPr>
              <a:t>,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tr-TR" sz="2000" b="0" dirty="0">
                <a:solidFill>
                  <a:schemeClr val="bg1"/>
                </a:solidFill>
              </a:rPr>
              <a:t>       darlık, kanama) </a:t>
            </a:r>
          </a:p>
        </p:txBody>
      </p:sp>
      <p:pic>
        <p:nvPicPr>
          <p:cNvPr id="22539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6513"/>
            <a:ext cx="99695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696325" y="6442075"/>
            <a:ext cx="422275" cy="476250"/>
          </a:xfrm>
        </p:spPr>
        <p:txBody>
          <a:bodyPr/>
          <a:lstStyle/>
          <a:p>
            <a:pPr>
              <a:defRPr/>
            </a:pPr>
            <a:fld id="{4845739A-CBC4-4EB9-8A1C-C0B852CDE5B4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8" name="Picture 16" descr="CTF_Logo_tp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64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4767907" y="1435489"/>
            <a:ext cx="3692525" cy="449897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653107" y="1445014"/>
            <a:ext cx="3592513" cy="450691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tr-TR" altLang="tr-TR" sz="2400" dirty="0" smtClean="0">
                <a:solidFill>
                  <a:srgbClr val="FFE05D"/>
                </a:solidFill>
              </a:rPr>
              <a:t>Kısa ve uzun </a:t>
            </a:r>
            <a:r>
              <a:rPr lang="tr-TR" altLang="tr-TR" sz="2400" dirty="0" err="1" smtClean="0">
                <a:solidFill>
                  <a:srgbClr val="FFE05D"/>
                </a:solidFill>
              </a:rPr>
              <a:t>segment</a:t>
            </a:r>
            <a:r>
              <a:rPr lang="tr-TR" altLang="tr-TR" sz="2400" dirty="0" smtClean="0">
                <a:solidFill>
                  <a:srgbClr val="FFE05D"/>
                </a:solidFill>
              </a:rPr>
              <a:t> </a:t>
            </a:r>
            <a:r>
              <a:rPr lang="tr-TR" altLang="tr-TR" sz="2400" dirty="0" err="1" smtClean="0">
                <a:solidFill>
                  <a:srgbClr val="FFE05D"/>
                </a:solidFill>
              </a:rPr>
              <a:t>Barrett</a:t>
            </a:r>
            <a:endParaRPr lang="en-US" altLang="tr-TR" sz="2400" dirty="0" smtClean="0">
              <a:solidFill>
                <a:srgbClr val="FFE05D"/>
              </a:solidFill>
            </a:endParaRP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7115820" y="2795976"/>
            <a:ext cx="8651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800"/>
              <a:t>&lt; 3cm</a:t>
            </a:r>
            <a:endParaRPr lang="en-US" altLang="tr-TR" sz="1800"/>
          </a:p>
        </p:txBody>
      </p:sp>
      <p:sp>
        <p:nvSpPr>
          <p:cNvPr id="23558" name="Text Box 10"/>
          <p:cNvSpPr txBox="1">
            <a:spLocks noChangeArrowheads="1"/>
          </p:cNvSpPr>
          <p:nvPr/>
        </p:nvSpPr>
        <p:spPr bwMode="auto">
          <a:xfrm>
            <a:off x="2867670" y="2722951"/>
            <a:ext cx="865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800" dirty="0"/>
              <a:t>&gt;3cm</a:t>
            </a:r>
            <a:endParaRPr lang="en-US" altLang="tr-TR" sz="1800" dirty="0"/>
          </a:p>
        </p:txBody>
      </p:sp>
      <p:sp>
        <p:nvSpPr>
          <p:cNvPr id="23559" name="Line 11"/>
          <p:cNvSpPr>
            <a:spLocks noChangeShapeType="1"/>
          </p:cNvSpPr>
          <p:nvPr/>
        </p:nvSpPr>
        <p:spPr bwMode="auto">
          <a:xfrm flipV="1">
            <a:off x="2146945" y="2435614"/>
            <a:ext cx="0" cy="10795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3560" name="Line 12"/>
          <p:cNvSpPr>
            <a:spLocks noChangeShapeType="1"/>
          </p:cNvSpPr>
          <p:nvPr/>
        </p:nvSpPr>
        <p:spPr bwMode="auto">
          <a:xfrm flipV="1">
            <a:off x="6266507" y="3196026"/>
            <a:ext cx="0" cy="4048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3561" name="Text Box 13"/>
          <p:cNvSpPr txBox="1">
            <a:spLocks noChangeArrowheads="1"/>
          </p:cNvSpPr>
          <p:nvPr/>
        </p:nvSpPr>
        <p:spPr bwMode="auto">
          <a:xfrm>
            <a:off x="1081038" y="6029714"/>
            <a:ext cx="2626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Uzun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segment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Barrett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23562" name="Text Box 14"/>
          <p:cNvSpPr txBox="1">
            <a:spLocks noChangeArrowheads="1"/>
          </p:cNvSpPr>
          <p:nvPr/>
        </p:nvSpPr>
        <p:spPr bwMode="auto">
          <a:xfrm>
            <a:off x="5364088" y="6029714"/>
            <a:ext cx="2433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Kısa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segment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Barrett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699500" y="6551613"/>
            <a:ext cx="479425" cy="476250"/>
          </a:xfrm>
        </p:spPr>
        <p:txBody>
          <a:bodyPr/>
          <a:lstStyle/>
          <a:p>
            <a:pPr>
              <a:defRPr/>
            </a:pPr>
            <a:fld id="{F952BDD7-4EF8-4F1F-AA68-D909A81B86B4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49237" y="1659185"/>
            <a:ext cx="8645525" cy="3994150"/>
          </a:xfrm>
          <a:prstGeom prst="rect">
            <a:avLst/>
          </a:prstGeom>
          <a:solidFill>
            <a:srgbClr val="E6E6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tr-TR" altLang="tr-TR" sz="2400" dirty="0"/>
          </a:p>
          <a:p>
            <a:r>
              <a:rPr lang="tr-TR" altLang="tr-TR" sz="2400" b="0" dirty="0" smtClean="0"/>
              <a:t>Reflü semptomu olmayan hastalar                   </a:t>
            </a:r>
            <a:r>
              <a:rPr lang="tr-TR" altLang="tr-TR" sz="2400" b="0" dirty="0"/>
              <a:t>%1-5</a:t>
            </a:r>
          </a:p>
          <a:p>
            <a:endParaRPr lang="tr-TR" altLang="tr-TR" sz="2400" b="0" dirty="0"/>
          </a:p>
          <a:p>
            <a:pPr>
              <a:buFontTx/>
              <a:buNone/>
            </a:pPr>
            <a:r>
              <a:rPr lang="tr-TR" altLang="tr-TR" sz="2400" b="0" dirty="0"/>
              <a:t>      - </a:t>
            </a:r>
            <a:r>
              <a:rPr lang="tr-TR" altLang="tr-TR" sz="2400" b="0" dirty="0" smtClean="0"/>
              <a:t>Uzun </a:t>
            </a:r>
            <a:r>
              <a:rPr lang="tr-TR" altLang="tr-TR" sz="2400" b="0" dirty="0" err="1" smtClean="0"/>
              <a:t>segment</a:t>
            </a:r>
            <a:r>
              <a:rPr lang="tr-TR" altLang="tr-TR" sz="2400" b="0" dirty="0" smtClean="0"/>
              <a:t> </a:t>
            </a:r>
            <a:r>
              <a:rPr lang="tr-TR" altLang="tr-TR" sz="2400" b="0" dirty="0" err="1"/>
              <a:t>Barrett</a:t>
            </a:r>
            <a:r>
              <a:rPr lang="tr-TR" altLang="tr-TR" sz="2400" b="0" dirty="0"/>
              <a:t>                                 %0.3-0.5 </a:t>
            </a:r>
          </a:p>
          <a:p>
            <a:pPr>
              <a:buFontTx/>
              <a:buNone/>
            </a:pPr>
            <a:r>
              <a:rPr lang="tr-TR" altLang="tr-TR" sz="2400" b="0" dirty="0"/>
              <a:t>      - </a:t>
            </a:r>
            <a:r>
              <a:rPr lang="tr-TR" altLang="tr-TR" sz="2400" b="0" dirty="0" smtClean="0"/>
              <a:t>Kısa  </a:t>
            </a:r>
            <a:r>
              <a:rPr lang="tr-TR" altLang="tr-TR" sz="2400" b="0" dirty="0" err="1"/>
              <a:t>segment</a:t>
            </a:r>
            <a:r>
              <a:rPr lang="tr-TR" altLang="tr-TR" sz="2400" b="0" dirty="0"/>
              <a:t> </a:t>
            </a:r>
            <a:r>
              <a:rPr lang="tr-TR" altLang="tr-TR" sz="2400" b="0" dirty="0" err="1"/>
              <a:t>Barrett</a:t>
            </a:r>
            <a:r>
              <a:rPr lang="tr-TR" altLang="tr-TR" sz="2400" b="0" dirty="0"/>
              <a:t>                                    %5 </a:t>
            </a:r>
          </a:p>
          <a:p>
            <a:endParaRPr lang="tr-TR" altLang="tr-TR" sz="2400" b="0" dirty="0"/>
          </a:p>
          <a:p>
            <a:endParaRPr lang="tr-TR" altLang="tr-TR" sz="2400" b="0" dirty="0"/>
          </a:p>
          <a:p>
            <a:r>
              <a:rPr lang="tr-TR" altLang="tr-TR" sz="2400" b="0" dirty="0" smtClean="0"/>
              <a:t>Reflü semptomu olan hastalar                    </a:t>
            </a:r>
            <a:r>
              <a:rPr lang="tr-TR" altLang="tr-TR" sz="2400" b="0" dirty="0"/>
              <a:t>%10 (%5-15) </a:t>
            </a:r>
          </a:p>
        </p:txBody>
      </p:sp>
      <p:pic>
        <p:nvPicPr>
          <p:cNvPr id="14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16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>
            <a:off x="1557338" y="3835400"/>
            <a:ext cx="2717800" cy="2555875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3555" name="Picture 4" descr="İlgili res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1363" y="1108075"/>
            <a:ext cx="2733675" cy="25082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6" descr="İlgili resi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1363" y="3825875"/>
            <a:ext cx="2733675" cy="256540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9"/>
          <p:cNvPicPr>
            <a:picLocks noChangeAspect="1" noChangeArrowheads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1544638" y="1108075"/>
            <a:ext cx="2703512" cy="25082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Text Box 19"/>
          <p:cNvSpPr txBox="1">
            <a:spLocks noChangeArrowheads="1"/>
          </p:cNvSpPr>
          <p:nvPr/>
        </p:nvSpPr>
        <p:spPr bwMode="auto">
          <a:xfrm>
            <a:off x="2582863" y="260350"/>
            <a:ext cx="3384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tr-TR" altLang="tr-TR" sz="2800" b="0" dirty="0" err="1" smtClean="0">
                <a:solidFill>
                  <a:srgbClr val="FFE05D"/>
                </a:solidFill>
                <a:latin typeface="Arial Unicode MS" pitchFamily="34" charset="-128"/>
              </a:rPr>
              <a:t>Barrett</a:t>
            </a:r>
            <a:r>
              <a:rPr lang="tr-TR" altLang="tr-TR" sz="2800" b="0" dirty="0" smtClean="0">
                <a:solidFill>
                  <a:srgbClr val="FFE05D"/>
                </a:solidFill>
                <a:latin typeface="Arial Unicode MS" pitchFamily="34" charset="-128"/>
              </a:rPr>
              <a:t> </a:t>
            </a:r>
            <a:r>
              <a:rPr lang="tr-TR" altLang="tr-TR" sz="2800" b="0" dirty="0" err="1" smtClean="0">
                <a:solidFill>
                  <a:srgbClr val="FFE05D"/>
                </a:solidFill>
                <a:latin typeface="Arial Unicode MS" pitchFamily="34" charset="-128"/>
              </a:rPr>
              <a:t>metaplazisi</a:t>
            </a:r>
            <a:endParaRPr lang="tr-TR" altLang="tr-TR" sz="2800" b="0" dirty="0">
              <a:solidFill>
                <a:srgbClr val="FFE05D"/>
              </a:solidFill>
              <a:latin typeface="Arial Unicode MS" pitchFamily="34" charset="-128"/>
            </a:endParaRPr>
          </a:p>
        </p:txBody>
      </p:sp>
      <p:sp>
        <p:nvSpPr>
          <p:cNvPr id="36871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88350" y="6391275"/>
            <a:ext cx="585788" cy="3524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EF6EC08-8D2A-413C-A80F-A89D540CBFEB}" type="slidenum">
              <a:rPr lang="tr-TR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22</a:t>
            </a:fld>
            <a:endParaRPr lang="tr-TR" altLang="tr-TR" sz="1400" smtClean="0">
              <a:solidFill>
                <a:schemeClr val="bg1"/>
              </a:solidFill>
            </a:endParaRPr>
          </a:p>
        </p:txBody>
      </p:sp>
      <p:pic>
        <p:nvPicPr>
          <p:cNvPr id="9" name="Picture 16" descr="CTF_Logo_tp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2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038" y="1831975"/>
            <a:ext cx="3860800" cy="35369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>
          <a:xfrm>
            <a:off x="2163763" y="346787"/>
            <a:ext cx="5051425" cy="1143000"/>
          </a:xfrm>
        </p:spPr>
        <p:txBody>
          <a:bodyPr/>
          <a:lstStyle/>
          <a:p>
            <a:r>
              <a:rPr lang="tr-TR" sz="2400" dirty="0" err="1" smtClean="0">
                <a:solidFill>
                  <a:srgbClr val="FFE05D"/>
                </a:solidFill>
              </a:rPr>
              <a:t>Chromoendoscopy</a:t>
            </a:r>
            <a:r>
              <a:rPr lang="tr-TR" sz="2400" dirty="0" smtClean="0">
                <a:solidFill>
                  <a:srgbClr val="FFE05D"/>
                </a:solidFill>
              </a:rPr>
              <a:t> </a:t>
            </a:r>
            <a:endParaRPr lang="en-US" sz="2400" dirty="0" smtClean="0">
              <a:solidFill>
                <a:srgbClr val="FFE05D"/>
              </a:solidFill>
            </a:endParaRPr>
          </a:p>
        </p:txBody>
      </p:sp>
      <p:sp>
        <p:nvSpPr>
          <p:cNvPr id="32772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928688" y="5643563"/>
            <a:ext cx="7715250" cy="647700"/>
          </a:xfrm>
        </p:spPr>
        <p:txBody>
          <a:bodyPr/>
          <a:lstStyle/>
          <a:p>
            <a:pPr>
              <a:buFontTx/>
              <a:buNone/>
            </a:pPr>
            <a:r>
              <a:rPr lang="tr-TR" sz="2400" smtClean="0">
                <a:solidFill>
                  <a:schemeClr val="bg1"/>
                </a:solidFill>
              </a:rPr>
              <a:t>             Lugol (%2)                    Metilen mavisi (%0.5)</a:t>
            </a:r>
            <a:endParaRPr lang="en-US" sz="2400" smtClean="0">
              <a:solidFill>
                <a:schemeClr val="bg1"/>
              </a:solidFill>
            </a:endParaRPr>
          </a:p>
        </p:txBody>
      </p:sp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23900" y="1827213"/>
            <a:ext cx="3876675" cy="3541712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cxnSp>
        <p:nvCxnSpPr>
          <p:cNvPr id="32775" name="Straight Arrow Connector 10"/>
          <p:cNvCxnSpPr>
            <a:cxnSpLocks noChangeShapeType="1"/>
          </p:cNvCxnSpPr>
          <p:nvPr/>
        </p:nvCxnSpPr>
        <p:spPr bwMode="auto">
          <a:xfrm rot="16200000" flipH="1">
            <a:off x="5893594" y="4036219"/>
            <a:ext cx="285750" cy="714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2776" name="Straight Arrow Connector 12"/>
          <p:cNvCxnSpPr>
            <a:cxnSpLocks noChangeShapeType="1"/>
          </p:cNvCxnSpPr>
          <p:nvPr/>
        </p:nvCxnSpPr>
        <p:spPr bwMode="auto">
          <a:xfrm rot="5400000">
            <a:off x="6715126" y="4143375"/>
            <a:ext cx="214312" cy="7143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2777" name="Straight Arrow Connector 14"/>
          <p:cNvCxnSpPr>
            <a:cxnSpLocks noChangeShapeType="1"/>
          </p:cNvCxnSpPr>
          <p:nvPr/>
        </p:nvCxnSpPr>
        <p:spPr bwMode="auto">
          <a:xfrm flipV="1">
            <a:off x="5643563" y="4714875"/>
            <a:ext cx="214312" cy="714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2778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6394450" y="5180013"/>
            <a:ext cx="214313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2779" name="Straight Arrow Connector 18"/>
          <p:cNvCxnSpPr>
            <a:cxnSpLocks noChangeShapeType="1"/>
          </p:cNvCxnSpPr>
          <p:nvPr/>
        </p:nvCxnSpPr>
        <p:spPr bwMode="auto">
          <a:xfrm rot="10800000" flipV="1">
            <a:off x="6858000" y="4643438"/>
            <a:ext cx="357188" cy="1428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2" name="1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02DCAC-388F-49A9-B385-7D97E05566C5}" type="slidenum">
              <a:rPr lang="tr-TR" smtClean="0"/>
              <a:pPr>
                <a:defRPr/>
              </a:pPr>
              <a:t>23</a:t>
            </a:fld>
            <a:endParaRPr lang="tr-TR"/>
          </a:p>
        </p:txBody>
      </p:sp>
      <p:pic>
        <p:nvPicPr>
          <p:cNvPr id="13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2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407988" y="260350"/>
            <a:ext cx="2847975" cy="23288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5508625" y="347663"/>
            <a:ext cx="2868613" cy="2271712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lum bright="10000" contrast="40000"/>
          </a:blip>
          <a:srcRect/>
          <a:stretch>
            <a:fillRect/>
          </a:stretch>
        </p:blipFill>
        <p:spPr bwMode="auto">
          <a:xfrm>
            <a:off x="1933575" y="3781425"/>
            <a:ext cx="2730500" cy="23034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611188" y="2708275"/>
            <a:ext cx="2305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Displazi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yok </a:t>
            </a:r>
            <a:r>
              <a:rPr lang="tr-TR" altLang="tr-TR" sz="1800" b="0" dirty="0">
                <a:solidFill>
                  <a:schemeClr val="bg1"/>
                </a:solidFill>
              </a:rPr>
              <a:t>(75%)   </a:t>
            </a: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1476375" y="6292850"/>
            <a:ext cx="3840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>
                <a:solidFill>
                  <a:schemeClr val="bg1"/>
                </a:solidFill>
              </a:rPr>
              <a:t>High grade dysplasia (HGD,%5)</a:t>
            </a:r>
          </a:p>
        </p:txBody>
      </p:sp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5219700" y="2714625"/>
            <a:ext cx="3554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>
                <a:solidFill>
                  <a:schemeClr val="bg1"/>
                </a:solidFill>
              </a:rPr>
              <a:t>Low grade dysplasia (LGD,%25)</a:t>
            </a:r>
          </a:p>
        </p:txBody>
      </p:sp>
      <p:sp>
        <p:nvSpPr>
          <p:cNvPr id="25608" name="Metin kutusu 7"/>
          <p:cNvSpPr txBox="1">
            <a:spLocks noChangeArrowheads="1"/>
          </p:cNvSpPr>
          <p:nvPr/>
        </p:nvSpPr>
        <p:spPr bwMode="auto">
          <a:xfrm>
            <a:off x="3995738" y="3225046"/>
            <a:ext cx="28107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r-TR" altLang="tr-TR" sz="1800" b="0" dirty="0">
                <a:solidFill>
                  <a:schemeClr val="bg1"/>
                </a:solidFill>
              </a:rPr>
              <a:t>5% / yıl </a:t>
            </a:r>
            <a:r>
              <a:rPr lang="tr-TR" altLang="tr-TR" sz="1600" b="0" dirty="0">
                <a:solidFill>
                  <a:schemeClr val="bg1"/>
                </a:solidFill>
              </a:rPr>
              <a:t>(25% 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/ 5 yıl)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sp>
        <p:nvSpPr>
          <p:cNvPr id="25609" name="Metin kutusu 15"/>
          <p:cNvSpPr txBox="1">
            <a:spLocks noChangeArrowheads="1"/>
          </p:cNvSpPr>
          <p:nvPr/>
        </p:nvSpPr>
        <p:spPr bwMode="auto">
          <a:xfrm>
            <a:off x="260350" y="5334000"/>
            <a:ext cx="1655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>
                <a:solidFill>
                  <a:schemeClr val="bg1"/>
                </a:solidFill>
              </a:rPr>
              <a:t>0,5-1% / 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yıl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cxnSp>
        <p:nvCxnSpPr>
          <p:cNvPr id="25610" name="Dirsek Bağlayıcısı 9"/>
          <p:cNvCxnSpPr>
            <a:cxnSpLocks noChangeShapeType="1"/>
          </p:cNvCxnSpPr>
          <p:nvPr/>
        </p:nvCxnSpPr>
        <p:spPr bwMode="auto">
          <a:xfrm rot="16200000" flipH="1">
            <a:off x="-18256" y="3469481"/>
            <a:ext cx="2232025" cy="1223963"/>
          </a:xfrm>
          <a:prstGeom prst="bentConnector3">
            <a:avLst>
              <a:gd name="adj1" fmla="val 100375"/>
            </a:avLst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11" name="Grup 43025"/>
          <p:cNvGrpSpPr>
            <a:grpSpLocks/>
          </p:cNvGrpSpPr>
          <p:nvPr/>
        </p:nvGrpSpPr>
        <p:grpSpPr bwMode="auto">
          <a:xfrm>
            <a:off x="3995738" y="2928938"/>
            <a:ext cx="1223962" cy="565150"/>
            <a:chOff x="4211960" y="3212976"/>
            <a:chExt cx="1224136" cy="565117"/>
          </a:xfrm>
        </p:grpSpPr>
        <p:cxnSp>
          <p:nvCxnSpPr>
            <p:cNvPr id="25621" name="Düz Bağlayıcı 43022"/>
            <p:cNvCxnSpPr>
              <a:cxnSpLocks noChangeShapeType="1"/>
            </p:cNvCxnSpPr>
            <p:nvPr/>
          </p:nvCxnSpPr>
          <p:spPr bwMode="auto">
            <a:xfrm flipH="1">
              <a:off x="4211960" y="3212976"/>
              <a:ext cx="1224136" cy="0"/>
            </a:xfrm>
            <a:prstGeom prst="line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622" name="Düz Ok Bağlayıcısı 43024"/>
            <p:cNvCxnSpPr>
              <a:cxnSpLocks noChangeShapeType="1"/>
            </p:cNvCxnSpPr>
            <p:nvPr/>
          </p:nvCxnSpPr>
          <p:spPr bwMode="auto">
            <a:xfrm>
              <a:off x="4211960" y="3212976"/>
              <a:ext cx="0" cy="565117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4588" name="Resim 430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75" y="3870325"/>
            <a:ext cx="2149475" cy="177641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3" name="Metin kutusu 52"/>
          <p:cNvSpPr txBox="1">
            <a:spLocks noChangeArrowheads="1"/>
          </p:cNvSpPr>
          <p:nvPr/>
        </p:nvSpPr>
        <p:spPr bwMode="auto">
          <a:xfrm>
            <a:off x="4937125" y="4548188"/>
            <a:ext cx="1490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>
                <a:solidFill>
                  <a:schemeClr val="bg1"/>
                </a:solidFill>
              </a:rPr>
              <a:t>5-6% / 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yıl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sp>
        <p:nvSpPr>
          <p:cNvPr id="25614" name="Metin kutusu 43028"/>
          <p:cNvSpPr txBox="1">
            <a:spLocks noChangeArrowheads="1"/>
          </p:cNvSpPr>
          <p:nvPr/>
        </p:nvSpPr>
        <p:spPr bwMode="auto">
          <a:xfrm>
            <a:off x="6759575" y="5699125"/>
            <a:ext cx="2328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Adenokanser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cxnSp>
        <p:nvCxnSpPr>
          <p:cNvPr id="25615" name="Düz Ok Bağlayıcısı 43030"/>
          <p:cNvCxnSpPr>
            <a:cxnSpLocks noChangeShapeType="1"/>
          </p:cNvCxnSpPr>
          <p:nvPr/>
        </p:nvCxnSpPr>
        <p:spPr bwMode="auto">
          <a:xfrm>
            <a:off x="4856163" y="4989513"/>
            <a:ext cx="1481137" cy="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5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35988" y="6470650"/>
            <a:ext cx="476250" cy="3365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2EBD5CE7-095D-4CCF-896D-E23EBA1798B5}" type="slidenum">
              <a:rPr lang="tr-TR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24</a:t>
            </a:fld>
            <a:endParaRPr lang="tr-TR" altLang="tr-TR" sz="1400" smtClean="0">
              <a:solidFill>
                <a:schemeClr val="bg1"/>
              </a:solidFill>
            </a:endParaRPr>
          </a:p>
        </p:txBody>
      </p:sp>
      <p:sp>
        <p:nvSpPr>
          <p:cNvPr id="25618" name="23 Dikdörtgen"/>
          <p:cNvSpPr>
            <a:spLocks noChangeArrowheads="1"/>
          </p:cNvSpPr>
          <p:nvPr/>
        </p:nvSpPr>
        <p:spPr bwMode="auto">
          <a:xfrm>
            <a:off x="6886575" y="6299200"/>
            <a:ext cx="2268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800" b="0">
                <a:solidFill>
                  <a:srgbClr val="FFFFFF"/>
                </a:solidFill>
              </a:rPr>
              <a:t> Am J Gastroenterol 2005;100:927 Gastrornterology 2004;127:310                                                                              Am J Gastroenterol 2000;95:3089</a:t>
            </a:r>
            <a:endParaRPr lang="tr-TR" altLang="tr-TR" sz="800"/>
          </a:p>
        </p:txBody>
      </p:sp>
      <p:sp>
        <p:nvSpPr>
          <p:cNvPr id="25619" name="Dikdörtgen 21"/>
          <p:cNvSpPr>
            <a:spLocks noChangeArrowheads="1"/>
          </p:cNvSpPr>
          <p:nvPr/>
        </p:nvSpPr>
        <p:spPr bwMode="auto">
          <a:xfrm>
            <a:off x="4708525" y="5086350"/>
            <a:ext cx="12698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(20-30%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/ 5 yıl)</a:t>
            </a:r>
            <a:endParaRPr lang="tr-TR" altLang="tr-TR" sz="1200" b="0" dirty="0">
              <a:solidFill>
                <a:schemeClr val="bg1"/>
              </a:solidFill>
            </a:endParaRPr>
          </a:p>
        </p:txBody>
      </p:sp>
      <p:pic>
        <p:nvPicPr>
          <p:cNvPr id="22" name="Picture 16" descr="CTF_Logo_tp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22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500063"/>
            <a:ext cx="9144000" cy="857250"/>
          </a:xfrm>
        </p:spPr>
        <p:txBody>
          <a:bodyPr/>
          <a:lstStyle/>
          <a:p>
            <a:r>
              <a:rPr lang="tr-TR" sz="1800" dirty="0" err="1" smtClean="0">
                <a:solidFill>
                  <a:srgbClr val="FFE05D"/>
                </a:solidFill>
              </a:rPr>
              <a:t>Barrett</a:t>
            </a:r>
            <a:r>
              <a:rPr lang="tr-TR" sz="1800" dirty="0" smtClean="0">
                <a:solidFill>
                  <a:srgbClr val="FFE05D"/>
                </a:solidFill>
              </a:rPr>
              <a:t> </a:t>
            </a:r>
            <a:r>
              <a:rPr lang="tr-TR" sz="1800" dirty="0" err="1" smtClean="0">
                <a:solidFill>
                  <a:srgbClr val="FFE05D"/>
                </a:solidFill>
              </a:rPr>
              <a:t>metaplazisinde</a:t>
            </a:r>
            <a:r>
              <a:rPr lang="tr-TR" sz="1800" dirty="0" smtClean="0">
                <a:solidFill>
                  <a:srgbClr val="FFE05D"/>
                </a:solidFill>
              </a:rPr>
              <a:t>   </a:t>
            </a:r>
            <a:r>
              <a:rPr lang="tr-TR" sz="1800" b="1" dirty="0" smtClean="0">
                <a:solidFill>
                  <a:srgbClr val="FFE05D"/>
                </a:solidFill>
              </a:rPr>
              <a:t>p 53 </a:t>
            </a:r>
            <a:r>
              <a:rPr lang="tr-TR" sz="1800" dirty="0" err="1" smtClean="0">
                <a:solidFill>
                  <a:srgbClr val="FFE05D"/>
                </a:solidFill>
              </a:rPr>
              <a:t>monoklonal</a:t>
            </a:r>
            <a:r>
              <a:rPr lang="tr-TR" sz="1800" dirty="0" smtClean="0">
                <a:solidFill>
                  <a:srgbClr val="FFE05D"/>
                </a:solidFill>
              </a:rPr>
              <a:t> antikor kullanılarak yapılan  boyama </a:t>
            </a:r>
          </a:p>
        </p:txBody>
      </p:sp>
      <p:pic>
        <p:nvPicPr>
          <p:cNvPr id="378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>
          <a:xfrm>
            <a:off x="255588" y="1500188"/>
            <a:ext cx="8674100" cy="2214562"/>
          </a:xfrm>
          <a:noFill/>
          <a:ln w="28575">
            <a:solidFill>
              <a:srgbClr val="FF9933"/>
            </a:solidFill>
          </a:ln>
        </p:spPr>
      </p:pic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246079" y="4433888"/>
            <a:ext cx="3071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0">
                <a:solidFill>
                  <a:schemeClr val="bg1"/>
                </a:solidFill>
              </a:rPr>
              <a:t>A-  p53 negatif  alana komşu  HGD li alanda  </a:t>
            </a:r>
          </a:p>
          <a:p>
            <a:r>
              <a:rPr lang="tr-TR" b="0">
                <a:solidFill>
                  <a:schemeClr val="bg1"/>
                </a:solidFill>
              </a:rPr>
              <a:t>p53  pozitifliği</a:t>
            </a:r>
            <a:endParaRPr lang="tr-TR" b="0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3675079" y="4926013"/>
            <a:ext cx="2108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b="0">
                <a:solidFill>
                  <a:schemeClr val="bg1"/>
                </a:solidFill>
              </a:rPr>
              <a:t>B-  HGD li dokuda </a:t>
            </a:r>
          </a:p>
          <a:p>
            <a:r>
              <a:rPr lang="tr-TR" b="0">
                <a:solidFill>
                  <a:schemeClr val="bg1"/>
                </a:solidFill>
              </a:rPr>
              <a:t>p53  pozitifliği</a:t>
            </a:r>
            <a:endParaRPr lang="tr-TR" b="0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6318266" y="5500688"/>
            <a:ext cx="2714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b="0">
                <a:solidFill>
                  <a:schemeClr val="bg1"/>
                </a:solidFill>
              </a:rPr>
              <a:t>C-  Adenokarsinomda </a:t>
            </a:r>
          </a:p>
          <a:p>
            <a:r>
              <a:rPr lang="tr-TR" b="0">
                <a:solidFill>
                  <a:schemeClr val="bg1"/>
                </a:solidFill>
              </a:rPr>
              <a:t>  belirgin p53 pozitifliği</a:t>
            </a:r>
            <a:endParaRPr lang="tr-TR" b="0"/>
          </a:p>
        </p:txBody>
      </p:sp>
      <p:cxnSp>
        <p:nvCxnSpPr>
          <p:cNvPr id="37895" name="Elbow Connector 16"/>
          <p:cNvCxnSpPr>
            <a:cxnSpLocks noChangeShapeType="1"/>
          </p:cNvCxnSpPr>
          <p:nvPr/>
        </p:nvCxnSpPr>
        <p:spPr bwMode="auto">
          <a:xfrm rot="5400000">
            <a:off x="1586706" y="3944144"/>
            <a:ext cx="576263" cy="250825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37896" name="Elbow Connector 18"/>
          <p:cNvCxnSpPr>
            <a:cxnSpLocks noChangeShapeType="1"/>
          </p:cNvCxnSpPr>
          <p:nvPr/>
        </p:nvCxnSpPr>
        <p:spPr bwMode="auto">
          <a:xfrm rot="16200000" flipH="1">
            <a:off x="4136232" y="4245769"/>
            <a:ext cx="1068387" cy="155575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37897" name="Straight Arrow Connector 23"/>
          <p:cNvCxnSpPr>
            <a:cxnSpLocks noChangeShapeType="1"/>
          </p:cNvCxnSpPr>
          <p:nvPr/>
        </p:nvCxnSpPr>
        <p:spPr bwMode="auto">
          <a:xfrm rot="5400000">
            <a:off x="6644481" y="4644232"/>
            <a:ext cx="1571625" cy="1588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37899" name="6 Metin kutusu"/>
          <p:cNvSpPr txBox="1">
            <a:spLocks noChangeArrowheads="1"/>
          </p:cNvSpPr>
          <p:nvPr/>
        </p:nvSpPr>
        <p:spPr bwMode="auto">
          <a:xfrm>
            <a:off x="1042988" y="6092825"/>
            <a:ext cx="2143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r-TR" sz="1400" b="0">
                <a:solidFill>
                  <a:schemeClr val="bg1"/>
                </a:solidFill>
              </a:rPr>
              <a:t>Yanlış  +   =  %25</a:t>
            </a:r>
          </a:p>
          <a:p>
            <a:pPr algn="ctr"/>
            <a:r>
              <a:rPr lang="tr-TR" sz="1400" b="0">
                <a:solidFill>
                  <a:schemeClr val="bg1"/>
                </a:solidFill>
              </a:rPr>
              <a:t>Yanlış  –   =  %25</a:t>
            </a:r>
          </a:p>
        </p:txBody>
      </p:sp>
      <p:sp>
        <p:nvSpPr>
          <p:cNvPr id="12" name="11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010400" y="6551613"/>
            <a:ext cx="2133600" cy="476250"/>
          </a:xfrm>
        </p:spPr>
        <p:txBody>
          <a:bodyPr/>
          <a:lstStyle/>
          <a:p>
            <a:pPr>
              <a:defRPr/>
            </a:pPr>
            <a:fld id="{43EBA08E-1089-47E4-986D-51B114789745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tr-TR">
              <a:solidFill>
                <a:schemeClr val="bg1"/>
              </a:solidFill>
            </a:endParaRPr>
          </a:p>
        </p:txBody>
      </p:sp>
      <p:pic>
        <p:nvPicPr>
          <p:cNvPr id="13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A9018-6A6D-4137-9BB3-344CFB18F696}" type="slidenum">
              <a:rPr lang="tr-TR" smtClean="0"/>
              <a:pPr>
                <a:defRPr/>
              </a:pPr>
              <a:t>26</a:t>
            </a:fld>
            <a:endParaRPr lang="tr-TR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2" b="98357" l="862" r="95345">
                        <a14:foregroundMark x1="862" y1="48592" x2="862" y2="48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9645" y="320675"/>
            <a:ext cx="8280400" cy="60325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49 Metin kutusu"/>
          <p:cNvSpPr txBox="1">
            <a:spLocks noChangeArrowheads="1"/>
          </p:cNvSpPr>
          <p:nvPr/>
        </p:nvSpPr>
        <p:spPr bwMode="auto">
          <a:xfrm>
            <a:off x="4543169" y="1433949"/>
            <a:ext cx="1543461" cy="33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Tümor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cxnSp>
        <p:nvCxnSpPr>
          <p:cNvPr id="20" name="Düz Bağlayıcı 10"/>
          <p:cNvCxnSpPr>
            <a:cxnSpLocks noChangeShapeType="1"/>
          </p:cNvCxnSpPr>
          <p:nvPr/>
        </p:nvCxnSpPr>
        <p:spPr bwMode="auto">
          <a:xfrm flipH="1">
            <a:off x="3175103" y="1830232"/>
            <a:ext cx="72003" cy="2353923"/>
          </a:xfrm>
          <a:prstGeom prst="line">
            <a:avLst/>
          </a:prstGeom>
          <a:noFill/>
          <a:ln w="1270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Düz Bağlayıcı 54"/>
          <p:cNvCxnSpPr>
            <a:cxnSpLocks noChangeShapeType="1"/>
          </p:cNvCxnSpPr>
          <p:nvPr/>
        </p:nvCxnSpPr>
        <p:spPr bwMode="auto">
          <a:xfrm flipH="1">
            <a:off x="4716016" y="2115117"/>
            <a:ext cx="1139323" cy="2826051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Metin kutusu 63"/>
          <p:cNvSpPr txBox="1">
            <a:spLocks noChangeArrowheads="1"/>
          </p:cNvSpPr>
          <p:nvPr/>
        </p:nvSpPr>
        <p:spPr bwMode="auto">
          <a:xfrm>
            <a:off x="755576" y="5515319"/>
            <a:ext cx="4362870" cy="3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Barrett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özofagusunda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kanser gelişimi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cxnSp>
        <p:nvCxnSpPr>
          <p:cNvPr id="24" name="Düz Ok Bağlayıcısı 23"/>
          <p:cNvCxnSpPr/>
          <p:nvPr/>
        </p:nvCxnSpPr>
        <p:spPr bwMode="auto">
          <a:xfrm>
            <a:off x="827584" y="476672"/>
            <a:ext cx="502775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7" name="Düz Ok Bağlayıcısı 26"/>
          <p:cNvCxnSpPr/>
          <p:nvPr/>
        </p:nvCxnSpPr>
        <p:spPr bwMode="auto">
          <a:xfrm>
            <a:off x="6228184" y="476672"/>
            <a:ext cx="18722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8" name="46 Metin kutusu"/>
          <p:cNvSpPr txBox="1">
            <a:spLocks noChangeArrowheads="1"/>
          </p:cNvSpPr>
          <p:nvPr/>
        </p:nvSpPr>
        <p:spPr bwMode="auto">
          <a:xfrm>
            <a:off x="1854953" y="307394"/>
            <a:ext cx="1486508" cy="338553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Özofagus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sp>
        <p:nvSpPr>
          <p:cNvPr id="29" name="47 Metin kutusu"/>
          <p:cNvSpPr txBox="1">
            <a:spLocks noChangeArrowheads="1"/>
          </p:cNvSpPr>
          <p:nvPr/>
        </p:nvSpPr>
        <p:spPr bwMode="auto">
          <a:xfrm>
            <a:off x="6515169" y="307395"/>
            <a:ext cx="1298238" cy="338553"/>
          </a:xfrm>
          <a:prstGeom prst="rect">
            <a:avLst/>
          </a:prstGeom>
          <a:solidFill>
            <a:srgbClr val="000066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smtClean="0">
                <a:solidFill>
                  <a:schemeClr val="bg1"/>
                </a:solidFill>
              </a:rPr>
              <a:t>Mide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sp>
        <p:nvSpPr>
          <p:cNvPr id="32" name="Metin kutusu 7"/>
          <p:cNvSpPr txBox="1">
            <a:spLocks noChangeArrowheads="1"/>
          </p:cNvSpPr>
          <p:nvPr/>
        </p:nvSpPr>
        <p:spPr bwMode="auto">
          <a:xfrm rot="1119986">
            <a:off x="3011924" y="4428695"/>
            <a:ext cx="15840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600" b="0" dirty="0" err="1">
                <a:solidFill>
                  <a:schemeClr val="bg1"/>
                </a:solidFill>
              </a:rPr>
              <a:t>Barrett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alanı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pic>
        <p:nvPicPr>
          <p:cNvPr id="15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43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title"/>
          </p:nvPr>
        </p:nvSpPr>
        <p:spPr>
          <a:xfrm>
            <a:off x="531910" y="280608"/>
            <a:ext cx="8229600" cy="1143000"/>
          </a:xfrm>
        </p:spPr>
        <p:txBody>
          <a:bodyPr/>
          <a:lstStyle/>
          <a:p>
            <a:r>
              <a:rPr lang="tr-TR" sz="1800" dirty="0" err="1" smtClean="0">
                <a:solidFill>
                  <a:srgbClr val="FFE05D"/>
                </a:solidFill>
              </a:rPr>
              <a:t>Barrett</a:t>
            </a:r>
            <a:r>
              <a:rPr lang="tr-TR" sz="1800" dirty="0" smtClean="0">
                <a:solidFill>
                  <a:srgbClr val="FFE05D"/>
                </a:solidFill>
              </a:rPr>
              <a:t> </a:t>
            </a:r>
            <a:r>
              <a:rPr lang="tr-TR" sz="1800" dirty="0" err="1" smtClean="0">
                <a:solidFill>
                  <a:srgbClr val="FFE05D"/>
                </a:solidFill>
              </a:rPr>
              <a:t>özofagusunda</a:t>
            </a:r>
            <a:r>
              <a:rPr lang="tr-TR" sz="1800" dirty="0" smtClean="0">
                <a:solidFill>
                  <a:srgbClr val="FFE05D"/>
                </a:solidFill>
              </a:rPr>
              <a:t> düzenli  takip  kanserin erken  teşhisini sağlayabilir</a:t>
            </a:r>
            <a:endParaRPr lang="en-US" sz="1800" dirty="0" smtClean="0">
              <a:solidFill>
                <a:srgbClr val="FFE05D"/>
              </a:solidFill>
            </a:endParaRPr>
          </a:p>
        </p:txBody>
      </p:sp>
      <p:grpSp>
        <p:nvGrpSpPr>
          <p:cNvPr id="3076" name="Group 9"/>
          <p:cNvGrpSpPr>
            <a:grpSpLocks/>
          </p:cNvGrpSpPr>
          <p:nvPr/>
        </p:nvGrpSpPr>
        <p:grpSpPr bwMode="auto">
          <a:xfrm>
            <a:off x="-544513" y="1709738"/>
            <a:ext cx="10652126" cy="4557712"/>
            <a:chOff x="-371" y="903"/>
            <a:chExt cx="6710" cy="2871"/>
          </a:xfrm>
        </p:grpSpPr>
        <p:graphicFrame>
          <p:nvGraphicFramePr>
            <p:cNvPr id="3074" name="Object 5"/>
            <p:cNvGraphicFramePr>
              <a:graphicFrameLocks noChangeAspect="1"/>
            </p:cNvGraphicFramePr>
            <p:nvPr/>
          </p:nvGraphicFramePr>
          <p:xfrm>
            <a:off x="-403" y="871"/>
            <a:ext cx="6774" cy="29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18" r:id="rId3" imgW="10754276" imgH="4657748" progId="Excel.Sheet.8">
                    <p:embed/>
                  </p:oleObj>
                </mc:Choice>
                <mc:Fallback>
                  <p:oleObj r:id="rId3" imgW="10754276" imgH="4657748" progId="Excel.Sheet.8">
                    <p:embed/>
                    <p:pic>
                      <p:nvPicPr>
                        <p:cNvPr id="3074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03" y="871"/>
                          <a:ext cx="6774" cy="29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9" name="Text Box 8"/>
            <p:cNvSpPr txBox="1">
              <a:spLocks noChangeArrowheads="1"/>
            </p:cNvSpPr>
            <p:nvPr/>
          </p:nvSpPr>
          <p:spPr bwMode="auto">
            <a:xfrm>
              <a:off x="1872" y="1099"/>
              <a:ext cx="206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1600">
                  <a:solidFill>
                    <a:schemeClr val="bg1"/>
                  </a:solidFill>
                  <a:latin typeface="Calibri" pitchFamily="34" charset="0"/>
                </a:rPr>
                <a:t>           n=19                      n=54</a:t>
              </a:r>
              <a:endParaRPr lang="en-US" sz="160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010400" y="6499798"/>
            <a:ext cx="2133600" cy="476250"/>
          </a:xfrm>
        </p:spPr>
        <p:txBody>
          <a:bodyPr/>
          <a:lstStyle/>
          <a:p>
            <a:pPr>
              <a:defRPr/>
            </a:pPr>
            <a:fld id="{43EBA08E-1089-47E4-986D-51B114789745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164186" y="6557027"/>
            <a:ext cx="46085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tr-TR" altLang="tr-TR" sz="1000" b="0" dirty="0" smtClean="0">
                <a:solidFill>
                  <a:schemeClr val="bg1"/>
                </a:solidFill>
              </a:rPr>
              <a:t>J </a:t>
            </a:r>
            <a:r>
              <a:rPr lang="tr-TR" altLang="tr-TR" sz="1000" b="0" dirty="0" err="1">
                <a:solidFill>
                  <a:schemeClr val="bg1"/>
                </a:solidFill>
              </a:rPr>
              <a:t>Thorac</a:t>
            </a:r>
            <a:r>
              <a:rPr lang="tr-TR" altLang="tr-TR" sz="1000" b="0" dirty="0">
                <a:solidFill>
                  <a:schemeClr val="bg1"/>
                </a:solidFill>
              </a:rPr>
              <a:t> </a:t>
            </a:r>
            <a:r>
              <a:rPr lang="tr-TR" altLang="tr-TR" sz="1000" b="0" dirty="0" err="1">
                <a:solidFill>
                  <a:schemeClr val="bg1"/>
                </a:solidFill>
              </a:rPr>
              <a:t>Cardiovasc</a:t>
            </a:r>
            <a:r>
              <a:rPr lang="tr-TR" altLang="tr-TR" sz="1000" b="0" dirty="0">
                <a:solidFill>
                  <a:schemeClr val="bg1"/>
                </a:solidFill>
              </a:rPr>
              <a:t> </a:t>
            </a:r>
            <a:r>
              <a:rPr lang="tr-TR" altLang="tr-TR" sz="1000" b="0" dirty="0" err="1">
                <a:solidFill>
                  <a:schemeClr val="bg1"/>
                </a:solidFill>
              </a:rPr>
              <a:t>Surg</a:t>
            </a:r>
            <a:r>
              <a:rPr lang="tr-TR" altLang="tr-TR" sz="1000" b="0" dirty="0">
                <a:solidFill>
                  <a:schemeClr val="bg1"/>
                </a:solidFill>
              </a:rPr>
              <a:t> 1993;105:383 </a:t>
            </a:r>
            <a:endParaRPr lang="en-US" altLang="tr-TR" sz="1000" b="0" dirty="0">
              <a:solidFill>
                <a:schemeClr val="bg1"/>
              </a:solidFill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796136" y="6352239"/>
            <a:ext cx="30241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tr-TR" altLang="tr-TR" sz="1000" b="0" dirty="0" err="1">
                <a:solidFill>
                  <a:schemeClr val="bg1"/>
                </a:solidFill>
              </a:rPr>
              <a:t>Gastroenterology</a:t>
            </a:r>
            <a:r>
              <a:rPr lang="tr-TR" altLang="tr-TR" sz="1000" b="0" dirty="0">
                <a:solidFill>
                  <a:schemeClr val="bg1"/>
                </a:solidFill>
              </a:rPr>
              <a:t> 2002;122:633</a:t>
            </a:r>
            <a:endParaRPr lang="en-US" altLang="tr-TR" sz="1000" b="0" dirty="0">
              <a:solidFill>
                <a:schemeClr val="bg1"/>
              </a:solidFill>
            </a:endParaRPr>
          </a:p>
        </p:txBody>
      </p:sp>
      <p:pic>
        <p:nvPicPr>
          <p:cNvPr id="11" name="Picture 16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7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44565" y="472084"/>
            <a:ext cx="4707233" cy="524178"/>
          </a:xfrm>
        </p:spPr>
        <p:txBody>
          <a:bodyPr>
            <a:normAutofit/>
          </a:bodyPr>
          <a:lstStyle/>
          <a:p>
            <a:pPr algn="ctr"/>
            <a:r>
              <a:rPr lang="tr-TR" sz="2400" dirty="0" smtClean="0">
                <a:solidFill>
                  <a:srgbClr val="FFE05D"/>
                </a:solidFill>
                <a:latin typeface="+mn-lt"/>
              </a:rPr>
              <a:t>Kalp dışı göğüs ağrısı (NCCP)</a:t>
            </a:r>
            <a:endParaRPr lang="tr-TR" sz="2400" dirty="0">
              <a:solidFill>
                <a:srgbClr val="FFE05D"/>
              </a:solidFill>
              <a:latin typeface="+mn-lt"/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501526" y="2018369"/>
            <a:ext cx="3868340" cy="617934"/>
          </a:xfrm>
        </p:spPr>
        <p:txBody>
          <a:bodyPr/>
          <a:lstStyle/>
          <a:p>
            <a:pPr algn="ctr"/>
            <a:r>
              <a:rPr lang="tr-TR" sz="2000" b="0" dirty="0" smtClean="0">
                <a:solidFill>
                  <a:srgbClr val="FFC91D"/>
                </a:solidFill>
              </a:rPr>
              <a:t> </a:t>
            </a:r>
            <a:r>
              <a:rPr lang="tr-TR" sz="2000" b="0" dirty="0" smtClean="0">
                <a:solidFill>
                  <a:srgbClr val="FFE05D"/>
                </a:solidFill>
              </a:rPr>
              <a:t>Kalp dışı göğüs ağrısı (NCCP)</a:t>
            </a:r>
            <a:endParaRPr lang="tr-TR" sz="2000" b="0" dirty="0">
              <a:solidFill>
                <a:srgbClr val="FFE05D"/>
              </a:solidFill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342159" y="2940344"/>
            <a:ext cx="3868340" cy="2763441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•"/>
            </a:pPr>
            <a:r>
              <a:rPr lang="tr-TR" sz="1500" dirty="0">
                <a:solidFill>
                  <a:schemeClr val="bg1"/>
                </a:solidFill>
              </a:rPr>
              <a:t>Makul testlerle  </a:t>
            </a:r>
            <a:r>
              <a:rPr lang="tr-TR" sz="1500" dirty="0" err="1">
                <a:solidFill>
                  <a:schemeClr val="bg1"/>
                </a:solidFill>
              </a:rPr>
              <a:t>kardiak</a:t>
            </a:r>
            <a:r>
              <a:rPr lang="tr-TR" sz="1500" dirty="0">
                <a:solidFill>
                  <a:schemeClr val="bg1"/>
                </a:solidFill>
              </a:rPr>
              <a:t> </a:t>
            </a:r>
            <a:r>
              <a:rPr lang="tr-TR" sz="1500" dirty="0" err="1">
                <a:solidFill>
                  <a:schemeClr val="bg1"/>
                </a:solidFill>
              </a:rPr>
              <a:t>etyoloji</a:t>
            </a:r>
            <a:r>
              <a:rPr lang="tr-TR" sz="1500" dirty="0">
                <a:solidFill>
                  <a:schemeClr val="bg1"/>
                </a:solidFill>
              </a:rPr>
              <a:t> uzaklaştırıldıktan sonra </a:t>
            </a:r>
            <a:r>
              <a:rPr lang="tr-TR" sz="1500" dirty="0" err="1">
                <a:solidFill>
                  <a:schemeClr val="bg1"/>
                </a:solidFill>
              </a:rPr>
              <a:t>iskemik</a:t>
            </a:r>
            <a:r>
              <a:rPr lang="tr-TR" sz="1500" dirty="0">
                <a:solidFill>
                  <a:schemeClr val="bg1"/>
                </a:solidFill>
              </a:rPr>
              <a:t> kalp ağrısından ayırt </a:t>
            </a:r>
            <a:r>
              <a:rPr lang="tr-TR" sz="1500" dirty="0" err="1" smtClean="0">
                <a:solidFill>
                  <a:schemeClr val="bg1"/>
                </a:solidFill>
              </a:rPr>
              <a:t>edilemesi</a:t>
            </a:r>
            <a:r>
              <a:rPr lang="tr-TR" sz="1500" dirty="0" smtClean="0">
                <a:solidFill>
                  <a:schemeClr val="bg1"/>
                </a:solidFill>
              </a:rPr>
              <a:t> güç olabilen  tekrarlayıcı vasıfta </a:t>
            </a:r>
            <a:r>
              <a:rPr lang="tr-TR" sz="1500" dirty="0">
                <a:solidFill>
                  <a:schemeClr val="bg1"/>
                </a:solidFill>
              </a:rPr>
              <a:t>göğüs ağrısı.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•"/>
            </a:pPr>
            <a:r>
              <a:rPr lang="tr-TR" sz="1500" dirty="0" err="1">
                <a:solidFill>
                  <a:schemeClr val="bg1"/>
                </a:solidFill>
              </a:rPr>
              <a:t>Prevalans</a:t>
            </a:r>
            <a:r>
              <a:rPr lang="tr-TR" sz="1500" dirty="0">
                <a:solidFill>
                  <a:schemeClr val="bg1"/>
                </a:solidFill>
              </a:rPr>
              <a:t> %</a:t>
            </a:r>
            <a:r>
              <a:rPr lang="tr-TR" sz="1500" dirty="0" smtClean="0">
                <a:solidFill>
                  <a:schemeClr val="bg1"/>
                </a:solidFill>
              </a:rPr>
              <a:t>15-30</a:t>
            </a:r>
            <a:endParaRPr lang="tr-TR" sz="1500" dirty="0">
              <a:solidFill>
                <a:schemeClr val="bg1"/>
              </a:solidFill>
            </a:endParaRP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778779" y="2018369"/>
            <a:ext cx="3887391" cy="617934"/>
          </a:xfrm>
        </p:spPr>
        <p:txBody>
          <a:bodyPr/>
          <a:lstStyle/>
          <a:p>
            <a:pPr algn="ctr"/>
            <a:r>
              <a:rPr lang="tr-TR" sz="2000" b="0" dirty="0" smtClean="0">
                <a:solidFill>
                  <a:srgbClr val="FFE05D"/>
                </a:solidFill>
              </a:rPr>
              <a:t>Fonksiyonel göğüs ağrısı (FCP)</a:t>
            </a:r>
            <a:endParaRPr lang="tr-TR" sz="2000" b="0" dirty="0">
              <a:solidFill>
                <a:srgbClr val="FFE05D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4008" y="2917483"/>
            <a:ext cx="3887391" cy="2763441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•"/>
            </a:pPr>
            <a:r>
              <a:rPr lang="tr-TR" sz="1500" dirty="0" err="1">
                <a:solidFill>
                  <a:schemeClr val="bg1"/>
                </a:solidFill>
              </a:rPr>
              <a:t>Heartburn</a:t>
            </a:r>
            <a:r>
              <a:rPr lang="tr-TR" sz="1500" dirty="0">
                <a:solidFill>
                  <a:schemeClr val="bg1"/>
                </a:solidFill>
              </a:rPr>
              <a:t>, </a:t>
            </a:r>
            <a:r>
              <a:rPr lang="tr-TR" sz="1500" dirty="0" err="1">
                <a:solidFill>
                  <a:schemeClr val="bg1"/>
                </a:solidFill>
              </a:rPr>
              <a:t>disfaji</a:t>
            </a:r>
            <a:r>
              <a:rPr lang="tr-TR" sz="1500" dirty="0">
                <a:solidFill>
                  <a:schemeClr val="bg1"/>
                </a:solidFill>
              </a:rPr>
              <a:t>, </a:t>
            </a:r>
            <a:r>
              <a:rPr lang="tr-TR" sz="1500" dirty="0" err="1">
                <a:solidFill>
                  <a:schemeClr val="bg1"/>
                </a:solidFill>
              </a:rPr>
              <a:t>odinofaji</a:t>
            </a:r>
            <a:r>
              <a:rPr lang="tr-TR" sz="1500" dirty="0">
                <a:solidFill>
                  <a:schemeClr val="bg1"/>
                </a:solidFill>
              </a:rPr>
              <a:t> gibi </a:t>
            </a:r>
            <a:r>
              <a:rPr lang="tr-TR" sz="1500" dirty="0" err="1">
                <a:solidFill>
                  <a:schemeClr val="bg1"/>
                </a:solidFill>
              </a:rPr>
              <a:t>özofagial</a:t>
            </a:r>
            <a:r>
              <a:rPr lang="tr-TR" sz="1500" dirty="0">
                <a:solidFill>
                  <a:schemeClr val="bg1"/>
                </a:solidFill>
              </a:rPr>
              <a:t> semptomların, tipik </a:t>
            </a:r>
            <a:r>
              <a:rPr lang="tr-TR" sz="1500" dirty="0" err="1">
                <a:solidFill>
                  <a:schemeClr val="bg1"/>
                </a:solidFill>
              </a:rPr>
              <a:t>gastroözofagial</a:t>
            </a:r>
            <a:r>
              <a:rPr lang="tr-TR" sz="1500" dirty="0">
                <a:solidFill>
                  <a:schemeClr val="bg1"/>
                </a:solidFill>
              </a:rPr>
              <a:t> </a:t>
            </a:r>
            <a:r>
              <a:rPr lang="tr-TR" sz="1500" dirty="0" err="1">
                <a:solidFill>
                  <a:schemeClr val="bg1"/>
                </a:solidFill>
              </a:rPr>
              <a:t>reflü</a:t>
            </a:r>
            <a:r>
              <a:rPr lang="tr-TR" sz="1500" dirty="0">
                <a:solidFill>
                  <a:schemeClr val="bg1"/>
                </a:solidFill>
              </a:rPr>
              <a:t> hastalığı bulgularının, </a:t>
            </a:r>
            <a:r>
              <a:rPr lang="tr-TR" sz="1500" dirty="0" err="1">
                <a:solidFill>
                  <a:schemeClr val="bg1"/>
                </a:solidFill>
              </a:rPr>
              <a:t>eozinofilik</a:t>
            </a:r>
            <a:r>
              <a:rPr lang="tr-TR" sz="1500" dirty="0">
                <a:solidFill>
                  <a:schemeClr val="bg1"/>
                </a:solidFill>
              </a:rPr>
              <a:t> </a:t>
            </a:r>
            <a:r>
              <a:rPr lang="tr-TR" sz="1500" dirty="0" err="1">
                <a:solidFill>
                  <a:schemeClr val="bg1"/>
                </a:solidFill>
              </a:rPr>
              <a:t>özofajitin</a:t>
            </a:r>
            <a:r>
              <a:rPr lang="tr-TR" sz="1500" dirty="0">
                <a:solidFill>
                  <a:schemeClr val="bg1"/>
                </a:solidFill>
              </a:rPr>
              <a:t>, majör motor fonksiyon bozukluklarının saptanamadığı hallerde görülen  </a:t>
            </a:r>
            <a:r>
              <a:rPr lang="tr-TR" sz="1500" dirty="0" err="1">
                <a:solidFill>
                  <a:schemeClr val="bg1"/>
                </a:solidFill>
              </a:rPr>
              <a:t>retrosternal</a:t>
            </a:r>
            <a:r>
              <a:rPr lang="tr-TR" sz="1500" dirty="0">
                <a:solidFill>
                  <a:schemeClr val="bg1"/>
                </a:solidFill>
              </a:rPr>
              <a:t> göğüs ağrısı ve rahatsızlık hissi.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•"/>
            </a:pPr>
            <a:r>
              <a:rPr lang="tr-TR" sz="1500" dirty="0">
                <a:solidFill>
                  <a:schemeClr val="bg1"/>
                </a:solidFill>
              </a:rPr>
              <a:t>NCCP olgularının en az 1/3 inden </a:t>
            </a:r>
            <a:r>
              <a:rPr lang="tr-TR" sz="1500" dirty="0" smtClean="0">
                <a:solidFill>
                  <a:schemeClr val="bg1"/>
                </a:solidFill>
              </a:rPr>
              <a:t>sorumludur.</a:t>
            </a:r>
            <a:endParaRPr lang="tr-TR" sz="1500" dirty="0">
              <a:solidFill>
                <a:schemeClr val="bg1"/>
              </a:solidFill>
            </a:endParaRPr>
          </a:p>
        </p:txBody>
      </p:sp>
      <p:cxnSp>
        <p:nvCxnSpPr>
          <p:cNvPr id="10" name="Düz Bağlayıcı 9"/>
          <p:cNvCxnSpPr/>
          <p:nvPr/>
        </p:nvCxnSpPr>
        <p:spPr>
          <a:xfrm>
            <a:off x="735832" y="2659163"/>
            <a:ext cx="714479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/>
          <p:cNvSpPr txBox="1"/>
          <p:nvPr/>
        </p:nvSpPr>
        <p:spPr>
          <a:xfrm>
            <a:off x="6009507" y="6330485"/>
            <a:ext cx="312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900" b="0" dirty="0">
                <a:solidFill>
                  <a:schemeClr val="bg1"/>
                </a:solidFill>
              </a:rPr>
              <a:t>Locke GR.Gastroenterology,1997.</a:t>
            </a:r>
          </a:p>
          <a:p>
            <a:pPr algn="r"/>
            <a:r>
              <a:rPr lang="tr-TR" sz="900" b="0" dirty="0" err="1">
                <a:solidFill>
                  <a:schemeClr val="bg1"/>
                </a:solidFill>
              </a:rPr>
              <a:t>Eslick</a:t>
            </a:r>
            <a:r>
              <a:rPr lang="tr-TR" sz="900" b="0" dirty="0">
                <a:solidFill>
                  <a:schemeClr val="bg1"/>
                </a:solidFill>
              </a:rPr>
              <a:t> </a:t>
            </a:r>
            <a:r>
              <a:rPr lang="tr-TR" sz="900" b="0" dirty="0" err="1">
                <a:solidFill>
                  <a:schemeClr val="bg1"/>
                </a:solidFill>
              </a:rPr>
              <a:t>GD.Aliment</a:t>
            </a:r>
            <a:r>
              <a:rPr lang="tr-TR" sz="900" b="0" dirty="0">
                <a:solidFill>
                  <a:schemeClr val="bg1"/>
                </a:solidFill>
              </a:rPr>
              <a:t> </a:t>
            </a:r>
            <a:r>
              <a:rPr lang="tr-TR" sz="900" b="0" dirty="0" err="1">
                <a:solidFill>
                  <a:schemeClr val="bg1"/>
                </a:solidFill>
              </a:rPr>
              <a:t>Pharmacol</a:t>
            </a:r>
            <a:r>
              <a:rPr lang="tr-TR" sz="900" b="0" dirty="0">
                <a:solidFill>
                  <a:schemeClr val="bg1"/>
                </a:solidFill>
              </a:rPr>
              <a:t> </a:t>
            </a:r>
            <a:r>
              <a:rPr lang="tr-TR" sz="900" b="0" dirty="0" smtClean="0">
                <a:solidFill>
                  <a:schemeClr val="bg1"/>
                </a:solidFill>
              </a:rPr>
              <a:t>therap,2003</a:t>
            </a:r>
            <a:r>
              <a:rPr lang="tr-TR" sz="900" b="0" dirty="0">
                <a:solidFill>
                  <a:schemeClr val="bg1"/>
                </a:solidFill>
              </a:rPr>
              <a:t>Fass R. </a:t>
            </a:r>
            <a:r>
              <a:rPr lang="nl-NL" sz="900" b="0" dirty="0">
                <a:solidFill>
                  <a:schemeClr val="bg1"/>
                </a:solidFill>
              </a:rPr>
              <a:t>J Neurogastroenterol Motil, </a:t>
            </a:r>
            <a:r>
              <a:rPr lang="tr-TR" sz="900" b="0" dirty="0">
                <a:solidFill>
                  <a:schemeClr val="bg1"/>
                </a:solidFill>
              </a:rPr>
              <a:t>2</a:t>
            </a:r>
            <a:r>
              <a:rPr lang="nl-NL" sz="900" b="0" dirty="0">
                <a:solidFill>
                  <a:schemeClr val="bg1"/>
                </a:solidFill>
              </a:rPr>
              <a:t>019</a:t>
            </a:r>
            <a:endParaRPr lang="tr-TR" sz="900" b="0" dirty="0">
              <a:solidFill>
                <a:schemeClr val="bg1"/>
              </a:solidFill>
            </a:endParaRPr>
          </a:p>
          <a:p>
            <a:pPr algn="r"/>
            <a:endParaRPr lang="tr-TR" sz="900" b="0" dirty="0">
              <a:solidFill>
                <a:schemeClr val="bg1"/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>
          <a:xfrm>
            <a:off x="1" y="857250"/>
            <a:ext cx="342158" cy="273844"/>
          </a:xfrm>
        </p:spPr>
        <p:txBody>
          <a:bodyPr/>
          <a:lstStyle/>
          <a:p>
            <a:pPr algn="l"/>
            <a:fld id="{D95CDF8D-463D-4A91-8D07-E5968DAF6CE7}" type="slidenum">
              <a:rPr lang="tr-TR" smtClean="0">
                <a:solidFill>
                  <a:schemeClr val="tx1"/>
                </a:solidFill>
              </a:rPr>
              <a:pPr algn="l"/>
              <a:t>28</a:t>
            </a:fld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13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90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8276" y="520217"/>
            <a:ext cx="7494964" cy="727952"/>
          </a:xfrm>
        </p:spPr>
        <p:txBody>
          <a:bodyPr>
            <a:noAutofit/>
          </a:bodyPr>
          <a:lstStyle/>
          <a:p>
            <a:pPr algn="ctr"/>
            <a:r>
              <a:rPr lang="tr-TR" sz="2000" dirty="0">
                <a:solidFill>
                  <a:srgbClr val="FFE05D"/>
                </a:solidFill>
              </a:rPr>
              <a:t>Roma IV kriterlerine göre  fonksiyonel </a:t>
            </a:r>
            <a:r>
              <a:rPr lang="tr-TR" sz="2000" dirty="0" err="1">
                <a:solidFill>
                  <a:srgbClr val="FFE05D"/>
                </a:solidFill>
              </a:rPr>
              <a:t>özofagus</a:t>
            </a:r>
            <a:r>
              <a:rPr lang="tr-TR" sz="2000" dirty="0">
                <a:solidFill>
                  <a:srgbClr val="FFE05D"/>
                </a:solidFill>
              </a:rPr>
              <a:t> </a:t>
            </a:r>
            <a:r>
              <a:rPr lang="tr-TR" sz="2000" dirty="0" smtClean="0">
                <a:solidFill>
                  <a:srgbClr val="FFE05D"/>
                </a:solidFill>
              </a:rPr>
              <a:t>hastalıkları</a:t>
            </a:r>
            <a:endParaRPr lang="tr-TR" sz="2000" dirty="0">
              <a:solidFill>
                <a:srgbClr val="FFE05D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81310" y="2285477"/>
            <a:ext cx="2399202" cy="2360489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endParaRPr lang="tr-TR" sz="1200" dirty="0">
              <a:solidFill>
                <a:schemeClr val="bg1"/>
              </a:solidFill>
            </a:endParaRPr>
          </a:p>
          <a:p>
            <a:pPr lvl="0">
              <a:buClr>
                <a:schemeClr val="bg1"/>
              </a:buClr>
            </a:pPr>
            <a:r>
              <a:rPr lang="tr-TR" sz="1200" dirty="0">
                <a:solidFill>
                  <a:schemeClr val="bg1"/>
                </a:solidFill>
              </a:rPr>
              <a:t>Fonksiyonel göğüs  ağrısı </a:t>
            </a:r>
          </a:p>
          <a:p>
            <a:pPr lvl="0">
              <a:buClr>
                <a:schemeClr val="bg1"/>
              </a:buClr>
            </a:pPr>
            <a:r>
              <a:rPr lang="tr-TR" sz="1200" dirty="0" err="1">
                <a:solidFill>
                  <a:schemeClr val="bg1"/>
                </a:solidFill>
              </a:rPr>
              <a:t>Reflü</a:t>
            </a:r>
            <a:r>
              <a:rPr lang="tr-TR" sz="1200" dirty="0">
                <a:solidFill>
                  <a:schemeClr val="bg1"/>
                </a:solidFill>
              </a:rPr>
              <a:t> aşırı duyarlılığı                              </a:t>
            </a:r>
            <a:r>
              <a:rPr lang="tr-TR" sz="1000" dirty="0">
                <a:solidFill>
                  <a:schemeClr val="bg1"/>
                </a:solidFill>
              </a:rPr>
              <a:t>(</a:t>
            </a:r>
            <a:r>
              <a:rPr lang="tr-TR" sz="1000" dirty="0" err="1">
                <a:solidFill>
                  <a:schemeClr val="bg1"/>
                </a:solidFill>
              </a:rPr>
              <a:t>Hipersensitif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dirty="0" err="1">
                <a:solidFill>
                  <a:schemeClr val="bg1"/>
                </a:solidFill>
              </a:rPr>
              <a:t>özofagus</a:t>
            </a:r>
            <a:r>
              <a:rPr lang="tr-TR" sz="1000" dirty="0">
                <a:solidFill>
                  <a:schemeClr val="bg1"/>
                </a:solidFill>
              </a:rPr>
              <a:t>)                   (Fonksiyonel </a:t>
            </a:r>
            <a:r>
              <a:rPr lang="tr-TR" sz="1000" dirty="0" err="1">
                <a:solidFill>
                  <a:schemeClr val="bg1"/>
                </a:solidFill>
              </a:rPr>
              <a:t>heartburn</a:t>
            </a:r>
            <a:r>
              <a:rPr lang="tr-TR" sz="1000" dirty="0">
                <a:solidFill>
                  <a:schemeClr val="bg1"/>
                </a:solidFill>
              </a:rPr>
              <a:t> ?)</a:t>
            </a:r>
          </a:p>
          <a:p>
            <a:pPr lvl="0">
              <a:buClr>
                <a:schemeClr val="bg1"/>
              </a:buClr>
            </a:pPr>
            <a:r>
              <a:rPr lang="tr-TR" sz="1200" dirty="0" err="1">
                <a:solidFill>
                  <a:schemeClr val="bg1"/>
                </a:solidFill>
              </a:rPr>
              <a:t>Globus</a:t>
            </a:r>
            <a:endParaRPr lang="tr-TR" sz="1200" dirty="0">
              <a:solidFill>
                <a:schemeClr val="bg1"/>
              </a:solidFill>
            </a:endParaRPr>
          </a:p>
          <a:p>
            <a:pPr lvl="0">
              <a:buClr>
                <a:schemeClr val="bg1"/>
              </a:buClr>
            </a:pPr>
            <a:r>
              <a:rPr lang="tr-TR" sz="1200" dirty="0">
                <a:solidFill>
                  <a:schemeClr val="bg1"/>
                </a:solidFill>
              </a:rPr>
              <a:t>Fonksiyonel </a:t>
            </a:r>
            <a:r>
              <a:rPr lang="tr-TR" sz="1200" dirty="0" err="1">
                <a:solidFill>
                  <a:schemeClr val="bg1"/>
                </a:solidFill>
              </a:rPr>
              <a:t>disfaji</a:t>
            </a:r>
            <a:endParaRPr lang="tr-TR" sz="1200" dirty="0">
              <a:solidFill>
                <a:schemeClr val="bg1"/>
              </a:solidFill>
            </a:endParaRP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5940152" y="6547986"/>
            <a:ext cx="2584362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88" dirty="0">
                <a:solidFill>
                  <a:schemeClr val="bg1"/>
                </a:solidFill>
              </a:rPr>
              <a:t>Max J </a:t>
            </a:r>
            <a:r>
              <a:rPr lang="en-US" sz="788" dirty="0" err="1">
                <a:solidFill>
                  <a:schemeClr val="bg1"/>
                </a:solidFill>
              </a:rPr>
              <a:t>Schmulson</a:t>
            </a:r>
            <a:r>
              <a:rPr lang="tr-TR" sz="788" dirty="0">
                <a:solidFill>
                  <a:schemeClr val="bg1"/>
                </a:solidFill>
              </a:rPr>
              <a:t> MJ. J </a:t>
            </a:r>
            <a:r>
              <a:rPr lang="tr-TR" sz="788" dirty="0" err="1">
                <a:solidFill>
                  <a:schemeClr val="bg1"/>
                </a:solidFill>
              </a:rPr>
              <a:t>Neurogastroenterol</a:t>
            </a:r>
            <a:r>
              <a:rPr lang="tr-TR" sz="788" dirty="0">
                <a:solidFill>
                  <a:schemeClr val="bg1"/>
                </a:solidFill>
              </a:rPr>
              <a:t>, 2017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4834174" y="3056135"/>
            <a:ext cx="18391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sz="1200" b="0" dirty="0" smtClean="0">
                <a:solidFill>
                  <a:schemeClr val="bg1"/>
                </a:solidFill>
              </a:rPr>
              <a:t>GÖRH</a:t>
            </a: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tr-TR" sz="1200" b="0" dirty="0">
              <a:solidFill>
                <a:schemeClr val="bg1"/>
              </a:solidFill>
            </a:endParaRP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sz="1200" b="0" dirty="0" smtClean="0">
                <a:solidFill>
                  <a:schemeClr val="bg1"/>
                </a:solidFill>
              </a:rPr>
              <a:t>Fonksiyonel</a:t>
            </a: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sz="1200" b="0" dirty="0" smtClean="0">
                <a:solidFill>
                  <a:schemeClr val="bg1"/>
                </a:solidFill>
              </a:rPr>
              <a:t> </a:t>
            </a:r>
            <a:r>
              <a:rPr lang="tr-TR" sz="1200" b="0" dirty="0" err="1">
                <a:solidFill>
                  <a:schemeClr val="bg1"/>
                </a:solidFill>
              </a:rPr>
              <a:t>özofagial</a:t>
            </a:r>
            <a:r>
              <a:rPr lang="tr-TR" sz="1200" b="0" dirty="0">
                <a:solidFill>
                  <a:schemeClr val="bg1"/>
                </a:solidFill>
              </a:rPr>
              <a:t> </a:t>
            </a:r>
            <a:r>
              <a:rPr lang="tr-TR" sz="1200" b="0" dirty="0" smtClean="0">
                <a:solidFill>
                  <a:schemeClr val="bg1"/>
                </a:solidFill>
              </a:rPr>
              <a:t>hastalık</a:t>
            </a:r>
          </a:p>
          <a:p>
            <a:pPr>
              <a:buClr>
                <a:schemeClr val="bg1"/>
              </a:buClr>
            </a:pPr>
            <a:r>
              <a:rPr lang="tr-TR" sz="1200" b="0" dirty="0" smtClean="0">
                <a:solidFill>
                  <a:schemeClr val="bg1"/>
                </a:solidFill>
              </a:rPr>
              <a:t> </a:t>
            </a:r>
            <a:endParaRPr lang="tr-TR" sz="1200" b="0" dirty="0">
              <a:solidFill>
                <a:schemeClr val="bg1"/>
              </a:solidFill>
            </a:endParaRP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sz="1200" b="0" dirty="0" err="1">
                <a:solidFill>
                  <a:schemeClr val="bg1"/>
                </a:solidFill>
              </a:rPr>
              <a:t>Özofagus</a:t>
            </a:r>
            <a:r>
              <a:rPr lang="tr-TR" sz="1200" b="0" dirty="0">
                <a:solidFill>
                  <a:schemeClr val="bg1"/>
                </a:solidFill>
              </a:rPr>
              <a:t> motor fonksiyon </a:t>
            </a:r>
            <a:r>
              <a:rPr lang="tr-TR" sz="1200" b="0" dirty="0" smtClean="0">
                <a:solidFill>
                  <a:schemeClr val="bg1"/>
                </a:solidFill>
              </a:rPr>
              <a:t>bozukluğu</a:t>
            </a: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tr-TR" sz="1200" b="0" dirty="0">
              <a:solidFill>
                <a:schemeClr val="bg1"/>
              </a:solidFill>
            </a:endParaRP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sz="1200" b="0" dirty="0" err="1">
                <a:solidFill>
                  <a:schemeClr val="bg1"/>
                </a:solidFill>
              </a:rPr>
              <a:t>Eozinofilik</a:t>
            </a:r>
            <a:r>
              <a:rPr lang="tr-TR" sz="1200" b="0" dirty="0">
                <a:solidFill>
                  <a:schemeClr val="bg1"/>
                </a:solidFill>
              </a:rPr>
              <a:t> </a:t>
            </a:r>
            <a:r>
              <a:rPr lang="tr-TR" sz="1200" b="0" dirty="0" err="1" smtClean="0">
                <a:solidFill>
                  <a:schemeClr val="bg1"/>
                </a:solidFill>
              </a:rPr>
              <a:t>özofajit</a:t>
            </a:r>
            <a:endParaRPr lang="tr-TR" sz="1200" b="0" dirty="0" smtClean="0">
              <a:solidFill>
                <a:schemeClr val="bg1"/>
              </a:solidFill>
            </a:endParaRP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tr-TR" sz="1200" b="0" dirty="0">
              <a:solidFill>
                <a:schemeClr val="bg1"/>
              </a:solidFill>
            </a:endParaRPr>
          </a:p>
          <a:p>
            <a:pPr marL="214313" indent="-214313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sz="1200" b="0" dirty="0">
                <a:solidFill>
                  <a:schemeClr val="bg1"/>
                </a:solidFill>
              </a:rPr>
              <a:t>Ülser / </a:t>
            </a:r>
            <a:r>
              <a:rPr lang="tr-TR" sz="1200" b="0" dirty="0" err="1">
                <a:solidFill>
                  <a:schemeClr val="bg1"/>
                </a:solidFill>
              </a:rPr>
              <a:t>Tm</a:t>
            </a:r>
            <a:r>
              <a:rPr lang="tr-TR" sz="1200" b="0" dirty="0">
                <a:solidFill>
                  <a:schemeClr val="bg1"/>
                </a:solidFill>
              </a:rPr>
              <a:t> vd.</a:t>
            </a:r>
          </a:p>
        </p:txBody>
      </p:sp>
      <p:cxnSp>
        <p:nvCxnSpPr>
          <p:cNvPr id="17" name="Dirsek Bağlayıcısı 16"/>
          <p:cNvCxnSpPr/>
          <p:nvPr/>
        </p:nvCxnSpPr>
        <p:spPr>
          <a:xfrm flipV="1">
            <a:off x="4502258" y="4277565"/>
            <a:ext cx="356561" cy="231555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irsek Bağlayıcısı 18"/>
          <p:cNvCxnSpPr/>
          <p:nvPr/>
        </p:nvCxnSpPr>
        <p:spPr>
          <a:xfrm flipV="1">
            <a:off x="6368755" y="3465721"/>
            <a:ext cx="394167" cy="154677"/>
          </a:xfrm>
          <a:prstGeom prst="bentConnector3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ol Köşeli Ayraç 19"/>
          <p:cNvSpPr/>
          <p:nvPr/>
        </p:nvSpPr>
        <p:spPr>
          <a:xfrm>
            <a:off x="4858819" y="3056134"/>
            <a:ext cx="45719" cy="2029049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sp>
        <p:nvSpPr>
          <p:cNvPr id="21" name="Sol Köşeli Ayraç 20"/>
          <p:cNvSpPr/>
          <p:nvPr/>
        </p:nvSpPr>
        <p:spPr>
          <a:xfrm>
            <a:off x="6781310" y="2492897"/>
            <a:ext cx="45719" cy="1386502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8" b="98539" l="1261" r="98991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895" y="3340469"/>
            <a:ext cx="4410827" cy="2664296"/>
          </a:xfrm>
          <a:prstGeom prst="rect">
            <a:avLst/>
          </a:prstGeom>
        </p:spPr>
      </p:pic>
      <p:sp>
        <p:nvSpPr>
          <p:cNvPr id="13" name="Metin kutusu 12"/>
          <p:cNvSpPr txBox="1"/>
          <p:nvPr/>
        </p:nvSpPr>
        <p:spPr>
          <a:xfrm>
            <a:off x="206967" y="2372430"/>
            <a:ext cx="213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smtClean="0">
                <a:solidFill>
                  <a:schemeClr val="bg1"/>
                </a:solidFill>
              </a:rPr>
              <a:t>Kardiyak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smtClean="0">
                <a:solidFill>
                  <a:schemeClr val="bg1"/>
                </a:solidFill>
              </a:rPr>
              <a:t>Koroner arter hastalığı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smtClean="0">
                <a:solidFill>
                  <a:schemeClr val="bg1"/>
                </a:solidFill>
              </a:rPr>
              <a:t>Aort kapak hastalığı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Pulmoner</a:t>
            </a:r>
            <a:r>
              <a:rPr lang="tr-TR" sz="1000" b="0" dirty="0" smtClean="0">
                <a:solidFill>
                  <a:schemeClr val="bg1"/>
                </a:solidFill>
              </a:rPr>
              <a:t> hipertansiyon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smtClean="0">
                <a:solidFill>
                  <a:schemeClr val="bg1"/>
                </a:solidFill>
              </a:rPr>
              <a:t>Mitral valf </a:t>
            </a:r>
            <a:r>
              <a:rPr lang="tr-TR" sz="1000" b="0" dirty="0" err="1" smtClean="0">
                <a:solidFill>
                  <a:schemeClr val="bg1"/>
                </a:solidFill>
              </a:rPr>
              <a:t>prolapsusu</a:t>
            </a:r>
            <a:r>
              <a:rPr lang="tr-TR" sz="1000" b="0" dirty="0" smtClean="0">
                <a:solidFill>
                  <a:schemeClr val="bg1"/>
                </a:solidFill>
              </a:rPr>
              <a:t> (</a:t>
            </a:r>
            <a:r>
              <a:rPr lang="tr-TR" sz="1000" b="0" dirty="0" err="1" smtClean="0">
                <a:solidFill>
                  <a:schemeClr val="bg1"/>
                </a:solidFill>
              </a:rPr>
              <a:t>Barlow</a:t>
            </a:r>
            <a:r>
              <a:rPr lang="tr-TR" sz="1000" b="0" dirty="0" smtClean="0">
                <a:solidFill>
                  <a:schemeClr val="bg1"/>
                </a:solidFill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Perikardit</a:t>
            </a:r>
            <a:endParaRPr lang="tr-TR" sz="1000" b="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Hipertrofik</a:t>
            </a:r>
            <a:r>
              <a:rPr lang="tr-TR" sz="1000" b="0" dirty="0" smtClean="0">
                <a:solidFill>
                  <a:schemeClr val="bg1"/>
                </a:solidFill>
              </a:rPr>
              <a:t> </a:t>
            </a:r>
            <a:r>
              <a:rPr lang="tr-TR" sz="1000" b="0" dirty="0" err="1" smtClean="0">
                <a:solidFill>
                  <a:schemeClr val="bg1"/>
                </a:solidFill>
              </a:rPr>
              <a:t>subaortik</a:t>
            </a:r>
            <a:r>
              <a:rPr lang="tr-TR" sz="1000" b="0" dirty="0" smtClean="0">
                <a:solidFill>
                  <a:schemeClr val="bg1"/>
                </a:solidFill>
              </a:rPr>
              <a:t>         </a:t>
            </a:r>
            <a:r>
              <a:rPr lang="tr-TR" sz="1000" b="0" dirty="0" err="1" smtClean="0">
                <a:solidFill>
                  <a:schemeClr val="bg1"/>
                </a:solidFill>
              </a:rPr>
              <a:t>stenoz</a:t>
            </a:r>
            <a:endParaRPr lang="tr-TR" sz="1000" b="0" dirty="0" smtClean="0">
              <a:solidFill>
                <a:schemeClr val="bg1"/>
              </a:solidFill>
            </a:endParaRPr>
          </a:p>
          <a:p>
            <a:endParaRPr lang="tr-TR" sz="1000" b="0" dirty="0">
              <a:solidFill>
                <a:schemeClr val="bg1"/>
              </a:solidFill>
            </a:endParaRPr>
          </a:p>
          <a:p>
            <a:r>
              <a:rPr lang="tr-TR" sz="1000" dirty="0" err="1" smtClean="0">
                <a:solidFill>
                  <a:schemeClr val="bg1"/>
                </a:solidFill>
              </a:rPr>
              <a:t>Pulmoner</a:t>
            </a:r>
            <a:endParaRPr lang="tr-TR" sz="10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Pulmoner</a:t>
            </a:r>
            <a:r>
              <a:rPr lang="tr-TR" sz="1000" b="0" dirty="0" smtClean="0">
                <a:solidFill>
                  <a:schemeClr val="bg1"/>
                </a:solidFill>
              </a:rPr>
              <a:t> </a:t>
            </a:r>
            <a:r>
              <a:rPr lang="tr-TR" sz="1000" b="0" dirty="0" err="1" smtClean="0">
                <a:solidFill>
                  <a:schemeClr val="bg1"/>
                </a:solidFill>
              </a:rPr>
              <a:t>emboli</a:t>
            </a:r>
            <a:endParaRPr lang="tr-TR" sz="1000" b="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Pnömoni</a:t>
            </a:r>
            <a:endParaRPr lang="tr-TR" sz="1000" b="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Plörezi</a:t>
            </a:r>
            <a:endParaRPr lang="tr-TR" sz="1000" b="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Pnömotoraks</a:t>
            </a:r>
            <a:endParaRPr lang="tr-TR" sz="1000" b="0" dirty="0" smtClean="0">
              <a:solidFill>
                <a:schemeClr val="bg1"/>
              </a:solidFill>
            </a:endParaRPr>
          </a:p>
          <a:p>
            <a:endParaRPr lang="tr-TR" sz="1000" b="0" dirty="0">
              <a:solidFill>
                <a:schemeClr val="bg1"/>
              </a:solidFill>
            </a:endParaRPr>
          </a:p>
          <a:p>
            <a:r>
              <a:rPr lang="tr-TR" sz="1000" dirty="0" err="1" smtClean="0">
                <a:solidFill>
                  <a:schemeClr val="bg1"/>
                </a:solidFill>
              </a:rPr>
              <a:t>Emosyonel</a:t>
            </a:r>
            <a:endParaRPr lang="tr-TR" sz="10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Anksiete</a:t>
            </a:r>
            <a:endParaRPr lang="tr-TR" sz="1000" b="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smtClean="0">
                <a:solidFill>
                  <a:schemeClr val="bg1"/>
                </a:solidFill>
              </a:rPr>
              <a:t>Depresyon</a:t>
            </a:r>
            <a:endParaRPr lang="tr-TR" sz="1000" b="0" dirty="0">
              <a:solidFill>
                <a:schemeClr val="bg1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2117775" y="2055880"/>
            <a:ext cx="1341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err="1" smtClean="0">
                <a:solidFill>
                  <a:schemeClr val="bg1"/>
                </a:solidFill>
              </a:rPr>
              <a:t>Vasküler</a:t>
            </a:r>
            <a:endParaRPr lang="tr-TR" sz="10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smtClean="0">
                <a:solidFill>
                  <a:schemeClr val="bg1"/>
                </a:solidFill>
              </a:rPr>
              <a:t>Aort </a:t>
            </a:r>
            <a:r>
              <a:rPr lang="tr-TR" sz="1000" b="0" dirty="0" err="1" smtClean="0">
                <a:solidFill>
                  <a:schemeClr val="bg1"/>
                </a:solidFill>
              </a:rPr>
              <a:t>diseksiyonu</a:t>
            </a:r>
            <a:endParaRPr lang="tr-TR" sz="1000" b="0" dirty="0" smtClean="0">
              <a:solidFill>
                <a:schemeClr val="bg1"/>
              </a:solidFill>
            </a:endParaRPr>
          </a:p>
          <a:p>
            <a:endParaRPr lang="tr-TR" sz="1000" b="0" dirty="0">
              <a:solidFill>
                <a:schemeClr val="bg1"/>
              </a:solidFill>
            </a:endParaRPr>
          </a:p>
          <a:p>
            <a:r>
              <a:rPr lang="tr-TR" sz="1000" dirty="0" err="1" smtClean="0">
                <a:solidFill>
                  <a:schemeClr val="bg1"/>
                </a:solidFill>
              </a:rPr>
              <a:t>Nöral</a:t>
            </a:r>
            <a:endParaRPr lang="tr-TR" sz="10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Herpes</a:t>
            </a:r>
            <a:r>
              <a:rPr lang="tr-TR" sz="1000" b="0" dirty="0" smtClean="0">
                <a:solidFill>
                  <a:schemeClr val="bg1"/>
                </a:solidFill>
              </a:rPr>
              <a:t> </a:t>
            </a:r>
            <a:r>
              <a:rPr lang="tr-TR" sz="1000" b="0" dirty="0" err="1" smtClean="0">
                <a:solidFill>
                  <a:schemeClr val="bg1"/>
                </a:solidFill>
              </a:rPr>
              <a:t>zoster</a:t>
            </a:r>
            <a:endParaRPr lang="tr-TR" sz="1000" b="0" dirty="0">
              <a:solidFill>
                <a:schemeClr val="bg1"/>
              </a:solidFill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2964292" y="4219089"/>
            <a:ext cx="18640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smtClean="0">
                <a:solidFill>
                  <a:schemeClr val="bg1"/>
                </a:solidFill>
              </a:rPr>
              <a:t>Gastrointestinal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rgbClr val="FFE05D"/>
                </a:solidFill>
              </a:rPr>
              <a:t>Özofagus</a:t>
            </a:r>
            <a:r>
              <a:rPr lang="tr-TR" sz="1000" b="0" dirty="0" smtClean="0">
                <a:solidFill>
                  <a:srgbClr val="FFE05D"/>
                </a:solidFill>
              </a:rPr>
              <a:t> hastalıkları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Hiatal</a:t>
            </a:r>
            <a:r>
              <a:rPr lang="tr-TR" sz="1000" b="0" dirty="0" smtClean="0">
                <a:solidFill>
                  <a:schemeClr val="bg1"/>
                </a:solidFill>
              </a:rPr>
              <a:t> </a:t>
            </a:r>
            <a:r>
              <a:rPr lang="tr-TR" sz="1000" b="0" dirty="0" err="1" smtClean="0">
                <a:solidFill>
                  <a:schemeClr val="bg1"/>
                </a:solidFill>
              </a:rPr>
              <a:t>herni</a:t>
            </a:r>
            <a:endParaRPr lang="tr-TR" sz="1000" b="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Pankreatit</a:t>
            </a:r>
            <a:endParaRPr lang="tr-TR" sz="1000" b="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Biliyer</a:t>
            </a:r>
            <a:r>
              <a:rPr lang="tr-TR" sz="1000" b="0" dirty="0" smtClean="0">
                <a:solidFill>
                  <a:schemeClr val="bg1"/>
                </a:solidFill>
              </a:rPr>
              <a:t> sistem taş           hastalığı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Meteorizm</a:t>
            </a:r>
            <a:endParaRPr lang="tr-TR" sz="1000" b="0" dirty="0">
              <a:solidFill>
                <a:schemeClr val="bg1"/>
              </a:solidFill>
            </a:endParaRPr>
          </a:p>
        </p:txBody>
      </p:sp>
      <p:sp>
        <p:nvSpPr>
          <p:cNvPr id="25" name="Metin kutusu 24"/>
          <p:cNvSpPr txBox="1"/>
          <p:nvPr/>
        </p:nvSpPr>
        <p:spPr>
          <a:xfrm>
            <a:off x="2993793" y="3017624"/>
            <a:ext cx="16365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smtClean="0">
                <a:solidFill>
                  <a:schemeClr val="bg1"/>
                </a:solidFill>
              </a:rPr>
              <a:t>Kas iskelet sistemi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Kostokondrit</a:t>
            </a:r>
            <a:r>
              <a:rPr lang="tr-TR" sz="1000" b="0" dirty="0" smtClean="0">
                <a:solidFill>
                  <a:schemeClr val="bg1"/>
                </a:solidFill>
              </a:rPr>
              <a:t> (</a:t>
            </a:r>
            <a:r>
              <a:rPr lang="tr-TR" sz="1000" b="0" dirty="0" err="1" smtClean="0">
                <a:solidFill>
                  <a:schemeClr val="bg1"/>
                </a:solidFill>
              </a:rPr>
              <a:t>Tietze</a:t>
            </a:r>
            <a:r>
              <a:rPr lang="tr-TR" sz="1000" b="0" dirty="0" smtClean="0">
                <a:solidFill>
                  <a:schemeClr val="bg1"/>
                </a:solidFill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Artrit</a:t>
            </a:r>
            <a:endParaRPr lang="tr-TR" sz="1000" b="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err="1" smtClean="0">
                <a:solidFill>
                  <a:schemeClr val="bg1"/>
                </a:solidFill>
              </a:rPr>
              <a:t>Müsküler</a:t>
            </a:r>
            <a:r>
              <a:rPr lang="tr-TR" sz="1000" b="0" dirty="0" smtClean="0">
                <a:solidFill>
                  <a:schemeClr val="bg1"/>
                </a:solidFill>
              </a:rPr>
              <a:t> spazm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000" b="0" dirty="0" smtClean="0">
                <a:solidFill>
                  <a:schemeClr val="bg1"/>
                </a:solidFill>
              </a:rPr>
              <a:t>Kemik </a:t>
            </a:r>
            <a:r>
              <a:rPr lang="tr-TR" sz="1000" b="0" dirty="0" err="1" smtClean="0">
                <a:solidFill>
                  <a:schemeClr val="bg1"/>
                </a:solidFill>
              </a:rPr>
              <a:t>Tm</a:t>
            </a:r>
            <a:endParaRPr lang="tr-TR" sz="1000" b="0" dirty="0">
              <a:solidFill>
                <a:schemeClr val="bg1"/>
              </a:solidFill>
            </a:endParaRPr>
          </a:p>
        </p:txBody>
      </p:sp>
      <p:pic>
        <p:nvPicPr>
          <p:cNvPr id="23" name="Picture 16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6974904" y="6547986"/>
            <a:ext cx="2133600" cy="476250"/>
          </a:xfrm>
        </p:spPr>
        <p:txBody>
          <a:bodyPr/>
          <a:lstStyle/>
          <a:p>
            <a:pPr>
              <a:defRPr/>
            </a:pPr>
            <a:fld id="{EEFB4CB3-6B17-43F9-8C1F-2C83FA68FC99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tr-TR">
              <a:solidFill>
                <a:schemeClr val="bg1"/>
              </a:solidFill>
            </a:endParaRPr>
          </a:p>
        </p:txBody>
      </p:sp>
      <p:sp>
        <p:nvSpPr>
          <p:cNvPr id="24" name="İçerik Yer Tutucusu 2"/>
          <p:cNvSpPr txBox="1">
            <a:spLocks/>
          </p:cNvSpPr>
          <p:nvPr/>
        </p:nvSpPr>
        <p:spPr bwMode="auto">
          <a:xfrm>
            <a:off x="6822178" y="4277565"/>
            <a:ext cx="2399202" cy="147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</a:pPr>
            <a:endParaRPr lang="tr-TR" sz="1200" b="0" kern="0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tr-TR" sz="1200" b="0" kern="0" dirty="0" err="1" smtClean="0">
                <a:solidFill>
                  <a:schemeClr val="bg1"/>
                </a:solidFill>
              </a:rPr>
              <a:t>Akalazya</a:t>
            </a:r>
            <a:endParaRPr lang="tr-TR" sz="1200" b="0" kern="0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tr-TR" sz="1200" b="0" kern="0" dirty="0" err="1" smtClean="0">
                <a:solidFill>
                  <a:schemeClr val="bg1"/>
                </a:solidFill>
              </a:rPr>
              <a:t>Özofagus</a:t>
            </a:r>
            <a:r>
              <a:rPr lang="tr-TR" sz="1200" b="0" kern="0" dirty="0" smtClean="0">
                <a:solidFill>
                  <a:schemeClr val="bg1"/>
                </a:solidFill>
              </a:rPr>
              <a:t> çıkış darlığı</a:t>
            </a:r>
          </a:p>
          <a:p>
            <a:pPr>
              <a:buClr>
                <a:schemeClr val="bg1"/>
              </a:buClr>
            </a:pPr>
            <a:r>
              <a:rPr lang="tr-TR" sz="1200" b="0" kern="0" dirty="0" smtClean="0">
                <a:solidFill>
                  <a:schemeClr val="bg1"/>
                </a:solidFill>
              </a:rPr>
              <a:t>Tembel </a:t>
            </a:r>
            <a:r>
              <a:rPr lang="tr-TR" sz="1200" b="0" kern="0" dirty="0" err="1" smtClean="0">
                <a:solidFill>
                  <a:schemeClr val="bg1"/>
                </a:solidFill>
              </a:rPr>
              <a:t>özofagus</a:t>
            </a:r>
            <a:endParaRPr lang="tr-TR" sz="1200" b="0" kern="0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tr-TR" sz="1200" b="0" kern="0" dirty="0" err="1" smtClean="0">
                <a:solidFill>
                  <a:schemeClr val="bg1"/>
                </a:solidFill>
              </a:rPr>
              <a:t>Nutcracker</a:t>
            </a:r>
            <a:r>
              <a:rPr lang="tr-TR" sz="1200" b="0" kern="0" dirty="0" smtClean="0">
                <a:solidFill>
                  <a:schemeClr val="bg1"/>
                </a:solidFill>
              </a:rPr>
              <a:t> </a:t>
            </a:r>
            <a:r>
              <a:rPr lang="tr-TR" sz="1200" b="0" kern="0" dirty="0" err="1" smtClean="0">
                <a:solidFill>
                  <a:schemeClr val="bg1"/>
                </a:solidFill>
              </a:rPr>
              <a:t>özofagus</a:t>
            </a:r>
            <a:endParaRPr lang="tr-TR" sz="1200" b="0" kern="0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tr-TR" sz="1200" b="0" kern="0" dirty="0" err="1" smtClean="0">
                <a:solidFill>
                  <a:schemeClr val="bg1"/>
                </a:solidFill>
              </a:rPr>
              <a:t>Diffüz</a:t>
            </a:r>
            <a:r>
              <a:rPr lang="tr-TR" sz="1200" b="0" kern="0" dirty="0" smtClean="0">
                <a:solidFill>
                  <a:schemeClr val="bg1"/>
                </a:solidFill>
              </a:rPr>
              <a:t> </a:t>
            </a:r>
            <a:r>
              <a:rPr lang="tr-TR" sz="1200" b="0" kern="0" dirty="0" err="1" smtClean="0">
                <a:solidFill>
                  <a:schemeClr val="bg1"/>
                </a:solidFill>
              </a:rPr>
              <a:t>özofagus</a:t>
            </a:r>
            <a:r>
              <a:rPr lang="tr-TR" sz="1200" b="0" kern="0" dirty="0" smtClean="0">
                <a:solidFill>
                  <a:schemeClr val="bg1"/>
                </a:solidFill>
              </a:rPr>
              <a:t> spazmı</a:t>
            </a:r>
          </a:p>
        </p:txBody>
      </p:sp>
      <p:sp>
        <p:nvSpPr>
          <p:cNvPr id="26" name="Sol Köşeli Ayraç 25"/>
          <p:cNvSpPr/>
          <p:nvPr/>
        </p:nvSpPr>
        <p:spPr>
          <a:xfrm>
            <a:off x="6804169" y="4488021"/>
            <a:ext cx="45719" cy="1194323"/>
          </a:xfrm>
          <a:prstGeom prst="leftBracke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bg1"/>
              </a:solidFill>
            </a:endParaRPr>
          </a:p>
        </p:txBody>
      </p:sp>
      <p:cxnSp>
        <p:nvCxnSpPr>
          <p:cNvPr id="7" name="Dirsek Bağlayıcısı 6"/>
          <p:cNvCxnSpPr>
            <a:endCxn id="26" idx="1"/>
          </p:cNvCxnSpPr>
          <p:nvPr/>
        </p:nvCxnSpPr>
        <p:spPr bwMode="auto">
          <a:xfrm rot="16200000" flipH="1">
            <a:off x="6301085" y="4582098"/>
            <a:ext cx="767839" cy="238329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047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12455" y="6502894"/>
            <a:ext cx="730424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3973975" y="3240045"/>
            <a:ext cx="202388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buClr>
                <a:schemeClr val="bg1"/>
              </a:buClr>
            </a:pPr>
            <a:r>
              <a:rPr lang="tr-TR" altLang="tr-TR" sz="3200" b="0" dirty="0" smtClean="0">
                <a:solidFill>
                  <a:srgbClr val="FFE05D"/>
                </a:solidFill>
              </a:rPr>
              <a:t> CREST   </a:t>
            </a:r>
            <a:endParaRPr lang="tr-TR" altLang="tr-TR" sz="3200" b="0" dirty="0">
              <a:solidFill>
                <a:srgbClr val="FFE05D"/>
              </a:solidFill>
            </a:endParaRPr>
          </a:p>
        </p:txBody>
      </p:sp>
      <p:grpSp>
        <p:nvGrpSpPr>
          <p:cNvPr id="14" name="Grup 13"/>
          <p:cNvGrpSpPr/>
          <p:nvPr/>
        </p:nvGrpSpPr>
        <p:grpSpPr>
          <a:xfrm>
            <a:off x="1108601" y="900917"/>
            <a:ext cx="2164006" cy="1904804"/>
            <a:chOff x="3419872" y="175992"/>
            <a:chExt cx="2164006" cy="1904804"/>
          </a:xfrm>
        </p:grpSpPr>
        <p:pic>
          <p:nvPicPr>
            <p:cNvPr id="4" name="Picture 2" descr="http://www.onlinedermclinic.com/dz_images/c/a/calcinosis-cutis_14744608534e6674522e9e1.jpg"/>
            <p:cNvPicPr>
              <a:picLocks noChangeAspect="1" noChangeArrowheads="1"/>
            </p:cNvPicPr>
            <p:nvPr/>
          </p:nvPicPr>
          <p:blipFill>
            <a:blip r:embed="rId2" cstate="print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75992"/>
              <a:ext cx="2164006" cy="156938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Dikdörtgen"/>
            <p:cNvSpPr>
              <a:spLocks noChangeArrowheads="1"/>
            </p:cNvSpPr>
            <p:nvPr/>
          </p:nvSpPr>
          <p:spPr bwMode="auto">
            <a:xfrm>
              <a:off x="3879328" y="1773019"/>
              <a:ext cx="142058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400" dirty="0" err="1">
                  <a:solidFill>
                    <a:schemeClr val="bg1"/>
                  </a:solidFill>
                </a:rPr>
                <a:t>C</a:t>
              </a:r>
              <a:r>
                <a:rPr lang="tr-TR" altLang="tr-TR" sz="1400" b="0" dirty="0" err="1">
                  <a:solidFill>
                    <a:schemeClr val="bg1"/>
                  </a:solidFill>
                </a:rPr>
                <a:t>alcinosis</a:t>
              </a:r>
              <a:r>
                <a:rPr lang="tr-TR" altLang="tr-TR" sz="1400" b="0" dirty="0">
                  <a:solidFill>
                    <a:schemeClr val="bg1"/>
                  </a:solidFill>
                </a:rPr>
                <a:t> </a:t>
              </a:r>
              <a:r>
                <a:rPr lang="tr-TR" altLang="tr-TR" sz="1400" b="0" dirty="0" err="1">
                  <a:solidFill>
                    <a:schemeClr val="bg1"/>
                  </a:solidFill>
                </a:rPr>
                <a:t>cutis</a:t>
              </a:r>
              <a:endParaRPr lang="tr-TR" altLang="tr-TR" sz="14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5673353" y="691917"/>
            <a:ext cx="2053208" cy="1772533"/>
            <a:chOff x="5868144" y="1340323"/>
            <a:chExt cx="2053208" cy="1772533"/>
          </a:xfrm>
        </p:grpSpPr>
        <p:pic>
          <p:nvPicPr>
            <p:cNvPr id="6" name="Picture 2" descr="Ä°lgili resi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1340323"/>
              <a:ext cx="2053208" cy="14277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4 Dikdörtgen"/>
            <p:cNvSpPr>
              <a:spLocks noChangeArrowheads="1"/>
            </p:cNvSpPr>
            <p:nvPr/>
          </p:nvSpPr>
          <p:spPr bwMode="auto">
            <a:xfrm>
              <a:off x="6529492" y="2805079"/>
              <a:ext cx="9012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400" dirty="0" err="1" smtClean="0">
                  <a:solidFill>
                    <a:schemeClr val="bg1"/>
                  </a:solidFill>
                </a:rPr>
                <a:t>R</a:t>
              </a:r>
              <a:r>
                <a:rPr lang="tr-TR" altLang="tr-TR" sz="1400" b="0" dirty="0" err="1" smtClean="0">
                  <a:solidFill>
                    <a:schemeClr val="bg1"/>
                  </a:solidFill>
                </a:rPr>
                <a:t>aynoud</a:t>
              </a:r>
              <a:endParaRPr lang="tr-TR" altLang="tr-TR" sz="14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844710" y="3429001"/>
            <a:ext cx="1747594" cy="3016972"/>
            <a:chOff x="6757130" y="2644338"/>
            <a:chExt cx="1747594" cy="3016972"/>
          </a:xfrm>
        </p:grpSpPr>
        <p:sp>
          <p:nvSpPr>
            <p:cNvPr id="9" name="4 Dikdörtgen"/>
            <p:cNvSpPr>
              <a:spLocks noChangeArrowheads="1"/>
            </p:cNvSpPr>
            <p:nvPr/>
          </p:nvSpPr>
          <p:spPr bwMode="auto">
            <a:xfrm>
              <a:off x="6757130" y="5138090"/>
              <a:ext cx="174759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400" dirty="0" err="1" smtClean="0">
                  <a:solidFill>
                    <a:schemeClr val="bg1"/>
                  </a:solidFill>
                </a:rPr>
                <a:t>E</a:t>
              </a:r>
              <a:r>
                <a:rPr lang="tr-TR" altLang="tr-TR" sz="1400" b="0" dirty="0" err="1" smtClean="0">
                  <a:solidFill>
                    <a:schemeClr val="bg1"/>
                  </a:solidFill>
                </a:rPr>
                <a:t>sophagus</a:t>
              </a:r>
              <a:r>
                <a:rPr lang="tr-TR" altLang="tr-TR" sz="1400" b="0" dirty="0" smtClean="0">
                  <a:solidFill>
                    <a:schemeClr val="bg1"/>
                  </a:solidFill>
                </a:rPr>
                <a:t> </a:t>
              </a:r>
              <a:r>
                <a:rPr lang="tr-TR" altLang="tr-TR" sz="1400" b="0" dirty="0" err="1" smtClean="0">
                  <a:solidFill>
                    <a:schemeClr val="bg1"/>
                  </a:solidFill>
                </a:rPr>
                <a:t>motilite</a:t>
              </a:r>
              <a:r>
                <a:rPr lang="tr-TR" altLang="tr-TR" sz="1400" b="0" dirty="0" smtClean="0">
                  <a:solidFill>
                    <a:schemeClr val="bg1"/>
                  </a:solidFill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tr-TR" altLang="tr-TR" sz="1400" b="0" dirty="0" smtClean="0">
                  <a:solidFill>
                    <a:schemeClr val="bg1"/>
                  </a:solidFill>
                </a:rPr>
                <a:t>bozukluğu</a:t>
              </a:r>
              <a:endParaRPr lang="tr-TR" altLang="tr-TR" sz="1400" b="0" dirty="0">
                <a:solidFill>
                  <a:schemeClr val="bg1"/>
                </a:solidFill>
              </a:endParaRPr>
            </a:p>
          </p:txBody>
        </p:sp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6401" y="2644338"/>
              <a:ext cx="1616765" cy="24809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19" name="Grup 18"/>
          <p:cNvGrpSpPr/>
          <p:nvPr/>
        </p:nvGrpSpPr>
        <p:grpSpPr>
          <a:xfrm>
            <a:off x="3935217" y="4685193"/>
            <a:ext cx="2167403" cy="1868503"/>
            <a:chOff x="4060780" y="4639967"/>
            <a:chExt cx="2167403" cy="1868503"/>
          </a:xfrm>
        </p:grpSpPr>
        <p:sp>
          <p:nvSpPr>
            <p:cNvPr id="7" name="4 Dikdörtgen"/>
            <p:cNvSpPr>
              <a:spLocks noChangeArrowheads="1"/>
            </p:cNvSpPr>
            <p:nvPr/>
          </p:nvSpPr>
          <p:spPr bwMode="auto">
            <a:xfrm>
              <a:off x="4655304" y="6200693"/>
              <a:ext cx="11512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400" dirty="0" err="1" smtClean="0">
                  <a:solidFill>
                    <a:schemeClr val="bg1"/>
                  </a:solidFill>
                </a:rPr>
                <a:t>S</a:t>
              </a:r>
              <a:r>
                <a:rPr lang="tr-TR" altLang="tr-TR" sz="1400" b="0" dirty="0" err="1" smtClean="0">
                  <a:solidFill>
                    <a:schemeClr val="bg1"/>
                  </a:solidFill>
                </a:rPr>
                <a:t>clerodaktili</a:t>
              </a:r>
              <a:endParaRPr lang="tr-TR" altLang="tr-TR" sz="1400" b="0" dirty="0">
                <a:solidFill>
                  <a:schemeClr val="bg1"/>
                </a:solidFill>
              </a:endParaRPr>
            </a:p>
          </p:txBody>
        </p:sp>
        <p:pic>
          <p:nvPicPr>
            <p:cNvPr id="13" name="Resim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780" y="4639967"/>
              <a:ext cx="2167403" cy="154696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up 17"/>
          <p:cNvGrpSpPr/>
          <p:nvPr/>
        </p:nvGrpSpPr>
        <p:grpSpPr>
          <a:xfrm>
            <a:off x="6591087" y="3130972"/>
            <a:ext cx="2308292" cy="1740943"/>
            <a:chOff x="1187624" y="4032656"/>
            <a:chExt cx="2308292" cy="1559883"/>
          </a:xfrm>
        </p:grpSpPr>
        <p:sp>
          <p:nvSpPr>
            <p:cNvPr id="8" name="4 Dikdörtgen"/>
            <p:cNvSpPr>
              <a:spLocks noChangeArrowheads="1"/>
            </p:cNvSpPr>
            <p:nvPr/>
          </p:nvSpPr>
          <p:spPr bwMode="auto">
            <a:xfrm>
              <a:off x="1866234" y="5316771"/>
              <a:ext cx="1180131" cy="275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400" dirty="0" err="1" smtClean="0">
                  <a:solidFill>
                    <a:schemeClr val="bg1"/>
                  </a:solidFill>
                </a:rPr>
                <a:t>T</a:t>
              </a:r>
              <a:r>
                <a:rPr lang="tr-TR" altLang="tr-TR" sz="1400" b="0" dirty="0" err="1" smtClean="0">
                  <a:solidFill>
                    <a:schemeClr val="bg1"/>
                  </a:solidFill>
                </a:rPr>
                <a:t>elanjiektazi</a:t>
              </a:r>
              <a:endParaRPr lang="tr-TR" altLang="tr-TR" sz="1400" b="0" dirty="0">
                <a:solidFill>
                  <a:schemeClr val="bg1"/>
                </a:solidFill>
              </a:endParaRP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7624" y="4032656"/>
              <a:ext cx="2308292" cy="127501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cxnSp>
        <p:nvCxnSpPr>
          <p:cNvPr id="23" name="Dirsek Bağlayıcısı 22"/>
          <p:cNvCxnSpPr/>
          <p:nvPr/>
        </p:nvCxnSpPr>
        <p:spPr bwMode="auto">
          <a:xfrm rot="10800000" flipV="1">
            <a:off x="4628445" y="1405811"/>
            <a:ext cx="954596" cy="1834234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Dirsek Bağlayıcısı 24"/>
          <p:cNvCxnSpPr/>
          <p:nvPr/>
        </p:nvCxnSpPr>
        <p:spPr bwMode="auto">
          <a:xfrm>
            <a:off x="3340341" y="1685609"/>
            <a:ext cx="1004346" cy="155443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Düz Bağlayıcı 35"/>
          <p:cNvCxnSpPr/>
          <p:nvPr/>
        </p:nvCxnSpPr>
        <p:spPr bwMode="auto">
          <a:xfrm flipH="1">
            <a:off x="5147733" y="3749302"/>
            <a:ext cx="10814" cy="8452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Dirsek Bağlayıcısı 42"/>
          <p:cNvCxnSpPr/>
          <p:nvPr/>
        </p:nvCxnSpPr>
        <p:spPr bwMode="auto">
          <a:xfrm flipV="1">
            <a:off x="5447573" y="3051949"/>
            <a:ext cx="2308949" cy="154229"/>
          </a:xfrm>
          <a:prstGeom prst="bentConnector4">
            <a:avLst>
              <a:gd name="adj1" fmla="val -417"/>
              <a:gd name="adj2" fmla="val 248221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Dirsek Bağlayıcısı 49"/>
          <p:cNvCxnSpPr/>
          <p:nvPr/>
        </p:nvCxnSpPr>
        <p:spPr bwMode="auto">
          <a:xfrm rot="10800000" flipV="1">
            <a:off x="2527192" y="3729588"/>
            <a:ext cx="2355419" cy="374617"/>
          </a:xfrm>
          <a:prstGeom prst="bentConnector3">
            <a:avLst>
              <a:gd name="adj1" fmla="val 156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19" descr="CTF_Logo_tp"/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" y="6334123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65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0040" y="23785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r-TR" sz="2000" dirty="0">
                <a:solidFill>
                  <a:srgbClr val="FFC91D"/>
                </a:solidFill>
              </a:rPr>
              <a:t>NCCP  </a:t>
            </a:r>
            <a:r>
              <a:rPr lang="tr-TR" sz="2000" dirty="0" err="1">
                <a:solidFill>
                  <a:srgbClr val="FFC91D"/>
                </a:solidFill>
              </a:rPr>
              <a:t>cohort</a:t>
            </a:r>
            <a:r>
              <a:rPr lang="tr-TR" sz="2000" dirty="0">
                <a:solidFill>
                  <a:srgbClr val="FFC91D"/>
                </a:solidFill>
              </a:rPr>
              <a:t>  analizleri</a:t>
            </a:r>
          </a:p>
        </p:txBody>
      </p:sp>
      <p:grpSp>
        <p:nvGrpSpPr>
          <p:cNvPr id="4" name="Grup 3"/>
          <p:cNvGrpSpPr/>
          <p:nvPr/>
        </p:nvGrpSpPr>
        <p:grpSpPr>
          <a:xfrm>
            <a:off x="0" y="1416529"/>
            <a:ext cx="8979347" cy="3272755"/>
            <a:chOff x="529390" y="2222364"/>
            <a:chExt cx="10740724" cy="3583643"/>
          </a:xfrm>
        </p:grpSpPr>
        <p:graphicFrame>
          <p:nvGraphicFramePr>
            <p:cNvPr id="5" name="Grafik 4"/>
            <p:cNvGraphicFramePr/>
            <p:nvPr>
              <p:extLst/>
            </p:nvPr>
          </p:nvGraphicFramePr>
          <p:xfrm>
            <a:off x="529390" y="2222364"/>
            <a:ext cx="5681502" cy="35836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8" name="Grafik 7"/>
            <p:cNvGraphicFramePr/>
            <p:nvPr>
              <p:extLst/>
            </p:nvPr>
          </p:nvGraphicFramePr>
          <p:xfrm>
            <a:off x="6102134" y="2241613"/>
            <a:ext cx="5167980" cy="35643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Metin kutusu 2"/>
            <p:cNvSpPr txBox="1"/>
            <p:nvPr/>
          </p:nvSpPr>
          <p:spPr>
            <a:xfrm>
              <a:off x="8477642" y="4648997"/>
              <a:ext cx="557348" cy="2527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900" dirty="0"/>
                <a:t>%35</a:t>
              </a:r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7711517" y="3427405"/>
              <a:ext cx="557348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900" dirty="0"/>
                <a:t>%33</a:t>
              </a:r>
            </a:p>
          </p:txBody>
        </p:sp>
        <p:sp>
          <p:nvSpPr>
            <p:cNvPr id="7" name="Metin kutusu 6"/>
            <p:cNvSpPr txBox="1"/>
            <p:nvPr/>
          </p:nvSpPr>
          <p:spPr>
            <a:xfrm>
              <a:off x="9212141" y="3427406"/>
              <a:ext cx="557348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900" dirty="0"/>
                <a:t>%35</a:t>
              </a:r>
            </a:p>
          </p:txBody>
        </p:sp>
        <p:sp>
          <p:nvSpPr>
            <p:cNvPr id="9" name="Metin kutusu 8"/>
            <p:cNvSpPr txBox="1"/>
            <p:nvPr/>
          </p:nvSpPr>
          <p:spPr>
            <a:xfrm>
              <a:off x="2416629" y="3318699"/>
              <a:ext cx="557348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900" dirty="0"/>
                <a:t>%33</a:t>
              </a:r>
            </a:p>
          </p:txBody>
        </p:sp>
        <p:sp>
          <p:nvSpPr>
            <p:cNvPr id="10" name="Metin kutusu 9"/>
            <p:cNvSpPr txBox="1"/>
            <p:nvPr/>
          </p:nvSpPr>
          <p:spPr>
            <a:xfrm>
              <a:off x="2569030" y="4371997"/>
              <a:ext cx="557348" cy="2527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900" dirty="0"/>
                <a:t>%17</a:t>
              </a:r>
            </a:p>
          </p:txBody>
        </p:sp>
        <p:sp>
          <p:nvSpPr>
            <p:cNvPr id="11" name="Metin kutusu 10"/>
            <p:cNvSpPr txBox="1"/>
            <p:nvPr/>
          </p:nvSpPr>
          <p:spPr>
            <a:xfrm>
              <a:off x="3792583" y="3706399"/>
              <a:ext cx="557348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900" dirty="0"/>
                <a:t>%55</a:t>
              </a:r>
            </a:p>
          </p:txBody>
        </p:sp>
      </p:grpSp>
      <p:sp>
        <p:nvSpPr>
          <p:cNvPr id="13" name="Metin kutusu 12"/>
          <p:cNvSpPr txBox="1"/>
          <p:nvPr/>
        </p:nvSpPr>
        <p:spPr>
          <a:xfrm>
            <a:off x="6527424" y="6516793"/>
            <a:ext cx="22119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750" b="0" dirty="0">
                <a:solidFill>
                  <a:schemeClr val="bg1"/>
                </a:solidFill>
              </a:rPr>
              <a:t>Fass R. </a:t>
            </a:r>
            <a:r>
              <a:rPr lang="tr-TR" sz="750" b="0" dirty="0" err="1">
                <a:solidFill>
                  <a:schemeClr val="bg1"/>
                </a:solidFill>
              </a:rPr>
              <a:t>JNeurogastroenterol</a:t>
            </a:r>
            <a:r>
              <a:rPr lang="tr-TR" sz="750" b="0" dirty="0">
                <a:solidFill>
                  <a:schemeClr val="bg1"/>
                </a:solidFill>
              </a:rPr>
              <a:t>  </a:t>
            </a:r>
            <a:r>
              <a:rPr lang="tr-TR" sz="750" b="0" dirty="0" err="1">
                <a:solidFill>
                  <a:schemeClr val="bg1"/>
                </a:solidFill>
              </a:rPr>
              <a:t>Motil</a:t>
            </a:r>
            <a:r>
              <a:rPr lang="tr-TR" sz="750" b="0" dirty="0">
                <a:solidFill>
                  <a:schemeClr val="bg1"/>
                </a:solidFill>
              </a:rPr>
              <a:t>, 2006.</a:t>
            </a:r>
          </a:p>
          <a:p>
            <a:pPr algn="r"/>
            <a:r>
              <a:rPr lang="tr-TR" sz="750" b="0" dirty="0" err="1">
                <a:solidFill>
                  <a:schemeClr val="bg1"/>
                </a:solidFill>
              </a:rPr>
              <a:t>Gomez</a:t>
            </a:r>
            <a:r>
              <a:rPr lang="tr-TR" sz="750" b="0" dirty="0">
                <a:solidFill>
                  <a:schemeClr val="bg1"/>
                </a:solidFill>
              </a:rPr>
              <a:t> </a:t>
            </a:r>
            <a:r>
              <a:rPr lang="tr-TR" sz="750" b="0" dirty="0" err="1">
                <a:solidFill>
                  <a:schemeClr val="bg1"/>
                </a:solidFill>
              </a:rPr>
              <a:t>Cj,Scand</a:t>
            </a:r>
            <a:r>
              <a:rPr lang="tr-TR" sz="750" b="0" dirty="0">
                <a:solidFill>
                  <a:schemeClr val="bg1"/>
                </a:solidFill>
              </a:rPr>
              <a:t> J Gastroenterol,2018.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6577832" y="4579384"/>
            <a:ext cx="8762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>
                <a:solidFill>
                  <a:schemeClr val="bg1"/>
                </a:solidFill>
              </a:rPr>
              <a:t>n=177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2100848" y="4541301"/>
            <a:ext cx="6358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>
                <a:solidFill>
                  <a:schemeClr val="bg1"/>
                </a:solidFill>
              </a:rPr>
              <a:t>n=160 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710344" y="5020134"/>
            <a:ext cx="8469587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r-TR" sz="1500" b="0" dirty="0" smtClean="0">
                <a:solidFill>
                  <a:schemeClr val="bg1"/>
                </a:solidFill>
              </a:rPr>
              <a:t>     </a:t>
            </a:r>
            <a:endParaRPr lang="tr-TR" sz="1500" b="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sz="1500" b="0" dirty="0">
                <a:solidFill>
                  <a:schemeClr val="bg1"/>
                </a:solidFill>
              </a:rPr>
              <a:t>NCCP </a:t>
            </a:r>
            <a:r>
              <a:rPr lang="tr-TR" sz="1500" b="0" dirty="0" err="1">
                <a:solidFill>
                  <a:schemeClr val="bg1"/>
                </a:solidFill>
              </a:rPr>
              <a:t>etyolojisinde</a:t>
            </a:r>
            <a:r>
              <a:rPr lang="tr-TR" sz="1500" b="0" dirty="0">
                <a:solidFill>
                  <a:schemeClr val="bg1"/>
                </a:solidFill>
              </a:rPr>
              <a:t> </a:t>
            </a:r>
            <a:r>
              <a:rPr lang="tr-TR" sz="1500" b="0" dirty="0" err="1">
                <a:solidFill>
                  <a:schemeClr val="bg1"/>
                </a:solidFill>
              </a:rPr>
              <a:t>gastroözofagial</a:t>
            </a:r>
            <a:r>
              <a:rPr lang="tr-TR" sz="1500" b="0" dirty="0">
                <a:solidFill>
                  <a:schemeClr val="bg1"/>
                </a:solidFill>
              </a:rPr>
              <a:t> </a:t>
            </a:r>
            <a:r>
              <a:rPr lang="tr-TR" sz="1500" b="0" dirty="0" err="1">
                <a:solidFill>
                  <a:schemeClr val="bg1"/>
                </a:solidFill>
              </a:rPr>
              <a:t>reflü</a:t>
            </a:r>
            <a:r>
              <a:rPr lang="tr-TR" sz="1500" b="0" dirty="0">
                <a:solidFill>
                  <a:schemeClr val="bg1"/>
                </a:solidFill>
              </a:rPr>
              <a:t> sanıldığından  daha az sıklıkta  rol oynuyor olabilir. </a:t>
            </a:r>
            <a:endParaRPr lang="tr-TR" sz="1500" b="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tr-TR" sz="1500" b="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tr-TR" sz="1500" b="0" dirty="0" smtClean="0">
                <a:solidFill>
                  <a:schemeClr val="bg1"/>
                </a:solidFill>
              </a:rPr>
              <a:t>Fonksiyonel </a:t>
            </a:r>
            <a:r>
              <a:rPr lang="tr-TR" sz="1500" b="0" dirty="0">
                <a:solidFill>
                  <a:schemeClr val="bg1"/>
                </a:solidFill>
              </a:rPr>
              <a:t>göğüs ağrısı  NCCP olgularının en az 1/3 inden sorumludur</a:t>
            </a:r>
            <a:r>
              <a:rPr lang="tr-TR" sz="1500" b="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tr-TR" sz="1500" b="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tr-TR" sz="1500" b="0" dirty="0" smtClean="0">
                <a:solidFill>
                  <a:schemeClr val="bg1"/>
                </a:solidFill>
              </a:rPr>
              <a:t>     </a:t>
            </a:r>
            <a:r>
              <a:rPr lang="tr-TR" sz="1200" b="0" dirty="0" smtClean="0">
                <a:solidFill>
                  <a:schemeClr val="bg1"/>
                </a:solidFill>
              </a:rPr>
              <a:t>FCP  (</a:t>
            </a:r>
            <a:r>
              <a:rPr lang="tr-TR" sz="1200" b="0" dirty="0" err="1" smtClean="0">
                <a:solidFill>
                  <a:schemeClr val="bg1"/>
                </a:solidFill>
              </a:rPr>
              <a:t>Functional</a:t>
            </a:r>
            <a:r>
              <a:rPr lang="tr-TR" sz="1200" b="0" dirty="0" smtClean="0">
                <a:solidFill>
                  <a:schemeClr val="bg1"/>
                </a:solidFill>
              </a:rPr>
              <a:t> </a:t>
            </a:r>
            <a:r>
              <a:rPr lang="tr-TR" sz="1200" b="0" dirty="0" err="1" smtClean="0">
                <a:solidFill>
                  <a:schemeClr val="bg1"/>
                </a:solidFill>
              </a:rPr>
              <a:t>Chest</a:t>
            </a:r>
            <a:r>
              <a:rPr lang="tr-TR" sz="1200" b="0" dirty="0" smtClean="0">
                <a:solidFill>
                  <a:schemeClr val="bg1"/>
                </a:solidFill>
              </a:rPr>
              <a:t> </a:t>
            </a:r>
            <a:r>
              <a:rPr lang="tr-TR" sz="1200" b="0" dirty="0" err="1" smtClean="0">
                <a:solidFill>
                  <a:schemeClr val="bg1"/>
                </a:solidFill>
              </a:rPr>
              <a:t>Pain</a:t>
            </a:r>
            <a:r>
              <a:rPr lang="tr-TR" sz="1200" b="0" dirty="0" smtClean="0">
                <a:solidFill>
                  <a:schemeClr val="bg1"/>
                </a:solidFill>
              </a:rPr>
              <a:t>)</a:t>
            </a:r>
            <a:endParaRPr lang="tr-TR" sz="12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500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500" b="0" dirty="0">
              <a:solidFill>
                <a:schemeClr val="bg1"/>
              </a:solidFill>
            </a:endParaRPr>
          </a:p>
        </p:txBody>
      </p:sp>
      <p:pic>
        <p:nvPicPr>
          <p:cNvPr id="19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ayt Numarası Yer Tutucusu 11"/>
          <p:cNvSpPr>
            <a:spLocks noGrp="1"/>
          </p:cNvSpPr>
          <p:nvPr>
            <p:ph type="sldNum" sz="quarter" idx="12"/>
          </p:nvPr>
        </p:nvSpPr>
        <p:spPr>
          <a:xfrm>
            <a:off x="7015953" y="6547042"/>
            <a:ext cx="2133600" cy="476250"/>
          </a:xfrm>
        </p:spPr>
        <p:txBody>
          <a:bodyPr/>
          <a:lstStyle/>
          <a:p>
            <a:pPr>
              <a:defRPr/>
            </a:pPr>
            <a:fld id="{2C2F248E-CC90-4536-8740-ACCB02700C19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4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5"/>
          <p:cNvGrpSpPr>
            <a:grpSpLocks noChangeAspect="1"/>
          </p:cNvGrpSpPr>
          <p:nvPr/>
        </p:nvGrpSpPr>
        <p:grpSpPr bwMode="auto">
          <a:xfrm>
            <a:off x="684213" y="1347788"/>
            <a:ext cx="7543800" cy="5029200"/>
            <a:chOff x="816" y="1152"/>
            <a:chExt cx="4752" cy="3168"/>
          </a:xfrm>
        </p:grpSpPr>
        <p:sp>
          <p:nvSpPr>
            <p:cNvPr id="50185" name="AutoShape 6"/>
            <p:cNvSpPr>
              <a:spLocks noChangeAspect="1" noChangeArrowheads="1" noTextEdit="1"/>
            </p:cNvSpPr>
            <p:nvPr/>
          </p:nvSpPr>
          <p:spPr bwMode="auto">
            <a:xfrm>
              <a:off x="816" y="1152"/>
              <a:ext cx="4752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50186" name="Freeform 7"/>
            <p:cNvSpPr>
              <a:spLocks/>
            </p:cNvSpPr>
            <p:nvPr/>
          </p:nvSpPr>
          <p:spPr bwMode="auto">
            <a:xfrm>
              <a:off x="3218" y="1590"/>
              <a:ext cx="1261" cy="2072"/>
            </a:xfrm>
            <a:custGeom>
              <a:avLst/>
              <a:gdLst>
                <a:gd name="T0" fmla="*/ 2147483646 w 191"/>
                <a:gd name="T1" fmla="*/ 2147483646 h 314"/>
                <a:gd name="T2" fmla="*/ 2147483646 w 191"/>
                <a:gd name="T3" fmla="*/ 2147483646 h 314"/>
                <a:gd name="T4" fmla="*/ 0 w 191"/>
                <a:gd name="T5" fmla="*/ 0 h 314"/>
                <a:gd name="T6" fmla="*/ 0 w 191"/>
                <a:gd name="T7" fmla="*/ 2147483646 h 314"/>
                <a:gd name="T8" fmla="*/ 2147483646 w 191"/>
                <a:gd name="T9" fmla="*/ 2147483646 h 3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314"/>
                <a:gd name="T17" fmla="*/ 191 w 191"/>
                <a:gd name="T18" fmla="*/ 314 h 3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314">
                  <a:moveTo>
                    <a:pt x="146" y="314"/>
                  </a:moveTo>
                  <a:cubicBezTo>
                    <a:pt x="175" y="279"/>
                    <a:pt x="191" y="236"/>
                    <a:pt x="191" y="191"/>
                  </a:cubicBezTo>
                  <a:cubicBezTo>
                    <a:pt x="191" y="85"/>
                    <a:pt x="105" y="0"/>
                    <a:pt x="0" y="0"/>
                  </a:cubicBezTo>
                  <a:lnTo>
                    <a:pt x="0" y="191"/>
                  </a:lnTo>
                  <a:lnTo>
                    <a:pt x="146" y="314"/>
                  </a:lnTo>
                  <a:close/>
                </a:path>
              </a:pathLst>
            </a:custGeom>
            <a:solidFill>
              <a:srgbClr val="FFA7E8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0187" name="Freeform 8"/>
            <p:cNvSpPr>
              <a:spLocks/>
            </p:cNvSpPr>
            <p:nvPr/>
          </p:nvSpPr>
          <p:spPr bwMode="auto">
            <a:xfrm>
              <a:off x="3199" y="2874"/>
              <a:ext cx="963" cy="1221"/>
            </a:xfrm>
            <a:custGeom>
              <a:avLst/>
              <a:gdLst>
                <a:gd name="T0" fmla="*/ 2147483646 w 146"/>
                <a:gd name="T1" fmla="*/ 2147483646 h 185"/>
                <a:gd name="T2" fmla="*/ 2147483646 w 146"/>
                <a:gd name="T3" fmla="*/ 2147483646 h 185"/>
                <a:gd name="T4" fmla="*/ 0 w 146"/>
                <a:gd name="T5" fmla="*/ 0 h 185"/>
                <a:gd name="T6" fmla="*/ 2147483646 w 146"/>
                <a:gd name="T7" fmla="*/ 2147483646 h 1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6"/>
                <a:gd name="T13" fmla="*/ 0 h 185"/>
                <a:gd name="T14" fmla="*/ 146 w 146"/>
                <a:gd name="T15" fmla="*/ 185 h 1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6" h="185">
                  <a:moveTo>
                    <a:pt x="46" y="185"/>
                  </a:moveTo>
                  <a:cubicBezTo>
                    <a:pt x="85" y="175"/>
                    <a:pt x="120" y="153"/>
                    <a:pt x="146" y="123"/>
                  </a:cubicBezTo>
                  <a:lnTo>
                    <a:pt x="0" y="0"/>
                  </a:lnTo>
                  <a:lnTo>
                    <a:pt x="46" y="185"/>
                  </a:lnTo>
                  <a:close/>
                </a:path>
              </a:pathLst>
            </a:custGeom>
            <a:solidFill>
              <a:srgbClr val="00CCFF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0188" name="Freeform 9"/>
            <p:cNvSpPr>
              <a:spLocks/>
            </p:cNvSpPr>
            <p:nvPr/>
          </p:nvSpPr>
          <p:spPr bwMode="auto">
            <a:xfrm>
              <a:off x="1885" y="1699"/>
              <a:ext cx="1564" cy="2429"/>
            </a:xfrm>
            <a:custGeom>
              <a:avLst/>
              <a:gdLst>
                <a:gd name="T0" fmla="*/ 2147483646 w 237"/>
                <a:gd name="T1" fmla="*/ 0 h 368"/>
                <a:gd name="T2" fmla="*/ 0 w 237"/>
                <a:gd name="T3" fmla="*/ 2147483646 h 368"/>
                <a:gd name="T4" fmla="*/ 2147483646 w 237"/>
                <a:gd name="T5" fmla="*/ 2147483646 h 368"/>
                <a:gd name="T6" fmla="*/ 2147483646 w 237"/>
                <a:gd name="T7" fmla="*/ 2147483646 h 368"/>
                <a:gd name="T8" fmla="*/ 2147483646 w 237"/>
                <a:gd name="T9" fmla="*/ 2147483646 h 368"/>
                <a:gd name="T10" fmla="*/ 2147483646 w 237"/>
                <a:gd name="T11" fmla="*/ 0 h 3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7"/>
                <a:gd name="T19" fmla="*/ 0 h 368"/>
                <a:gd name="T20" fmla="*/ 237 w 237"/>
                <a:gd name="T21" fmla="*/ 368 h 3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7" h="368">
                  <a:moveTo>
                    <a:pt x="119" y="0"/>
                  </a:moveTo>
                  <a:cubicBezTo>
                    <a:pt x="47" y="29"/>
                    <a:pt x="0" y="99"/>
                    <a:pt x="0" y="176"/>
                  </a:cubicBezTo>
                  <a:cubicBezTo>
                    <a:pt x="0" y="282"/>
                    <a:pt x="85" y="368"/>
                    <a:pt x="191" y="368"/>
                  </a:cubicBezTo>
                  <a:cubicBezTo>
                    <a:pt x="206" y="367"/>
                    <a:pt x="222" y="366"/>
                    <a:pt x="237" y="362"/>
                  </a:cubicBezTo>
                  <a:lnTo>
                    <a:pt x="191" y="1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E6AF00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0189" name="Freeform 10"/>
            <p:cNvSpPr>
              <a:spLocks/>
            </p:cNvSpPr>
            <p:nvPr/>
          </p:nvSpPr>
          <p:spPr bwMode="auto">
            <a:xfrm>
              <a:off x="2710" y="1581"/>
              <a:ext cx="475" cy="1260"/>
            </a:xfrm>
            <a:custGeom>
              <a:avLst/>
              <a:gdLst>
                <a:gd name="T0" fmla="*/ 2147483646 w 72"/>
                <a:gd name="T1" fmla="*/ 0 h 191"/>
                <a:gd name="T2" fmla="*/ 0 w 72"/>
                <a:gd name="T3" fmla="*/ 2147483646 h 191"/>
                <a:gd name="T4" fmla="*/ 2147483646 w 72"/>
                <a:gd name="T5" fmla="*/ 2147483646 h 191"/>
                <a:gd name="T6" fmla="*/ 2147483646 w 72"/>
                <a:gd name="T7" fmla="*/ 0 h 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191"/>
                <a:gd name="T14" fmla="*/ 72 w 72"/>
                <a:gd name="T15" fmla="*/ 191 h 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191">
                  <a:moveTo>
                    <a:pt x="71" y="0"/>
                  </a:moveTo>
                  <a:cubicBezTo>
                    <a:pt x="47" y="0"/>
                    <a:pt x="22" y="4"/>
                    <a:pt x="0" y="14"/>
                  </a:cubicBezTo>
                  <a:lnTo>
                    <a:pt x="72" y="19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FF00"/>
            </a:solidFill>
            <a:ln w="11113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50190" name="Rectangle 11"/>
            <p:cNvSpPr>
              <a:spLocks noChangeArrowheads="1"/>
            </p:cNvSpPr>
            <p:nvPr/>
          </p:nvSpPr>
          <p:spPr bwMode="auto">
            <a:xfrm>
              <a:off x="3423" y="2234"/>
              <a:ext cx="62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400"/>
            </a:p>
          </p:txBody>
        </p:sp>
        <p:sp>
          <p:nvSpPr>
            <p:cNvPr id="50191" name="Rectangle 13"/>
            <p:cNvSpPr>
              <a:spLocks noChangeArrowheads="1"/>
            </p:cNvSpPr>
            <p:nvPr/>
          </p:nvSpPr>
          <p:spPr bwMode="auto">
            <a:xfrm>
              <a:off x="5060" y="2444"/>
              <a:ext cx="2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>
                  <a:solidFill>
                    <a:srgbClr val="FFFFFF"/>
                  </a:solidFill>
                </a:rPr>
                <a:t>36%</a:t>
              </a:r>
              <a:endParaRPr lang="tr-TR" altLang="tr-TR" sz="1400" dirty="0"/>
            </a:p>
          </p:txBody>
        </p:sp>
        <p:sp>
          <p:nvSpPr>
            <p:cNvPr id="50192" name="Rectangle 14"/>
            <p:cNvSpPr>
              <a:spLocks noChangeArrowheads="1"/>
            </p:cNvSpPr>
            <p:nvPr/>
          </p:nvSpPr>
          <p:spPr bwMode="auto">
            <a:xfrm>
              <a:off x="2638" y="1588"/>
              <a:ext cx="792" cy="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400"/>
            </a:p>
          </p:txBody>
        </p:sp>
        <p:sp>
          <p:nvSpPr>
            <p:cNvPr id="50193" name="Rectangle 15"/>
            <p:cNvSpPr>
              <a:spLocks noChangeArrowheads="1"/>
            </p:cNvSpPr>
            <p:nvPr/>
          </p:nvSpPr>
          <p:spPr bwMode="auto">
            <a:xfrm>
              <a:off x="1419" y="1234"/>
              <a:ext cx="257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solidFill>
                    <a:srgbClr val="FFFFFF"/>
                  </a:solidFill>
                </a:rPr>
                <a:t>Akalazya</a:t>
              </a:r>
              <a:r>
                <a:rPr lang="tr-TR" altLang="tr-TR" sz="1600" b="0" dirty="0" smtClean="0">
                  <a:solidFill>
                    <a:srgbClr val="FFFFFF"/>
                  </a:solidFill>
                </a:rPr>
                <a:t> ve  </a:t>
              </a:r>
              <a:r>
                <a:rPr lang="tr-TR" altLang="tr-TR" sz="1600" b="0" dirty="0" err="1" smtClean="0">
                  <a:solidFill>
                    <a:srgbClr val="FFFFFF"/>
                  </a:solidFill>
                </a:rPr>
                <a:t>hipertansif</a:t>
              </a:r>
              <a:r>
                <a:rPr lang="tr-TR" altLang="tr-TR" sz="1600" b="0" dirty="0" smtClean="0">
                  <a:solidFill>
                    <a:srgbClr val="FFFFFF"/>
                  </a:solidFill>
                </a:rPr>
                <a:t> alt </a:t>
              </a:r>
              <a:r>
                <a:rPr lang="tr-TR" altLang="tr-TR" sz="1600" b="0" dirty="0" err="1" smtClean="0">
                  <a:solidFill>
                    <a:srgbClr val="FFFFFF"/>
                  </a:solidFill>
                </a:rPr>
                <a:t>özofagus</a:t>
              </a:r>
              <a:r>
                <a:rPr lang="tr-TR" altLang="tr-TR" sz="1600" b="0" dirty="0" smtClean="0">
                  <a:solidFill>
                    <a:srgbClr val="FFFFFF"/>
                  </a:solidFill>
                </a:rPr>
                <a:t> </a:t>
              </a:r>
              <a:r>
                <a:rPr lang="tr-TR" altLang="tr-TR" sz="1600" b="0" dirty="0" err="1" smtClean="0">
                  <a:solidFill>
                    <a:srgbClr val="FFFFFF"/>
                  </a:solidFill>
                </a:rPr>
                <a:t>sfinkteri</a:t>
              </a:r>
              <a:endParaRPr lang="tr-TR" altLang="tr-TR" sz="1600" b="0" dirty="0"/>
            </a:p>
          </p:txBody>
        </p:sp>
        <p:sp>
          <p:nvSpPr>
            <p:cNvPr id="50194" name="Rectangle 17"/>
            <p:cNvSpPr>
              <a:spLocks noChangeArrowheads="1"/>
            </p:cNvSpPr>
            <p:nvPr/>
          </p:nvSpPr>
          <p:spPr bwMode="auto">
            <a:xfrm>
              <a:off x="2556" y="1427"/>
              <a:ext cx="16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>
                  <a:solidFill>
                    <a:srgbClr val="FFFFFF"/>
                  </a:solidFill>
                </a:rPr>
                <a:t>6%</a:t>
              </a:r>
              <a:endParaRPr lang="tr-TR" altLang="tr-TR" sz="1400" dirty="0"/>
            </a:p>
          </p:txBody>
        </p:sp>
        <p:sp>
          <p:nvSpPr>
            <p:cNvPr id="50195" name="Rectangle 18"/>
            <p:cNvSpPr>
              <a:spLocks noChangeArrowheads="1"/>
            </p:cNvSpPr>
            <p:nvPr/>
          </p:nvSpPr>
          <p:spPr bwMode="auto">
            <a:xfrm>
              <a:off x="1978" y="2736"/>
              <a:ext cx="1181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400"/>
            </a:p>
          </p:txBody>
        </p:sp>
        <p:sp>
          <p:nvSpPr>
            <p:cNvPr id="50196" name="Rectangle 19"/>
            <p:cNvSpPr>
              <a:spLocks noChangeArrowheads="1"/>
            </p:cNvSpPr>
            <p:nvPr/>
          </p:nvSpPr>
          <p:spPr bwMode="auto">
            <a:xfrm>
              <a:off x="935" y="2862"/>
              <a:ext cx="66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>
                  <a:solidFill>
                    <a:srgbClr val="FFFFFF"/>
                  </a:solidFill>
                </a:rPr>
                <a:t>N</a:t>
              </a:r>
              <a:r>
                <a:rPr lang="tr-TR" altLang="tr-TR" sz="1600" b="0" dirty="0" err="1" smtClean="0">
                  <a:solidFill>
                    <a:srgbClr val="FFFFFF"/>
                  </a:solidFill>
                </a:rPr>
                <a:t>utcracker</a:t>
              </a:r>
              <a:r>
                <a:rPr lang="tr-TR" altLang="tr-TR" sz="1600" b="0" dirty="0" smtClean="0">
                  <a:solidFill>
                    <a:srgbClr val="FFFFFF"/>
                  </a:solidFill>
                </a:rPr>
                <a:t>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solidFill>
                    <a:srgbClr val="FFFFFF"/>
                  </a:solidFill>
                </a:rPr>
                <a:t>özofagus</a:t>
              </a:r>
              <a:endParaRPr lang="tr-TR" altLang="tr-TR" sz="1600" b="0" dirty="0"/>
            </a:p>
          </p:txBody>
        </p:sp>
        <p:sp>
          <p:nvSpPr>
            <p:cNvPr id="50197" name="Rectangle 20"/>
            <p:cNvSpPr>
              <a:spLocks noChangeArrowheads="1"/>
            </p:cNvSpPr>
            <p:nvPr/>
          </p:nvSpPr>
          <p:spPr bwMode="auto">
            <a:xfrm>
              <a:off x="1149" y="3229"/>
              <a:ext cx="2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>
                  <a:solidFill>
                    <a:srgbClr val="FFFFFF"/>
                  </a:solidFill>
                </a:rPr>
                <a:t>48%</a:t>
              </a:r>
              <a:endParaRPr lang="tr-TR" altLang="tr-TR" sz="1400" dirty="0"/>
            </a:p>
          </p:txBody>
        </p:sp>
        <p:sp>
          <p:nvSpPr>
            <p:cNvPr id="50198" name="Rectangle 21"/>
            <p:cNvSpPr>
              <a:spLocks noChangeArrowheads="1"/>
            </p:cNvSpPr>
            <p:nvPr/>
          </p:nvSpPr>
          <p:spPr bwMode="auto">
            <a:xfrm>
              <a:off x="3436" y="3185"/>
              <a:ext cx="390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400"/>
            </a:p>
          </p:txBody>
        </p:sp>
        <p:sp>
          <p:nvSpPr>
            <p:cNvPr id="50199" name="Rectangle 23"/>
            <p:cNvSpPr>
              <a:spLocks noChangeArrowheads="1"/>
            </p:cNvSpPr>
            <p:nvPr/>
          </p:nvSpPr>
          <p:spPr bwMode="auto">
            <a:xfrm>
              <a:off x="4702" y="4060"/>
              <a:ext cx="2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400" dirty="0">
                  <a:solidFill>
                    <a:srgbClr val="FFFFFF"/>
                  </a:solidFill>
                </a:rPr>
                <a:t>10%</a:t>
              </a:r>
              <a:endParaRPr lang="tr-TR" altLang="tr-TR" sz="1400" dirty="0"/>
            </a:p>
          </p:txBody>
        </p:sp>
        <p:sp>
          <p:nvSpPr>
            <p:cNvPr id="50200" name="Rectangle 24"/>
            <p:cNvSpPr>
              <a:spLocks noChangeArrowheads="1"/>
            </p:cNvSpPr>
            <p:nvPr/>
          </p:nvSpPr>
          <p:spPr bwMode="auto">
            <a:xfrm>
              <a:off x="2044" y="2723"/>
              <a:ext cx="33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400"/>
            </a:p>
          </p:txBody>
        </p:sp>
      </p:grpSp>
      <p:sp>
        <p:nvSpPr>
          <p:cNvPr id="50179" name="Rectangle 25"/>
          <p:cNvSpPr>
            <a:spLocks noChangeArrowheads="1"/>
          </p:cNvSpPr>
          <p:nvPr/>
        </p:nvSpPr>
        <p:spPr bwMode="auto">
          <a:xfrm>
            <a:off x="298450" y="168275"/>
            <a:ext cx="86328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b="0" dirty="0" err="1" smtClean="0">
                <a:solidFill>
                  <a:srgbClr val="FFE05D"/>
                </a:solidFill>
              </a:rPr>
              <a:t>Özofagusun</a:t>
            </a:r>
            <a:r>
              <a:rPr lang="tr-TR" altLang="tr-TR" sz="2000" b="0" dirty="0" smtClean="0">
                <a:solidFill>
                  <a:srgbClr val="FFE05D"/>
                </a:solidFill>
              </a:rPr>
              <a:t> motor fonksiyon bozukluklarında göğüs ağrısı</a:t>
            </a:r>
            <a:endParaRPr lang="en-US" altLang="tr-TR" sz="2000" b="0" dirty="0">
              <a:solidFill>
                <a:srgbClr val="FFE05D"/>
              </a:solidFill>
            </a:endParaRPr>
          </a:p>
        </p:txBody>
      </p:sp>
      <p:sp>
        <p:nvSpPr>
          <p:cNvPr id="50181" name="Rectangle 10"/>
          <p:cNvSpPr>
            <a:spLocks noChangeArrowheads="1"/>
          </p:cNvSpPr>
          <p:nvPr/>
        </p:nvSpPr>
        <p:spPr bwMode="auto">
          <a:xfrm>
            <a:off x="6823077" y="2833212"/>
            <a:ext cx="19139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Nonspesifik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 motor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fonksiyon bozukluğu </a:t>
            </a:r>
            <a:endParaRPr lang="tr-TR" altLang="tr-TR" sz="1600" b="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50182" name="Rectangle 19"/>
          <p:cNvSpPr>
            <a:spLocks noChangeArrowheads="1"/>
          </p:cNvSpPr>
          <p:nvPr/>
        </p:nvSpPr>
        <p:spPr bwMode="auto">
          <a:xfrm>
            <a:off x="6215334" y="5595780"/>
            <a:ext cx="205934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Diffüz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özofagial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 spazm</a:t>
            </a:r>
            <a:endParaRPr lang="tr-TR" altLang="tr-TR" sz="1600" b="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</a:t>
            </a:r>
            <a:endParaRPr lang="tr-TR" altLang="tr-TR" sz="2400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80413" y="6453188"/>
            <a:ext cx="587375" cy="476250"/>
          </a:xfrm>
        </p:spPr>
        <p:txBody>
          <a:bodyPr/>
          <a:lstStyle/>
          <a:p>
            <a:pPr>
              <a:defRPr/>
            </a:pPr>
            <a:fld id="{48642E27-B026-4006-B97B-C52ECA064042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tr-TR">
              <a:solidFill>
                <a:schemeClr val="bg1"/>
              </a:solidFill>
            </a:endParaRPr>
          </a:p>
        </p:txBody>
      </p:sp>
      <p:pic>
        <p:nvPicPr>
          <p:cNvPr id="25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Düz Bağlayıcı 3"/>
          <p:cNvCxnSpPr/>
          <p:nvPr/>
        </p:nvCxnSpPr>
        <p:spPr bwMode="auto">
          <a:xfrm flipV="1">
            <a:off x="5462588" y="3284984"/>
            <a:ext cx="1203325" cy="5774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Düz Bağlayıcı 5"/>
          <p:cNvCxnSpPr>
            <a:stCxn id="50194" idx="2"/>
          </p:cNvCxnSpPr>
          <p:nvPr/>
        </p:nvCxnSpPr>
        <p:spPr bwMode="auto">
          <a:xfrm>
            <a:off x="3576638" y="2000484"/>
            <a:ext cx="393451" cy="5487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Düz Bağlayıcı 7"/>
          <p:cNvCxnSpPr/>
          <p:nvPr/>
        </p:nvCxnSpPr>
        <p:spPr bwMode="auto">
          <a:xfrm flipH="1">
            <a:off x="1839396" y="4375152"/>
            <a:ext cx="1495942" cy="3045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Düz Bağlayıcı 10"/>
          <p:cNvCxnSpPr/>
          <p:nvPr/>
        </p:nvCxnSpPr>
        <p:spPr bwMode="auto">
          <a:xfrm>
            <a:off x="5360330" y="5489418"/>
            <a:ext cx="707890" cy="2127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6262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-200854" y="343741"/>
            <a:ext cx="8932863" cy="1143000"/>
          </a:xfrm>
        </p:spPr>
        <p:txBody>
          <a:bodyPr/>
          <a:lstStyle/>
          <a:p>
            <a:pPr eaLnBrk="1" hangingPunct="1"/>
            <a:r>
              <a:rPr lang="tr-TR" sz="2000" dirty="0" smtClean="0">
                <a:solidFill>
                  <a:srgbClr val="FFE05D"/>
                </a:solidFill>
              </a:rPr>
              <a:t>Angina pectoris  ve özofagus kaynaklı göğüs </a:t>
            </a:r>
            <a:br>
              <a:rPr lang="tr-TR" sz="2000" dirty="0" smtClean="0">
                <a:solidFill>
                  <a:srgbClr val="FFE05D"/>
                </a:solidFill>
              </a:rPr>
            </a:br>
            <a:r>
              <a:rPr lang="tr-TR" sz="2000" dirty="0" smtClean="0">
                <a:solidFill>
                  <a:srgbClr val="FFE05D"/>
                </a:solidFill>
              </a:rPr>
              <a:t>ağrısının özellikleri.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2228" y="1848693"/>
            <a:ext cx="3943350" cy="4028580"/>
          </a:xfrm>
          <a:noFill/>
          <a:ln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1600" dirty="0" smtClean="0">
                <a:solidFill>
                  <a:schemeClr val="bg1"/>
                </a:solidFill>
              </a:rPr>
              <a:t>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1600" dirty="0" smtClean="0">
                <a:solidFill>
                  <a:schemeClr val="bg1"/>
                </a:solidFill>
              </a:rPr>
              <a:t> </a:t>
            </a:r>
            <a:r>
              <a:rPr lang="tr-TR" sz="1600" dirty="0" err="1" smtClean="0">
                <a:solidFill>
                  <a:srgbClr val="FFE05D"/>
                </a:solidFill>
              </a:rPr>
              <a:t>Özofagus</a:t>
            </a:r>
            <a:r>
              <a:rPr lang="tr-TR" sz="1600" dirty="0" smtClean="0">
                <a:solidFill>
                  <a:srgbClr val="FFE05D"/>
                </a:solidFill>
              </a:rPr>
              <a:t> kaynaklı göğüs ağrısı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1600" dirty="0">
              <a:solidFill>
                <a:srgbClr val="FFC91D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16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1600" dirty="0" smtClean="0">
                <a:solidFill>
                  <a:schemeClr val="bg1"/>
                </a:solidFill>
              </a:rPr>
              <a:t>Sıkıştırıcı karakterde veya yanma tarzında  basınç hissi olabilir 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16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1600" dirty="0" smtClean="0">
                <a:solidFill>
                  <a:schemeClr val="bg1"/>
                </a:solidFill>
              </a:rPr>
              <a:t>Boyuna, çeneye, sırta ve kollara yayılabilir 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16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1600" dirty="0" smtClean="0">
                <a:solidFill>
                  <a:schemeClr val="bg1"/>
                </a:solidFill>
              </a:rPr>
              <a:t>Bazen keskin ve şiddetli karakterde olabilir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16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1600" dirty="0" smtClean="0">
                <a:solidFill>
                  <a:schemeClr val="bg1"/>
                </a:solidFill>
              </a:rPr>
              <a:t>Kendi kendine veya </a:t>
            </a:r>
            <a:r>
              <a:rPr lang="tr-TR" sz="1600" dirty="0" err="1" smtClean="0">
                <a:solidFill>
                  <a:schemeClr val="bg1"/>
                </a:solidFill>
              </a:rPr>
              <a:t>antasit</a:t>
            </a:r>
            <a:r>
              <a:rPr lang="tr-TR" sz="1600" dirty="0" smtClean="0">
                <a:solidFill>
                  <a:schemeClr val="bg1"/>
                </a:solidFill>
              </a:rPr>
              <a:t> veya </a:t>
            </a:r>
            <a:r>
              <a:rPr lang="tr-TR" sz="1600" dirty="0" err="1" smtClean="0">
                <a:solidFill>
                  <a:schemeClr val="bg1"/>
                </a:solidFill>
              </a:rPr>
              <a:t>nitrit</a:t>
            </a:r>
            <a:r>
              <a:rPr lang="tr-TR" sz="1600" dirty="0" smtClean="0">
                <a:solidFill>
                  <a:schemeClr val="bg1"/>
                </a:solidFill>
              </a:rPr>
              <a:t> alımı sonrasında geçebilir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86402" y="1840754"/>
            <a:ext cx="4051300" cy="4150471"/>
          </a:xfrm>
          <a:noFill/>
          <a:ln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tr-TR" sz="1600" dirty="0" smtClean="0">
                <a:solidFill>
                  <a:schemeClr val="bg1"/>
                </a:solidFill>
              </a:rPr>
              <a:t>    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tr-TR" sz="1600" dirty="0" smtClean="0">
                <a:solidFill>
                  <a:schemeClr val="bg1"/>
                </a:solidFill>
              </a:rPr>
              <a:t>   </a:t>
            </a:r>
            <a:r>
              <a:rPr lang="tr-TR" sz="1600" dirty="0" err="1" smtClean="0">
                <a:solidFill>
                  <a:srgbClr val="FFE05D"/>
                </a:solidFill>
              </a:rPr>
              <a:t>Anamnez</a:t>
            </a:r>
            <a:r>
              <a:rPr lang="tr-TR" sz="1600" dirty="0" smtClean="0">
                <a:solidFill>
                  <a:srgbClr val="FFE05D"/>
                </a:solidFill>
              </a:rPr>
              <a:t> </a:t>
            </a:r>
            <a:r>
              <a:rPr lang="tr-TR" sz="1600" dirty="0" err="1" smtClean="0">
                <a:solidFill>
                  <a:srgbClr val="FFE05D"/>
                </a:solidFill>
              </a:rPr>
              <a:t>özofagus</a:t>
            </a:r>
            <a:r>
              <a:rPr lang="tr-TR" sz="1600" dirty="0" smtClean="0">
                <a:solidFill>
                  <a:srgbClr val="FFE05D"/>
                </a:solidFill>
              </a:rPr>
              <a:t>  kaynaklı ağrının kardiyak ağrıdan ayrılmasında yardımcı olabilir;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tr-TR" sz="16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1600" dirty="0" smtClean="0">
                <a:solidFill>
                  <a:schemeClr val="bg1"/>
                </a:solidFill>
              </a:rPr>
              <a:t>Egzersize </a:t>
            </a:r>
            <a:r>
              <a:rPr lang="tr-TR" sz="1600" dirty="0" err="1" smtClean="0">
                <a:solidFill>
                  <a:schemeClr val="bg1"/>
                </a:solidFill>
              </a:rPr>
              <a:t>atipik</a:t>
            </a:r>
            <a:r>
              <a:rPr lang="tr-TR" sz="1600" dirty="0" smtClean="0">
                <a:solidFill>
                  <a:schemeClr val="bg1"/>
                </a:solidFill>
              </a:rPr>
              <a:t> cevap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16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1600" dirty="0" err="1" smtClean="0">
                <a:solidFill>
                  <a:schemeClr val="bg1"/>
                </a:solidFill>
              </a:rPr>
              <a:t>Retrosternal</a:t>
            </a:r>
            <a:r>
              <a:rPr lang="tr-TR" sz="1600" dirty="0" smtClean="0">
                <a:solidFill>
                  <a:schemeClr val="bg1"/>
                </a:solidFill>
              </a:rPr>
              <a:t>  ağrının </a:t>
            </a:r>
            <a:r>
              <a:rPr lang="tr-TR" sz="1600" dirty="0" err="1" smtClean="0">
                <a:solidFill>
                  <a:schemeClr val="bg1"/>
                </a:solidFill>
              </a:rPr>
              <a:t>lateral</a:t>
            </a:r>
            <a:r>
              <a:rPr lang="tr-TR" sz="1600" dirty="0" smtClean="0">
                <a:solidFill>
                  <a:schemeClr val="bg1"/>
                </a:solidFill>
              </a:rPr>
              <a:t> yayılım göstermemesi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16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1600" dirty="0" smtClean="0">
                <a:solidFill>
                  <a:schemeClr val="bg1"/>
                </a:solidFill>
              </a:rPr>
              <a:t>Ağrının uyku sırasında gelmesi</a:t>
            </a:r>
          </a:p>
          <a:p>
            <a:pPr eaLnBrk="1" hangingPunct="1">
              <a:lnSpc>
                <a:spcPct val="90000"/>
              </a:lnSpc>
              <a:defRPr/>
            </a:pPr>
            <a:endParaRPr lang="tr-TR" sz="16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tr-TR" sz="1600" dirty="0" err="1" smtClean="0">
                <a:solidFill>
                  <a:schemeClr val="bg1"/>
                </a:solidFill>
              </a:rPr>
              <a:t>Heartburn</a:t>
            </a:r>
            <a:r>
              <a:rPr lang="tr-TR" sz="1600" dirty="0" smtClean="0">
                <a:solidFill>
                  <a:schemeClr val="bg1"/>
                </a:solidFill>
              </a:rPr>
              <a:t>, </a:t>
            </a:r>
            <a:r>
              <a:rPr lang="tr-TR" sz="1600" dirty="0" err="1" smtClean="0">
                <a:solidFill>
                  <a:schemeClr val="bg1"/>
                </a:solidFill>
              </a:rPr>
              <a:t>regürjitasyon</a:t>
            </a:r>
            <a:r>
              <a:rPr lang="tr-TR" sz="1600" dirty="0" smtClean="0">
                <a:solidFill>
                  <a:schemeClr val="bg1"/>
                </a:solidFill>
              </a:rPr>
              <a:t>, </a:t>
            </a:r>
            <a:r>
              <a:rPr lang="tr-TR" sz="1600" dirty="0" err="1" smtClean="0">
                <a:solidFill>
                  <a:schemeClr val="bg1"/>
                </a:solidFill>
              </a:rPr>
              <a:t>disfaji</a:t>
            </a:r>
            <a:r>
              <a:rPr lang="tr-TR" sz="1600" dirty="0" smtClean="0">
                <a:solidFill>
                  <a:schemeClr val="bg1"/>
                </a:solidFill>
              </a:rPr>
              <a:t> gibi başka </a:t>
            </a:r>
            <a:r>
              <a:rPr lang="tr-TR" sz="1600" dirty="0" err="1" smtClean="0">
                <a:solidFill>
                  <a:schemeClr val="bg1"/>
                </a:solidFill>
              </a:rPr>
              <a:t>özofagial</a:t>
            </a:r>
            <a:r>
              <a:rPr lang="tr-TR" sz="1600" dirty="0" smtClean="0">
                <a:solidFill>
                  <a:schemeClr val="bg1"/>
                </a:solidFill>
              </a:rPr>
              <a:t> semptomların  varlığı   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812052" y="6345238"/>
            <a:ext cx="2133600" cy="476250"/>
          </a:xfrm>
        </p:spPr>
        <p:txBody>
          <a:bodyPr/>
          <a:lstStyle/>
          <a:p>
            <a:pPr>
              <a:defRPr/>
            </a:pPr>
            <a:fld id="{C002DCAC-388F-49A9-B385-7D97E05566C5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7" name="9 Metin kutusu"/>
          <p:cNvSpPr txBox="1">
            <a:spLocks noChangeArrowheads="1"/>
          </p:cNvSpPr>
          <p:nvPr/>
        </p:nvSpPr>
        <p:spPr bwMode="auto">
          <a:xfrm>
            <a:off x="8676257" y="541338"/>
            <a:ext cx="5762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800" b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70" y="200025"/>
            <a:ext cx="931687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32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132856"/>
            <a:ext cx="8229600" cy="352901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tr-TR" sz="24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    Yutma </a:t>
            </a:r>
            <a:r>
              <a:rPr lang="tr-TR" sz="2400" dirty="0">
                <a:solidFill>
                  <a:schemeClr val="bg1"/>
                </a:solidFill>
              </a:rPr>
              <a:t>olayının  başlatılmasında güçlük  ve/ veya  çiğnenen lokmanın ağızdan mideye transferinde bir engel hissedilmesi, yutma  </a:t>
            </a:r>
            <a:r>
              <a:rPr lang="tr-TR" sz="2400" dirty="0" smtClean="0">
                <a:solidFill>
                  <a:schemeClr val="bg1"/>
                </a:solidFill>
              </a:rPr>
              <a:t>zorluğu.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tr-TR" altLang="tr-TR" sz="2400" dirty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endParaRPr lang="tr-TR" sz="2400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  <a:defRPr/>
            </a:pPr>
            <a:endParaRPr lang="tr-TR" sz="2400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6148" name="15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29625" y="6400800"/>
            <a:ext cx="514350" cy="476250"/>
          </a:xfrm>
        </p:spPr>
        <p:txBody>
          <a:bodyPr/>
          <a:lstStyle/>
          <a:p>
            <a:pPr>
              <a:defRPr/>
            </a:pPr>
            <a:fld id="{E1012B1A-E98F-490E-9843-64DA44D90DF7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2229" name="Dikdörtgen 1"/>
          <p:cNvSpPr>
            <a:spLocks noChangeArrowheads="1"/>
          </p:cNvSpPr>
          <p:nvPr/>
        </p:nvSpPr>
        <p:spPr bwMode="auto">
          <a:xfrm>
            <a:off x="3779912" y="795956"/>
            <a:ext cx="13019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b="0" dirty="0" smtClean="0">
                <a:solidFill>
                  <a:srgbClr val="FFE05D"/>
                </a:solidFill>
              </a:rPr>
              <a:t>Disfaji</a:t>
            </a:r>
            <a:endParaRPr lang="tr-TR" altLang="tr-TR" b="0" dirty="0">
              <a:solidFill>
                <a:srgbClr val="FFE05D"/>
              </a:solidFill>
            </a:endParaRPr>
          </a:p>
        </p:txBody>
      </p:sp>
      <p:pic>
        <p:nvPicPr>
          <p:cNvPr id="6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596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6159" y="454025"/>
            <a:ext cx="7146162" cy="644525"/>
          </a:xfrm>
        </p:spPr>
        <p:txBody>
          <a:bodyPr/>
          <a:lstStyle/>
          <a:p>
            <a:pPr algn="ctr">
              <a:buFontTx/>
              <a:buNone/>
            </a:pPr>
            <a:r>
              <a:rPr lang="tr-TR" altLang="tr-TR" sz="2400" dirty="0" smtClean="0">
                <a:solidFill>
                  <a:srgbClr val="FFE05D"/>
                </a:solidFill>
              </a:rPr>
              <a:t>   </a:t>
            </a:r>
            <a:r>
              <a:rPr lang="tr-TR" altLang="tr-TR" sz="2400" dirty="0">
                <a:solidFill>
                  <a:srgbClr val="FFE05D"/>
                </a:solidFill>
              </a:rPr>
              <a:t>Yutma güçlüğü olan hastaya yaklaşımda  </a:t>
            </a:r>
            <a:r>
              <a:rPr lang="tr-TR" altLang="tr-TR" sz="2400" dirty="0" smtClean="0">
                <a:solidFill>
                  <a:srgbClr val="FFE05D"/>
                </a:solidFill>
              </a:rPr>
              <a:t>                          </a:t>
            </a:r>
            <a:r>
              <a:rPr lang="tr-TR" altLang="tr-TR" sz="2400" dirty="0" err="1" smtClean="0">
                <a:solidFill>
                  <a:srgbClr val="FFE05D"/>
                </a:solidFill>
              </a:rPr>
              <a:t>anamnez</a:t>
            </a:r>
            <a:r>
              <a:rPr lang="tr-TR" altLang="tr-TR" sz="2400" dirty="0" smtClean="0">
                <a:solidFill>
                  <a:srgbClr val="FFE05D"/>
                </a:solidFill>
              </a:rPr>
              <a:t> </a:t>
            </a:r>
            <a:r>
              <a:rPr lang="tr-TR" altLang="tr-TR" sz="2400" dirty="0">
                <a:solidFill>
                  <a:srgbClr val="FFE05D"/>
                </a:solidFill>
              </a:rPr>
              <a:t>önemli !!</a:t>
            </a:r>
          </a:p>
        </p:txBody>
      </p:sp>
      <p:sp>
        <p:nvSpPr>
          <p:cNvPr id="7172" name="15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555038" y="6381750"/>
            <a:ext cx="514350" cy="476250"/>
          </a:xfrm>
        </p:spPr>
        <p:txBody>
          <a:bodyPr/>
          <a:lstStyle/>
          <a:p>
            <a:pPr>
              <a:defRPr/>
            </a:pPr>
            <a:fld id="{495CBF3D-2ACF-4C57-B954-E9B939A3779B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6326" name="Metin kutusu 2"/>
          <p:cNvSpPr txBox="1">
            <a:spLocks noChangeArrowheads="1"/>
          </p:cNvSpPr>
          <p:nvPr/>
        </p:nvSpPr>
        <p:spPr bwMode="auto">
          <a:xfrm>
            <a:off x="512763" y="2370138"/>
            <a:ext cx="4821237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tr-TR" sz="2400" b="0" dirty="0">
                <a:solidFill>
                  <a:schemeClr val="bg1"/>
                </a:solidFill>
              </a:rPr>
              <a:t>Lokalizasyon ?</a:t>
            </a:r>
          </a:p>
          <a:p>
            <a:pPr eaLnBrk="1" hangingPunct="1">
              <a:lnSpc>
                <a:spcPct val="90000"/>
              </a:lnSpc>
            </a:pPr>
            <a:endParaRPr lang="tr-TR" sz="24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tr-TR" sz="2400" b="0" dirty="0">
                <a:solidFill>
                  <a:schemeClr val="bg1"/>
                </a:solidFill>
              </a:rPr>
              <a:t>Gıda çeşidi (katı?, sıvı?)</a:t>
            </a:r>
          </a:p>
          <a:p>
            <a:pPr eaLnBrk="1" hangingPunct="1">
              <a:lnSpc>
                <a:spcPct val="90000"/>
              </a:lnSpc>
            </a:pPr>
            <a:endParaRPr lang="tr-TR" sz="24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tr-TR" sz="2400" b="0" dirty="0">
                <a:solidFill>
                  <a:schemeClr val="bg1"/>
                </a:solidFill>
              </a:rPr>
              <a:t>Aralıklı mı? 	                              Devamlı karakterde mi?</a:t>
            </a:r>
          </a:p>
          <a:p>
            <a:pPr eaLnBrk="1" hangingPunct="1">
              <a:lnSpc>
                <a:spcPct val="90000"/>
              </a:lnSpc>
            </a:pPr>
            <a:endParaRPr lang="tr-TR" sz="24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tr-TR" sz="2400" b="0" dirty="0">
                <a:solidFill>
                  <a:schemeClr val="bg1"/>
                </a:solidFill>
              </a:rPr>
              <a:t>Semptom süresi </a:t>
            </a:r>
            <a:r>
              <a:rPr lang="tr-TR" altLang="tr-TR" sz="2400" b="0" dirty="0" smtClean="0">
                <a:solidFill>
                  <a:schemeClr val="bg1"/>
                </a:solidFill>
              </a:rPr>
              <a:t>?</a:t>
            </a:r>
            <a:endParaRPr lang="tr-TR" altLang="tr-TR" sz="2400" b="0" dirty="0">
              <a:solidFill>
                <a:schemeClr val="bg1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50" b="99010" l="1433" r="979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4931" y="-39277"/>
            <a:ext cx="1409069" cy="1631128"/>
          </a:xfrm>
          <a:prstGeom prst="rect">
            <a:avLst/>
          </a:prstGeom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3012051" y="5025529"/>
            <a:ext cx="3352800" cy="1524000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>
                <a:solidFill>
                  <a:schemeClr val="bg1"/>
                </a:solidFill>
              </a:rPr>
              <a:t>Odynophagia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>
                <a:solidFill>
                  <a:schemeClr val="bg1"/>
                </a:solidFill>
              </a:rPr>
              <a:t>Globus sensation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>
                <a:solidFill>
                  <a:schemeClr val="bg1"/>
                </a:solidFill>
              </a:rPr>
              <a:t>Dyspnea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>
                <a:solidFill>
                  <a:schemeClr val="bg1"/>
                </a:solidFill>
              </a:rPr>
              <a:t>Phagophobia</a:t>
            </a:r>
            <a:endParaRPr lang="en-US" altLang="tr-TR" sz="1800" b="0">
              <a:solidFill>
                <a:schemeClr val="bg1"/>
              </a:solidFill>
            </a:endParaRPr>
          </a:p>
        </p:txBody>
      </p:sp>
      <p:sp>
        <p:nvSpPr>
          <p:cNvPr id="11" name="AutoShape 157"/>
          <p:cNvSpPr>
            <a:spLocks noChangeArrowheads="1"/>
          </p:cNvSpPr>
          <p:nvPr/>
        </p:nvSpPr>
        <p:spPr bwMode="auto">
          <a:xfrm>
            <a:off x="2097651" y="1700808"/>
            <a:ext cx="5181600" cy="3048000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24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2400" b="0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tr-TR" sz="2800" b="0" dirty="0">
                <a:solidFill>
                  <a:schemeClr val="bg1"/>
                </a:solidFill>
              </a:rPr>
              <a:t>Orofaringeal  </a:t>
            </a:r>
            <a:r>
              <a:rPr lang="tr-TR" sz="2800" b="0" dirty="0" err="1">
                <a:solidFill>
                  <a:schemeClr val="bg1"/>
                </a:solidFill>
              </a:rPr>
              <a:t>disfaji</a:t>
            </a:r>
            <a:r>
              <a:rPr lang="tr-TR" sz="2800" b="0" dirty="0">
                <a:solidFill>
                  <a:schemeClr val="bg1"/>
                </a:solidFill>
              </a:rPr>
              <a:t> ?</a:t>
            </a:r>
          </a:p>
          <a:p>
            <a:pPr algn="ctr"/>
            <a:endParaRPr lang="tr-TR" sz="2800" b="0" dirty="0">
              <a:solidFill>
                <a:schemeClr val="bg1"/>
              </a:solidFill>
            </a:endParaRPr>
          </a:p>
          <a:p>
            <a:pPr algn="ctr"/>
            <a:endParaRPr lang="tr-TR" sz="2800" b="0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tr-TR" sz="2800" b="0" dirty="0" err="1">
                <a:solidFill>
                  <a:schemeClr val="bg1"/>
                </a:solidFill>
              </a:rPr>
              <a:t>Özofagial</a:t>
            </a:r>
            <a:r>
              <a:rPr lang="tr-TR" sz="2800" b="0" dirty="0">
                <a:solidFill>
                  <a:schemeClr val="bg1"/>
                </a:solidFill>
              </a:rPr>
              <a:t>  </a:t>
            </a:r>
            <a:r>
              <a:rPr lang="tr-TR" sz="2800" b="0" dirty="0" err="1">
                <a:solidFill>
                  <a:schemeClr val="bg1"/>
                </a:solidFill>
              </a:rPr>
              <a:t>disfaji</a:t>
            </a:r>
            <a:r>
              <a:rPr lang="tr-TR" sz="2800" b="0" dirty="0">
                <a:solidFill>
                  <a:schemeClr val="bg1"/>
                </a:solidFill>
              </a:rPr>
              <a:t> </a:t>
            </a:r>
            <a:r>
              <a:rPr lang="tr-TR" sz="2800" b="0" dirty="0" smtClean="0">
                <a:solidFill>
                  <a:schemeClr val="bg1"/>
                </a:solidFill>
              </a:rPr>
              <a:t>?</a:t>
            </a:r>
          </a:p>
          <a:p>
            <a:pPr algn="ctr">
              <a:buNone/>
            </a:pPr>
            <a:endParaRPr lang="tr-TR" sz="2800" b="0" dirty="0" smtClean="0">
              <a:solidFill>
                <a:schemeClr val="bg1"/>
              </a:solidFill>
            </a:endParaRPr>
          </a:p>
          <a:p>
            <a:pPr algn="ctr"/>
            <a:endParaRPr lang="en-US" altLang="tr-TR" sz="2800" b="0" dirty="0">
              <a:solidFill>
                <a:schemeClr val="bg1"/>
              </a:solidFill>
            </a:endParaRPr>
          </a:p>
        </p:txBody>
      </p:sp>
      <p:pic>
        <p:nvPicPr>
          <p:cNvPr id="12" name="Picture 16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788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2656"/>
            <a:ext cx="7772400" cy="1143000"/>
          </a:xfrm>
        </p:spPr>
        <p:txBody>
          <a:bodyPr/>
          <a:lstStyle/>
          <a:p>
            <a:pPr eaLnBrk="1" hangingPunct="1"/>
            <a:r>
              <a:rPr lang="tr-TR" altLang="tr-TR" sz="2400" dirty="0" err="1" smtClean="0">
                <a:solidFill>
                  <a:srgbClr val="FFE05D"/>
                </a:solidFill>
                <a:cs typeface="Times New Roman" panose="02020603050405020304" pitchFamily="18" charset="0"/>
              </a:rPr>
              <a:t>Globus</a:t>
            </a:r>
            <a:r>
              <a:rPr lang="tr-TR" altLang="tr-TR" sz="2400" dirty="0" smtClean="0">
                <a:solidFill>
                  <a:srgbClr val="FFE05D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400" dirty="0" err="1" smtClean="0">
                <a:solidFill>
                  <a:srgbClr val="FFE05D"/>
                </a:solidFill>
                <a:cs typeface="Times New Roman" panose="02020603050405020304" pitchFamily="18" charset="0"/>
              </a:rPr>
              <a:t>histericus</a:t>
            </a:r>
            <a:endParaRPr lang="tr-TR" altLang="tr-TR" sz="2400" dirty="0" smtClean="0">
              <a:solidFill>
                <a:srgbClr val="FFE05D"/>
              </a:solidFill>
              <a:cs typeface="Times New Roman" panose="02020603050405020304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5313" y="1988840"/>
            <a:ext cx="7772400" cy="35814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tr-TR" altLang="tr-TR" sz="2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Anamnezle</a:t>
            </a: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globus</a:t>
            </a: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tr-TR" altLang="tr-TR" sz="2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histericus</a:t>
            </a: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(GH) ve </a:t>
            </a:r>
            <a:r>
              <a:rPr lang="tr-TR" altLang="tr-TR" sz="2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disfajinin</a:t>
            </a: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birbirinden ayrılması genellikle mümkündür. Genç bir hasta </a:t>
            </a:r>
            <a:r>
              <a:rPr lang="tr-TR" altLang="tr-TR" sz="2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farinksde</a:t>
            </a: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 bir düğümlenme veya sıkışma hissi tanımladığında eğer </a:t>
            </a:r>
            <a:r>
              <a:rPr lang="tr-TR" altLang="tr-TR" sz="2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farinksde</a:t>
            </a: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 bir patoloji görünmüyorsa ve şikayet </a:t>
            </a:r>
            <a:r>
              <a:rPr lang="tr-TR" altLang="tr-TR" sz="2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emosyonel</a:t>
            </a: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streslerle artıyorsa  GH olasılığı yüksektir.</a:t>
            </a:r>
          </a:p>
          <a:p>
            <a:pPr algn="just" eaLnBrk="1" hangingPunct="1">
              <a:lnSpc>
                <a:spcPct val="90000"/>
              </a:lnSpc>
            </a:pPr>
            <a:endParaRPr lang="tr-TR" altLang="tr-TR" sz="20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Genellikle ileri bir tetkik yapmaya gerek yoktur.</a:t>
            </a:r>
            <a:r>
              <a:rPr lang="tr-TR" altLang="tr-TR" sz="2000" dirty="0" smtClean="0">
                <a:solidFill>
                  <a:schemeClr val="bg1"/>
                </a:solidFill>
              </a:rPr>
              <a:t> </a:t>
            </a: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Yaşlı hastalarda </a:t>
            </a:r>
            <a:r>
              <a:rPr lang="tr-TR" altLang="tr-TR" sz="2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krikofaringeal</a:t>
            </a: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spazmdan ayrılması güç olabilir. </a:t>
            </a:r>
          </a:p>
          <a:p>
            <a:pPr algn="just" eaLnBrk="1" hangingPunct="1">
              <a:lnSpc>
                <a:spcPct val="90000"/>
              </a:lnSpc>
            </a:pPr>
            <a:endParaRPr lang="tr-TR" altLang="tr-TR" sz="20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GH fonksiyonel bir rahatsızlıktır. Gerçek </a:t>
            </a:r>
            <a:r>
              <a:rPr lang="tr-TR" altLang="tr-TR" sz="2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disfaji</a:t>
            </a: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ise hemen </a:t>
            </a:r>
            <a:r>
              <a:rPr lang="tr-TR" altLang="tr-TR" sz="20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herzaman</a:t>
            </a:r>
            <a:r>
              <a:rPr lang="tr-TR" altLang="tr-TR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organik bir sebebe bağlıdır.</a:t>
            </a:r>
          </a:p>
          <a:p>
            <a:pPr algn="just" eaLnBrk="1" hangingPunct="1">
              <a:lnSpc>
                <a:spcPct val="90000"/>
              </a:lnSpc>
            </a:pPr>
            <a:endParaRPr lang="tr-TR" altLang="tr-TR" sz="2000" dirty="0" smtClean="0">
              <a:solidFill>
                <a:schemeClr val="bg1"/>
              </a:solidFill>
            </a:endParaRPr>
          </a:p>
        </p:txBody>
      </p:sp>
      <p:pic>
        <p:nvPicPr>
          <p:cNvPr id="13317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23013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54A9E2-3E93-45E0-B0E5-45554B0E37B6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7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88913"/>
            <a:ext cx="868537" cy="128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6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8450263" y="6399213"/>
            <a:ext cx="585787" cy="476250"/>
          </a:xfrm>
        </p:spPr>
        <p:txBody>
          <a:bodyPr/>
          <a:lstStyle/>
          <a:p>
            <a:pPr>
              <a:defRPr/>
            </a:pPr>
            <a:fld id="{509CF169-7451-4720-9D96-02ADA01001C9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36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5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09872"/>
            <a:ext cx="2039416" cy="316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43608" y="3183105"/>
            <a:ext cx="5544616" cy="313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tr-TR" altLang="tr-TR" sz="2400" b="0" kern="0" dirty="0" smtClean="0">
                <a:solidFill>
                  <a:schemeClr val="bg1"/>
                </a:solidFill>
              </a:rPr>
              <a:t>     </a:t>
            </a:r>
            <a:r>
              <a:rPr lang="tr-TR" altLang="tr-TR" sz="2000" b="0" kern="0" dirty="0" smtClean="0">
                <a:solidFill>
                  <a:srgbClr val="FFE05D"/>
                </a:solidFill>
              </a:rPr>
              <a:t>Klinik bulgular;</a:t>
            </a:r>
          </a:p>
          <a:p>
            <a:pPr>
              <a:buFontTx/>
              <a:buNone/>
            </a:pPr>
            <a:endParaRPr lang="tr-TR" altLang="tr-TR" sz="2400" b="0" kern="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tr-TR" sz="1600" b="0" dirty="0">
                <a:solidFill>
                  <a:schemeClr val="bg1"/>
                </a:solidFill>
              </a:rPr>
              <a:t>Yutmanın başlatılmasında güçlük</a:t>
            </a:r>
          </a:p>
          <a:p>
            <a:pPr eaLnBrk="1" hangingPunct="1"/>
            <a:r>
              <a:rPr lang="tr-TR" sz="1600" b="0" dirty="0">
                <a:solidFill>
                  <a:schemeClr val="bg1"/>
                </a:solidFill>
              </a:rPr>
              <a:t>Nazal </a:t>
            </a:r>
            <a:r>
              <a:rPr lang="tr-TR" sz="1600" b="0" dirty="0" err="1">
                <a:solidFill>
                  <a:schemeClr val="bg1"/>
                </a:solidFill>
              </a:rPr>
              <a:t>regürjitasyon</a:t>
            </a:r>
            <a:endParaRPr lang="tr-TR" sz="1600" b="0" dirty="0">
              <a:solidFill>
                <a:schemeClr val="bg1"/>
              </a:solidFill>
            </a:endParaRPr>
          </a:p>
          <a:p>
            <a:pPr eaLnBrk="1" hangingPunct="1"/>
            <a:r>
              <a:rPr lang="tr-TR" sz="1600" b="0" dirty="0" err="1">
                <a:solidFill>
                  <a:schemeClr val="bg1"/>
                </a:solidFill>
              </a:rPr>
              <a:t>Trakeal</a:t>
            </a:r>
            <a:r>
              <a:rPr lang="tr-TR" sz="1600" b="0" dirty="0">
                <a:solidFill>
                  <a:schemeClr val="bg1"/>
                </a:solidFill>
              </a:rPr>
              <a:t> </a:t>
            </a:r>
            <a:r>
              <a:rPr lang="tr-TR" sz="1600" b="0" dirty="0" err="1">
                <a:solidFill>
                  <a:schemeClr val="bg1"/>
                </a:solidFill>
              </a:rPr>
              <a:t>aspirasyon</a:t>
            </a:r>
            <a:r>
              <a:rPr lang="tr-TR" sz="1600" b="0" dirty="0">
                <a:solidFill>
                  <a:schemeClr val="bg1"/>
                </a:solidFill>
              </a:rPr>
              <a:t>, öksürük</a:t>
            </a:r>
          </a:p>
          <a:p>
            <a:pPr eaLnBrk="1" hangingPunct="1"/>
            <a:r>
              <a:rPr lang="tr-TR" sz="1600" b="0" dirty="0">
                <a:solidFill>
                  <a:schemeClr val="bg1"/>
                </a:solidFill>
              </a:rPr>
              <a:t>Burundan konuşma</a:t>
            </a:r>
          </a:p>
          <a:p>
            <a:pPr eaLnBrk="1" hangingPunct="1"/>
            <a:r>
              <a:rPr lang="tr-TR" sz="1600" b="0" dirty="0">
                <a:solidFill>
                  <a:schemeClr val="bg1"/>
                </a:solidFill>
              </a:rPr>
              <a:t>Boğulma-tıkanma hissi</a:t>
            </a:r>
          </a:p>
          <a:p>
            <a:pPr eaLnBrk="1" hangingPunct="1"/>
            <a:r>
              <a:rPr lang="tr-TR" sz="1600" b="0" dirty="0" err="1">
                <a:solidFill>
                  <a:schemeClr val="bg1"/>
                </a:solidFill>
              </a:rPr>
              <a:t>Disartri</a:t>
            </a:r>
            <a:r>
              <a:rPr lang="tr-TR" sz="1600" b="0" dirty="0">
                <a:solidFill>
                  <a:schemeClr val="bg1"/>
                </a:solidFill>
              </a:rPr>
              <a:t> ve/veya </a:t>
            </a:r>
            <a:r>
              <a:rPr lang="tr-TR" sz="1600" b="0" dirty="0" err="1">
                <a:solidFill>
                  <a:schemeClr val="bg1"/>
                </a:solidFill>
              </a:rPr>
              <a:t>diplopi</a:t>
            </a:r>
            <a:r>
              <a:rPr lang="tr-TR" sz="1600" b="0" dirty="0">
                <a:solidFill>
                  <a:schemeClr val="bg1"/>
                </a:solidFill>
              </a:rPr>
              <a:t>  (Nörolojik bozukluklar)</a:t>
            </a:r>
          </a:p>
          <a:p>
            <a:pPr eaLnBrk="1" hangingPunct="1"/>
            <a:r>
              <a:rPr lang="tr-TR" sz="1600" b="0" dirty="0" err="1">
                <a:solidFill>
                  <a:schemeClr val="bg1"/>
                </a:solidFill>
              </a:rPr>
              <a:t>Halitosis</a:t>
            </a:r>
            <a:r>
              <a:rPr lang="tr-TR" sz="1600" b="0" dirty="0">
                <a:solidFill>
                  <a:schemeClr val="bg1"/>
                </a:solidFill>
              </a:rPr>
              <a:t> (</a:t>
            </a:r>
            <a:r>
              <a:rPr lang="tr-TR" sz="1600" b="0" dirty="0" err="1">
                <a:solidFill>
                  <a:schemeClr val="bg1"/>
                </a:solidFill>
              </a:rPr>
              <a:t>Zenker</a:t>
            </a:r>
            <a:r>
              <a:rPr lang="tr-TR" sz="1600" b="0" dirty="0">
                <a:solidFill>
                  <a:schemeClr val="bg1"/>
                </a:solidFill>
              </a:rPr>
              <a:t> </a:t>
            </a:r>
            <a:r>
              <a:rPr lang="tr-TR" sz="1600" b="0" dirty="0" err="1" smtClean="0">
                <a:solidFill>
                  <a:schemeClr val="bg1"/>
                </a:solidFill>
              </a:rPr>
              <a:t>divertikülü</a:t>
            </a:r>
            <a:r>
              <a:rPr lang="tr-TR" sz="1600" b="0" dirty="0" smtClean="0">
                <a:solidFill>
                  <a:schemeClr val="bg1"/>
                </a:solidFill>
              </a:rPr>
              <a:t>)</a:t>
            </a:r>
            <a:endParaRPr lang="en-US" altLang="tr-TR" sz="2400" b="0" kern="0" dirty="0" smtClean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2699792" y="486913"/>
            <a:ext cx="4778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0" dirty="0" smtClean="0">
                <a:solidFill>
                  <a:srgbClr val="FFE05D"/>
                </a:solidFill>
              </a:rPr>
              <a:t>Orofaringeal </a:t>
            </a:r>
            <a:r>
              <a:rPr lang="tr-TR" sz="2400" b="0" dirty="0" err="1" smtClean="0">
                <a:solidFill>
                  <a:srgbClr val="FFE05D"/>
                </a:solidFill>
              </a:rPr>
              <a:t>disfaji</a:t>
            </a:r>
            <a:r>
              <a:rPr lang="tr-TR" sz="2400" b="0" dirty="0" smtClean="0">
                <a:solidFill>
                  <a:srgbClr val="FFE05D"/>
                </a:solidFill>
              </a:rPr>
              <a:t> </a:t>
            </a:r>
            <a:r>
              <a:rPr lang="tr-TR" sz="2000" b="0" dirty="0" smtClean="0">
                <a:solidFill>
                  <a:srgbClr val="FFE05D"/>
                </a:solidFill>
              </a:rPr>
              <a:t>(High </a:t>
            </a:r>
            <a:r>
              <a:rPr lang="tr-TR" sz="2000" b="0" dirty="0" err="1" smtClean="0">
                <a:solidFill>
                  <a:srgbClr val="FFE05D"/>
                </a:solidFill>
              </a:rPr>
              <a:t>dysphagia</a:t>
            </a:r>
            <a:r>
              <a:rPr lang="tr-TR" sz="2000" b="0" dirty="0" smtClean="0">
                <a:solidFill>
                  <a:srgbClr val="FFE05D"/>
                </a:solidFill>
              </a:rPr>
              <a:t>)</a:t>
            </a:r>
            <a:endParaRPr lang="tr-TR" sz="2000" b="0" dirty="0">
              <a:solidFill>
                <a:srgbClr val="FFE05D"/>
              </a:solidFill>
            </a:endParaRPr>
          </a:p>
        </p:txBody>
      </p:sp>
      <p:pic>
        <p:nvPicPr>
          <p:cNvPr id="8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511114" y="1340768"/>
            <a:ext cx="8496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0" dirty="0">
                <a:solidFill>
                  <a:schemeClr val="bg1"/>
                </a:solidFill>
              </a:rPr>
              <a:t>Orofaringeal </a:t>
            </a:r>
            <a:r>
              <a:rPr lang="tr-TR" b="0" dirty="0" err="1">
                <a:solidFill>
                  <a:schemeClr val="bg1"/>
                </a:solidFill>
              </a:rPr>
              <a:t>disfaji</a:t>
            </a:r>
            <a:r>
              <a:rPr lang="tr-TR" b="0" dirty="0">
                <a:solidFill>
                  <a:schemeClr val="bg1"/>
                </a:solidFill>
              </a:rPr>
              <a:t>, yiyecekleri </a:t>
            </a:r>
            <a:r>
              <a:rPr lang="tr-TR" b="0" dirty="0" err="1">
                <a:solidFill>
                  <a:schemeClr val="bg1"/>
                </a:solidFill>
              </a:rPr>
              <a:t>orofarenksten</a:t>
            </a:r>
            <a:r>
              <a:rPr lang="tr-TR" b="0" dirty="0">
                <a:solidFill>
                  <a:schemeClr val="bg1"/>
                </a:solidFill>
              </a:rPr>
              <a:t> </a:t>
            </a:r>
            <a:r>
              <a:rPr lang="tr-TR" b="0" dirty="0" err="1" smtClean="0">
                <a:solidFill>
                  <a:schemeClr val="bg1"/>
                </a:solidFill>
              </a:rPr>
              <a:t>özofagusa</a:t>
            </a:r>
            <a:r>
              <a:rPr lang="tr-TR" b="0" dirty="0" smtClean="0">
                <a:solidFill>
                  <a:schemeClr val="bg1"/>
                </a:solidFill>
              </a:rPr>
              <a:t> geçirmede yaşanan zorluktur</a:t>
            </a:r>
            <a:r>
              <a:rPr lang="tr-TR" b="0" dirty="0">
                <a:solidFill>
                  <a:schemeClr val="bg1"/>
                </a:solidFill>
              </a:rPr>
              <a:t>. </a:t>
            </a:r>
            <a:r>
              <a:rPr lang="tr-TR" b="0" dirty="0" err="1" smtClean="0">
                <a:solidFill>
                  <a:schemeClr val="bg1"/>
                </a:solidFill>
              </a:rPr>
              <a:t>Nöromüsküler</a:t>
            </a:r>
            <a:r>
              <a:rPr lang="tr-TR" b="0" dirty="0" smtClean="0">
                <a:solidFill>
                  <a:schemeClr val="bg1"/>
                </a:solidFill>
              </a:rPr>
              <a:t> </a:t>
            </a:r>
            <a:r>
              <a:rPr lang="tr-TR" b="0" dirty="0">
                <a:solidFill>
                  <a:schemeClr val="bg1"/>
                </a:solidFill>
              </a:rPr>
              <a:t>fonksiyon bozukluğundan ya da mekanik bir tıkanıklıktan </a:t>
            </a:r>
            <a:r>
              <a:rPr lang="tr-TR" b="0" dirty="0" smtClean="0">
                <a:solidFill>
                  <a:schemeClr val="bg1"/>
                </a:solidFill>
              </a:rPr>
              <a:t>kaynaklanabilir. </a:t>
            </a:r>
            <a:r>
              <a:rPr lang="tr-TR" b="0" dirty="0">
                <a:solidFill>
                  <a:schemeClr val="bg1"/>
                </a:solidFill>
              </a:rPr>
              <a:t>Hastalar yutmayı başlatmada zorluktan şikayet edebilirler. Orofaringeal </a:t>
            </a:r>
            <a:r>
              <a:rPr lang="tr-TR" b="0" dirty="0" err="1">
                <a:solidFill>
                  <a:schemeClr val="bg1"/>
                </a:solidFill>
              </a:rPr>
              <a:t>disfajiye</a:t>
            </a:r>
            <a:r>
              <a:rPr lang="tr-TR" b="0" dirty="0">
                <a:solidFill>
                  <a:schemeClr val="bg1"/>
                </a:solidFill>
              </a:rPr>
              <a:t> eşlik eden tanımlanmış bir nörolojik durum olduğunda kesin tanı konulabilir.</a:t>
            </a:r>
          </a:p>
        </p:txBody>
      </p:sp>
    </p:spTree>
    <p:extLst>
      <p:ext uri="{BB962C8B-B14F-4D97-AF65-F5344CB8AC3E}">
        <p14:creationId xmlns:p14="http://schemas.microsoft.com/office/powerpoint/2010/main" val="12477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345678"/>
            <a:ext cx="5814938" cy="573087"/>
          </a:xfrm>
        </p:spPr>
        <p:txBody>
          <a:bodyPr/>
          <a:lstStyle/>
          <a:p>
            <a:pPr eaLnBrk="1" hangingPunct="1"/>
            <a:r>
              <a:rPr lang="tr-TR" altLang="tr-TR" sz="2400" dirty="0" err="1" smtClean="0">
                <a:solidFill>
                  <a:srgbClr val="FFE05D"/>
                </a:solidFill>
              </a:rPr>
              <a:t>Oraofaringeal</a:t>
            </a:r>
            <a:r>
              <a:rPr lang="tr-TR" altLang="tr-TR" sz="2400" dirty="0" smtClean="0">
                <a:solidFill>
                  <a:srgbClr val="FFE05D"/>
                </a:solidFill>
              </a:rPr>
              <a:t> </a:t>
            </a:r>
            <a:r>
              <a:rPr lang="tr-TR" altLang="tr-TR" sz="2400" dirty="0" err="1" smtClean="0">
                <a:solidFill>
                  <a:srgbClr val="FFE05D"/>
                </a:solidFill>
              </a:rPr>
              <a:t>disfaji</a:t>
            </a:r>
            <a:r>
              <a:rPr lang="tr-TR" altLang="tr-TR" sz="2400" dirty="0" smtClean="0">
                <a:solidFill>
                  <a:srgbClr val="FFE05D"/>
                </a:solidFill>
              </a:rPr>
              <a:t> nedenleri</a:t>
            </a:r>
            <a:endParaRPr lang="en-US" altLang="tr-TR" sz="2400" dirty="0" smtClean="0">
              <a:solidFill>
                <a:srgbClr val="FFE05D"/>
              </a:solidFill>
            </a:endParaRPr>
          </a:p>
        </p:txBody>
      </p:sp>
      <p:sp>
        <p:nvSpPr>
          <p:cNvPr id="65539" name="AutoShape 5"/>
          <p:cNvSpPr>
            <a:spLocks noChangeArrowheads="1"/>
          </p:cNvSpPr>
          <p:nvPr/>
        </p:nvSpPr>
        <p:spPr bwMode="auto">
          <a:xfrm>
            <a:off x="545024" y="918765"/>
            <a:ext cx="3852863" cy="5257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smtClean="0">
                <a:solidFill>
                  <a:srgbClr val="FFE05D"/>
                </a:solidFill>
              </a:rPr>
              <a:t>MEKANİK VE OBSTRÜKTİF NEDENLER </a:t>
            </a:r>
            <a:endParaRPr lang="tr-TR" altLang="tr-TR" sz="1600" b="0" dirty="0">
              <a:solidFill>
                <a:srgbClr val="FFE05D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180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smtClean="0">
                <a:solidFill>
                  <a:schemeClr val="bg1"/>
                </a:solidFill>
              </a:rPr>
              <a:t>Web </a:t>
            </a:r>
            <a:r>
              <a:rPr lang="tr-TR" altLang="tr-TR" sz="1600" b="0" dirty="0">
                <a:solidFill>
                  <a:schemeClr val="bg1"/>
                </a:solidFill>
              </a:rPr>
              <a:t>(</a:t>
            </a:r>
            <a:r>
              <a:rPr lang="tr-TR" altLang="tr-TR" sz="1600" b="0" dirty="0" err="1">
                <a:solidFill>
                  <a:schemeClr val="bg1"/>
                </a:solidFill>
              </a:rPr>
              <a:t>Plummer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Winson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synd</a:t>
            </a:r>
            <a:r>
              <a:rPr lang="tr-TR" altLang="tr-TR" sz="1600" b="0" dirty="0">
                <a:solidFill>
                  <a:schemeClr val="bg1"/>
                </a:solidFill>
              </a:rPr>
              <a:t>.)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smtClean="0">
                <a:solidFill>
                  <a:schemeClr val="bg1"/>
                </a:solidFill>
              </a:rPr>
              <a:t>Enfeksiyonlar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Tiromegali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Lenfadenomegali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en-US" altLang="tr-TR" sz="1600" b="0" dirty="0" err="1" smtClean="0">
                <a:solidFill>
                  <a:schemeClr val="bg1"/>
                </a:solidFill>
              </a:rPr>
              <a:t>Zenker</a:t>
            </a:r>
            <a:r>
              <a:rPr lang="en-US" altLang="tr-TR" sz="1600" b="0" dirty="0" smtClean="0">
                <a:solidFill>
                  <a:schemeClr val="bg1"/>
                </a:solidFill>
              </a:rPr>
              <a:t> </a:t>
            </a:r>
            <a:r>
              <a:rPr lang="en-US" altLang="tr-TR" sz="1600" b="0" dirty="0" err="1" smtClean="0">
                <a:solidFill>
                  <a:schemeClr val="bg1"/>
                </a:solidFill>
              </a:rPr>
              <a:t>diverti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külü</a:t>
            </a:r>
            <a:endParaRPr lang="en-US" altLang="tr-TR" sz="1600" b="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smtClean="0">
                <a:solidFill>
                  <a:schemeClr val="bg1"/>
                </a:solidFill>
              </a:rPr>
              <a:t>Baş ve boyun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maligniteleri</a:t>
            </a:r>
            <a:endParaRPr lang="tr-TR" altLang="tr-TR" sz="1600" b="0" dirty="0" smtClean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Servikal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osteofitler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 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en-US" altLang="tr-TR" sz="1600" b="0" dirty="0" smtClean="0">
                <a:solidFill>
                  <a:schemeClr val="bg1"/>
                </a:solidFill>
              </a:rPr>
              <a:t>Oro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faringeal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maligniteler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ve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neoplazmlar</a:t>
            </a:r>
            <a:r>
              <a:rPr lang="en-US" altLang="tr-TR" sz="1600" b="0" dirty="0" smtClean="0">
                <a:solidFill>
                  <a:schemeClr val="bg1"/>
                </a:solidFill>
              </a:rPr>
              <a:t> </a:t>
            </a:r>
            <a:endParaRPr lang="en-US" altLang="tr-TR" sz="1600" b="0" dirty="0">
              <a:solidFill>
                <a:schemeClr val="bg1"/>
              </a:solidFill>
            </a:endParaRPr>
          </a:p>
        </p:txBody>
      </p:sp>
      <p:sp>
        <p:nvSpPr>
          <p:cNvPr id="65540" name="AutoShape 6"/>
          <p:cNvSpPr>
            <a:spLocks noChangeArrowheads="1"/>
          </p:cNvSpPr>
          <p:nvPr/>
        </p:nvSpPr>
        <p:spPr bwMode="auto">
          <a:xfrm>
            <a:off x="4996136" y="1052736"/>
            <a:ext cx="3694113" cy="5181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smtClean="0">
                <a:solidFill>
                  <a:srgbClr val="FFE05D"/>
                </a:solidFill>
              </a:rPr>
              <a:t>NÖROMÜSKÜLER BOZUKLUKLAR </a:t>
            </a:r>
            <a:endParaRPr lang="tr-TR" altLang="tr-TR" sz="1600" b="0" dirty="0">
              <a:solidFill>
                <a:srgbClr val="FFE05D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b="0" dirty="0">
              <a:solidFill>
                <a:schemeClr val="bg1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800" b="0" dirty="0" smtClean="0">
                <a:solidFill>
                  <a:schemeClr val="bg1"/>
                </a:solidFill>
              </a:rPr>
              <a:t>MSS hastalıkları; </a:t>
            </a:r>
            <a:endParaRPr lang="tr-TR" altLang="tr-TR" sz="18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tr-TR" altLang="tr-TR" sz="16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Stroke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>
                <a:solidFill>
                  <a:schemeClr val="bg1"/>
                </a:solidFill>
              </a:rPr>
              <a:t>(&gt;30%)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Parkinson </a:t>
            </a:r>
            <a:r>
              <a:rPr lang="tr-TR" altLang="tr-TR" sz="1600" b="0" dirty="0">
                <a:solidFill>
                  <a:schemeClr val="bg1"/>
                </a:solidFill>
              </a:rPr>
              <a:t>(52-82%)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Kranial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sinir veya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bulber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paralizi 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smtClean="0">
                <a:solidFill>
                  <a:schemeClr val="bg1"/>
                </a:solidFill>
              </a:rPr>
              <a:t>-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Multiple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sclerosis</a:t>
            </a:r>
            <a:r>
              <a:rPr lang="tr-TR" altLang="tr-TR" sz="1600" b="0" dirty="0">
                <a:solidFill>
                  <a:schemeClr val="bg1"/>
                </a:solidFill>
              </a:rPr>
              <a:t>, </a:t>
            </a:r>
            <a:r>
              <a:rPr lang="tr-TR" altLang="tr-TR" sz="1600" b="0" dirty="0" err="1">
                <a:solidFill>
                  <a:schemeClr val="bg1"/>
                </a:solidFill>
              </a:rPr>
              <a:t>etc</a:t>
            </a:r>
            <a:r>
              <a:rPr lang="tr-TR" altLang="tr-TR" sz="1600" b="0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tr-TR" altLang="tr-TR" sz="1600" b="0" dirty="0" smtClean="0">
                <a:solidFill>
                  <a:schemeClr val="bg1"/>
                </a:solidFill>
              </a:rPr>
              <a:t>-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Alzhaimer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>
                <a:solidFill>
                  <a:schemeClr val="bg1"/>
                </a:solidFill>
              </a:rPr>
              <a:t>(84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%)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endParaRPr lang="tr-TR" altLang="tr-TR" sz="1800" b="0" dirty="0">
              <a:solidFill>
                <a:schemeClr val="bg1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Clr>
                <a:srgbClr val="FFD85D"/>
              </a:buClr>
            </a:pPr>
            <a:r>
              <a:rPr lang="tr-TR" altLang="tr-TR" sz="1800" b="0" dirty="0" smtClean="0">
                <a:solidFill>
                  <a:schemeClr val="bg1"/>
                </a:solidFill>
              </a:rPr>
              <a:t>Üst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özofagus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sfinkterinin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fonksiyon bozukluğu;</a:t>
            </a:r>
            <a:endParaRPr lang="tr-TR" altLang="tr-TR" sz="18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Cricopharyngeal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spasm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Myasthenia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gravis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Oculopharyngeal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myopathy</a:t>
            </a:r>
            <a:endParaRPr lang="en-US" altLang="tr-TR" sz="1600" b="0" dirty="0">
              <a:solidFill>
                <a:schemeClr val="bg1"/>
              </a:solidFill>
            </a:endParaRPr>
          </a:p>
        </p:txBody>
      </p:sp>
      <p:sp>
        <p:nvSpPr>
          <p:cNvPr id="12296" name="15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93113" y="6345238"/>
            <a:ext cx="587375" cy="476250"/>
          </a:xfrm>
        </p:spPr>
        <p:txBody>
          <a:bodyPr/>
          <a:lstStyle/>
          <a:p>
            <a:pPr>
              <a:defRPr/>
            </a:pPr>
            <a:fld id="{CAC8C78F-DAE2-473D-8E7A-2B13B49370F1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37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502805" y="1412776"/>
            <a:ext cx="6048671" cy="4609479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rgbClr val="FFE05D"/>
                </a:solidFill>
              </a:rPr>
              <a:t>DİĞER NEDENLER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1800" b="0" dirty="0">
              <a:solidFill>
                <a:srgbClr val="FFE05D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Diş eksikliği (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Poor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dentition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)</a:t>
            </a:r>
            <a:endParaRPr lang="tr-TR" altLang="tr-TR" sz="18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tr-TR" altLang="tr-TR" sz="18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800" b="0" dirty="0">
                <a:solidFill>
                  <a:schemeClr val="bg1"/>
                </a:solidFill>
              </a:rPr>
              <a:t> Oral 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ülserler</a:t>
            </a:r>
            <a:endParaRPr lang="tr-TR" altLang="tr-TR" sz="18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tr-TR" altLang="tr-TR" sz="18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>
                <a:solidFill>
                  <a:schemeClr val="bg1"/>
                </a:solidFill>
              </a:rPr>
              <a:t>Xerostomia</a:t>
            </a:r>
            <a:endParaRPr lang="tr-TR" altLang="tr-TR" sz="18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tr-TR" altLang="tr-TR" sz="18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Uzun süreli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penicillamine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kullanımı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pic>
        <p:nvPicPr>
          <p:cNvPr id="10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934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5553" y="327920"/>
            <a:ext cx="8229600" cy="744538"/>
          </a:xfrm>
        </p:spPr>
        <p:txBody>
          <a:bodyPr/>
          <a:lstStyle/>
          <a:p>
            <a:pPr eaLnBrk="1" hangingPunct="1"/>
            <a:r>
              <a:rPr lang="tr-TR" altLang="tr-TR" sz="2400" dirty="0" err="1" smtClean="0">
                <a:solidFill>
                  <a:srgbClr val="FFE05D"/>
                </a:solidFill>
              </a:rPr>
              <a:t>Özofagial</a:t>
            </a:r>
            <a:r>
              <a:rPr lang="tr-TR" altLang="tr-TR" sz="2400" dirty="0" smtClean="0">
                <a:solidFill>
                  <a:srgbClr val="FFE05D"/>
                </a:solidFill>
              </a:rPr>
              <a:t> </a:t>
            </a:r>
            <a:r>
              <a:rPr lang="tr-TR" altLang="tr-TR" sz="2400" dirty="0" err="1" smtClean="0">
                <a:solidFill>
                  <a:srgbClr val="FFE05D"/>
                </a:solidFill>
              </a:rPr>
              <a:t>disfaji</a:t>
            </a:r>
            <a:r>
              <a:rPr lang="tr-TR" altLang="tr-TR" sz="2400" dirty="0" smtClean="0">
                <a:solidFill>
                  <a:srgbClr val="FFE05D"/>
                </a:solidFill>
              </a:rPr>
              <a:t> </a:t>
            </a:r>
            <a:r>
              <a:rPr lang="tr-TR" altLang="tr-TR" sz="2000" dirty="0" smtClean="0">
                <a:solidFill>
                  <a:srgbClr val="FFE05D"/>
                </a:solidFill>
              </a:rPr>
              <a:t>(</a:t>
            </a:r>
            <a:r>
              <a:rPr lang="tr-TR" altLang="tr-TR" sz="2000" dirty="0" err="1" smtClean="0">
                <a:solidFill>
                  <a:srgbClr val="FFE05D"/>
                </a:solidFill>
              </a:rPr>
              <a:t>Low</a:t>
            </a:r>
            <a:r>
              <a:rPr lang="tr-TR" altLang="tr-TR" sz="2000" dirty="0" smtClean="0">
                <a:solidFill>
                  <a:srgbClr val="FFE05D"/>
                </a:solidFill>
              </a:rPr>
              <a:t> </a:t>
            </a:r>
            <a:r>
              <a:rPr lang="tr-TR" altLang="tr-TR" sz="2000" dirty="0" err="1" smtClean="0">
                <a:solidFill>
                  <a:srgbClr val="FFE05D"/>
                </a:solidFill>
              </a:rPr>
              <a:t>dysphagia</a:t>
            </a:r>
            <a:r>
              <a:rPr lang="tr-TR" altLang="tr-TR" sz="2000" dirty="0" smtClean="0">
                <a:solidFill>
                  <a:srgbClr val="FFE05D"/>
                </a:solidFill>
              </a:rPr>
              <a:t>)</a:t>
            </a:r>
            <a:endParaRPr lang="en-US" altLang="tr-TR" sz="2000" dirty="0" smtClean="0">
              <a:solidFill>
                <a:srgbClr val="FFE05D"/>
              </a:solidFill>
            </a:endParaRPr>
          </a:p>
        </p:txBody>
      </p:sp>
      <p:sp>
        <p:nvSpPr>
          <p:cNvPr id="10245" name="15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91538" y="6426200"/>
            <a:ext cx="514350" cy="476250"/>
          </a:xfrm>
        </p:spPr>
        <p:txBody>
          <a:bodyPr/>
          <a:lstStyle/>
          <a:p>
            <a:pPr>
              <a:defRPr/>
            </a:pPr>
            <a:fld id="{6EE148F5-F9C7-4A6A-8C9B-ED011DAF087F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38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40364" y="1065191"/>
            <a:ext cx="78799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endParaRPr lang="tr-TR" sz="2000" b="0" dirty="0">
              <a:solidFill>
                <a:srgbClr val="FFD03B"/>
              </a:solidFill>
            </a:endParaRPr>
          </a:p>
          <a:p>
            <a:pPr>
              <a:defRPr/>
            </a:pPr>
            <a:r>
              <a:rPr lang="tr-TR" sz="2000" b="0" dirty="0" err="1" smtClean="0">
                <a:solidFill>
                  <a:schemeClr val="bg1"/>
                </a:solidFill>
              </a:rPr>
              <a:t>Özofagial</a:t>
            </a:r>
            <a:r>
              <a:rPr lang="tr-TR" sz="2000" b="0" dirty="0" smtClean="0">
                <a:solidFill>
                  <a:schemeClr val="bg1"/>
                </a:solidFill>
              </a:rPr>
              <a:t> </a:t>
            </a:r>
            <a:r>
              <a:rPr lang="tr-TR" sz="2000" b="0" dirty="0" err="1" smtClean="0">
                <a:solidFill>
                  <a:schemeClr val="bg1"/>
                </a:solidFill>
              </a:rPr>
              <a:t>disfajide</a:t>
            </a:r>
            <a:r>
              <a:rPr lang="tr-TR" sz="2000" b="0" dirty="0" smtClean="0">
                <a:solidFill>
                  <a:schemeClr val="bg1"/>
                </a:solidFill>
              </a:rPr>
              <a:t>  hastalar katı ve /veya sıvı gıdaların  </a:t>
            </a:r>
            <a:r>
              <a:rPr lang="tr-TR" sz="2000" b="0" dirty="0" err="1" smtClean="0">
                <a:solidFill>
                  <a:schemeClr val="bg1"/>
                </a:solidFill>
              </a:rPr>
              <a:t>sternum</a:t>
            </a:r>
            <a:r>
              <a:rPr lang="tr-TR" sz="2000" b="0" dirty="0" smtClean="0">
                <a:solidFill>
                  <a:schemeClr val="bg1"/>
                </a:solidFill>
              </a:rPr>
              <a:t> arkasında takıldığından, gıdanın yemek borusu içinden güç  geçtiğinden, mideye geçişte bir engel olduğundan yakınırlar. </a:t>
            </a:r>
          </a:p>
          <a:p>
            <a:pPr>
              <a:defRPr/>
            </a:pPr>
            <a:r>
              <a:rPr lang="tr-TR" sz="2000" b="0" dirty="0" smtClean="0">
                <a:solidFill>
                  <a:schemeClr val="bg1"/>
                </a:solidFill>
              </a:rPr>
              <a:t>Motor fonksiyon bozukluğundan veya mekanik bir engelden kaynaklanır. </a:t>
            </a:r>
            <a:endParaRPr lang="tr-TR" sz="2000" b="0" dirty="0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9552" y="4005064"/>
            <a:ext cx="3672408" cy="2448272"/>
          </a:xfrm>
          <a:prstGeom prst="rect">
            <a:avLst/>
          </a:prstGeom>
          <a:ln w="317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r>
              <a:rPr lang="tr-TR" altLang="tr-TR" sz="1800" b="0" kern="0" dirty="0" smtClean="0">
                <a:solidFill>
                  <a:srgbClr val="FFE05D"/>
                </a:solidFill>
              </a:rPr>
              <a:t>Paradoks </a:t>
            </a:r>
            <a:r>
              <a:rPr lang="tr-TR" altLang="tr-TR" sz="1800" b="0" kern="0" dirty="0" err="1" smtClean="0">
                <a:solidFill>
                  <a:srgbClr val="FFE05D"/>
                </a:solidFill>
              </a:rPr>
              <a:t>disfaji</a:t>
            </a:r>
            <a:endParaRPr lang="tr-TR" altLang="tr-TR" sz="1800" b="0" kern="0" dirty="0" smtClean="0">
              <a:solidFill>
                <a:srgbClr val="FFE05D"/>
              </a:solidFill>
            </a:endParaRPr>
          </a:p>
          <a:p>
            <a:pPr algn="ctr">
              <a:buNone/>
            </a:pPr>
            <a:endParaRPr lang="tr-TR" altLang="tr-TR" sz="1800" b="0" kern="0" dirty="0">
              <a:solidFill>
                <a:srgbClr val="FFC91D"/>
              </a:solidFill>
            </a:endParaRPr>
          </a:p>
          <a:p>
            <a:pPr marL="0" indent="0">
              <a:buNone/>
            </a:pPr>
            <a:r>
              <a:rPr lang="tr-TR" altLang="tr-TR" sz="1600" b="0" dirty="0">
                <a:solidFill>
                  <a:schemeClr val="bg1"/>
                </a:solidFill>
              </a:rPr>
              <a:t>Katı  ve sıvı gıda alımında  benzer ölçüde </a:t>
            </a:r>
            <a:r>
              <a:rPr lang="tr-TR" altLang="tr-TR" sz="1600" b="0" dirty="0" err="1">
                <a:solidFill>
                  <a:schemeClr val="bg1"/>
                </a:solidFill>
              </a:rPr>
              <a:t>disfaji</a:t>
            </a:r>
            <a:r>
              <a:rPr lang="tr-TR" altLang="tr-TR" sz="1600" b="0" dirty="0">
                <a:solidFill>
                  <a:schemeClr val="bg1"/>
                </a:solidFill>
              </a:rPr>
              <a:t> tanımlanması, </a:t>
            </a:r>
            <a:r>
              <a:rPr lang="tr-TR" altLang="tr-TR" sz="1600" b="0" dirty="0" err="1">
                <a:solidFill>
                  <a:schemeClr val="bg1"/>
                </a:solidFill>
              </a:rPr>
              <a:t>disfajinin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intermitant</a:t>
            </a:r>
            <a:r>
              <a:rPr lang="tr-TR" altLang="tr-TR" sz="1600" b="0" dirty="0">
                <a:solidFill>
                  <a:schemeClr val="bg1"/>
                </a:solidFill>
              </a:rPr>
              <a:t> karakterde olması ve göğüs ağrısının eşlik etmesi </a:t>
            </a:r>
            <a:r>
              <a:rPr lang="tr-TR" altLang="tr-TR" sz="1600" b="0" dirty="0" err="1">
                <a:solidFill>
                  <a:schemeClr val="bg1"/>
                </a:solidFill>
              </a:rPr>
              <a:t>özofagusta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bir motor </a:t>
            </a:r>
            <a:r>
              <a:rPr lang="tr-TR" altLang="tr-TR" sz="1600" b="0" dirty="0">
                <a:solidFill>
                  <a:schemeClr val="bg1"/>
                </a:solidFill>
              </a:rPr>
              <a:t>fonksiyon bozukluğunun 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belirtisidir.</a:t>
            </a:r>
            <a:endParaRPr lang="en-US" altLang="tr-TR" sz="2800" b="0" kern="0" dirty="0" smtClean="0">
              <a:solidFill>
                <a:schemeClr val="bg1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990898" y="4005063"/>
            <a:ext cx="3672408" cy="2448273"/>
          </a:xfrm>
          <a:prstGeom prst="rect">
            <a:avLst/>
          </a:prstGeom>
          <a:ln w="317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tr-TR" altLang="tr-TR" sz="1800" b="0" kern="0" dirty="0" err="1" smtClean="0">
                <a:solidFill>
                  <a:srgbClr val="FFE05D"/>
                </a:solidFill>
              </a:rPr>
              <a:t>Progresiv</a:t>
            </a:r>
            <a:r>
              <a:rPr lang="tr-TR" altLang="tr-TR" sz="1800" b="0" kern="0" dirty="0" smtClean="0">
                <a:solidFill>
                  <a:srgbClr val="FFE05D"/>
                </a:solidFill>
              </a:rPr>
              <a:t> </a:t>
            </a:r>
            <a:r>
              <a:rPr lang="tr-TR" altLang="tr-TR" sz="1800" b="0" kern="0" dirty="0" err="1" smtClean="0">
                <a:solidFill>
                  <a:srgbClr val="FFE05D"/>
                </a:solidFill>
              </a:rPr>
              <a:t>disfaji</a:t>
            </a:r>
            <a:r>
              <a:rPr lang="tr-TR" altLang="tr-TR" sz="1800" b="0" kern="0" dirty="0" smtClean="0">
                <a:solidFill>
                  <a:srgbClr val="FFE05D"/>
                </a:solidFill>
              </a:rPr>
              <a:t> </a:t>
            </a:r>
          </a:p>
          <a:p>
            <a:pPr marL="0" indent="0" algn="ctr">
              <a:buNone/>
            </a:pPr>
            <a:endParaRPr lang="tr-TR" altLang="tr-TR" sz="1800" kern="0" dirty="0">
              <a:solidFill>
                <a:srgbClr val="FFC91D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tr-TR" altLang="tr-TR" sz="1600" b="0" dirty="0">
                <a:solidFill>
                  <a:schemeClr val="bg1"/>
                </a:solidFill>
              </a:rPr>
              <a:t>Sadece katı gıdalarla ve giderek artan 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şiddette ortaya çıkan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disfaji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özofagusta</a:t>
            </a:r>
            <a:r>
              <a:rPr lang="tr-TR" altLang="tr-TR" sz="1600" b="0" dirty="0">
                <a:solidFill>
                  <a:schemeClr val="bg1"/>
                </a:solidFill>
              </a:rPr>
              <a:t> mekanik  obstrüksiyon varlığıyla birliktedir </a:t>
            </a:r>
            <a:r>
              <a:rPr lang="tr-TR" altLang="tr-TR" sz="1100" b="0" dirty="0">
                <a:solidFill>
                  <a:srgbClr val="00FF00"/>
                </a:solidFill>
              </a:rPr>
              <a:t>(R &lt;15mm). </a:t>
            </a:r>
            <a:endParaRPr lang="tr-TR" altLang="tr-TR" sz="1100" b="0" dirty="0" smtClean="0">
              <a:solidFill>
                <a:srgbClr val="00FF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tr-TR" altLang="tr-TR" sz="1100" b="0" dirty="0" smtClean="0">
                <a:solidFill>
                  <a:srgbClr val="00FF00"/>
                </a:solidFill>
              </a:rPr>
              <a:t> </a:t>
            </a:r>
            <a:endParaRPr lang="tr-TR" altLang="tr-TR" sz="1100" b="0" dirty="0">
              <a:solidFill>
                <a:srgbClr val="00FF00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</a:pPr>
            <a:r>
              <a:rPr lang="tr-TR" altLang="tr-TR" sz="1600" b="0" dirty="0" err="1">
                <a:solidFill>
                  <a:schemeClr val="bg1"/>
                </a:solidFill>
              </a:rPr>
              <a:t>Progresiv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disfaji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peptik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>
                <a:solidFill>
                  <a:schemeClr val="bg1"/>
                </a:solidFill>
              </a:rPr>
              <a:t>striktür</a:t>
            </a:r>
            <a:r>
              <a:rPr lang="tr-TR" altLang="tr-TR" sz="1600" b="0" dirty="0">
                <a:solidFill>
                  <a:schemeClr val="bg1"/>
                </a:solidFill>
              </a:rPr>
              <a:t> veya </a:t>
            </a:r>
            <a:r>
              <a:rPr lang="tr-TR" altLang="tr-TR" sz="1600" b="0" dirty="0" err="1">
                <a:solidFill>
                  <a:schemeClr val="bg1"/>
                </a:solidFill>
              </a:rPr>
              <a:t>özofagus</a:t>
            </a:r>
            <a:r>
              <a:rPr lang="tr-TR" altLang="tr-TR" sz="1600" b="0" dirty="0">
                <a:solidFill>
                  <a:schemeClr val="bg1"/>
                </a:solidFill>
              </a:rPr>
              <a:t> tümörünü düşündürür. </a:t>
            </a:r>
            <a:endParaRPr lang="en-US" altLang="tr-TR" sz="16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</a:pPr>
            <a:endParaRPr lang="en-US" altLang="tr-TR" sz="2800" b="0" kern="0" dirty="0" smtClean="0">
              <a:solidFill>
                <a:schemeClr val="bg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627784" y="306896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0" dirty="0" smtClean="0">
                <a:solidFill>
                  <a:schemeClr val="bg1"/>
                </a:solidFill>
              </a:rPr>
              <a:t>Klinik belirtiler</a:t>
            </a:r>
            <a:endParaRPr lang="tr-TR" sz="2000" b="0" dirty="0">
              <a:solidFill>
                <a:schemeClr val="bg1"/>
              </a:solidFill>
            </a:endParaRPr>
          </a:p>
        </p:txBody>
      </p:sp>
      <p:cxnSp>
        <p:nvCxnSpPr>
          <p:cNvPr id="11" name="Dirsek Bağlayıcısı 10"/>
          <p:cNvCxnSpPr>
            <a:stCxn id="5" idx="2"/>
            <a:endCxn id="9" idx="0"/>
          </p:cNvCxnSpPr>
          <p:nvPr/>
        </p:nvCxnSpPr>
        <p:spPr bwMode="auto">
          <a:xfrm rot="5400000">
            <a:off x="3043863" y="2800963"/>
            <a:ext cx="535994" cy="187220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Dirsek Bağlayıcısı 12"/>
          <p:cNvCxnSpPr>
            <a:stCxn id="5" idx="2"/>
            <a:endCxn id="10" idx="0"/>
          </p:cNvCxnSpPr>
          <p:nvPr/>
        </p:nvCxnSpPr>
        <p:spPr bwMode="auto">
          <a:xfrm rot="16200000" flipH="1">
            <a:off x="5269537" y="2447497"/>
            <a:ext cx="535993" cy="257913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230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15680"/>
            <a:ext cx="8229600" cy="725488"/>
          </a:xfrm>
        </p:spPr>
        <p:txBody>
          <a:bodyPr/>
          <a:lstStyle/>
          <a:p>
            <a:pPr eaLnBrk="1" hangingPunct="1"/>
            <a:r>
              <a:rPr lang="tr-TR" altLang="tr-TR" sz="2400" dirty="0" err="1" smtClean="0">
                <a:solidFill>
                  <a:srgbClr val="FFE05D"/>
                </a:solidFill>
              </a:rPr>
              <a:t>Özofagial</a:t>
            </a:r>
            <a:r>
              <a:rPr lang="tr-TR" altLang="tr-TR" sz="2400" dirty="0" smtClean="0">
                <a:solidFill>
                  <a:srgbClr val="FFE05D"/>
                </a:solidFill>
              </a:rPr>
              <a:t> </a:t>
            </a:r>
            <a:r>
              <a:rPr lang="tr-TR" altLang="tr-TR" sz="2400" dirty="0" err="1" smtClean="0">
                <a:solidFill>
                  <a:srgbClr val="FFE05D"/>
                </a:solidFill>
              </a:rPr>
              <a:t>disfaji</a:t>
            </a:r>
            <a:r>
              <a:rPr lang="tr-TR" altLang="tr-TR" sz="2400" dirty="0" smtClean="0">
                <a:solidFill>
                  <a:srgbClr val="FFE05D"/>
                </a:solidFill>
              </a:rPr>
              <a:t> nedenleri</a:t>
            </a:r>
            <a:endParaRPr lang="en-US" altLang="tr-TR" sz="2400" dirty="0" smtClean="0">
              <a:solidFill>
                <a:srgbClr val="FFE05D"/>
              </a:solidFill>
            </a:endParaRPr>
          </a:p>
        </p:txBody>
      </p:sp>
      <p:sp>
        <p:nvSpPr>
          <p:cNvPr id="67587" name="AutoShape 3"/>
          <p:cNvSpPr>
            <a:spLocks noChangeArrowheads="1"/>
          </p:cNvSpPr>
          <p:nvPr/>
        </p:nvSpPr>
        <p:spPr bwMode="auto">
          <a:xfrm>
            <a:off x="468313" y="1268413"/>
            <a:ext cx="4149724" cy="5202237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smtClean="0">
                <a:solidFill>
                  <a:srgbClr val="FFE05D"/>
                </a:solidFill>
              </a:rPr>
              <a:t>MUKOAZAL HASTALIKLAR</a:t>
            </a:r>
            <a:endParaRPr lang="tr-TR" altLang="tr-TR" sz="1600" b="0" dirty="0">
              <a:solidFill>
                <a:srgbClr val="FFE05D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GÖRH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na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sekonder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peptik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striktür</a:t>
            </a:r>
            <a:endParaRPr lang="tr-TR" altLang="tr-TR" sz="1600" b="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en-US" altLang="tr-TR" sz="1600" b="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Esophagusta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halka ve webler  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tr-TR" altLang="tr-TR" sz="1600" b="0" dirty="0" smtClean="0">
                <a:solidFill>
                  <a:schemeClr val="bg1"/>
                </a:solidFill>
              </a:rPr>
              <a:t>       </a:t>
            </a:r>
            <a:r>
              <a:rPr lang="tr-TR" altLang="tr-TR" sz="1400" b="0" dirty="0">
                <a:solidFill>
                  <a:schemeClr val="bg1"/>
                </a:solidFill>
              </a:rPr>
              <a:t>(</a:t>
            </a:r>
            <a:r>
              <a:rPr lang="tr-TR" altLang="tr-TR" sz="1400" b="0" dirty="0" err="1">
                <a:solidFill>
                  <a:schemeClr val="bg1"/>
                </a:solidFill>
              </a:rPr>
              <a:t>Plummer</a:t>
            </a:r>
            <a:r>
              <a:rPr lang="tr-TR" altLang="tr-TR" sz="1400" b="0" dirty="0">
                <a:solidFill>
                  <a:schemeClr val="bg1"/>
                </a:solidFill>
              </a:rPr>
              <a:t>–</a:t>
            </a:r>
            <a:r>
              <a:rPr lang="tr-TR" altLang="tr-TR" sz="1400" b="0" dirty="0" err="1">
                <a:solidFill>
                  <a:schemeClr val="bg1"/>
                </a:solidFill>
              </a:rPr>
              <a:t>Vinson</a:t>
            </a:r>
            <a:r>
              <a:rPr lang="tr-TR" altLang="tr-TR" sz="1400" b="0" dirty="0">
                <a:solidFill>
                  <a:schemeClr val="bg1"/>
                </a:solidFill>
              </a:rPr>
              <a:t> 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sendromu)</a:t>
            </a:r>
            <a:endParaRPr lang="tr-TR" altLang="tr-TR" sz="14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Ezofagus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tümörü 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endParaRPr lang="tr-TR" altLang="tr-TR" sz="1600" b="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Şimik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hasarlanma</a:t>
            </a:r>
            <a:r>
              <a:rPr lang="en-US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                        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D85D"/>
              </a:buClr>
              <a:buNone/>
            </a:pPr>
            <a:r>
              <a:rPr lang="tr-TR" altLang="tr-TR" sz="1400" b="0" dirty="0">
                <a:solidFill>
                  <a:schemeClr val="bg1"/>
                </a:solidFill>
              </a:rPr>
              <a:t> 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    </a:t>
            </a:r>
            <a:r>
              <a:rPr lang="en-US" altLang="tr-TR" sz="1400" b="0" dirty="0" smtClean="0">
                <a:solidFill>
                  <a:schemeClr val="bg1"/>
                </a:solidFill>
              </a:rPr>
              <a:t>(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Kostik madde, ilaç,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skleroterapi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)</a:t>
            </a:r>
            <a:r>
              <a:rPr lang="en-US" altLang="tr-TR" sz="1400" b="0" dirty="0" smtClean="0">
                <a:solidFill>
                  <a:schemeClr val="bg1"/>
                </a:solidFill>
              </a:rPr>
              <a:t> </a:t>
            </a:r>
            <a:endParaRPr lang="tr-TR" altLang="tr-TR" sz="1400" b="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endParaRPr lang="en-US" altLang="tr-TR" sz="1600" b="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smtClean="0">
                <a:solidFill>
                  <a:schemeClr val="bg1"/>
                </a:solidFill>
              </a:rPr>
              <a:t>Radyasyon hasarı 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endParaRPr lang="tr-TR" altLang="tr-TR" sz="1600" b="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İnfeksiyöz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özofajitler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endParaRPr lang="tr-TR" altLang="tr-TR" sz="1600" b="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Clr>
                <a:srgbClr val="FFD85D"/>
              </a:buClr>
              <a:buFont typeface="Arial" panose="020B0604020202020204" pitchFamily="34" charset="0"/>
              <a:buChar char="•"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Eozinofilik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özofajit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r-TR" sz="1600" dirty="0">
              <a:solidFill>
                <a:schemeClr val="bg1"/>
              </a:solidFill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4799012" y="909125"/>
            <a:ext cx="3770313" cy="517048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tr-TR" sz="1600" b="0" dirty="0" smtClean="0">
                <a:solidFill>
                  <a:srgbClr val="FFE05D"/>
                </a:solidFill>
                <a:latin typeface="Arial" charset="0"/>
                <a:cs typeface="Arial" charset="0"/>
              </a:rPr>
              <a:t>NÖROMÜSKÜLER FONKSİYONUN ETKİLENDİĞİ HASTALIKLAR</a:t>
            </a:r>
          </a:p>
          <a:p>
            <a:pPr algn="ctr" eaLnBrk="1" hangingPunct="1">
              <a:defRPr/>
            </a:pPr>
            <a:endParaRPr lang="tr-TR" b="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buClr>
                <a:srgbClr val="FFC91D"/>
              </a:buClr>
              <a:buFont typeface="Arial" panose="020B0604020202020204" pitchFamily="34" charset="0"/>
              <a:buChar char="•"/>
            </a:pPr>
            <a:r>
              <a:rPr lang="tr-TR" altLang="tr-TR" b="0" dirty="0" err="1" smtClean="0">
                <a:solidFill>
                  <a:schemeClr val="bg1"/>
                </a:solidFill>
              </a:rPr>
              <a:t>Akalazya</a:t>
            </a:r>
            <a:endParaRPr lang="tr-TR" altLang="tr-TR" b="0" dirty="0" smtClean="0">
              <a:solidFill>
                <a:schemeClr val="bg1"/>
              </a:solidFill>
            </a:endParaRPr>
          </a:p>
          <a:p>
            <a:pPr marL="285750" indent="-285750" eaLnBrk="1" hangingPunct="1">
              <a:buClr>
                <a:srgbClr val="FFC91D"/>
              </a:buClr>
              <a:buFont typeface="Arial" panose="020B0604020202020204" pitchFamily="34" charset="0"/>
              <a:buChar char="•"/>
            </a:pPr>
            <a:endParaRPr lang="tr-TR" altLang="tr-TR" b="0" dirty="0" smtClean="0">
              <a:solidFill>
                <a:schemeClr val="bg1"/>
              </a:solidFill>
            </a:endParaRPr>
          </a:p>
          <a:p>
            <a:pPr marL="285750" indent="-285750" eaLnBrk="1" hangingPunct="1">
              <a:buClr>
                <a:srgbClr val="FFC91D"/>
              </a:buClr>
              <a:buFont typeface="Arial" panose="020B0604020202020204" pitchFamily="34" charset="0"/>
              <a:buChar char="•"/>
            </a:pPr>
            <a:r>
              <a:rPr lang="tr-TR" altLang="tr-TR" b="0" dirty="0" err="1" smtClean="0">
                <a:solidFill>
                  <a:schemeClr val="bg1"/>
                </a:solidFill>
              </a:rPr>
              <a:t>Scleroderma</a:t>
            </a:r>
            <a:endParaRPr lang="tr-TR" altLang="tr-TR" b="0" dirty="0" smtClean="0">
              <a:solidFill>
                <a:schemeClr val="bg1"/>
              </a:solidFill>
            </a:endParaRPr>
          </a:p>
          <a:p>
            <a:pPr marL="285750" indent="-285750" eaLnBrk="1" hangingPunct="1">
              <a:buClr>
                <a:srgbClr val="FFC91D"/>
              </a:buClr>
              <a:buFont typeface="Arial" panose="020B0604020202020204" pitchFamily="34" charset="0"/>
              <a:buChar char="•"/>
            </a:pPr>
            <a:endParaRPr lang="tr-TR" altLang="tr-TR" b="0" dirty="0">
              <a:solidFill>
                <a:schemeClr val="bg1"/>
              </a:solidFill>
            </a:endParaRPr>
          </a:p>
          <a:p>
            <a:pPr marL="285750" indent="-285750" eaLnBrk="1" hangingPunct="1">
              <a:buClr>
                <a:srgbClr val="FFC91D"/>
              </a:buClr>
              <a:buFont typeface="Arial" panose="020B0604020202020204" pitchFamily="34" charset="0"/>
              <a:buChar char="•"/>
            </a:pPr>
            <a:r>
              <a:rPr lang="tr-TR" altLang="tr-TR" b="0" dirty="0" smtClean="0">
                <a:solidFill>
                  <a:schemeClr val="bg1"/>
                </a:solidFill>
              </a:rPr>
              <a:t>Diğer </a:t>
            </a:r>
            <a:r>
              <a:rPr lang="tr-TR" altLang="tr-TR" b="0" dirty="0">
                <a:solidFill>
                  <a:schemeClr val="bg1"/>
                </a:solidFill>
              </a:rPr>
              <a:t>motor fonksiyon    </a:t>
            </a:r>
            <a:r>
              <a:rPr lang="tr-TR" altLang="tr-TR" b="0" dirty="0" smtClean="0">
                <a:solidFill>
                  <a:schemeClr val="bg1"/>
                </a:solidFill>
              </a:rPr>
              <a:t> bozuklukları</a:t>
            </a:r>
          </a:p>
          <a:p>
            <a:pPr marL="285750" indent="-285750" eaLnBrk="1" hangingPunct="1">
              <a:buClr>
                <a:srgbClr val="FFC91D"/>
              </a:buClr>
              <a:buFont typeface="Arial" panose="020B0604020202020204" pitchFamily="34" charset="0"/>
              <a:buChar char="•"/>
            </a:pPr>
            <a:endParaRPr lang="tr-TR" altLang="tr-TR" b="0" dirty="0">
              <a:solidFill>
                <a:schemeClr val="bg1"/>
              </a:solidFill>
            </a:endParaRPr>
          </a:p>
          <a:p>
            <a:pPr marL="285750" indent="-285750" eaLnBrk="1" hangingPunct="1">
              <a:buClr>
                <a:srgbClr val="FFC91D"/>
              </a:buClr>
              <a:buFont typeface="Arial" panose="020B0604020202020204" pitchFamily="34" charset="0"/>
              <a:buChar char="•"/>
            </a:pPr>
            <a:r>
              <a:rPr lang="tr-TR" altLang="tr-TR" b="0" dirty="0" err="1" smtClean="0">
                <a:solidFill>
                  <a:schemeClr val="bg1"/>
                </a:solidFill>
              </a:rPr>
              <a:t>Fundoplikasyon</a:t>
            </a:r>
            <a:r>
              <a:rPr lang="tr-TR" altLang="tr-TR" b="0" dirty="0" smtClean="0">
                <a:solidFill>
                  <a:schemeClr val="bg1"/>
                </a:solidFill>
              </a:rPr>
              <a:t> ve endoskopik </a:t>
            </a:r>
            <a:r>
              <a:rPr lang="tr-TR" altLang="tr-TR" b="0" dirty="0" err="1">
                <a:solidFill>
                  <a:schemeClr val="bg1"/>
                </a:solidFill>
              </a:rPr>
              <a:t>antireflü</a:t>
            </a:r>
            <a:r>
              <a:rPr lang="tr-TR" altLang="tr-TR" b="0" dirty="0">
                <a:solidFill>
                  <a:schemeClr val="bg1"/>
                </a:solidFill>
              </a:rPr>
              <a:t>  </a:t>
            </a:r>
            <a:r>
              <a:rPr lang="tr-TR" altLang="tr-TR" b="0" dirty="0" smtClean="0">
                <a:solidFill>
                  <a:schemeClr val="bg1"/>
                </a:solidFill>
              </a:rPr>
              <a:t>girişimler </a:t>
            </a:r>
            <a:r>
              <a:rPr lang="tr-TR" altLang="tr-TR" b="0" dirty="0">
                <a:solidFill>
                  <a:schemeClr val="bg1"/>
                </a:solidFill>
              </a:rPr>
              <a:t>vb</a:t>
            </a:r>
            <a:r>
              <a:rPr lang="tr-TR" altLang="tr-TR" b="0" dirty="0" smtClean="0">
                <a:solidFill>
                  <a:schemeClr val="bg1"/>
                </a:solidFill>
              </a:rPr>
              <a:t>. sonrasında</a:t>
            </a:r>
            <a:endParaRPr lang="en-US" altLang="tr-TR" b="0" dirty="0">
              <a:solidFill>
                <a:schemeClr val="bg1"/>
              </a:solidFill>
            </a:endParaRPr>
          </a:p>
        </p:txBody>
      </p:sp>
      <p:sp>
        <p:nvSpPr>
          <p:cNvPr id="13320" name="15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43888" y="6310313"/>
            <a:ext cx="650875" cy="476250"/>
          </a:xfrm>
        </p:spPr>
        <p:txBody>
          <a:bodyPr/>
          <a:lstStyle/>
          <a:p>
            <a:pPr>
              <a:defRPr/>
            </a:pPr>
            <a:fld id="{A447E542-148A-4E17-89C7-C251B606FB43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39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1691680" y="1596512"/>
            <a:ext cx="5372100" cy="4483100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rgbClr val="FFE05D"/>
                </a:solidFill>
              </a:rPr>
              <a:t>MEDİASTİNAL HASTALIKLAR</a:t>
            </a:r>
            <a:endParaRPr lang="tr-TR" altLang="tr-TR" sz="1800" b="0" dirty="0">
              <a:solidFill>
                <a:srgbClr val="FFE05D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1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tr-TR" altLang="tr-TR" sz="2000" dirty="0">
                <a:solidFill>
                  <a:schemeClr val="bg1"/>
                </a:solidFill>
              </a:rPr>
              <a:t> </a:t>
            </a:r>
            <a:r>
              <a:rPr lang="en-US" altLang="tr-TR" sz="2000" b="0" dirty="0" smtClean="0">
                <a:solidFill>
                  <a:schemeClr val="bg1"/>
                </a:solidFill>
              </a:rPr>
              <a:t>T</a:t>
            </a:r>
            <a:r>
              <a:rPr lang="tr-TR" altLang="tr-TR" sz="2000" b="0" dirty="0" err="1" smtClean="0">
                <a:solidFill>
                  <a:schemeClr val="bg1"/>
                </a:solidFill>
              </a:rPr>
              <a:t>ümörler</a:t>
            </a:r>
            <a:r>
              <a:rPr lang="en-US" altLang="tr-TR" sz="2000" b="0" dirty="0" smtClean="0">
                <a:solidFill>
                  <a:schemeClr val="bg1"/>
                </a:solidFill>
              </a:rPr>
              <a:t> </a:t>
            </a:r>
            <a:r>
              <a:rPr lang="tr-TR" altLang="tr-TR" sz="2000" b="0" dirty="0" smtClean="0">
                <a:solidFill>
                  <a:schemeClr val="bg1"/>
                </a:solidFill>
              </a:rPr>
              <a:t>                                              </a:t>
            </a:r>
            <a:r>
              <a:rPr lang="en-US" altLang="tr-TR" sz="1800" b="0" dirty="0" smtClean="0">
                <a:solidFill>
                  <a:schemeClr val="bg1"/>
                </a:solidFill>
              </a:rPr>
              <a:t>(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Akciğer kanseri,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tiroid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kanseri,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lenfoma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vb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)</a:t>
            </a:r>
            <a:endParaRPr lang="tr-TR" altLang="tr-TR" sz="18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r-TR" sz="20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0" dirty="0">
                <a:solidFill>
                  <a:schemeClr val="bg1"/>
                </a:solidFill>
              </a:rPr>
              <a:t>• </a:t>
            </a:r>
            <a:r>
              <a:rPr lang="tr-TR" altLang="tr-TR" sz="2000" b="0" dirty="0" smtClean="0">
                <a:solidFill>
                  <a:schemeClr val="bg1"/>
                </a:solidFill>
              </a:rPr>
              <a:t>Enfeksiyonlar                                                 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(Tüberküloz,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histoplazmosis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) </a:t>
            </a:r>
            <a:endParaRPr lang="tr-TR" altLang="tr-TR" sz="18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20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0" dirty="0">
                <a:solidFill>
                  <a:schemeClr val="bg1"/>
                </a:solidFill>
              </a:rPr>
              <a:t>• </a:t>
            </a:r>
            <a:r>
              <a:rPr lang="tr-TR" altLang="tr-TR" sz="2000" b="0" dirty="0" err="1" smtClean="0">
                <a:solidFill>
                  <a:schemeClr val="bg1"/>
                </a:solidFill>
              </a:rPr>
              <a:t>Kardiyovasküler</a:t>
            </a:r>
            <a:r>
              <a:rPr lang="tr-TR" altLang="tr-TR" sz="2000" b="0" dirty="0" smtClean="0">
                <a:solidFill>
                  <a:schemeClr val="bg1"/>
                </a:solidFill>
              </a:rPr>
              <a:t>                                     </a:t>
            </a:r>
            <a:r>
              <a:rPr lang="tr-TR" altLang="tr-TR" sz="1800" b="0" dirty="0">
                <a:solidFill>
                  <a:schemeClr val="bg1"/>
                </a:solidFill>
              </a:rPr>
              <a:t>(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Dilate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sol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atrium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,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vasküler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bası)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pic>
        <p:nvPicPr>
          <p:cNvPr id="10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904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60432" y="6483149"/>
            <a:ext cx="586408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4</a:t>
            </a:fld>
            <a:endParaRPr lang="tr-TR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242110"/>
              </p:ext>
            </p:extLst>
          </p:nvPr>
        </p:nvGraphicFramePr>
        <p:xfrm>
          <a:off x="351416" y="692696"/>
          <a:ext cx="8424937" cy="5942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1976720956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3443749870"/>
                    </a:ext>
                  </a:extLst>
                </a:gridCol>
                <a:gridCol w="2520281">
                  <a:extLst>
                    <a:ext uri="{9D8B030D-6E8A-4147-A177-3AD203B41FA5}">
                      <a16:colId xmlns:a16="http://schemas.microsoft.com/office/drawing/2014/main" val="1103341963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730531432"/>
                    </a:ext>
                  </a:extLst>
                </a:gridCol>
              </a:tblGrid>
              <a:tr h="546371">
                <a:tc>
                  <a:txBody>
                    <a:bodyPr/>
                    <a:lstStyle/>
                    <a:p>
                      <a:pPr algn="l"/>
                      <a:r>
                        <a:rPr lang="tr-TR" sz="1200" dirty="0" smtClean="0">
                          <a:solidFill>
                            <a:srgbClr val="FFE05D"/>
                          </a:solidFill>
                        </a:rPr>
                        <a:t> Tutulum</a:t>
                      </a:r>
                      <a:r>
                        <a:rPr lang="tr-TR" sz="1200" baseline="0" dirty="0" smtClean="0">
                          <a:solidFill>
                            <a:srgbClr val="FFE05D"/>
                          </a:solidFill>
                        </a:rPr>
                        <a:t>   </a:t>
                      </a:r>
                    </a:p>
                    <a:p>
                      <a:pPr algn="l"/>
                      <a:r>
                        <a:rPr lang="tr-TR" sz="1200" baseline="0" dirty="0" smtClean="0">
                          <a:solidFill>
                            <a:srgbClr val="FFE05D"/>
                          </a:solidFill>
                        </a:rPr>
                        <a:t>  bölgesi</a:t>
                      </a:r>
                      <a:endParaRPr lang="tr-TR" sz="1200" dirty="0">
                        <a:solidFill>
                          <a:srgbClr val="FFE05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Patoloji</a:t>
                      </a:r>
                      <a:endParaRPr lang="tr-T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Semptom</a:t>
                      </a:r>
                      <a:endParaRPr lang="tr-T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Teşhis</a:t>
                      </a:r>
                      <a:endParaRPr lang="tr-T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657229"/>
                  </a:ext>
                </a:extLst>
              </a:tr>
              <a:tr h="731748">
                <a:tc>
                  <a:txBody>
                    <a:bodyPr/>
                    <a:lstStyle/>
                    <a:p>
                      <a:pPr algn="l"/>
                      <a:r>
                        <a:rPr lang="tr-TR" sz="1200" b="1" dirty="0" smtClean="0">
                          <a:solidFill>
                            <a:srgbClr val="FFE05D"/>
                          </a:solidFill>
                        </a:rPr>
                        <a:t> Ağız</a:t>
                      </a:r>
                      <a:endParaRPr lang="tr-TR" sz="1200" b="1" dirty="0">
                        <a:solidFill>
                          <a:srgbClr val="FFE05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Gergin deri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Dental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sorunlar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Sicca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sendromu</a:t>
                      </a:r>
                      <a:endParaRPr lang="tr-TR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Kozmetik</a:t>
                      </a:r>
                    </a:p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Diş ağrısı</a:t>
                      </a:r>
                    </a:p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Kuru ağız</a:t>
                      </a:r>
                      <a:endParaRPr lang="tr-T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200" dirty="0" err="1" smtClean="0">
                          <a:solidFill>
                            <a:schemeClr val="bg1"/>
                          </a:solidFill>
                        </a:rPr>
                        <a:t>İnspeksiyon</a:t>
                      </a:r>
                      <a:endParaRPr lang="tr-TR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</a:rPr>
                        <a:t>Dental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 girişimler</a:t>
                      </a: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</a:rPr>
                        <a:t>Tükrük</a:t>
                      </a:r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 bezi </a:t>
                      </a:r>
                      <a:r>
                        <a:rPr lang="tr-TR" sz="1200" baseline="0" dirty="0" err="1" smtClean="0">
                          <a:solidFill>
                            <a:schemeClr val="bg1"/>
                          </a:solidFill>
                        </a:rPr>
                        <a:t>bx</a:t>
                      </a:r>
                      <a:endParaRPr lang="tr-T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96098"/>
                  </a:ext>
                </a:extLst>
              </a:tr>
              <a:tr h="731748">
                <a:tc>
                  <a:txBody>
                    <a:bodyPr/>
                    <a:lstStyle/>
                    <a:p>
                      <a:pPr algn="l"/>
                      <a:r>
                        <a:rPr lang="tr-TR" sz="1200" b="1" dirty="0" smtClean="0">
                          <a:solidFill>
                            <a:srgbClr val="FFE05D"/>
                          </a:solidFill>
                        </a:rPr>
                        <a:t> </a:t>
                      </a:r>
                      <a:r>
                        <a:rPr lang="tr-TR" sz="1200" b="1" dirty="0" err="1" smtClean="0">
                          <a:solidFill>
                            <a:srgbClr val="FFE05D"/>
                          </a:solidFill>
                        </a:rPr>
                        <a:t>Özofagus</a:t>
                      </a:r>
                      <a:endParaRPr lang="tr-TR" sz="1200" b="1" dirty="0">
                        <a:solidFill>
                          <a:srgbClr val="FFE05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Hipomotilite</a:t>
                      </a:r>
                      <a:endParaRPr lang="tr-TR" sz="1200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Reflü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özofajit</a:t>
                      </a:r>
                      <a:endParaRPr lang="tr-TR" sz="1200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Peptik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striktür</a:t>
                      </a:r>
                      <a:endParaRPr lang="tr-TR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Disfaji</a:t>
                      </a: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</a:rPr>
                        <a:t>Heartburn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 / Disfaji</a:t>
                      </a:r>
                    </a:p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Disfaji</a:t>
                      </a:r>
                      <a:endParaRPr lang="tr-T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</a:rPr>
                        <a:t>Manometri</a:t>
                      </a:r>
                      <a:endParaRPr lang="tr-TR" sz="1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</a:rPr>
                        <a:t>Endoskopi</a:t>
                      </a:r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 / </a:t>
                      </a:r>
                      <a:r>
                        <a:rPr lang="tr-TR" sz="1200" baseline="0" dirty="0" err="1" smtClean="0">
                          <a:solidFill>
                            <a:schemeClr val="bg1"/>
                          </a:solidFill>
                        </a:rPr>
                        <a:t>pH</a:t>
                      </a:r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200" baseline="0" dirty="0" err="1" smtClean="0">
                          <a:solidFill>
                            <a:schemeClr val="bg1"/>
                          </a:solidFill>
                        </a:rPr>
                        <a:t>mon</a:t>
                      </a:r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r>
                        <a:rPr lang="tr-TR" sz="1200" baseline="0" dirty="0" smtClean="0">
                          <a:solidFill>
                            <a:schemeClr val="bg1"/>
                          </a:solidFill>
                        </a:rPr>
                        <a:t>Endoskopi / Baryumlu pasaj </a:t>
                      </a:r>
                      <a:r>
                        <a:rPr lang="tr-TR" sz="1200" baseline="0" dirty="0" err="1" smtClean="0">
                          <a:solidFill>
                            <a:schemeClr val="bg1"/>
                          </a:solidFill>
                        </a:rPr>
                        <a:t>grafisi</a:t>
                      </a:r>
                      <a:endParaRPr lang="tr-T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836284"/>
                  </a:ext>
                </a:extLst>
              </a:tr>
              <a:tr h="731748">
                <a:tc>
                  <a:txBody>
                    <a:bodyPr/>
                    <a:lstStyle/>
                    <a:p>
                      <a:pPr algn="l"/>
                      <a:r>
                        <a:rPr lang="tr-TR" sz="1200" b="1" dirty="0" smtClean="0">
                          <a:solidFill>
                            <a:srgbClr val="FFE05D"/>
                          </a:solidFill>
                          <a:latin typeface="+mj-lt"/>
                        </a:rPr>
                        <a:t> Mide</a:t>
                      </a:r>
                      <a:endParaRPr lang="tr-TR" sz="1200" b="1" dirty="0">
                        <a:solidFill>
                          <a:srgbClr val="FFE05D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Gastroparezi</a:t>
                      </a:r>
                      <a:endParaRPr lang="tr-TR" sz="1200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tr-TR" sz="1200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NSAEİ bağlı hasarlanma</a:t>
                      </a:r>
                      <a:endParaRPr lang="tr-TR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Anoreksi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, erken doyma bulantı, kusma</a:t>
                      </a: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Dispepsi</a:t>
                      </a:r>
                      <a:endParaRPr lang="tr-TR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Sintigrafi</a:t>
                      </a:r>
                    </a:p>
                    <a:p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Endoskopi</a:t>
                      </a:r>
                      <a:endParaRPr lang="tr-TR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425785"/>
                  </a:ext>
                </a:extLst>
              </a:tr>
              <a:tr h="1585753">
                <a:tc>
                  <a:txBody>
                    <a:bodyPr/>
                    <a:lstStyle/>
                    <a:p>
                      <a:pPr algn="l"/>
                      <a:r>
                        <a:rPr lang="tr-TR" sz="1200" b="1" dirty="0" smtClean="0">
                          <a:solidFill>
                            <a:srgbClr val="FFE05D"/>
                          </a:solidFill>
                          <a:latin typeface="+mj-lt"/>
                        </a:rPr>
                        <a:t> İnce bağırsak</a:t>
                      </a:r>
                      <a:endParaRPr lang="tr-TR" sz="1200" b="1" dirty="0">
                        <a:solidFill>
                          <a:srgbClr val="FFE05D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Hipomotilite</a:t>
                      </a:r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Staz</a:t>
                      </a:r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Bakteriyel aşırı çoğalma</a:t>
                      </a:r>
                    </a:p>
                    <a:p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Psödoobstrüksiyon</a:t>
                      </a:r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NSAEİ bağlı lezyonlar</a:t>
                      </a: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Pnömatozis</a:t>
                      </a:r>
                      <a:r>
                        <a:rPr lang="tr-TR" sz="120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baseline="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intestinalis</a:t>
                      </a:r>
                      <a:endParaRPr lang="tr-TR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Kilo kaybı</a:t>
                      </a: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Postprandial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 bulantı</a:t>
                      </a:r>
                    </a:p>
                    <a:p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Malabsorpsiyon,steatore,bulantı,ağrı</a:t>
                      </a:r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Karın ağrısı,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distansiyon</a:t>
                      </a:r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Karın ağrısı, ishal,</a:t>
                      </a:r>
                      <a:r>
                        <a:rPr lang="tr-TR" sz="120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kanama  </a:t>
                      </a:r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Benign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pnömoperitonyum</a:t>
                      </a:r>
                      <a:endParaRPr lang="tr-TR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Baryumlu pasaj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grafisi</a:t>
                      </a:r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C14</a:t>
                      </a:r>
                      <a:r>
                        <a:rPr lang="tr-TR" sz="120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baseline="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glukolat</a:t>
                      </a:r>
                      <a:r>
                        <a:rPr lang="tr-TR" sz="120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veya H solunum testi</a:t>
                      </a:r>
                    </a:p>
                    <a:p>
                      <a:r>
                        <a:rPr lang="tr-TR" sz="1200" baseline="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Jejunal</a:t>
                      </a:r>
                      <a:r>
                        <a:rPr lang="tr-TR" sz="120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baseline="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aspirasyon</a:t>
                      </a:r>
                      <a:endParaRPr lang="tr-TR" sz="1200" baseline="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endParaRPr lang="tr-TR" sz="1200" baseline="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ADBG</a:t>
                      </a:r>
                    </a:p>
                    <a:p>
                      <a:endParaRPr lang="tr-TR" sz="1200" baseline="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endParaRPr lang="tr-TR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692612"/>
                  </a:ext>
                </a:extLst>
              </a:tr>
              <a:tr h="731748">
                <a:tc>
                  <a:txBody>
                    <a:bodyPr/>
                    <a:lstStyle/>
                    <a:p>
                      <a:pPr algn="l"/>
                      <a:r>
                        <a:rPr lang="tr-TR" sz="1200" b="1" dirty="0" smtClean="0">
                          <a:solidFill>
                            <a:srgbClr val="FFE05D"/>
                          </a:solidFill>
                          <a:latin typeface="+mj-lt"/>
                        </a:rPr>
                        <a:t> Kolon</a:t>
                      </a:r>
                      <a:endParaRPr lang="tr-TR" sz="1200" b="1" dirty="0">
                        <a:solidFill>
                          <a:srgbClr val="FFE05D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Hipomotilite</a:t>
                      </a:r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Kolonik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divertiküloz</a:t>
                      </a:r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Kolonik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psödoobstrüksiyon</a:t>
                      </a:r>
                      <a:endParaRPr lang="tr-TR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Alterne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 kabızlık / İshal</a:t>
                      </a:r>
                    </a:p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Perforasyon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</a:p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Karın ağrısı, şişkinlik</a:t>
                      </a:r>
                      <a:endParaRPr lang="tr-TR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Baryumlu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grafi</a:t>
                      </a:r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endParaRPr lang="tr-TR" sz="1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ADBG</a:t>
                      </a:r>
                      <a:endParaRPr lang="tr-TR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901701"/>
                  </a:ext>
                </a:extLst>
              </a:tr>
              <a:tr h="731748">
                <a:tc>
                  <a:txBody>
                    <a:bodyPr/>
                    <a:lstStyle/>
                    <a:p>
                      <a:pPr algn="l"/>
                      <a:r>
                        <a:rPr lang="tr-TR" sz="1200" b="1" dirty="0" smtClean="0">
                          <a:solidFill>
                            <a:srgbClr val="FFE05D"/>
                          </a:solidFill>
                          <a:latin typeface="+mj-lt"/>
                        </a:rPr>
                        <a:t> Anüs</a:t>
                      </a:r>
                      <a:endParaRPr lang="tr-TR" sz="1200" b="1" dirty="0">
                        <a:solidFill>
                          <a:srgbClr val="FFE05D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Sfinkter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 tutulumu</a:t>
                      </a:r>
                      <a:endParaRPr lang="tr-TR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Fekal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inkontinans</a:t>
                      </a:r>
                      <a:endParaRPr lang="tr-TR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Anorektal</a:t>
                      </a:r>
                      <a:r>
                        <a:rPr lang="tr-TR" sz="1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200" dirty="0" err="1" smtClean="0">
                          <a:solidFill>
                            <a:schemeClr val="bg1"/>
                          </a:solidFill>
                          <a:latin typeface="+mj-lt"/>
                        </a:rPr>
                        <a:t>manometri</a:t>
                      </a:r>
                      <a:endParaRPr lang="tr-TR" sz="1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83422"/>
                  </a:ext>
                </a:extLst>
              </a:tr>
            </a:tbl>
          </a:graphicData>
        </a:graphic>
      </p:graphicFrame>
      <p:pic>
        <p:nvPicPr>
          <p:cNvPr id="4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2483768" y="176273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0" dirty="0" smtClean="0">
                <a:solidFill>
                  <a:srgbClr val="FFE05D"/>
                </a:solidFill>
              </a:rPr>
              <a:t>Sistemik sklerozda GIS tutulumu</a:t>
            </a:r>
            <a:endParaRPr lang="tr-TR" b="0" dirty="0">
              <a:solidFill>
                <a:srgbClr val="FFE0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9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 bwMode="auto">
          <a:xfrm>
            <a:off x="530225" y="657225"/>
            <a:ext cx="6170613" cy="1325563"/>
          </a:xfrm>
          <a:prstGeom prst="rect">
            <a:avLst/>
          </a:prstGeom>
          <a:noFill/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tr-TR" b="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b="0" dirty="0">
                <a:solidFill>
                  <a:schemeClr val="bg1"/>
                </a:solidFill>
              </a:rPr>
              <a:t>Akut </a:t>
            </a:r>
            <a:r>
              <a:rPr lang="tr-TR" b="0" dirty="0" err="1">
                <a:solidFill>
                  <a:schemeClr val="bg1"/>
                </a:solidFill>
              </a:rPr>
              <a:t>serebrovasküler</a:t>
            </a:r>
            <a:r>
              <a:rPr lang="tr-TR" b="0" dirty="0">
                <a:solidFill>
                  <a:schemeClr val="bg1"/>
                </a:solidFill>
              </a:rPr>
              <a:t> hastalık nedeniyle hastaneye </a:t>
            </a:r>
            <a:r>
              <a:rPr lang="tr-TR" b="0" dirty="0" smtClean="0">
                <a:solidFill>
                  <a:schemeClr val="bg1"/>
                </a:solidFill>
              </a:rPr>
              <a:t>yatırılan </a:t>
            </a:r>
            <a:r>
              <a:rPr lang="tr-TR" b="0" dirty="0">
                <a:solidFill>
                  <a:schemeClr val="bg1"/>
                </a:solidFill>
              </a:rPr>
              <a:t>hastaların hemen yarısında ve kronik hastalık nedeniyle </a:t>
            </a:r>
            <a:r>
              <a:rPr lang="tr-TR" b="0" dirty="0" smtClean="0">
                <a:solidFill>
                  <a:schemeClr val="bg1"/>
                </a:solidFill>
              </a:rPr>
              <a:t>evde </a:t>
            </a:r>
            <a:r>
              <a:rPr lang="tr-TR" b="0" dirty="0">
                <a:solidFill>
                  <a:schemeClr val="bg1"/>
                </a:solidFill>
              </a:rPr>
              <a:t>bakıma ihtiyaç duyan yaşlı hastaların 1/3 inde yutma </a:t>
            </a:r>
            <a:r>
              <a:rPr lang="tr-TR" b="0" dirty="0" smtClean="0">
                <a:solidFill>
                  <a:schemeClr val="bg1"/>
                </a:solidFill>
              </a:rPr>
              <a:t>problemine </a:t>
            </a:r>
            <a:r>
              <a:rPr lang="tr-TR" b="0" dirty="0">
                <a:solidFill>
                  <a:schemeClr val="bg1"/>
                </a:solidFill>
              </a:rPr>
              <a:t>rastlanır ve bunların önemli bir </a:t>
            </a:r>
            <a:r>
              <a:rPr lang="tr-TR" b="0" dirty="0" smtClean="0">
                <a:solidFill>
                  <a:schemeClr val="bg1"/>
                </a:solidFill>
              </a:rPr>
              <a:t>kısmında </a:t>
            </a:r>
            <a:r>
              <a:rPr lang="tr-TR" b="0" dirty="0" err="1">
                <a:solidFill>
                  <a:schemeClr val="bg1"/>
                </a:solidFill>
              </a:rPr>
              <a:t>aspirasyona</a:t>
            </a:r>
            <a:r>
              <a:rPr lang="tr-TR" b="0" dirty="0">
                <a:solidFill>
                  <a:schemeClr val="bg1"/>
                </a:solidFill>
              </a:rPr>
              <a:t> bağlı komplikasyonlar görülür</a:t>
            </a:r>
            <a:r>
              <a:rPr lang="tr-T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2 Dikdörtgen"/>
          <p:cNvSpPr/>
          <p:nvPr/>
        </p:nvSpPr>
        <p:spPr bwMode="auto">
          <a:xfrm>
            <a:off x="467544" y="2201314"/>
            <a:ext cx="6233294" cy="13684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tr-TR" dirty="0">
              <a:solidFill>
                <a:schemeClr val="bg1"/>
              </a:solidFill>
              <a:latin typeface="+mj-lt"/>
              <a:cs typeface="+mn-cs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600" dirty="0">
                <a:solidFill>
                  <a:srgbClr val="FFE05D"/>
                </a:solidFill>
              </a:rPr>
              <a:t>Genç </a:t>
            </a:r>
            <a:r>
              <a:rPr lang="tr-TR" sz="1600" dirty="0" smtClean="0">
                <a:solidFill>
                  <a:srgbClr val="FFE05D"/>
                </a:solidFill>
              </a:rPr>
              <a:t>popülasyonda</a:t>
            </a:r>
          </a:p>
          <a:p>
            <a:pPr eaLnBrk="1" hangingPunct="1">
              <a:lnSpc>
                <a:spcPct val="80000"/>
              </a:lnSpc>
            </a:pPr>
            <a:endParaRPr lang="tr-TR" sz="1600" b="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tr-TR" sz="1600" b="0" dirty="0" smtClean="0">
                <a:solidFill>
                  <a:schemeClr val="bg1"/>
                </a:solidFill>
              </a:rPr>
              <a:t>Baş </a:t>
            </a:r>
            <a:r>
              <a:rPr lang="tr-TR" sz="1600" b="0" dirty="0">
                <a:solidFill>
                  <a:schemeClr val="bg1"/>
                </a:solidFill>
              </a:rPr>
              <a:t>ve boyun yaralanmaları, ağız </a:t>
            </a:r>
            <a:r>
              <a:rPr lang="tr-TR" sz="1600" b="0" dirty="0" smtClean="0">
                <a:solidFill>
                  <a:schemeClr val="bg1"/>
                </a:solidFill>
              </a:rPr>
              <a:t>boşluğu  </a:t>
            </a:r>
            <a:r>
              <a:rPr lang="tr-TR" sz="1600" b="0" dirty="0">
                <a:solidFill>
                  <a:schemeClr val="bg1"/>
                </a:solidFill>
              </a:rPr>
              <a:t>ve  boğaz tümörleri, </a:t>
            </a:r>
            <a:r>
              <a:rPr lang="tr-TR" sz="1600" b="0" dirty="0" err="1">
                <a:solidFill>
                  <a:schemeClr val="bg1"/>
                </a:solidFill>
              </a:rPr>
              <a:t>özofagusun</a:t>
            </a:r>
            <a:r>
              <a:rPr lang="tr-TR" sz="1600" b="0" dirty="0">
                <a:solidFill>
                  <a:schemeClr val="bg1"/>
                </a:solidFill>
              </a:rPr>
              <a:t> motor fonksiyon  </a:t>
            </a:r>
            <a:r>
              <a:rPr lang="tr-TR" sz="1600" b="0" dirty="0" smtClean="0">
                <a:solidFill>
                  <a:schemeClr val="bg1"/>
                </a:solidFill>
              </a:rPr>
              <a:t>bozuklukları </a:t>
            </a:r>
            <a:r>
              <a:rPr lang="tr-TR" sz="1600" b="0" dirty="0">
                <a:solidFill>
                  <a:schemeClr val="bg1"/>
                </a:solidFill>
              </a:rPr>
              <a:t>ve </a:t>
            </a:r>
            <a:r>
              <a:rPr lang="tr-TR" sz="1600" b="0" dirty="0" err="1">
                <a:solidFill>
                  <a:schemeClr val="bg1"/>
                </a:solidFill>
              </a:rPr>
              <a:t>koroziv</a:t>
            </a:r>
            <a:r>
              <a:rPr lang="tr-TR" sz="1600" b="0" dirty="0">
                <a:solidFill>
                  <a:schemeClr val="bg1"/>
                </a:solidFill>
              </a:rPr>
              <a:t>  madde alımına  bağlı </a:t>
            </a:r>
            <a:r>
              <a:rPr lang="tr-TR" sz="1600" b="0" dirty="0" smtClean="0">
                <a:solidFill>
                  <a:schemeClr val="bg1"/>
                </a:solidFill>
              </a:rPr>
              <a:t>darlıklar.   </a:t>
            </a:r>
            <a:endParaRPr lang="tr-TR" sz="1600" b="0" dirty="0">
              <a:solidFill>
                <a:schemeClr val="bg1"/>
              </a:solidFill>
            </a:endParaRPr>
          </a:p>
        </p:txBody>
      </p:sp>
      <p:sp>
        <p:nvSpPr>
          <p:cNvPr id="4" name="3 Dikdörtgen"/>
          <p:cNvSpPr/>
          <p:nvPr/>
        </p:nvSpPr>
        <p:spPr bwMode="auto">
          <a:xfrm>
            <a:off x="539750" y="3716338"/>
            <a:ext cx="6161088" cy="13382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tr-TR" b="0" dirty="0">
              <a:solidFill>
                <a:schemeClr val="bg1"/>
              </a:solidFill>
              <a:latin typeface="+mj-lt"/>
              <a:cs typeface="+mn-cs"/>
            </a:endParaRPr>
          </a:p>
          <a:p>
            <a:pPr eaLnBrk="1" hangingPunct="1">
              <a:lnSpc>
                <a:spcPct val="80000"/>
              </a:lnSpc>
            </a:pPr>
            <a:endParaRPr lang="tr-TR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tr-TR" sz="1600" dirty="0">
                <a:solidFill>
                  <a:srgbClr val="FFE05D"/>
                </a:solidFill>
              </a:rPr>
              <a:t>Yaşlı </a:t>
            </a:r>
            <a:r>
              <a:rPr lang="tr-TR" sz="1600" dirty="0" smtClean="0">
                <a:solidFill>
                  <a:srgbClr val="FFE05D"/>
                </a:solidFill>
              </a:rPr>
              <a:t>popülasyonda</a:t>
            </a:r>
          </a:p>
          <a:p>
            <a:pPr eaLnBrk="1" hangingPunct="1">
              <a:lnSpc>
                <a:spcPct val="80000"/>
              </a:lnSpc>
            </a:pPr>
            <a:endParaRPr lang="tr-TR" sz="16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tr-TR" sz="1600" b="0" dirty="0" err="1" smtClean="0">
                <a:solidFill>
                  <a:schemeClr val="bg1"/>
                </a:solidFill>
              </a:rPr>
              <a:t>Özofagus</a:t>
            </a:r>
            <a:r>
              <a:rPr lang="tr-TR" sz="1600" b="0" dirty="0" smtClean="0">
                <a:solidFill>
                  <a:schemeClr val="bg1"/>
                </a:solidFill>
              </a:rPr>
              <a:t> </a:t>
            </a:r>
            <a:r>
              <a:rPr lang="tr-TR" sz="1600" b="0" dirty="0">
                <a:solidFill>
                  <a:schemeClr val="bg1"/>
                </a:solidFill>
              </a:rPr>
              <a:t>veya komşu organ tümörleri </a:t>
            </a:r>
            <a:r>
              <a:rPr lang="tr-TR" sz="1600" b="0" dirty="0" smtClean="0">
                <a:solidFill>
                  <a:schemeClr val="bg1"/>
                </a:solidFill>
              </a:rPr>
              <a:t>ve  </a:t>
            </a:r>
            <a:r>
              <a:rPr lang="tr-TR" sz="1600" b="0" dirty="0" err="1">
                <a:solidFill>
                  <a:schemeClr val="bg1"/>
                </a:solidFill>
              </a:rPr>
              <a:t>peptik</a:t>
            </a:r>
            <a:r>
              <a:rPr lang="tr-TR" sz="1600" b="0" dirty="0">
                <a:solidFill>
                  <a:schemeClr val="bg1"/>
                </a:solidFill>
              </a:rPr>
              <a:t> </a:t>
            </a:r>
            <a:r>
              <a:rPr lang="tr-TR" sz="1600" b="0" dirty="0" err="1" smtClean="0">
                <a:solidFill>
                  <a:schemeClr val="bg1"/>
                </a:solidFill>
              </a:rPr>
              <a:t>striktür</a:t>
            </a:r>
            <a:r>
              <a:rPr lang="tr-TR" sz="1600" b="0" dirty="0" smtClean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tr-TR" sz="1600" b="0" dirty="0" smtClean="0">
                <a:solidFill>
                  <a:schemeClr val="bg1"/>
                </a:solidFill>
              </a:rPr>
              <a:t> </a:t>
            </a:r>
            <a:endParaRPr lang="tr-TR" sz="1600" b="0" dirty="0">
              <a:solidFill>
                <a:schemeClr val="bg1"/>
              </a:solidFill>
            </a:endParaRPr>
          </a:p>
        </p:txBody>
      </p:sp>
      <p:sp>
        <p:nvSpPr>
          <p:cNvPr id="5" name="4 Dikdörtgen"/>
          <p:cNvSpPr/>
          <p:nvPr/>
        </p:nvSpPr>
        <p:spPr bwMode="auto">
          <a:xfrm>
            <a:off x="539750" y="5373688"/>
            <a:ext cx="6567783" cy="12239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tr-TR" sz="1600" b="0" dirty="0">
              <a:solidFill>
                <a:schemeClr val="bg1"/>
              </a:solidFill>
              <a:latin typeface="+mj-lt"/>
              <a:cs typeface="+mn-cs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600" b="0" dirty="0">
                <a:solidFill>
                  <a:schemeClr val="bg1"/>
                </a:solidFill>
              </a:rPr>
              <a:t>Sosyo ekonomik gelişimi yetersiz  bölgelerde </a:t>
            </a:r>
            <a:r>
              <a:rPr lang="tr-TR" sz="1600" b="0" dirty="0" err="1">
                <a:solidFill>
                  <a:schemeClr val="bg1"/>
                </a:solidFill>
              </a:rPr>
              <a:t>koroziv</a:t>
            </a:r>
            <a:r>
              <a:rPr lang="tr-TR" sz="1600" b="0" dirty="0">
                <a:solidFill>
                  <a:schemeClr val="bg1"/>
                </a:solidFill>
              </a:rPr>
              <a:t> madde                içimine bağlı darlıklara  daha sık rastlanır</a:t>
            </a:r>
            <a:r>
              <a:rPr lang="tr-TR" sz="1600" dirty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9638" name="AutoShape 6" descr="data:image/jpeg;base64,/9j/4AAQSkZJRgABAQAAAQABAAD/2wBDAAkGBwgHBgkIBwgKCgkLDRYPDQwMDRsUFRAWIB0iIiAdHx8kKDQsJCYxJx8fLT0tMTU3Ojo6Iys/RD84QzQ5Ojf/2wBDAQoKCg0MDRoPDxo3JR8lNzc3Nzc3Nzc3Nzc3Nzc3Nzc3Nzc3Nzc3Nzc3Nzc3Nzc3Nzc3Nzc3Nzc3Nzc3Nzc3Nzf/wAARCADpANgDASIAAhEBAxEB/8QAHAAAAgIDAQEAAAAAAAAAAAAABAUDBgACBwEI/8QAQhAAAgEDAwIFAQQIBAUCBwAAAQIDAAQRBRIhMUEGEyJRYXEUMoGhByNCcpGxwdEVUuHwFjM0NWIk8SVTc4KSstL/xAAaAQADAQEBAQAAAAAAAAAAAAABAgMEAAUG/8QAKBEAAgICAgICAgEFAQAAAAAAAAECEQMhEjEEQRMiMlFhBRQjQnGh/9oADAMBAAIRAxEAPwDqN2MhhVK1e4ENwQTzV1vOr1zXxjI0Uu4HHNeTPsrATa7J5pLLSgc5x1qeaYyofioRg5GecVWKpBl2YMkgjrivQOnxWL/OvVOBnvmmFPCDyM9+tTW9vcXdx5FrFJNK2MJGpJqx+FPBl3ru25uGNrp+fTJj1y++0e3zXUtM0zTtFt/J063SFCMlsZZ/knqadQb2Byo5/oX6ObuYpNrc/wBliwP1ERBc/BPQfzq96Xomj6KirZWcCEdZGG5z9WNFSXW0gFvu9cjFDXM7yoqqMgkglf5VzcYi7YY1wCQUccjIFeNck8rz8jn8aU+YC2FcZyDnOR0/M1o0hjidgm84yuT1+cVOWRhURmbwlMq2Ac88DkCoftDuUJYkE4IIxx8Use4WSSMMPXtB46fwrSRz5Zc+YWB2gk5JP9qi5th4jRZ/UCqnOCWB5xUvmjy2wx2Dn2/OlEdwYbZ/KKkMvQ8c1ok00+4kcD7z/wBhQ5h4jlbqJwHVsjOODitkvUxllG3OAfelIkLthDtOABkZ7VHHMVIChW28ADuR3o8wcR9vWRAGQFTj0kA5/wBKSav4Z0HUMtJaLbytyJIfSf4V6txMy7hIcnoM/lRMUzttzznnpnp2plP9CuJSNS8ET2gZrYi4i91+8B8iq81s1vIUwc/Paut/ahkcFQRSzWNCsdYTeJFgusemROh+oqqyJqmI4STtHIrxT54x1zRryGGAN1+KzxBpd7o96Ib2Lbk+iQfdb6GtLg5tfnHNcnsd9ML03WFC7G7UedVT3FUuFihbHvWzXDDvXoro8x9lvfVkHcfxrKpbXLVldYOJ9GXv32rnHjWPKE10i+/5jVz/AMYpmJq8if5Hrw6OfRtnINSqM9ewoZOJj1ohew96qgs2UcgnpjNXTwP4P/xJo9R1ZStgDmKM8Gf2P7v86i8C+FP8XZdR1KMjTUPoU8ee3/8APH410+STy12iNVRBhQBgY+KrCPtiyl6CJXSGEEKioowABgD2xS+a8feMruwOR047VpdPIYkLY2cfgB8fWhLmQlCxjZmzg8e+K6chYxNnk3kGdunAUHp9a0aVPKZGbqVHpHOP6VqZYyGKnOM9+p6VCGBcqoLEnDfw6/lWZyKUYkhwAwjCscqc4xzWsUpjjyzDC/lmomh3Kdycg8+65NY6hlZMgAEsrY5PGOfeoybGVEgfJlaUjJXGV9/is8uMyBdzlBn0k4I+lRxwvtVnlY7fUVPcVksZMgkYLtx1z2pbOonkh8uQhYSwzlTuya1V5UYsxXbuycdvgUJHI6btzqFHQDn617wIgBvRinUHnPfk9KNo6iUXJkKgnbkdCMd69jkkKqcekHKkfjQW9EfDZ3Zzjnr7VA87RuWeNgo427ug+Pn5oXQRx5qjK5xIRyevNepfLltzbVAAznnmksd0nr9UiDOCGPAOaiaQyAs5AJPpz3xR5AosXmAyZbaVPC88fjW8UoAUYKk85B6gdaqpu3jI9S8Z4yaltdSZJMyEscZXHcmimDiWK6trfUrN7O/i82N8cHqD7g+9c88R6NLpOVyZLc8Ry+/wfmrtbXyS/eBDY5I70bOlvf2RguY1kt5Bhl7/AFqsZUxZLRxDaACRxQ7nBp74u0Sfw9eYOZLSbmCbHX4PsarbSlugr1FLkk0ea4tOmbEk96yoSzntWUQH05fnEhqjeLBmJ6vOoZ8361S/FC/qXrysnZ6cOjmDjbM1WXwX4cPiC/8A12VsbfBuGHV/ZB8nH8Kr0/E7YBJzwB1J9q7f4Z0ldC8PW1ltH2gr5k5B6yHBP8On0ArRiVnSdDXCxQxwwJGkSgKqJwqj2qB1WSNRISNwAJJycfTtWDKhNy5JJzzUGQdzg84A9J+e1Vb0TSIwzO+0OevfsfatZXKr64/VnBwfy/OtxvgZguOuNyj7uSfzr1FTcMoHYrtwfzNZ5Ox06BHXyzHlCN3vjgHrUmyMPzksFBPYke1GRWwdMzoArAHg8rnrULBfK3ja7HIA6AZ+aRxoNgsyEARAYyMKCevyf4GtTEAyAfebjgdhUyqJdkW9vMbJBHt3Jr24FuRIkRcmPq3z1wPwqTQwKixjzTKcEL6s+9CPGVUowyCSAGPHTNSyqWdQq7VGC27qT/sV4gEqIMqueAP4cZ/jS6OIEtxgNlRIv7KH3/rWsnmAIxAYknv/AFqffBAC+ASqgY3YyT7UGt1GT5XlyHK8k44OfelpehiNUGeGHpGQr5Pbuajfe7KgyOodX5Iz7VJOJA6rIScEnIHHFRTXLAnp5hBAIABAoHGsqho2ZwxIbJ449v71E8r+Xv2xgg7dgPUZqaUny3ORsY84xkj2rQqbfaSgcmQEsvOaKQTVgMGRMYUFSCOc8UDMjglQShHBP96ZhQZpNpOGx26nP517JE0sihSjED1EjqPmiAVRyOVZufRxgGmVpfvIwMZCk/PFCT24ZDGGKc4ORnmtUTy0xGMOAcMBj60TiwTpZa5pzadqEYaOUY3Y+63YiuQ+INIfw/qctjd8lfVG/aROxFdPtpH25UeoAcf2pP8ApG00614Za7iUG8sBvVgOXj/aH4da0ePl4ypmbNi5nL3vIk6CspCWZupzWV6VkPjPr/UR+sqoeJkzC1XHUh681UvEgzC30ry8vZsh0ioeBtLXUfGEJmTdBaA3MgPTIPoH/wCRH8K63Mf1jMpyOeM9TVE/Rsio+ryftM0UefjDH+v5Ve8eYhClewz81sxL/GmLN/YjYvKcg8Hjkcge9aKAoBIzJyOueP8Af86mmYBN7Alifur2rUhZMsAAMdev4fypZWBEOGjBDP6HIyDjnPIAqWADZuQqzq3f8BXkr4ALIuCfSpFbIqgssjbQQcLjpxmptewmowqjLh846n8DWkQjxhAChJ2+x+K8KFCE2J6ujf0rEhATLnYoYjA7f7xU2EgWJftspyNoAVsEjd75oSBvMkmzIFUsSox15qW5m3oVA2xuxYYPLVrbqyxqgXnGckcfSs7HRL5EaFZXYvtY9Ox+n40OIoHg/VzHAY+nHPwKLlRTH5kyEk9dg6UO8fkoU8tEBORjr9aNI4USMGvHUxsEI6ADORQtyjQwkINyscAAcpk5xTFbR4XJDqS5HJ/ZzWskPlksX5wQSRn8aRDC+ESOhSPLMMEA844/96kbdHL6URznCnHUjvRENqVmYR9OOcY5opoWyyMqDHPp/wBelFHNiaaOQLkkFwBjb/Og1aRXy5ZiBgYqwy20SxgGMIRx6edxoKW1L/8AJwoOC2U/lTUcmBeesa7mztHsec/TtU/n+s5PbkD371qllMuNoU8dGA59zWotTuUnscAk9MUDtEwUMWO5grc7e9QRKnq7gkgE8nNFRrhxuZVI6BjkmtQpVyVXCsf4/wClA4iSLDelmHfNE20wV8NhgQVdCPvA9R+NYsbZDsAMdVBqNwUYMANx+6SetFAZw7xRo76Pr97YLkxpJmI4+8h5B/gfyrKvn6QrFZryxvQBlkMLH32nI/I1lejHLcUQcdnb9R+8Kq3iFR5LVab47h0qta8uYW+lZcvY+MrPg67W3n1WHOGwky/IUkH/AParrp+pow3IQeDxjPv/AHxXKkvl03WUnc5j5SQf+J6/7+Ks+l2F3DPLJcTmOzUblcnpnGD9Oa2YHcKOmlZdvPDsyvwSd23PJqaCdUyrOqerAUfJP9qTwwW7I0q6rAwYY3Z4A4qOa3t43w+vQRKuT6eSR7/WumBJj2SdAVO4OOOD7UP5ynDq67SMAk1XTqmg26lf8Qubh+d2PSDnPaoV8SeHEdcRSlQOjucMcVB2OoFpM8IyzTL9WPX6UPPqFmEYPOrNt7N3qnzeKdKRUEemg467znI9h+NRp4xgjctDpdux64ZBxU6Yygyx3Oo2mEKENIScAfw/nS0+IIbRthnAy3Xqf9KXf8ZFoyo0q3BPOQveoz4pJIJ022cFgW9GCcdqnKEmx1H9lin1y18q2LXYJk9TbX65J/tUcGt20sEm2YPLgbN5z35/38UjTxVZ4b/4Lbhyu0+kcVkniHTZQ3maLE2QNpxgk9PwxQ4S9gof2d7AojkeVCuepPT61ut9FKGbCjZxhmA/E+9VWXU9JkhijGkPxy7mU4z8CsGo6MY9kumygE5bZLzjHNNwYKLVHqYYHBRI0OFbb3/nU8V8jyHa2H53+kEdO/8ACqe17orSB4vtcS/5RJ8VFHPo6q4XUb+MscjHOfx/31o8AUXX7bbNtzJk9hxUhurct6HXIyCSaoMpsNu+LVZ05PpZAePesTYQHTWI8lWHriIOP40OJ1HQDcWTP97aOxyO3WtBBbsXMcy5wORXPV85oS66tagEnA2kHPSpAL1FLx6lZSAdT5p/t1ruAC9zaeGUFXXaTzk+1RC3jIJYEdFBJ4xVMjvNehAeIwTnqQkwI/3iopvE2qWjbby0kAJxnbwKHxv0EuJ2AvjPHJHfj2+agmKKjEEB0B6nrmqePGL/AKxSo3Ln1KetYdXmvbj9WCAcDg0PjkuziTxmwks7bHXzjx/9vNZQupLJfSxoBmOEEA/5mPU1lVjpUTaOman4lgUHDqBVbn1C8125FjpULTTMMnnCqPcnsKrkjHknk9qs3h7V4/Dfhy51HyVe5u5ikKnj0qBz9Mk0LT3LopDHKTUY9sV6r+i7xG6PNFdWUzY5jVmBz7AmmV2dYvZItLhgW2ZoEWRpOzAYIx35B5+aP0L9IdxJJt1WCMRseJI8+n6irfMIpZo7jaMMo2yAdjVIZo+uh5+PLHL79nNrT9HklnDNNd3cjscM2GIUjqQBXkujK1yYxEw2gMAfc/6V0vULf7RGqDhMjcPx/wBKAjsI7ieaV1AO4gH6/wClenj4OlRBSldlDu9Gt4DHGVIZlLE46kD/AEpW2kqkZJX7u0j8au2uWTRXAYgng/wxikhxIxyPSDlye3++KOSEH0VjKVWJp9MMSKeMk5/Chpljt4WeQqqqMk+1Mr2682VnIxxgD2HYVW7iJ9UvSspPkR/sjoTXmzpzbXRp6iCz6pcXDFbGLan/AM1xyfoKiSXUEfcbh/oVG2nFwskNui2cGS5KoT3wMk0msdRmuHlGyVhFgyZHQe/xVIQcl0ZZ5oxlTDLW+ufN2Tqjg9CBg07gdHIDLg46GlssEZUHeEPVWPep5ZSYcqNrjqfapThRaEk1YwMKduKhltxRVi4nt1ZhhsZxW0wbBwAD7e9Ti6Y7/EVfZ9zHjpUb2ansKMmDH1oMMOo96GmuASVAO4dR7VanZJugOS1VeFz+BqF4jkDecfWo7q+lZyscQKA+pgah82RhkIcflTpMRyN5IJCP1btnNDYulcDzCRnjIBqVdRRJFil3Ju4BIxzR8CiTGQDQ69HJWItQvbqyAzGjg++RU1j4gDBMzTQtnBwxIphrGnfarYEAAs4FNfCf6PFnX7bqfEJOY4BwWHuaEnBR2TfJS/gEs5DqbnyAtwemTF2+TT7TdIMCuZEVc9lNWVLKK2URQxrHGvARRgAVsLfPasspfoLYsS0UDhRWU3WEDjFZSilXjsHbk1L4pgMWm6PbIuSI2Ix7ljTsRAdBUi2H+I6vpKuP1aMoPxjJ/pSP7Lj/AMN3hyUMvJ+kw9PB0Mehw24QtfOoZmx0J/oOlH6Yl3o2jQ2uoAO8bMisDnK5yP54/CpNZ14aazumGcDoe1U5/E+oarqMRlC+QvWMDqKeUoxnUewxjlyK5ddnSLaXdAzHoT1/rWifcwvIzUUbpHbxgZwFBAPXFSFgoUoeBwa9JNxijJWwS8hWdvWO+M1VdY0ho45PJPDHJUd/rVzYGQZNDzQL91gSOpFLPI5R0NF0zkdxa3EbEnA+tArbSAyevDNyV7V0fxDp0Zi3IgBPQY5qj3UM8Dk7Bt+RzWRTrRrUVJWBNAs6p5m5GTlR1UfSl8ekLG0uyXCycvzjP1pn5ykjDlMDmtZJYWxltxzzVozaISwxk7oFuirjDMXIwBt4AxWsDkpskY9eDU7xLJzBC2f8xreCzIbzJRuYdPahOaaCoVpDPTG9GT06fwoi5JVSR1+ahtxgDAwOwqWUgrt9qgqbsatAaFtpLjHfrSK+ne3hby/U7chc4zn5qxlQ0bALSK7hxNiVTsz19q1wdIhNOyvai1yVJk9Ear6AvIJ4o7QTGJ4o2l3iZCXjK42e3PvTOO1jwNpDqex5qVbGMNkQIGxxVVkIPxpXaYtvo4ZTJCBvA5VhU+mkhdjcMODzRM1tIyhQu1j7DhB71vHbRxFVRizk8sBnNRk02aoRaG1nbqbFZTzskBPGcVfdIYSadG4+70XPtVU0K2+1QGzztLnBPt81d0iSCFIohhEGAKhLZPJoCuFG7gVAV44oyVMnioitSZKgUq2ayiNgrKFHWDLGfamuhQ7rqJzgeW+fnkEVs1sAOKmsswM7KASBkD3xRhHex1Jplb8WWUn2uQoWx3pN4fixqEasvpDZf6CuhXVjHq8byW7AsG9QHHbgUu0nShFdvBLF6myM46cVFwksv8HoRzr4nFh0E3nMHU4z3PQfFHDBZVAyCOTQnkpaEoHHp96mglbO4gbSB+FenB3ExSC1wUyrDj3oaUgk8g98461sqs52D7p71ruRSqqMg8c/zpMl0cgSSDzV55OT+FKNQ0WKSMvt9XJqzN5aKAcA46k0vndWUnrgkLisUnRWDkUK40XkkxheKWvp7RnG0Y98Vc76Vfu7TxzSW7uIgOSOB0oxk2Wtv0JvKxip44ATjPNDXt9DDliwHHQdagtLi7n9cMbbD+1jrXNhcRhJbyb/ANWD+FTrp07RhiOB1zTLRraaUorr1HtVmlsRFpxJUZ3cHuaaFsVutHPpYnhbB6UPLGHbnv7VYdUtxnO3jFV97iNXKHgr0rRF6Jy7AzZryYyUOc8dK1C3AGCyn8KYIwfAGKkaIbsCjbBQpcSuAJGyg6heM/Wp4IwoycAe2KLkticY45rYRZXbilY6Whl4Xm26xCp/a4q+FeDVA8NQ51u1PcNiuiOvXFLdmbP+QBKvNR7e9EyjBNQHr3qTJWabfisrY5HSsrgDADNeZ2OD2zzUhGKikxjJqtbAmEadp80GpG6jlbyNhLRZ6k/60NqPifTLKCS5G4z4IVCMEmmthdxizYOwVk4/tXOfENm1zdCeRMnofnn2pPJl8cFxZswRWWVzNtH8RzXuosJ14dsjI4q5wkCHcOSRjJpRYaRDbaek92ixuwG3jnFMLUE26DJwCVH4g80fDbpxZTK4t3FaGMJRbQyP0ycEdaWR3X2iVyh4JwBnoBW2vXJt9NVYskkDH8s/zpPbXItYydpLk4+gps0/vxFxw+vId3EojQ+Ycvtxj5pNf6gqLhSA2Pu5pbfasSWZm+oHaq/fXZkdnBO5hjk1ilLlI0QxfsIuNTlDSeYctnj6Ui1DUJGJVDlz+VZcTlQcn6UNDEXfcfvGtEUh21ejWGzNzKvmlmyw3H4zzXT9OfRhEsSGIAAADPOKptjalFDDnPGBUV7aetXVcZNK+xaTOmwGzh/WoynA4rXUb9GQYf0Z4rmsdzcWgwrPg9g1S/4lLcAAytgfsk0yuqRP41dls1AJPbb1b61Srmy853wdpycNRsuoSLGFJJA7DvUC3TsOIyvy1VgnQk1TFljcsH8qTh1ODTyF1K+rt3pJLCVmEgHI6mmUDekZ71zdMZRtBch2jg9elaRjDEnueK1L4616jdCT3ot2LVFg8KW4k1VXC8RKzHH5Vc2Wq34GBxdvs9PClv6VaMZOKEVox5ncgGRDk1CY6ZtGp61E0NdROwIR8VlGCI1ldxFs3K8YFRtDkVuWOa1ZzjpTMINLG/lssZIYjjFA2ZS+v4recBVi5ZW64FNs/FC3lpBOhMykZGC6ttOPrU54+VF8WVxTQi8V6lJquppp2mOQQpYkfsqvJP5AUX4a1CXUdI3Of/URSBJB/WtdFOiw3t3aaWUknEeZ33bjjOMZ/pQ/hyNrTUNQgC43uGPPA5I/ka0YMKWN5H2y85rUEuh1rjL5KAgAIoP1xVcf7kYeRyxVix9yQTVg1fcycngOQBSSVcNCCcjYxyfqAKw+U6yMti/Giq6tM32hkDcDjilU8pUnJ6Vc9StYwCRCm5yxweTVN1q1eN0QqQCc1LG02aIztEUSGZtzdOwplY2wkcZ4WlUE6RgDedw659q3i8SadZP67tf3RzWhKT6ROTrsvCQRxouOOOtRSxI4PmD/AN6qQ8baaxI+1HHbKnFHW/ifT7ldsdzGSeuWFd8cl2hFT9klzDslPOAaHUKckkdeKlnuVlB2sD7UNFnAJxnt8VWKYZRCl2nhTzmvdpHTnNQeYiEZcA/JqWO4RsYI+tVV0RZ48W9W6cDtWsJwoGa3SdASB7c1Ft4OBxk4qU1Y8WSGUZ6mthJyODzUAQgjPTr+FEWqMz5UFioyFXkk9hSnSo6D4GA/wudP8sv8TirCUxSzwnpc2maSqXWRPK291P7PsPrTdvpTro8/I7kRFfmvAK3INa0SZsMDrWVrg1lcA1WPigtTvbTTLZri8lEaDoOpY+wHekviHxhFYk2+nFJZehlblQfgdz89K5drut3F9M808zSkE4LHPwTRej1vF/pk8i55dR/9LZrv6RXjJWwhWJR0Z+WP4VQdb8Zane7hJeSbT+yGwKR3t0zknJ/GlUrtLIETLMxwAO5pseNy2zTmyYvHXHHE6f8AoZuXuNY1BpCxUQAA9txaupraiLVpJgPTLF+Yqh/o00p9H0oOwxJLIGY/TtXULeP7RZs7DEmdwB+lVxZYyUoo83K5ufOb2K7s7hEQCzO2BntSm6hK3MbA4+6M/jTVfU5A4w3eomQuoLqBg/yNef5Ud2aMbpENwgLqyhQear2v2o+yNK+Cyx4HHfvVuMCmN2PJ4zVf8RxgWkhYDAUgYNZKqVjwdtI5xaWJvWdBkhm5x/Kl+s+CbsobixXcecx9z9KvXhnSZDBFK8hTeN20DqO1WJbcw4IAyeMBeta4eQ4PR2aMZ6PnOe3lt5THPGyOOoYYrxUPXBFfQ174a0zVofLv7dUcjhwnP0qrah+jSxWUm2ndAe46Vtj5cX2Y/wC1t6Zyy2lu1UmKeVcdgxrae7vwuHupsD/zNXW88B3Vs2La5DqeRuXFKb7wnqYONiDHcNmqLLjbGlgyV2VMzzE5aVyfljR+mG8uJVjt5ZVP+becCmUHhWbcftL4x1VRzVi0zToLOMCJB9aMska0ThiknciXTRcIqCV97DjkckfNOUXEbk9zilruVuIgOhppglAM9+BWOb+xqVURv1AXvVq8HXWmafcN9uYLcMAYy44Uf3qqqpkuQg7kClF/qm6/nKMCgkKr9BwP5UEUxYVmfGTPoFZVlQOjhlPQg5r0DIriuheL73S3GyUyRZ5ic8YrqXh3xHY63CDBIFlH3om6inTsyeR4U8O+0N9taOMdKnx1rNo9qatGIFAJrKIIA7VlKcfOd7eGRdxYgsSoPso6kfypNd3G7gcDOQB2oi9faWUtwihPx6mljtub4oRR9jnyMAvZSOP2jT3wJo5ur43kqeiIejPdjx+VKFtjPdgAZ5AGK6/o+nRadpkCqqgKMsR3J6mj5Gb48dR7Z4LjzyOUi3aRaIum2y4A3R/wPWrFZTiKMDILcKR+PWkOiTC6soolI3Jxn+VHq20uJMLu9JI61lwz4ksicmDavEbLUFK/8uU5z7msLLIR0wPmpNRYX1m8DcTx4KEnuKSw3uF9X3s4PwarmqUbQ+O2hmJgS4xg4P5Ur16Fr9hZQkDeo3sOijqaxpsXasxOw8N9KYE70dQvDsuQgGSo7Zrz5N1Zb8WQ6VYCOOOGMZVRt5+OlOo7QKFyvOPfvUmnBBAigbTyQTwT7mpjuEgx0rRhqrITk2wNtPnd9x+9wSPild9YXW/cv3RyOataSJt3nOMcUBeyRYIPozzjrVpRjVi48kuVFTvbKWMYZgSOuOc0ou7d0U7geRk8datF3IHlO1cgc5oKaEyLkkAexqalRqjJ1sol1GrS4Xccg5+vY0OP1WVAwO1Wi/s4xIkiJw3B5pRfWmCdq88fnVoZDpKxQ5LXEeBjHJprGdyqwPOKAEJWXnqBz9aJiOxCD07fFN2yXWjZpxa2t1dngwxMw+TjA/OqGLkjktVi8WXgt9HS3VvXcSDP7i8/zxVJaQ5/tV8cLWx4ZOHQ3W8OcqTmjdO1me1uY5IpWSROQ4quLMVPJNYZiGByaZ40VXkv2fRvgjxxBrUaWl6yx3oHBzw/0+auTN7dK+U7DUJbaaOaGRldDlWB5Fd88A+LY/EOn+TcMBfQj1j/ADD3FTacdGLyfHVfJBaLbnNZWmRWUDDR8v3Z3bieQXY0Ex4+KbSR+cjOEwhOUz3Hc/xpdNCyryOhrov0fXZYvtB2hWwa+hLdNwNdRjWRkXg7Rxt+K51oaB3hZcEggEV1G1t9sSZDZC9KweRuR5clxINHuJdOvjGSVic5UnpmrUz/AGiISxqPMI9S+4/vVWuYJE2kkYDAgmmtrNJKoeLKsvYd/mpwkRnG9mT3u1Fk/bHHyPrSDUZgzM8THcTk05uyblTcQqBOPvK3G8VTdVuHWTfG20DhkPUGqwnTobHH2No7/wAxMu20jpmm9lqsR2b2PGAe2a59LclhxndU3+KHysA4YD3rpY92i0oqR2CxlXejgbnA5Ynt7D8aaGMSAEYGOT7GuaaBrMpiH2iUFlVU4PHvn61cbfVwY0CsrKRg/Bor6rZknjaeh2ThnUJuxyPpSjUhySWCk9eelaSaoqyNgEr75pfqerRkZAXd2ApnNNBx45JmI4MmBgDuxFQTyIDtLZPvQUl8zZw67c0Dd3w5Kg5xxSKNmhQthuoFFT1EZJ6Z6UL5SSxb29RY4BpRcXgCgykk8YXPWi21GODTYV4DlScewqigxpR4xAbhEDNtHGTzQDuC23cFC8sT0FeXN8NnUZJqoa9rfmq9pa5CE4kfu3wK044N6M8nWwLxBqI1HU3kjJ8mMeXH9B3/ABOaWnnvWmfitgcdK2JUqIJ2ek4rTcc16x+KjyfauFk6DrZiR9Ke+H9XudI1GG8tmw8ZzjP3h7Gq5bNgmjUfB6cVOcbNmKVx2fTug6vDrWlQ3tsQQ49S55U9xWVxr9H3iuTQr4JKS1pLjzE9j7isrO7TMuXw8nK4dClZVcMoBINQyRjPrGVb8qGikYMSOKm346jg0tM+p5qaGHhyDy9QVD9xmDKa7BZ+W9up9hwe9cX06+fT7uOeMh9hyoPQ/FdP0fxDp2pRIQRHKfvxMcGsueLuzy/KwtO0HzqO+CPbvRliYbSxkmufSoH8BS+4n2qzW8MkgPTjAFDJYX2qSKLiUmNRgRr0ArOk7Mjiq30eXUy3Mvm2LlkI4xzn60o1FIrtAJY9tx0Ujv8AWrDqd1Y+H1WMKsl8w2xwqOnyaqkwnmuHmZg8uMlRwBTVT2PBe/QhuYTHIUfjB9uKFmjIGRzTi6dZVKSKQAf40om3Q53ZK9jV4SbHs0jldXBDEH44FNLPW7i1kDZJXGCM8UFDaGeISR87s/gaF5Q7XyCO1PV6AWz/AIpBi9XBPsaFk1ZpOY3yqjdg8Zqu5U9KidnUcNwPeuUEHkkiyyasQBukALHnFaNqp25U5BHc81VHuQpOW5x2rBcGRlOSABgZ71ZYxflQ6lvpZH3nA9s84oa81aO0iAd98h6Lnlv9KU6hqH2WPG7MzD0qO3yaQCV5Ji7sWY9yavHHa2Qnm3Q5uL+aceY7HGc4HQUFqaCQrcp0f7wHY16CPsmecd68tGEySW7HAcekn37UyVdFJU48Rf3r0VjqUYqQQR1rwdasYlp7MatDUnvUZFcLIltz66LDYoBThhRO7I4pZIriloJMxSHcDzuA4rKFc5gYezA1lcooeWWS6HRb55qRHIHOeOgHeh16j6CpT0FZD3YyJVdRndgKfbtU0U0lvKHhcq45VlNCD7lTDt/vvQa9Dp2dB0Hx8DALbV1w4GPNVchvqKYSeK55pHh0WKNHcYMzsM4+BXLD94/X+tNtI/6qD96ozxrszvxsbuVF40rwzd3N2bi+kaSVuS7c5onXo4rGJbXT/wBZcyHDsO3xVtt/+2J+5/SqxZ/9dH+9WdqjzXOUnyfoqmsW/wBjjiWVsTkZIpRcJlcZzxTXxl/39/3aWTdPwFUj0mVRL4dk2zTQHlSpYD5oLVdonZk781Pof/cH/cNA6l/z3+tU/wBg9WCNPt7YqGSd2GM4qKf7y1la1FGOeRt0aLEztgHOfetL+c2CBR6pXHH/AI0Vb/fH40r1/wD65f8A6YqkFciU5tRpASq0hLuSSeSTW4BUE4znjmto/wDlV633R+8KpewxilEnDZsZP3hQkTlHyDRKf9C/7w/rQXelXsfI2nFhl8A5WYftjn60JRc//RJ+9QgpkLl/IyvCK97V4etEkzWpFbjrUZ61gosSLphKepJF91zWVlv1f90/yrKQso8lZ//Z"/>
          <p:cNvSpPr>
            <a:spLocks noChangeAspect="1" noChangeArrowheads="1"/>
          </p:cNvSpPr>
          <p:nvPr/>
        </p:nvSpPr>
        <p:spPr bwMode="auto">
          <a:xfrm>
            <a:off x="0" y="-1058863"/>
            <a:ext cx="2057400" cy="221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69639" name="AutoShape 8" descr="data:image/jpeg;base64,/9j/4AAQSkZJRgABAQAAAQABAAD/2wBDAAkGBwgHBgkIBwgKCgkLDRYPDQwMDRsUFRAWIB0iIiAdHx8kKDQsJCYxJx8fLT0tMTU3Ojo6Iys/RD84QzQ5Ojf/2wBDAQoKCg0MDRoPDxo3JR8lNzc3Nzc3Nzc3Nzc3Nzc3Nzc3Nzc3Nzc3Nzc3Nzc3Nzc3Nzc3Nzc3Nzc3Nzc3Nzc3Nzf/wAARCADpANgDASIAAhEBAxEB/8QAHAAAAgIDAQEAAAAAAAAAAAAABAUDBgACBwEI/8QAQhAAAgEDAwIFAQQIBAUCBwAAAQIDAAQRBRIhMUEGEyJRYXEUMoGhByNCcpGxwdEVUuHwFjM0NWIk8SVTc4KSstL/xAAaAQADAQEBAQAAAAAAAAAAAAABAgMEAAUG/8QAKBEAAgICAgICAgEFAQAAAAAAAAECEQMhEjEEQRMiMlFhBRQjQnGh/9oADAMBAAIRAxEAPwDqN2MhhVK1e4ENwQTzV1vOr1zXxjI0Uu4HHNeTPsrATa7J5pLLSgc5x1qeaYyofioRg5GecVWKpBl2YMkgjrivQOnxWL/OvVOBnvmmFPCDyM9+tTW9vcXdx5FrFJNK2MJGpJqx+FPBl3ru25uGNrp+fTJj1y++0e3zXUtM0zTtFt/J063SFCMlsZZ/knqadQb2Byo5/oX6ObuYpNrc/wBliwP1ERBc/BPQfzq96Xomj6KirZWcCEdZGG5z9WNFSXW0gFvu9cjFDXM7yoqqMgkglf5VzcYi7YY1wCQUccjIFeNck8rz8jn8aU+YC2FcZyDnOR0/M1o0hjidgm84yuT1+cVOWRhURmbwlMq2Ac88DkCoftDuUJYkE4IIxx8Use4WSSMMPXtB46fwrSRz5Zc+YWB2gk5JP9qi5th4jRZ/UCqnOCWB5xUvmjy2wx2Dn2/OlEdwYbZ/KKkMvQ8c1ok00+4kcD7z/wBhQ5h4jlbqJwHVsjOODitkvUxllG3OAfelIkLthDtOABkZ7VHHMVIChW28ADuR3o8wcR9vWRAGQFTj0kA5/wBKSav4Z0HUMtJaLbytyJIfSf4V6txMy7hIcnoM/lRMUzttzznnpnp2plP9CuJSNS8ET2gZrYi4i91+8B8iq81s1vIUwc/Paut/ahkcFQRSzWNCsdYTeJFgusemROh+oqqyJqmI4STtHIrxT54x1zRryGGAN1+KzxBpd7o96Ib2Lbk+iQfdb6GtLg5tfnHNcnsd9ML03WFC7G7UedVT3FUuFihbHvWzXDDvXoro8x9lvfVkHcfxrKpbXLVldYOJ9GXv32rnHjWPKE10i+/5jVz/AMYpmJq8if5Hrw6OfRtnINSqM9ewoZOJj1ohew96qgs2UcgnpjNXTwP4P/xJo9R1ZStgDmKM8Gf2P7v86i8C+FP8XZdR1KMjTUPoU8ee3/8APH410+STy12iNVRBhQBgY+KrCPtiyl6CJXSGEEKioowABgD2xS+a8feMruwOR047VpdPIYkLY2cfgB8fWhLmQlCxjZmzg8e+K6chYxNnk3kGdunAUHp9a0aVPKZGbqVHpHOP6VqZYyGKnOM9+p6VCGBcqoLEnDfw6/lWZyKUYkhwAwjCscqc4xzWsUpjjyzDC/lmomh3Kdycg8+65NY6hlZMgAEsrY5PGOfeoybGVEgfJlaUjJXGV9/is8uMyBdzlBn0k4I+lRxwvtVnlY7fUVPcVksZMgkYLtx1z2pbOonkh8uQhYSwzlTuya1V5UYsxXbuycdvgUJHI6btzqFHQDn617wIgBvRinUHnPfk9KNo6iUXJkKgnbkdCMd69jkkKqcekHKkfjQW9EfDZ3Zzjnr7VA87RuWeNgo427ug+Pn5oXQRx5qjK5xIRyevNepfLltzbVAAznnmksd0nr9UiDOCGPAOaiaQyAs5AJPpz3xR5AosXmAyZbaVPC88fjW8UoAUYKk85B6gdaqpu3jI9S8Z4yaltdSZJMyEscZXHcmimDiWK6trfUrN7O/i82N8cHqD7g+9c88R6NLpOVyZLc8Ry+/wfmrtbXyS/eBDY5I70bOlvf2RguY1kt5Bhl7/AFqsZUxZLRxDaACRxQ7nBp74u0Sfw9eYOZLSbmCbHX4PsarbSlugr1FLkk0ea4tOmbEk96yoSzntWUQH05fnEhqjeLBmJ6vOoZ8361S/FC/qXrysnZ6cOjmDjbM1WXwX4cPiC/8A12VsbfBuGHV/ZB8nH8Kr0/E7YBJzwB1J9q7f4Z0ldC8PW1ltH2gr5k5B6yHBP8On0ArRiVnSdDXCxQxwwJGkSgKqJwqj2qB1WSNRISNwAJJycfTtWDKhNy5JJzzUGQdzg84A9J+e1Vb0TSIwzO+0OevfsfatZXKr64/VnBwfy/OtxvgZguOuNyj7uSfzr1FTcMoHYrtwfzNZ5Ox06BHXyzHlCN3vjgHrUmyMPzksFBPYke1GRWwdMzoArAHg8rnrULBfK3ja7HIA6AZ+aRxoNgsyEARAYyMKCevyf4GtTEAyAfebjgdhUyqJdkW9vMbJBHt3Jr24FuRIkRcmPq3z1wPwqTQwKixjzTKcEL6s+9CPGVUowyCSAGPHTNSyqWdQq7VGC27qT/sV4gEqIMqueAP4cZ/jS6OIEtxgNlRIv7KH3/rWsnmAIxAYknv/AFqffBAC+ASqgY3YyT7UGt1GT5XlyHK8k44OfelpehiNUGeGHpGQr5Pbuajfe7KgyOodX5Iz7VJOJA6rIScEnIHHFRTXLAnp5hBAIABAoHGsqho2ZwxIbJ449v71E8r+Xv2xgg7dgPUZqaUny3ORsY84xkj2rQqbfaSgcmQEsvOaKQTVgMGRMYUFSCOc8UDMjglQShHBP96ZhQZpNpOGx26nP517JE0sihSjED1EjqPmiAVRyOVZufRxgGmVpfvIwMZCk/PFCT24ZDGGKc4ORnmtUTy0xGMOAcMBj60TiwTpZa5pzadqEYaOUY3Y+63YiuQ+INIfw/qctjd8lfVG/aROxFdPtpH25UeoAcf2pP8ApG00614Za7iUG8sBvVgOXj/aH4da0ePl4ypmbNi5nL3vIk6CspCWZupzWV6VkPjPr/UR+sqoeJkzC1XHUh681UvEgzC30ry8vZsh0ioeBtLXUfGEJmTdBaA3MgPTIPoH/wCRH8K63Mf1jMpyOeM9TVE/Rsio+ryftM0UefjDH+v5Ve8eYhClewz81sxL/GmLN/YjYvKcg8Hjkcge9aKAoBIzJyOueP8Af86mmYBN7Alifur2rUhZMsAAMdev4fypZWBEOGjBDP6HIyDjnPIAqWADZuQqzq3f8BXkr4ALIuCfSpFbIqgssjbQQcLjpxmptewmowqjLh846n8DWkQjxhAChJ2+x+K8KFCE2J6ujf0rEhATLnYoYjA7f7xU2EgWJftspyNoAVsEjd75oSBvMkmzIFUsSox15qW5m3oVA2xuxYYPLVrbqyxqgXnGckcfSs7HRL5EaFZXYvtY9Ox+n40OIoHg/VzHAY+nHPwKLlRTH5kyEk9dg6UO8fkoU8tEBORjr9aNI4USMGvHUxsEI6ADORQtyjQwkINyscAAcpk5xTFbR4XJDqS5HJ/ZzWskPlksX5wQSRn8aRDC+ESOhSPLMMEA844/96kbdHL6URznCnHUjvRENqVmYR9OOcY5opoWyyMqDHPp/wBelFHNiaaOQLkkFwBjb/Og1aRXy5ZiBgYqwy20SxgGMIRx6edxoKW1L/8AJwoOC2U/lTUcmBeesa7mztHsec/TtU/n+s5PbkD371qllMuNoU8dGA59zWotTuUnscAk9MUDtEwUMWO5grc7e9QRKnq7gkgE8nNFRrhxuZVI6BjkmtQpVyVXCsf4/wClA4iSLDelmHfNE20wV8NhgQVdCPvA9R+NYsbZDsAMdVBqNwUYMANx+6SetFAZw7xRo76Pr97YLkxpJmI4+8h5B/gfyrKvn6QrFZryxvQBlkMLH32nI/I1lejHLcUQcdnb9R+8Kq3iFR5LVab47h0qta8uYW+lZcvY+MrPg67W3n1WHOGwky/IUkH/AParrp+pow3IQeDxjPv/AHxXKkvl03WUnc5j5SQf+J6/7+Ks+l2F3DPLJcTmOzUblcnpnGD9Oa2YHcKOmlZdvPDsyvwSd23PJqaCdUyrOqerAUfJP9qTwwW7I0q6rAwYY3Z4A4qOa3t43w+vQRKuT6eSR7/WumBJj2SdAVO4OOOD7UP5ynDq67SMAk1XTqmg26lf8Qubh+d2PSDnPaoV8SeHEdcRSlQOjucMcVB2OoFpM8IyzTL9WPX6UPPqFmEYPOrNt7N3qnzeKdKRUEemg467znI9h+NRp4xgjctDpdux64ZBxU6Yygyx3Oo2mEKENIScAfw/nS0+IIbRthnAy3Xqf9KXf8ZFoyo0q3BPOQveoz4pJIJ022cFgW9GCcdqnKEmx1H9lin1y18q2LXYJk9TbX65J/tUcGt20sEm2YPLgbN5z35/38UjTxVZ4b/4Lbhyu0+kcVkniHTZQ3maLE2QNpxgk9PwxQ4S9gof2d7AojkeVCuepPT61ut9FKGbCjZxhmA/E+9VWXU9JkhijGkPxy7mU4z8CsGo6MY9kumygE5bZLzjHNNwYKLVHqYYHBRI0OFbb3/nU8V8jyHa2H53+kEdO/8ACqe17orSB4vtcS/5RJ8VFHPo6q4XUb+MscjHOfx/31o8AUXX7bbNtzJk9hxUhurct6HXIyCSaoMpsNu+LVZ05PpZAePesTYQHTWI8lWHriIOP40OJ1HQDcWTP97aOxyO3WtBBbsXMcy5wORXPV85oS66tagEnA2kHPSpAL1FLx6lZSAdT5p/t1ruAC9zaeGUFXXaTzk+1RC3jIJYEdFBJ4xVMjvNehAeIwTnqQkwI/3iopvE2qWjbby0kAJxnbwKHxv0EuJ2AvjPHJHfj2+agmKKjEEB0B6nrmqePGL/AKxSo3Ln1KetYdXmvbj9WCAcDg0PjkuziTxmwks7bHXzjx/9vNZQupLJfSxoBmOEEA/5mPU1lVjpUTaOman4lgUHDqBVbn1C8125FjpULTTMMnnCqPcnsKrkjHknk9qs3h7V4/Dfhy51HyVe5u5ikKnj0qBz9Mk0LT3LopDHKTUY9sV6r+i7xG6PNFdWUzY5jVmBz7AmmV2dYvZItLhgW2ZoEWRpOzAYIx35B5+aP0L9IdxJJt1WCMRseJI8+n6irfMIpZo7jaMMo2yAdjVIZo+uh5+PLHL79nNrT9HklnDNNd3cjscM2GIUjqQBXkujK1yYxEw2gMAfc/6V0vULf7RGqDhMjcPx/wBKAjsI7ieaV1AO4gH6/wClenj4OlRBSldlDu9Gt4DHGVIZlLE46kD/AEpW2kqkZJX7u0j8au2uWTRXAYgng/wxikhxIxyPSDlye3++KOSEH0VjKVWJp9MMSKeMk5/Chpljt4WeQqqqMk+1Mr2682VnIxxgD2HYVW7iJ9UvSspPkR/sjoTXmzpzbXRp6iCz6pcXDFbGLan/AM1xyfoKiSXUEfcbh/oVG2nFwskNui2cGS5KoT3wMk0msdRmuHlGyVhFgyZHQe/xVIQcl0ZZ5oxlTDLW+ufN2Tqjg9CBg07gdHIDLg46GlssEZUHeEPVWPep5ZSYcqNrjqfapThRaEk1YwMKduKhltxRVi4nt1ZhhsZxW0wbBwAD7e9Ti6Y7/EVfZ9zHjpUb2ansKMmDH1oMMOo96GmuASVAO4dR7VanZJugOS1VeFz+BqF4jkDecfWo7q+lZyscQKA+pgah82RhkIcflTpMRyN5IJCP1btnNDYulcDzCRnjIBqVdRRJFil3Ju4BIxzR8CiTGQDQ69HJWItQvbqyAzGjg++RU1j4gDBMzTQtnBwxIphrGnfarYEAAs4FNfCf6PFnX7bqfEJOY4BwWHuaEnBR2TfJS/gEs5DqbnyAtwemTF2+TT7TdIMCuZEVc9lNWVLKK2URQxrHGvARRgAVsLfPasspfoLYsS0UDhRWU3WEDjFZSilXjsHbk1L4pgMWm6PbIuSI2Ix7ljTsRAdBUi2H+I6vpKuP1aMoPxjJ/pSP7Lj/AMN3hyUMvJ+kw9PB0Mehw24QtfOoZmx0J/oOlH6Yl3o2jQ2uoAO8bMisDnK5yP54/CpNZ14aazumGcDoe1U5/E+oarqMRlC+QvWMDqKeUoxnUewxjlyK5ddnSLaXdAzHoT1/rWifcwvIzUUbpHbxgZwFBAPXFSFgoUoeBwa9JNxijJWwS8hWdvWO+M1VdY0ho45PJPDHJUd/rVzYGQZNDzQL91gSOpFLPI5R0NF0zkdxa3EbEnA+tArbSAyevDNyV7V0fxDp0Zi3IgBPQY5qj3UM8Dk7Bt+RzWRTrRrUVJWBNAs6p5m5GTlR1UfSl8ekLG0uyXCycvzjP1pn5ykjDlMDmtZJYWxltxzzVozaISwxk7oFuirjDMXIwBt4AxWsDkpskY9eDU7xLJzBC2f8xreCzIbzJRuYdPahOaaCoVpDPTG9GT06fwoi5JVSR1+ahtxgDAwOwqWUgrt9qgqbsatAaFtpLjHfrSK+ne3hby/U7chc4zn5qxlQ0bALSK7hxNiVTsz19q1wdIhNOyvai1yVJk9Ear6AvIJ4o7QTGJ4o2l3iZCXjK42e3PvTOO1jwNpDqex5qVbGMNkQIGxxVVkIPxpXaYtvo4ZTJCBvA5VhU+mkhdjcMODzRM1tIyhQu1j7DhB71vHbRxFVRizk8sBnNRk02aoRaG1nbqbFZTzskBPGcVfdIYSadG4+70XPtVU0K2+1QGzztLnBPt81d0iSCFIohhEGAKhLZPJoCuFG7gVAV44oyVMnioitSZKgUq2ayiNgrKFHWDLGfamuhQ7rqJzgeW+fnkEVs1sAOKmsswM7KASBkD3xRhHex1Jplb8WWUn2uQoWx3pN4fixqEasvpDZf6CuhXVjHq8byW7AsG9QHHbgUu0nShFdvBLF6myM46cVFwksv8HoRzr4nFh0E3nMHU4z3PQfFHDBZVAyCOTQnkpaEoHHp96mglbO4gbSB+FenB3ExSC1wUyrDj3oaUgk8g98461sqs52D7p71ruRSqqMg8c/zpMl0cgSSDzV55OT+FKNQ0WKSMvt9XJqzN5aKAcA46k0vndWUnrgkLisUnRWDkUK40XkkxheKWvp7RnG0Y98Vc76Vfu7TxzSW7uIgOSOB0oxk2Wtv0JvKxip44ATjPNDXt9DDliwHHQdagtLi7n9cMbbD+1jrXNhcRhJbyb/ANWD+FTrp07RhiOB1zTLRraaUorr1HtVmlsRFpxJUZ3cHuaaFsVutHPpYnhbB6UPLGHbnv7VYdUtxnO3jFV97iNXKHgr0rRF6Jy7AzZryYyUOc8dK1C3AGCyn8KYIwfAGKkaIbsCjbBQpcSuAJGyg6heM/Wp4IwoycAe2KLkticY45rYRZXbilY6Whl4Xm26xCp/a4q+FeDVA8NQ51u1PcNiuiOvXFLdmbP+QBKvNR7e9EyjBNQHr3qTJWabfisrY5HSsrgDADNeZ2OD2zzUhGKikxjJqtbAmEadp80GpG6jlbyNhLRZ6k/60NqPifTLKCS5G4z4IVCMEmmthdxizYOwVk4/tXOfENm1zdCeRMnofnn2pPJl8cFxZswRWWVzNtH8RzXuosJ14dsjI4q5wkCHcOSRjJpRYaRDbaek92ixuwG3jnFMLUE26DJwCVH4g80fDbpxZTK4t3FaGMJRbQyP0ycEdaWR3X2iVyh4JwBnoBW2vXJt9NVYskkDH8s/zpPbXItYydpLk4+gps0/vxFxw+vId3EojQ+Ycvtxj5pNf6gqLhSA2Pu5pbfasSWZm+oHaq/fXZkdnBO5hjk1ilLlI0QxfsIuNTlDSeYctnj6Ui1DUJGJVDlz+VZcTlQcn6UNDEXfcfvGtEUh21ejWGzNzKvmlmyw3H4zzXT9OfRhEsSGIAAADPOKptjalFDDnPGBUV7aetXVcZNK+xaTOmwGzh/WoynA4rXUb9GQYf0Z4rmsdzcWgwrPg9g1S/4lLcAAytgfsk0yuqRP41dls1AJPbb1b61Srmy853wdpycNRsuoSLGFJJA7DvUC3TsOIyvy1VgnQk1TFljcsH8qTh1ODTyF1K+rt3pJLCVmEgHI6mmUDekZ71zdMZRtBch2jg9elaRjDEnueK1L4616jdCT3ot2LVFg8KW4k1VXC8RKzHH5Vc2Wq34GBxdvs9PClv6VaMZOKEVox5ncgGRDk1CY6ZtGp61E0NdROwIR8VlGCI1ldxFs3K8YFRtDkVuWOa1ZzjpTMINLG/lssZIYjjFA2ZS+v4recBVi5ZW64FNs/FC3lpBOhMykZGC6ttOPrU54+VF8WVxTQi8V6lJquppp2mOQQpYkfsqvJP5AUX4a1CXUdI3Of/URSBJB/WtdFOiw3t3aaWUknEeZ33bjjOMZ/pQ/hyNrTUNQgC43uGPPA5I/ka0YMKWN5H2y85rUEuh1rjL5KAgAIoP1xVcf7kYeRyxVix9yQTVg1fcycngOQBSSVcNCCcjYxyfqAKw+U6yMti/Giq6tM32hkDcDjilU8pUnJ6Vc9StYwCRCm5yxweTVN1q1eN0QqQCc1LG02aIztEUSGZtzdOwplY2wkcZ4WlUE6RgDedw659q3i8SadZP67tf3RzWhKT6ROTrsvCQRxouOOOtRSxI4PmD/AN6qQ8baaxI+1HHbKnFHW/ifT7ldsdzGSeuWFd8cl2hFT9klzDslPOAaHUKckkdeKlnuVlB2sD7UNFnAJxnt8VWKYZRCl2nhTzmvdpHTnNQeYiEZcA/JqWO4RsYI+tVV0RZ48W9W6cDtWsJwoGa3SdASB7c1Ft4OBxk4qU1Y8WSGUZ6mthJyODzUAQgjPTr+FEWqMz5UFioyFXkk9hSnSo6D4GA/wudP8sv8TirCUxSzwnpc2maSqXWRPK291P7PsPrTdvpTro8/I7kRFfmvAK3INa0SZsMDrWVrg1lcA1WPigtTvbTTLZri8lEaDoOpY+wHekviHxhFYk2+nFJZehlblQfgdz89K5drut3F9M808zSkE4LHPwTRej1vF/pk8i55dR/9LZrv6RXjJWwhWJR0Z+WP4VQdb8Zane7hJeSbT+yGwKR3t0zknJ/GlUrtLIETLMxwAO5pseNy2zTmyYvHXHHE6f8AoZuXuNY1BpCxUQAA9txaupraiLVpJgPTLF+Yqh/o00p9H0oOwxJLIGY/TtXULeP7RZs7DEmdwB+lVxZYyUoo83K5ufOb2K7s7hEQCzO2BntSm6hK3MbA4+6M/jTVfU5A4w3eomQuoLqBg/yNef5Ud2aMbpENwgLqyhQear2v2o+yNK+Cyx4HHfvVuMCmN2PJ4zVf8RxgWkhYDAUgYNZKqVjwdtI5xaWJvWdBkhm5x/Kl+s+CbsobixXcecx9z9KvXhnSZDBFK8hTeN20DqO1WJbcw4IAyeMBeta4eQ4PR2aMZ6PnOe3lt5THPGyOOoYYrxUPXBFfQ174a0zVofLv7dUcjhwnP0qrah+jSxWUm2ndAe46Vtj5cX2Y/wC1t6Zyy2lu1UmKeVcdgxrae7vwuHupsD/zNXW88B3Vs2La5DqeRuXFKb7wnqYONiDHcNmqLLjbGlgyV2VMzzE5aVyfljR+mG8uJVjt5ZVP+becCmUHhWbcftL4x1VRzVi0zToLOMCJB9aMska0ThiknciXTRcIqCV97DjkckfNOUXEbk9zilruVuIgOhppglAM9+BWOb+xqVURv1AXvVq8HXWmafcN9uYLcMAYy44Uf3qqqpkuQg7kClF/qm6/nKMCgkKr9BwP5UEUxYVmfGTPoFZVlQOjhlPQg5r0DIriuheL73S3GyUyRZ5ic8YrqXh3xHY63CDBIFlH3om6inTsyeR4U8O+0N9taOMdKnx1rNo9qatGIFAJrKIIA7VlKcfOd7eGRdxYgsSoPso6kfypNd3G7gcDOQB2oi9faWUtwihPx6mljtub4oRR9jnyMAvZSOP2jT3wJo5ur43kqeiIejPdjx+VKFtjPdgAZ5AGK6/o+nRadpkCqqgKMsR3J6mj5Gb48dR7Z4LjzyOUi3aRaIum2y4A3R/wPWrFZTiKMDILcKR+PWkOiTC6soolI3Jxn+VHq20uJMLu9JI61lwz4ksicmDavEbLUFK/8uU5z7msLLIR0wPmpNRYX1m8DcTx4KEnuKSw3uF9X3s4PwarmqUbQ+O2hmJgS4xg4P5Ur16Fr9hZQkDeo3sOijqaxpsXasxOw8N9KYE70dQvDsuQgGSo7Zrz5N1Zb8WQ6VYCOOOGMZVRt5+OlOo7QKFyvOPfvUmnBBAigbTyQTwT7mpjuEgx0rRhqrITk2wNtPnd9x+9wSPild9YXW/cv3RyOataSJt3nOMcUBeyRYIPozzjrVpRjVi48kuVFTvbKWMYZgSOuOc0ou7d0U7geRk8datF3IHlO1cgc5oKaEyLkkAexqalRqjJ1sol1GrS4Xccg5+vY0OP1WVAwO1Wi/s4xIkiJw3B5pRfWmCdq88fnVoZDpKxQ5LXEeBjHJprGdyqwPOKAEJWXnqBz9aJiOxCD07fFN2yXWjZpxa2t1dngwxMw+TjA/OqGLkjktVi8WXgt9HS3VvXcSDP7i8/zxVJaQ5/tV8cLWx4ZOHQ3W8OcqTmjdO1me1uY5IpWSROQ4quLMVPJNYZiGByaZ40VXkv2fRvgjxxBrUaWl6yx3oHBzw/0+auTN7dK+U7DUJbaaOaGRldDlWB5Fd88A+LY/EOn+TcMBfQj1j/ADD3FTacdGLyfHVfJBaLbnNZWmRWUDDR8v3Z3bieQXY0Ex4+KbSR+cjOEwhOUz3Hc/xpdNCyryOhrov0fXZYvtB2hWwa+hLdNwNdRjWRkXg7Rxt+K51oaB3hZcEggEV1G1t9sSZDZC9KweRuR5clxINHuJdOvjGSVic5UnpmrUz/AGiISxqPMI9S+4/vVWuYJE2kkYDAgmmtrNJKoeLKsvYd/mpwkRnG9mT3u1Fk/bHHyPrSDUZgzM8THcTk05uyblTcQqBOPvK3G8VTdVuHWTfG20DhkPUGqwnTobHH2No7/wAxMu20jpmm9lqsR2b2PGAe2a59LclhxndU3+KHysA4YD3rpY92i0oqR2CxlXejgbnA5Ynt7D8aaGMSAEYGOT7GuaaBrMpiH2iUFlVU4PHvn61cbfVwY0CsrKRg/Bor6rZknjaeh2ThnUJuxyPpSjUhySWCk9eelaSaoqyNgEr75pfqerRkZAXd2ApnNNBx45JmI4MmBgDuxFQTyIDtLZPvQUl8zZw67c0Dd3w5Kg5xxSKNmhQthuoFFT1EZJ6Z6UL5SSxb29RY4BpRcXgCgykk8YXPWi21GODTYV4DlScewqigxpR4xAbhEDNtHGTzQDuC23cFC8sT0FeXN8NnUZJqoa9rfmq9pa5CE4kfu3wK044N6M8nWwLxBqI1HU3kjJ8mMeXH9B3/ABOaWnnvWmfitgcdK2JUqIJ2ek4rTcc16x+KjyfauFk6DrZiR9Ke+H9XudI1GG8tmw8ZzjP3h7Gq5bNgmjUfB6cVOcbNmKVx2fTug6vDrWlQ3tsQQ49S55U9xWVxr9H3iuTQr4JKS1pLjzE9j7isrO7TMuXw8nK4dClZVcMoBINQyRjPrGVb8qGikYMSOKm346jg0tM+p5qaGHhyDy9QVD9xmDKa7BZ+W9up9hwe9cX06+fT7uOeMh9hyoPQ/FdP0fxDp2pRIQRHKfvxMcGsueLuzy/KwtO0HzqO+CPbvRliYbSxkmufSoH8BS+4n2qzW8MkgPTjAFDJYX2qSKLiUmNRgRr0ArOk7Mjiq30eXUy3Mvm2LlkI4xzn60o1FIrtAJY9tx0Ujv8AWrDqd1Y+H1WMKsl8w2xwqOnyaqkwnmuHmZg8uMlRwBTVT2PBe/QhuYTHIUfjB9uKFmjIGRzTi6dZVKSKQAf40om3Q53ZK9jV4SbHs0jldXBDEH44FNLPW7i1kDZJXGCM8UFDaGeISR87s/gaF5Q7XyCO1PV6AWz/AIpBi9XBPsaFk1ZpOY3yqjdg8Zqu5U9KidnUcNwPeuUEHkkiyyasQBukALHnFaNqp25U5BHc81VHuQpOW5x2rBcGRlOSABgZ71ZYxflQ6lvpZH3nA9s84oa81aO0iAd98h6Lnlv9KU6hqH2WPG7MzD0qO3yaQCV5Ji7sWY9yavHHa2Qnm3Q5uL+aceY7HGc4HQUFqaCQrcp0f7wHY16CPsmecd68tGEySW7HAcekn37UyVdFJU48Rf3r0VjqUYqQQR1rwdasYlp7MatDUnvUZFcLIltz66LDYoBThhRO7I4pZIriloJMxSHcDzuA4rKFc5gYezA1lcooeWWS6HRb55qRHIHOeOgHeh16j6CpT0FZD3YyJVdRndgKfbtU0U0lvKHhcq45VlNCD7lTDt/vvQa9Dp2dB0Hx8DALbV1w4GPNVchvqKYSeK55pHh0WKNHcYMzsM4+BXLD94/X+tNtI/6qD96ozxrszvxsbuVF40rwzd3N2bi+kaSVuS7c5onXo4rGJbXT/wBZcyHDsO3xVtt/+2J+5/SqxZ/9dH+9WdqjzXOUnyfoqmsW/wBjjiWVsTkZIpRcJlcZzxTXxl/39/3aWTdPwFUj0mVRL4dk2zTQHlSpYD5oLVdonZk781Pof/cH/cNA6l/z3+tU/wBg9WCNPt7YqGSd2GM4qKf7y1la1FGOeRt0aLEztgHOfetL+c2CBR6pXHH/AI0Vb/fH40r1/wD65f8A6YqkFciU5tRpASq0hLuSSeSTW4BUE4znjmto/wDlV633R+8KpewxilEnDZsZP3hQkTlHyDRKf9C/7w/rQXelXsfI2nFhl8A5WYftjn60JRc//RJ+9QgpkLl/IyvCK97V4etEkzWpFbjrUZ61gosSLphKepJF91zWVlv1f90/yrKQso8lZ//Z"/>
          <p:cNvSpPr>
            <a:spLocks noChangeAspect="1" noChangeArrowheads="1"/>
          </p:cNvSpPr>
          <p:nvPr/>
        </p:nvSpPr>
        <p:spPr bwMode="auto">
          <a:xfrm>
            <a:off x="0" y="-1058863"/>
            <a:ext cx="2057400" cy="221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69640" name="AutoShape 12" descr="data:image/jpeg;base64,/9j/4AAQSkZJRgABAQAAAQABAAD/2wCEAAkGBhQSERUUExQWFRUWGCAYGBgYGR4eHxwbIhogHRwgHx8fICkgHhskICEcIC8hJCcpLCwsICAyNTAqNiYrLCkBCQoKDgwOGg8PGiwkHyQsLC0vLCwsLC0sLCwsLSwsLCwsLCwsLCwsLC0vLCwsLCwsLCwsLCwsLCwsLCwsLCwpLP/AABEIANcA6gMBIgACEQEDEQH/xAAcAAACAgMBAQAAAAAAAAAAAAAFBgQHAAIDAQj/xABNEAACAQIEAwYEAwUFBAcHBQABAgMEEQAFEiEGEzEHIkFRYXEUMoGRI1KhFTNCYoIIFiSSsSVDctE0g6KyweHwF0RTc7PT8WN0o6TC/8QAGgEAAgMBAQAAAAAAAAAAAAAAAwQAAQIFBv/EADQRAAEDAgMFBwIGAwEAAAAAAAEAAhEDIQQSMRNBUWFxIjKBkbHB8FKhFCMzQtHhBWLxcv/aAAwDAQACEQMRAD8AsjijOpInREIQNa7kgAAk76mRwqggBiUbeSIba9Q6U2dSsiIAvNaRo9ZU6e6msnTcG/8AARcWcN5WO3EGYxK+iSIvoTmlgygqLsCV7wctZTcJuRt42xpnNbTCldYxFqTuxoSUXmWbSAVFwLht162cC+4xFF4OLlHzKwKllewupKiW4Ukg3PKY7jpa9r7dBxfGCbpJYXuNIumlnDlu90HLY7XvtbUSBhCp2zCw1tRSjUYzAuhZCNGldMmkxK6iQoA21iBdtYOGHJ0iKklkCKpDJaMi5UTS/iAXdLTH5VQWB8wTFaYRxOryiJB3hLy3vY2GiVgRpJ3vGRZrHxIFxeFScaxu0gA12cLGI2DFlJZQdyABqQnc2AKk7EEx4zTicjWC5uxUKltmCG76BveVlG9jqkA36dfiqYFe9ESGOglj3TZR3A17LbR07tt+m+LhWGytzxooh5hjcsV1BBpFjyI5dOosAT+IALb9TpsrHHPMe1HL6cWlnAkGzRKC7q3ipC3AIO25t64yWKnW0bCFdIvoIGyiMgE3PTTDYA//AA7/AMFwu1XCuWT1Dyuolk0hyGdillDpZUBF2UQsCrAnbxINpCvLB1Xsvb7Rg92CoI8L8pb/AEMl8a13b7RqLpBUMT+YRoL+5cn7DBqhyyjKfhQ0wXTcjkRqApXfVdRsBs2/dOxtjhQ5XQQugihp4y+rSyxKN1ZFIJI1hruBb6dSL3l5rWQcQg2WdvULsedTOi2upjcSk79CpVLe4Jxzru3+IG0FK7nw1yKv/ZQOx/TDLU09JWJGZVimXSroJUBIDhbW1dPmS6gmxK36jHbLDTRgcgwxoWAvEqqL7b9xRtuO8dtxvviQOKmQcUnRf2gAt1mpNMgPQShRawIvrUMD9MZB/aBUsNdJpjuAxWfU1j+UctQxA3tqHvhyhzWGTS9wSQTdlBZbW7pO5vchQBe5BHXbGZvNBJGsdQEkhlue+AyaUUyM7XsFCgX8/DzxMvNTKOKASdvlEPlhqW+kY/1kx1p+3ahaN2ZJldWA5Y0MzAgnUCHtYWsd9rr54lLlOXp0ho1tb/cx9T0AuhJN9rC5vt12xIXJqSVNoaaRCwY2ijILKNjstjs1wd9muNm3sNnetClNpHmhVJ29UbSBWinRehbuNb+lHLH6A4JS9s2XKpbVN7ciQH7lQv643qOHKZ4zG1PAUNu7ykA26fKFP64iRcD0CG60dODa37sN+jEjF7MrX4dy3oe2ugkfS4mhH55EGn6lGa1/UYl1HbBliDaoL+kcUjfrpt9ziDXcD0Uws1LCLG4Ma8ph9YtJt6HbHCDs5y9P/dY29ZDI/wD33I8vDFbMqvw7kRo+2LL3IDPJFc21SRMqg+rC6j74mv2o5YBf4yI+1yfsBfAGu7O6CUWNNHGb3DQ3ib7r4ehGI0PZXl6kfhO3o08pH6Ff9cTZlQ4dyZcv7UsumkEaz2JvZpEeNDbw1OoW/pfE6fjzL0+atpvpMhP2BJwoZn2X0EyqFiMBU7NAQpPhY6gwb67+u5vCXswy6IlZJpAxF7PVJGbeelVXb6YotIWDSIVj5ZxJTVAJgqIpQvzaHU2v0vvtf1xJfMoh1kjHu6/88U/W9ldDPJeGssoATQHins2/8TPcE9bW87eQ9XsRphcNPNq/+XCLH1Gk39rjFQVQpk6K5o5AQCCCDuD5/wDljfFH03AucQqI4cyCxKLIBJMoA8gojIX2Bx1bMM8y4iaWX4mnjZWm/Fje6XCm2tVlU79egO58cSCqLCNVdeMwI4W4iSup1qIwwViylWtdWVirA2JHUeB6WwXxSwhldkUMr63HfAUKdrqVcupW42bUfrsLYW+I8qjpIWkhSZ2MhkIhQFj+HLYEqhst3N3kDbG2+wwYzvhX4iQOJGTu6SB47kffQ0qf1+QIZI4sqoMuligLSu837tI1B5I1aYXRdQ7y6Y41UWuoexXYCKI3lkBNPBJPC0D21mLUzWJkDqhGjWTqWNtC9691JYXv0jyhTGFXmFGuAwYX0mNYSn7vZdKKpuusEG5vfHORYKWKzzqgEo0PMQACoKqnzDUoQWsCP4iOunCpV8eRSotWyVHLAePUkMbXUq8d2tKGQXkBCNq+Re8S18WSBqjRGrUVhziZJFWroqkadV2p3WdI7ukrBgqa0syh7d5tJ6sNgzx5DHYgByCugd4bJ3QFHd6AIoF7nrck74FUeXwssckRAjYrMgEVtmSEgjvC0n4XzW2DsLE7kPm1bT0ssMU2u0o0xy8pdAYmNNbHmahIulSzAC+u4tY3sCNyoNLRJCZ6pIJy12OpxZbh1VrrJECmpQJF/GO6MdynpfamyUILyFma7MzXNrlp2/KOgmkF7C9hYC1sefsbvglksJFkCiOwLLIG1EayvMsCodAvzEkEBQItPw6FULrVtNx3orjdY11Aa/3v4d9d+rvti4PBWGON4U2nyxArWDOssQVrkDUmgLe6qpJIPzG5F7LpBIx7+yBqVjzCUYsbkd8l0ku9kAFmjQ2XT0tuCccVysCFYtQfSwb8SPUG9HGvvDr9k/LvzfJUaQs5DKWDFeWO9Zkazd7cDRZRbuhmG+Ljkt5D9HqusGQRRsptJqWNYxqYX0oYyOijxiT0HesBqOMkyWEqq2ey6Ld8f7tQqdV67DcWPUAgMwPuW5cIIwitcd2+1t1jRCep3YqWJ8z49TJJxoNBR2UWkSQobZJEVKsHYWCjUV2AIKi2jSQpAI1A331ahtjo+XxmMRaToVGQAELZWQoegtexPQAA+HhiT98ZpxrKFvYs4LiKOPma+9fUWA1CyliS1tr2YksQSfSw2xtTU6xiyA226m/SNIx5fwot/W+OmPRiAAKxSY0yAsx4DjMbY0iLDj04zpjNOIq0Wtseqb42048xFJS72g108OXzSUxKyKVuy9VTUNbD2GxPgCT4XFd5NldJUxySculaS5kY1dZIZCADrYxwqLAne1ybee2LnQ+WEjjTgWiFHUTLBFG8cLupUsi6gLglVOgm/TbqbdNsL1qZfoYStVpmUpZ9wxTQRLPPQ04iIBU09a6MVaxBVJkuzWPQW8dsNHZHmM0sEqMJTTo4+GkmB1Mh1XW/Q6bKe7sNRHljnwh2bURhgqJIpJHeJH0zsCoJXpoUAFfIMTtb2xYCoAABsBYAC1gALAADYAeWM0KRZqZ+eKqmwzK9C4X+0HUMsq9F78vew/g1rr+mjVf0vhhBtgNxjUhcurD1/wANILe6FR/rhl2iM/ulRexBVGXMVILGolLj8rd0AW8LqFb638cWFituwqIiiqCb71LWHtFECfr/AOGLJwsucsxTHajOq59l7KdbqIg0YHT8c6fqQzG3hpB8cXOcUVkjfF8QVlQ24gMmj0KsKeP9NR99+oxY1WmCXALv2u0zmlgdSNEcxD/1qVU28RsR9RgFkVDF8BGjFCki3YltN3ZugbbvAqq+6+Iw29qtKWyyUj+CSNzuNlDFenjuw2/5YR6aFTSZYJbcg1EfOJG2kyP187jVfAcU0uIE710JyPcTeyL5HxC+VyNHMJZKFtJicENyt9xfysDdQR0BA3IxYOcZLBVRcuZFljPeG5FttmVgQRcePiPMYQOLeGv2fJMuiR8tkCqbMG+HkZidri9gRcH1FzfYyeD84kpatcvll5kLpenZ+oNu6gPSxsVt0va1r2wSk8g5HrNN7XCR3fRe5TmLZLVPBMJWoJTeJ7BgrbG/0GpWUb90NbD3mHFtFC/Llq4Ub8uq9vHfTcL9bYDcdxw/s+oaZFkVF1IDcfiX0xm4IOxYX8xcYicKcDUr0kUstJDzZ4xI479hq3XQNVo7rpJC26kdLDB7iwWXNcx2VqJ/+0vLu8fifl3typbt4d0aO9gWO2Kg71xOLfKCi98+Qs50nx71sGp+FMujRRLBSIi6mXWqL0F2OonU1huQSbDEJ+MMq0aPiKbRHYhOV3QfDQvLs39AOJJ4qpeDchDI+2GELqmpaiJGF4n7pDm/S5CKDve4LDHKHtgDXZaCZo13Z1k1WHmbR6R9W+uDzcf5a0eo1aMpNtBVy1x5xlSbetreuOknaTlyoG+MBHgqiUsPTQFuv1AGMzzVFx+pL1L2kV0oMkOVSSQeBBkJ+4jsfop98apxtmtQ5amy7THH8yyhtTHxAZjHdv5VUnzvhgftKyzRzDVXP5eXIZNv5dNx73t6440vajlsuq87IV2tLG4J8raQ1/bY+mJ4qp4uQYcQZ7MS0dHFAq/wygAsfEXlkUn3UAY2bN8+kIQU0MB8Ze5b7tK6/ZScMlBxvl8pKpVxA2vZ9Ue3vIqg+wN8dv755eHCfGU+omws4Iv6sO6PqcTxWoH1JUkbiHaMGmP/AOsph/XVYi3pF98brlWfi3+Op9/E6Tb/APr3P0w51fElJEbSVVOh8jKl/wDvf64IcvYHwPQ32PsehxcDioGNP7kjVuUZ2X0x5hAI7Cz8pUa+kA3URMet+h+3QcJeF86voXNQ0ZNyxDK48xtGWt5AOB7YsDln8p+xxqyHx+2LyhXsm8VX54TzePuw5rqD/MZA9wf5SVkNreRX2xqeHM8i/d5kkmoWbmE931XmRt+gB9MWIMLnFvGQo9EUcZnqpv3UC+X5mIFwux9Tv0AJELQNVl1NrRMoD/dfO0A5WZCQuLSaywCb9ULo3htdQp9ML/F0VZTxPTS5tFUc1d4WBklZrX0AGN2W5AKsWQAi9gcE8yyuurtPx0/LhB1GnpUP2LnukgeJaQDewOJ2W5IlKpSnj5W5JYG7uu+7yMA2npsAq2JuPONplxhKOcP2qJkvMraakjpM35DR0ypLDY69ag3PVWIGy7XACg74nDIM9f5szhUKO6UT5j/NaEbepv7HAuu4UilKyRhoJVfmCanFj77NY96/y77dd8daDjSsy60eYIaiAOF+KF9a36BgRc28msfAFrDFup5TBVseHayFJ/u5nkg1SZlHEw3VUuASCLaikSi3vq9sQs9yPOnpZ3nrIrCNi0SkaWj0nXssQQnTci5Jv4g4syjro5kEkUiyIfldCCDv5jx9OuBPGpYZfV6FLMYHAAFz3hpJsN9gSfpisoiUyaYyzKCf2f55Gp6rU14xMukeTFAX39e5t4Wxa2K07B5I/gplV1Z/iGZ1HVQVVU+hVLgjbr5HFl4ClN68OKI4Jl/2xX8g/wCHYykiwN7TDRY/8TMR5j22vCvDcp9Hz6Dp/wCKx0/rbFIdi0aiKqB/fa49QOxChWA+uvWCPMDGm95FoiXhNnGyK2XVgbf8Bz9RZl39wMVtRwhafKlc2jaqjeQnpYuTv6WJ+xxZ/E8ojoapiNQWCTYjbdSov9xir6Gl1U+UQufw5apdfsZe6PszHA6/eb1TtbV3T3Vs9oMyx5fU8xFcCJpGVt1MjOBGDYg91ipHtisqS7yZQuhDMZFkAF1VYxpZtlP5QrbflPnix+2KvEWXSRBdctW6wovXckN/2Qu3qVwg0NKf2vQQM9vhoLhr2LsqNdb/AJSVtby1DxxTzL2pPDiGO8B901do9OHyup+Y6VVxY23EijfzAuTbDDwnVc2hpZC2otBGSbWudIB2HTcEYVe095Blc2gX70Yex6Jrvf8AzBB9cN3DkaLR0yxm6CCPSSLEjlqb26i9yfrhnem32q+Crrj2QTZ3BFMbxRRqdIIO5VpG1A9CbKD17oXzGOcvDNMBqjgjZB0LBv1INjf1OOvFMCwZ6sjlUjqIgzPKO6CE0vpbwIKJ5fNboRjlWcUU8Qb8ZZwxPdiJuxuOoNgB6ny2xxsZtTUhkp3A7ENJqRM7+C6VHD1KwVuTGJWNgCoC2Avst7atI/KdsYclpyr2pYddxuUBI2/hGrQdvDT13wlZvxLJPPG0AdVhJdFJDMDa7M3pZdxuAL77nBnJu0xQ34sehSpvpAa7WF7K1rXPTcgYC+hXDZBJ5SjNxWFLi3KIm1rI/wD3fppCSIU5myqDEd/W3yk/03xrmGXU/LYTwoGj0qrNsF1GwB0gHc364C1HaDTlSQkyy2sq3G/ip1Buh9AfrtjuuR1uYuvxEb0lNcM57wZjYWIVjqc2tYkBRvvfrmnQrEy8wOqlXFYZrewAd8Qp1RwzSurK0AVwvdK9256HUyn08b44/wB16URuoiJOkDvMxb1O7G3nsPpiNR57U0DotfExU6lWcrrD9SN+jDfzuNr9MEP760oYShwb2vHobUu+/dC2C/XFOZiGmBJHVbp1MJUlxAHX0Uan4Lo1jYgl23Gks17EWuNOlfvfEOLgKnJ0tLLpANlMa9bdLkf6DHHOM/eudqejjLcwBWe1hbVe9jtGgP8AE3h4DE5eMZFlWCuURyRFgHtpVgBselyD4MNjcdLnBMuJDc0meG9AzYNz9nA6+yjx8IySLpesmaId1V7x2G3jLpH2xKpsvzWJ+VFXydw6VVpH32uFswZR+owaMsbxpJDuG6urXU7+IA2t4jGVTR/EpTxOS0qF1Pyhipt0PjYE38bHAhiq8n+OCYfgsNAOk/OiK8BcWyzNLSVbaquC7F1ACsl1HUWGtS1jsOo62OFV8refMM0dZJI3ScRczbWkZWUnTuLA8tEBvsl/PHbgrV+3qhQLf4dhID5hYr23/OF6eF/DB/POFaqOrmqaIQSJUaWmgkYoeYoI1Kw7tzdjuerHY9cd6k4uY0rgV2m7RcAkJUj4RhLSxGercII5R3ztrMqtcaSCCqp3vAE43k7O6e4DNUXO6ksCdJ2C20dBbrgq3C2Zo/xYEMskicuakDAaUDXQI5JDtte9+pI7wOIhz2r3VMqq1k3sGVtPoSdA2+ov54ca6mDeIlLEOFj7IZlfBdPOpdDMiGWQLFGbj8PSgJuCdd9TW62K9Md5MkqUCKlezCVli5dQnMB1CwBB1g2AJNwLWvjrSzy5YGjrYZdUkjTiaEFlbWi61NrWZCu49/CxOpz81PL+CpqmZIp45pHSOwKR3ZgGv8xA2FxfpvfGAW5STHuoZn58lduzOqqKbMGoiUeKRWmbQLhbxBlcHqL91SvqNvHFtGYJd26KCx9gLn9BituAqb4nMKjMBqEYjEK67hzIY4w509NIUEWv1I+jzxC3+Dqf/wBvL/8ASbAxom6c5CUlf2eYzera3d0Qr9fxD/3SPuMXNiqf7PyWpqna15V/+kv6b/ri1sBCUUTNqoxQSyDcpGzj3VSR/pilOxui/wANPM25kkVL+iJqP/ak/Q4tvjbOvhKCoqAAWjjOkHoWPdW/mNRG3jhA7OOYcuiaVtWpnMYCKoCX0jZQOpDNv5jG2ao+HEvCL8RIDR1SsLg08u3T/dsfvcYqGaRjlNM2o3WZbP8AkAeSxv4W/wCWLtMQbusLq3db/hYWP6G2KbyikBpKqjkkVFjmaMO2kWAYG9mI6Fb7G/ewLE2h3NPVGy4jiCrD7cZQ1PSwqNUstSOU/wCUAWYg+upf1PhhfyGn+JzmaVvlok0xjxLsSAfa7SH/AC4hJDUzy0RqqiAx0wCQJFbvbKvU9T3R57jYDBDsri5gq6tjeWWXl+yqA9vS5Kj+nGaZD6kjcEClTLQGnefRSe1qYiijTvCF51WZxvpUAkbep39SoxYkCKqqI7csABLdNAUBPpptivO1UXp6YSXFOapee4BOlANrgehf6gYshQL921j0t0t4W9LWw2O8tn9VyD8Q8L09YqrUR69BJQhmUqTa9ipGxsNjcbDFOZhw3HLmlRBCNMcL6QF1NspRCCzm+q5Nz4EG2L6YYp+jpQucZiIblEYuT1C/iKzAnwsWcX/l9ML4klrCQrDGuqtB3oLQ0TLl1RNpYhjJ3rHcX0WJA33ufAfrgnwbwgkWaJTzFrvScwFlU6XIBa4ItYAPbb8uOE00n7G0pcKIrnfwMpLW9SN/rg1wDL/tqEuS5loFKMSSRZUN236kI3+bCFNziXdT9lvFMytaI0A+6zJxXV01aqVvwz00wRU5QbSoLoLSC7KLL4E3I8NsEqPs/wAzMiqM2ZVALo2mTXckbOrdRfzdreAxnY/DcZgHF5RVAyad1Pz2CsOo16/oR5nFg1K6UkLOqlUdnfcAEKd79QF/546QY0tXHc9wNlVeaZ+KnIKppO5NG6wSnSPxJFdCDpFgpYddrizdb4yvySCmXKlWkpxNU8qN2mUlUPLj1Fl1hWkJe+676beOAdGinheZuSWdasFn3690B7g7gKxTe4u3nhu4jcNWZC0jrVFiAR1Dllj/ABwLWsGOrcC+npscLgQ6Bx9kUm0qHR9n+ZQ/hw5hEgcnUqRtGunxfux2LfbrYNjjndLV01MJM0+GraOOQqpBYTEm6qyMApG43udwD12OLWWEWN+pF3I8vBR7/wDM+WEPtoiBoYAAxleqURKPlvoYd4HYixsPfyvhlzGxKC17pgqt84yVY6usjp3kWKBefGLk2JVHA3YEGzHvbnu+PXEFsslB5uty/IFSjAE3sw1XLEk2Xe/T0w48QKDmuaJKoBanC7XADcuPv2Hhf6b4j5bl6VC0UfMVOZRzXN7kMRywG6bXF7DHPfUhxnT+pXVpMBpgmeXn7Ij2cZZU1Fd+0ZkKRGFgjAKFYkcsAC5NgNRPkQB6Ytc4UOyyqVsrgC9UMkb/APEJGYm/qGB+uHC2OmxoDbKqWmY6la2x5o28MYRha4j7RqSj5iFubOlvwkBPeJ2DOBpU+YuSPInbGiQNVtzg1M6sR0uPa4v9selTt6dP/LyxWM/aFmkoUQ0SQld2LgkP42HMKWHoLn1GIFVPm8w/GqzCrG5WK66fJRy1G3/WH1vgDsRTbvWJc49lqtx733JJ9ycYI1bZgCp2YMOoOxBv4EXxVmQcT1lPWUtLLUmqSoez8xbumohVIYktYWLWPk3uLNmJKMBe5RgAPMobD3vgjXh7ZCskwQRcIR2ecP09Oqz0mplnVSxDMUILahYfKDHcoPEBCDu2H3CjwbTlaWlDKYGWJA0Vj3TpXbba7Hc33Bk33w23wJc1KHa7AWyipsQNOhzfxCyoxHubWHrha4dzeKHKYKiTUkUUAVtrm6sYzYX31ODpv5+GDXbZVhMqdT1eWJR9JA/+iHFQcfU08dBlqEn4f4dTt05zXc6vXSy2v/P6400wjUnlkkJ2HG1XJGZIKFNN1KLLN32Rr7lRYKTta5Gx2DXvgRTfC548nOjalrYwFBSQNqALfwNbUVIIPjaxvjhlvHEBjAMvJMsdnQqxUAHYBtPQW2P64Bw5zTyZrDKJFp4omV3m5bAuwOo7KL3Y9y5Hy3J8sL0q1RziHhN1Q2Ac0opF2TyrVRK4jmp2NndGEbKtjclWuwYXBGnUDa2LIyXJYaWJYoV0Ktza5JLHqWJ3JOw9LADYY65fnFNMWSKeKUoO8EcGwv19RfxGJsUeq2ncE7EWI+4/54dAA0RaTGNMgpK7Whahj8V+ITUm45g0OQtx08f/AEMWRI1ie79PAen06YqjMaubNpPho4Ujpo6mxkaQiQtGGvbqFBBN7obeZO2GThftAapqTTVUKU85UPHpfUrgjVYde9pOrYm9m6EWwMVGl8AoBdNTNuKb1J1A9d+n1xS/D/4dTmKKwdVkZjJ4MoeTYnwv18uuLpVgLEmwBBJ22HUn0xTHAlM7/FmK8kYluJCoGsEv1BNxdSGsOmrC2N/SKYpRtm+Poo1cj/skKALiGNm6/K0lx+mm/nvtg1wDIBnNMUFxJQiwI+VVQabeROjf/iPngDmda5yZFVVtcXYC5Vea5VSx3NrKtvDbDBwzMoz2hEKAL8LoOkEDl8t9L7+dgfqMKUd4PFymLJLdNzfdE+yniOlp469JJokIqXdJpXVOap2BCk32tfYfxYYc042y6WhqEWug1TRSRglje5jI+W2rx6238LnFU8KcNSVUMogpqOSJZGjWpqDIhOwsQqvYtYKb6TbX164MZxwbWfCSyzJlcCCJmYRxDmaEtbSQrWJNgCCD0ucdITC45iVrNUE8KRjTpBlCEk22+IZiwH8W9hb0J8MeZlmL01Vlk00zslPKYwZERfwe5eRTECTGUYWBudvfHTP5w2RZQZF7nORXhHzSKpdbqB1uLn/rB54j8W8K6M5ipqDRTMYw6kyOQDd2a+7aBpX5bWI9xgDQZtzRw5uUyFaJ4/y07Ctp7Dc94i/nbax9hfCX2tcXUlbT0sFPUQur1A5jqe9GANIaxsQO8bnbpbxOFuu4Cq5pAi0KQSagZKhXBgsF6gLcLc76bE7Cw3OOvFXDs8UtC1aKNkkqVQpSxCJyCVJBPLW4sfoT9jS4i6DDQbGVJz5L53mIYkWp+WD1OnlxgMfH1JHriLlEN4cslYAR6mivboAjar+JBK6vpgjVVLzZ1me5F0+GIAF7EKgax3tsTceYwJyWrb4bLpAgJjqRAAD8wcsjjy7wKj7nHNqE5vL0K6+HltMHr6jyTb2OzgUk9Mf3lPO2sg3BD9CD5Xjb9PPFgA29sVp2Tjl1eZQyXE3MVyG6lQzgnbwu6H+oYsq+OtTMtBQqehHMpT7QOJpqYU0VLp51TIVDMLhVXTfb1LDfwAPja1fN8PQlhDE0tRcMLgsyhtlJYLcA3Gy946hc73DL2iIDmuWjdrq3dvYL3zZv/EjxCjEfs3y4VM9fObhDKkS2axNtR03HRbBCbenlgDwalXKTZDfU2bS6LzChUXC1dUN/iaj4dAmu0OnUGO4DBStreOpiRsPMiFnmR/s1qeSMyzTzMU/G6SKRYkKu/VkALM25v4C11UWVqoIAAQXLEbam228wothH7Qq1ZK/L1H7yNZpCwttEV0qT7upt7Y1UYxjDASlOo99QSSg3DFOXzwsgGmnpiHO25YWX9XUXHgMWlHa6+4v98Vp2cwmXMa6dzZoQtOqeSljufP8Adj6sfTFlgfUf+GNUGxTA5J+ZLjzKhcKZg1TDDPIuh5O9ok+bSWuCNJVbabFboDa3zEai2YXMmpzDDHDrEpQhLveNmKHQpKBfCy7jYgK3jhjXpv1xS5pVfdudeseVlWUMZZUVb+FruSPXSpH9WEviyGZMipYNQeSXkKQ7DUwILgJfqVvGu3RR74a+3yi15ajXA5c69Ta+pHTb1BYH2B8sIPFWYCeqyc2OhoIm5fiDr0k+VjoWxvuFviEwCUWnw4oJFw4sYiplVWqplLSSPZlhj3B0joW2Ivub3sRcEG6jLaGBUjk5SgKdPNJLkHq11PXysPQY9o35mYyWFzFTCNj4a2cG23iQSPcHA2eth/aNVzZQiiNUUmxF7IGUbG4tqF/e/XHOzOeYM6TZdHKxgsBrAlZJTZXIF70YsSBYyqT0+YkHb1JHjiTSZNES3w1c0UerZI5bASWsD8636X+W+3U2x3WjoncIskDM6gKAFuR4DawDfZsRc1yOkjPfCll7jIgcsDa41hSSD5EkG/nba2vMwC71Ucy0kN9F0pqXMKZnkBScyOWeK5Gpj/GCQpBP8p974LcJU0+YVsNQyRxw0UhDKHJfmAXVSD3uoXyWwbxvgdkj6JBHHKr05h5ianU6WMgW17Are57pt7bYN8FZh8HLWXjlmeoqbQwxLqdgoZi5Ymyx6ZF7x269bHB6N3y7zQ6kBggmJurKeFWGhvlYaD6hu6f0JxTPACHRLGrHQkw5bja9xa5HjsqNb+bFl5LxZzqiWneAxTQKruBIsii5+UsoAEguLqf5utt64y2KOHNqynQFYFc2R9zcMtiPTdrfylb3643jAHUiUXDPG2aeoUGrqSmUMgGog8uToQp5zX+vdH+bBfhqIxZxlqq3M/wwRtI2EfKfvX8urfQemAsuaMMrng0AtDKyyEAfM019WofNa1vTbrtgtk1DLDmGSlTeV1AYgggw6RcWBvsjP18h5YVpWdB4n0VYk5myfpHqj/YrGz0cqkWp1nJjN+810XUpHkAIz6lj5YYu02Ifsqs1kqdC7jzEqaE9ibKfc+WE3su42pctiqoaqUxhag8tCjM4GkKxYKCALKo97+mJHH/aDR1tLJRUqVFRI+kq8aG2oOCtwe+wJv0Xyt546ebswuNl7UrWZjq4ad0Um2jlDbqsYSQDpsNL+9sEKcE8SS8q1xQjmlvE6F0lfEf7q/s/niLmvOSp4fDf9KA0OlgAFKoHJHUMFJHupt0xxzDiGCk4gnqassiR06pDoQnWWjXqQACdJfqbbDfujCzD2gfmqMRaFaAoQthbYG+/8TeZ88IPakOTW5RLIOYgmN477lyyWa3jbb7AeOCq9teVHQxeUEm1uWx0WPVrXG/8pY4V8w4pizPO8vemWV0hvzBImlVFy4cbny1bgbovXDFR8hCYyCoBMkudZnJGN47x2LBSdJCBt+u6avqMBqOpVcuo2VQTBUB3+a7MXZdPlcbEW9eniYUM+b5kXYRTAnQpsAVBXQd9iSBF/mv4YEU7f7MiVFu3NXVcX/E55v8AXYD298cp57fiPQruUGzTHIO9QmHgtv8Ab1RqYKwp2Gm/z2EI2/Ntd/Zb4I59xvWfH1EVM0aRUYuyumrnMF1FSeqg2IFiLWvuTgLJWauIKJ27mo6bhdNyTIALeTEhf6sdqunH7YzCJroJlVtI31hlUM4PnZmNh+Y+WG21CKAc1LvadsWnifRD5+LI6/MKCZVKScp4ZksdMZvJZ1J6qQ5bzAW1774bOxyMtJmS30D4hSIt+5cPdvLvCw2/L7YqzhumMTUk4Ynm1LQ6TsNKpGGN/MiUi3hb1xZ3ZHOEr8yiPelbTIH801HunyI1r9j5YIP1J5JV96XirQmj1WiS6oPmI8B5D1OKm4rqUbPnWJe7FSCOa3iwOsD3AMa4tw3A0+Ldf/AYoOsrQ9Zm9RGdEJ1qG3N5NwGB6gkhz/UPTF1+5Cxhv1AUKyPitooJRDI6VlZUrzH0fLEQSNJse8Xfe29htixOAOJZ/jp6GomNQIgHjlYd6wKBle3U94dSSCDufCtuCMuX4uOQghY4ebIXAAQm4Qrv0tpa5At3vIHD52NwryquoINnntzmvcxqC7bnyJ1H1I8sWxxz5RoEVo7IdxKc+CqOSmhHMeZ3IJZJj8jMxc2CI9idX/xG2tst7BzibUoPmAdsKfDGamsVZiAjMpfuMHAWRii7K/zFUUklWUEMAQVYBtiXSAB0AsPpjSVVTf2hKpvh6WJT88jv/lTSP1fC1xhRrFnVJHGL6KZEYH+FVSRdvXQNXvhj/tAxaYqSa4ujuoXzuFe/sNFj/wAQwmZ7mTS8Qs5VlFguk7EKaa5v9ybYHUPYcj0IzDqFGqpTGc1Kt1WK58RI7AFRb0aTf0w4cI5fQiGjQClE9RArxs8OtncH8ZSWGnVrBUAG+1gPNMzWTTHm66QwLwNfe4Yt09xcj6YLca5eEyzK016lVUEmkAuC6GRNPQgd5gBcX0jxGJh7Nnp6BZxfacBO8+pTHnHB+Vq0lKUhikkUSRqxdX1FiLpKzWYAXHKHj4XwD4IgaCikVRy5g86yG9vxEUadxvZdjbz1HxwwcO1JrYZKGriWWakkWF2IBunRZCH3JupDWIJuCMKWY8vLKhXpxURxO/LmhlidF625kblmU28Ln7g7M2IDgg4d2R+VyJUFHQQU+XTtyzG1O0Tz8lZVhqiVcmZerGxZFDfLa/qDuUMKfLs1moP8PATzKWR0Kk2iXmFdW5QtdY73sTjfgKrkirainlCstUWqIWjKldEfc7yqNgy6bMdiV8zfDNn2WyVNRSQshamUtUTEi6uyWEMZ8DdzrK+IX02XJgwiFsJR4H4soIKNAXljZyHqJZEkKmofqGl021Hdh4AXub3wK4vo2XP4SxWMTRKI36DVoZO8R17/AHT6FfTBfMpWznMZKcyMaCiKltHSaYEAgv4DdxtfZSR1BDBxTwhBXhecGDISUkQgMLm5G4IIvY2I2PTxvtzTUYW8UxSL7EblU1bA0a5pGGQRiVQVJv3mYXZb72be308scY8xSlfLKhGOuK3MAsW5dwCNN+pDSADxGCFbwCtNXOtVT11VTEAxSU4BLALez7dQBpsCvS42tiXw3mcVP+NRZLVSsSVgnkd3N/HZU0rsf4N/C+ACkW/OULT68gtj5MotJ2h0lRKr/sueom6KzQxu2gX3Bs1/a22/exvlnaTEistDlU/JXvSmJQlvzErGrC4/mYfTE39u5/KRGtLFTdLyu11A67apHG3kFY+gxpNRZ9NdZq2CmiS5eWNlG3n3RqF+u5Qf6YsUybEfdL31S5xPxc1bJSVCUNQKeln1awpLObqQoZVKrcruAzdfa7I3aNVPZXyepZXN41IdgbHfZoCLg2tYYVM7zaaGTRPnc0zL8vwgdrbXBZhJEnTqNTEY8yuigqd5s2rIea2n8dGQS2/K3xDIdJ2ux2JH1vZt0VZjKN1fHrs0ixZMonkCiQzovQnrIvLRitx8zEC43OCK9oFTTQs1dTowBSwpSV0o1/mV9tIAFrWBuB6hfzrhGpy1nrDItbE0QSR5ZNEi3Itp1O5bYC2km4vtsML/ABDxzLURsFifTIOVzJCXJt/CpACgg+/sMBex2YACyYYGZSSbqbS8RRz5rLUEcmOojDKZyNtJWxUggWJjtt6je2OnCbVMqNFHOsECzsupUVuY5a9yW2CgFenmNjiNR01W1NHHLBSOsOpY46hCJAGYse8CNgTcKWHjt5848pr4ZGeKSmBe2pE0LGbAADQUVPqPMm++MVBTMwRNteSPSNUAAtMXNuf/ABSM9SaKvpGqJEMMdT3ZYwLqBIhYEDa4FvPx3OGDiuLk5+hB1GpiGoeMQXu3B6EfhX9rjEXgXJZa+rM1cJB8LpKRcrRGzarglh3diAbDdtt9IsZ3aRZc1oGS5ldCrg/KY+Yw++ky39ApwwGRRgoZcTVz31GuqR6iP/ATyCyiPMQRGOsd4n6X3Goqo/6seWG1HrqSsnqqERlahFDcy2xNjcBmXyv1PzHY+GvCGWQT1eZ0dSC/PtKpU27qyF7ggHS4Eidb/wAQPXco3Y0GuTXT923JugJjt8tyZN7Dbu6OgO3TFhhdDm8FgDvNIm6ivnOdTW11aQ6NwYkBLnw1aVPdttbp6HrhYzrJ3pqJoyzyS1VQt3YFQWsW/iPi29/G/hbDg/Y8Ta2YVFztKSt9QvcWAl2/qLee3TEnLuyWmgkEsjzVJiJdI3Kqvd7yhgLlunmAfLwxNlUJBcbLUNaDlaZhKK1AR8xn0fhRKtGsd7auWohGoDx2W5t/E3lh/wCzfKHGVQxTH96rsAOqpN8ov52Yvv8Amt4Yqiesc5dPUFrvV1IMpt0tqk6er+PlbF1rCtDlxCsWWmpTZ/PTESD9SbgeAsPDG6PecVWgA4D1Xbs8yuKnpYhSWeOQDXIRYuwAUsbnax1gADwHW9y63wm8D0xWipVk2cIhJkGuTexALjboVAH8KlR1GHLGkkqf7bCDW5ch3UtuD03miB29tsJ/ENYDxJKTc/imIW8+SIx72PUe+HD+0BHy/g6hSRIrOF2uNtMgPuGUem/phWz8p/eMmxUm2rpYymmv3dtrkr6k733xip3CjUe8OoXtLEDPmkTRiVGRZiL27wjLKl+oa7bW8VwT4TyN63IGjMutxIzU1jvFJGO5GCSPnN7DwD3GIeRs0ddWxd4NKUmV1O4UgqvsRzFI9sK3Ba1kdQzUirIEbS/MsImPQatTLc/xLY3GBYY3IPAeiJix2QeZ9UxwcYL+06KaUtTVJBizDWjIrAd1NSHzW1z4Gx203w98S0dQU5ccUMjFfxZZDfa52+GUnmGw6tt02O9lDOO0GnniMOaU1SsyOjcqMgJdLgspZgwVgTcEsDsQfHB+u7Uct0NIsz8xx/DAeYN72uwCW8PmPph2k1rBlmy5lTM4hwF0oU1HNlNbRGZ7U6zbSaSjrG1i6Pa9ozctoJN7Naxvi6cnzuCqTmwSLIinSx3BUi1wwIDKfHcDFQ9oPET1tGghpmSOwqJHkdQ40F1ClB1BBD+PX0viKsjyqlbBI/P5aiZYZChewIbdTcSDfSCCNht4EVRgJsuhhqb6zTxCNcL8VQZUaykqFcJFVsYzGpcaW2OptvlAXrvvaxtgdmPalKqGaKt1zc57UwgUw8lWIUliA4LLY31X69OuB8FbLLUPHSvO9TUsok+IRV5artrfYAm3iR063NsWVw3w4lFAkSiRbOzyTao0LAXOuSxP4VrWUk2GNtBdZYrvFEATJQOh7SpUadJEStEMSTGWisFCkDma7sRdWP8AD1sTYeD3l9YtRDHPGSySoHUnyIvY79R09CDiqP2Z+0quoNLIKekiAjnnjunxAuTfQlo+moC4+Xc31WwZpuzl1bXDXVtOq25Q1g6UsdiNSi1un6i+FKmNpUnZHm6PR2hEwmHi7jiCgWw0y1BICQK1m3FwXsCVXpba5JFvMJ9dQV+ZzIK1BDCB+HTq5AZvF3AJbSN7k2PQLa5OCvDPC0FM71UsolkZyyyz219fnAvsT4Eb/pYxSVDyTSvFoIuE1Pq+W1xYAX3Nzvjl4r/KFxLaWnFPU8O4y5+7y6LnlHC9PQpI6AqStndSVbT17puWH38sRcw4VNXGfiNMrMtlEt9aL4aZBsr23PdIJ63wSzNJTC7OygDSSiC4KhwTctuT5AW+uJM800bMSBMm7d2yMvjaxPe28RvjjitUnNmujhgyxa/9Kps64UqYmpqaSaR6PmjSkjBQh8Qtzpa6lraL9T3QTvPlJavp4woVIYXltbYFrqCotYEEJv4b427QatZq2iY7wa9AX+K+tSxI8jdV9gcbUpZs0XUdoqe6jzLyAG9uoBb9BjvNqvfTa52sFLsphhLYjtBQ4swqZZpxG3LjjZoQFRWbUARqJ8wRfra2wv1xxpXqYJoOdPIyStyyrhiNVu7Ykm1zbfbHbgcWglB+YVDam6hjYdPQb/fHTicampIhZS9QDqJNl0229zq/T1xqe2acCFqDk2hJn+1OyyaT9tUaRM9gn4qgnTo7+q46WC2PuFxN7X4Sk+XS/JZ2Qy+K9+NgDfa1i59bt4YEiWT9qTSU4YPBQSudN9mMbFb+dtaW9QPLAnLKKmeiD1E+rW5kfVKbhxdbWAJJKkEmxvcb7YbY/JRAKVeC+q4DjPkjvCOcQ0+c1WuSKOOWInW7qFDfhtZWvY3II2P+mLDbjSgDmM1lOGHW77bde98l/QNfFStDlcZsdDavJpXCg+RHy/qfTHJK3KxaLlnTf94Efr/xauYQelrW9MXTr5WgBp8lotIJMgSrYXtDy0uV+Mi2BNyG0+oDFdJPoDfAXintIo2palKeovMYWCEI4BJsvdYqBexNsV82bZce6lE8iJu7qWSwO1z3yzDp87D6Xx0l4hy82UUoaIHdtEa22tcANqb+pxje3d9J+eKyb2Lghs1bAaajpwxCLJeo7pGnURc3tuApYbDwGL+SSnqqckFZKaaNhtcAxWKkDoVsBbwsRikX4qobA/BghV7oKRDob2IB2Fzv1Pphq4dpKqnyCs1I6M6yPEhBBSNlRXIHVRYu4HXa/jjVE2NoWHWOoNtyf+D5EejpZEcuOUmhtF9RCgEEAADSwK2sPlBuTvhwjvYXFjbceuFThdHNHDqiQHlKCAoYKoQaNJLL1TSxABsWI3w1QEaVtuLCxPiLdcbSSp7t/P4mX6h+GGkLf5or/wDZv+uFXiIrJxM4K2AlG35mSIFT7EgH7Yef7QzqKGAaQWM+x8QBE5a3vtfFecV0rQZxSIhPNEdKHY73cIqE7/ygD6Yy/uFFpm46qRXPJHV1pjB5slGjxG29lEfMK+oUSEf8Hphg4coWjydJMuihqpWXVJrAZhL/ALwBCbEooVQnU3Db3sQFeS9fUqL3GXusQHU3S/d9d26euBXA3EVZEDDTU61Ca+bYq3dbSL2dWW1woFjfpsN9x4WI8ArxgM24pxoOJZ3uEqMueRRZknEtK6kHdSlwhJ6XB28cRMv44pTVFf2Yrybj/CNFKbgaiUsgZhbqdXhjvmvE9TUkPNkccgXpzd5OljYlQSP6SPtj2HiPM7/hZfBFDbTySyqd/wAhDIy2tuB9b4YAcDqkjlO77pjybNKOqjkECspQAMagFGV3Jsp2IPj4n2xX3GmUzZRVGaMIsVSDpAUaQRpLLpsLWNrbdCR7tM1TntUS5aGnUDSsBXmKR4t8sneG1iT7DzVOJOBzHPRRzTSSzVc1nLnazOgLKPmsSx3IFyvQeBHEkaK6J2b8zSu8ObU1WsfxcIjcpdObcKybgmN7iwuDYG+4O5x3npq34V6enq0mp2TQqyaS4UdY1kANh4W1D2GHjMOHaKaWSAxR2hVSxe5MYlDctVN7AaUvba11Ivitsu4XraaueiilRCUMwJsysqg6C2x0ath6XHpgb+wMx0XSp4ynXOWs2/Ea/wBovlfFlLBFTQzUlTAIwBMwU6WYA3Y6WXUSx1FrX8N7YaajiLL3hGmpjZpO6iySPdSTpuVdu6RcnvAdOuFOszOSMz09QqxTclyhjclH/DJIB6ahttf/AM+rLSw5VEsFJTT1XwyVMvMi1MIyTzJA2zNpYAaQ2y3NrA45VTAUqpzgm/NNVKpo5RTdI52VlQZdDYOiRsLABwFa4AsO9v4Y0oE/ebbmZ7+fUW/Tp6YrTh+lqqj4aop6VKNQxEk0MoijkhDd+8JJYvsQGDG+kADYEPmXZdeNW1yLruzAP8wJut73IOm24xw8VQbRMB0+yLRqGo0l3Jd8xrIi8cZdLa9TjUP4RsD7tbb0xOarVRqLr5X1Drbp164ginVJQmlQskVgLCxKtci3ibG+/W2NqulhjR5DEmyH+EDa32B9cJwLI8NsLpA48Tlrlc99RDFeWfG7LISPYnT/AJcaUAvmsuo3MUCIg6bM66iPqTv646doNAac5dO5Zo4jpYHfSwKOQPdQ3X8uI4H+1V02HJpTv+bUxAPqBrH2OPQ0T+QDyPql7Z3X/cFw4JH4Ei9VE8gDeLCy3Pp4ffHfiBwslDe7D4ndPzbKA39JP6404UNmrVTaIVJCIf4fm1fQgL9sb8QtpqsvksL85o9PmG0973W/+mCH9Y/Ny0D+SPm9TuEWK584jNgaX8W3QkIrAny72j7+uIfaHkUT5nT0sEMVPqTWzounWXLE3A2IUIQB5k+GCfZs4TM8xjcXkYB1fzQSA6fS4eM/04G1F3z6saYgtGbRjqAndRbeRWNunmT5Y6M5KM8kiRtKkcSgOW5eZY5WgipwOZywZSzXXcvuTtbukADofG2PZqGREVZmy+JX/hKEm48dKKdRseu487Y2yLO4qSNoJUmDpI7NZFNk7oBJLXNreVrWtiNnXFy8+KamZkaNGAdlXcltgASwsLnfY7+mAAvL4i3FbIptZM34IhS0dWR+HNScoX0Miiz/ANIUhfI3Atv1xHrcvqoo3laWAhbM0ap1GoC37sDxG9/vjbh7NjDCIYqaonmLEkaCFubDa1yRYA7gbknbE3NTXVEbRijECsATrlGoqGB2uRdb26L4Ywc4fuha/LLN88FtSaf2jlcil0id1dXcX3Zt49ha9gq/136YtXiGvENHUyk/JBIdz1JQqo+rEDFVy0yw1OVLIdMEUiqZLH59asb26XIG/kT5Yd+1gyDLmVQbGWMSkfwpck38hrCC/qMOUHTTkIb+yXSmfhCnT4GDQOYixKqMDrNwi6t2J1APqW38NrdBs2RX0i+xtuB54TuyGKMZTTctg1wxkI8JC5Lg+qnu/QYc7Y2kCqg/tEwMaela3dWRwfcpcffS2E7tMl0ZjT1ySRujrFJGobvFVHUjwU7i/nt4HFm9utTpyoj800Y+xL//AOcU72g0RRcuQCzDL4ifqzt998TcQiNMBHcxNs1p9AsyQSsB4khZiq36k+GGfssp1fLIGjETNrkEuoE7l97i5GvRpNyNwR0wq5zWK02XVEZ3acaW/lJQkEe5YffEPIOLjldTNT8gVEa1DcsXKyB/lBUgG4KhQVsfT1BhHBsTw/lExzC4GOPsFcqxR62IKWQWZNCbHrfZb3t9MbiVVVpNd4yoaygEAW6jSLm9+hwnzdoNa4CwZZJG5BIeqk0pYbkdEux6Aah7YiPxJnNQwMaU1Eq9Fb8UufI2DkL1OwX3x09oNwXH2R3kJ+RVLbBmEq7tclLAHrvZbqeu18VlkObQVOeSMu0QgeKmct05aBdSE/KCOawJ37x88TpslzSZX15hIWZTG6JAeVoItbT3Tc3bvBL9N8DOBsnFLmslPUWv8GSmtQoN+Wz2BJFgok8egOBvcSQisaGgkGU1RVawiseROY01cIilwbKGjghDE3sdB5gB8COl74gvWLBntULFw9NEXYDeIIFFiPykaSbdLjyOItTUgQ5gSdxnEbD/AIFkhAt4bAjElIeRxFMrkn4ilGhvzFdN/b924+nrhHG3w7gmcNArA/Nyh57lIrG5QEsg5jnXpJihVj+8VQBrnb5F1MQAL7bHEGLga80YqJKiQJGIgscPK/BRSNJsWJDMbbEXuSTvtYFALvOx+YykEeiqoX7jfHlUNM0J272uM+G2kN187jpjzTcdVa3I2wAXfNCm55Jv/wAUe7pCUjptEaxlEAYXVdJA7h/0uT9cex5sFhUrHI4CLuwKKBYD5jt9r4kZvOVgkI62AHpchb/rjnm0QSldB0VVS+3QEXO/oMJA5td6KSAzT5b+VykqXaoUcl7xqTpDLbU3d1ar2tpv63xpRVEs1O2sR2ZZAe+bgb2B7tjYW3BAxLmYCaJvzRPc+YCq4/Ukj3wKyOsJp6xD0hJVSB/C1Mr/AFNy33HlgzWS0mNIQ31AC227+UodolQ8iZaJrCJ3uWDE3FolOoEbEKW8+pxzr2IzOlI7rNHKH9VGshSPQg/p5Yndolv2LS3ALFotJ8vwnLb+qi2BmcBknoCCTKJuWSfEFED38bkk/c47OHE0mj/0EEkZn9QtuG5f8RmBHdX4i2jyN3u2/S9rfX0GOuarfMcu/iJLqV8lJ3k+m5/oxypXtmdVfu64kZV/OLIS3q3X7tjYN/tWIqbcumJmY9Ah1EEeR3X7++CR2yf9fZa/ZH+3ujnY9Bzpqusaxd5VhA/KuzkfpGv9Jwo8OyMlNWVTb1GqQte9wwAY3v8AzEkjx0Yl8FZxVQrWTUtBPMtSzaHjuFjI17gBTdl5i+XTGnBskUdEZCy21MZiegA7oDC24Km9t76jhyuYpgJWh2qnmuuWU1VLDHI1dUqXUOoAFgbkC5LjUth8vmcdalKgSLDDVV80pTWyLoI0XsCCWAj7w6i9hb6j4J4YWtTV4/liqFfkhSNVtXg2+xsL9PcfmWVT1E2vnUkjyABTHUIu1rBApIYdPa59cCaDmkkR0WnluWAL9ZTBT5MtQgaSorJo9w0MsvyyKbOGIvcgjpbyN8C88yCno4hJFzBMJFERLg97VfoEFwFB+pGJWXyVsUYhipqUBb9zmoWU7Fnb8e/vewFgLAY2rMrragxLULDHEjq5eNlOsjyIZt7XA2A39MZ7TXXd2VsZXN7Le0u+Yxl6rLUnskTyrzLeEmpCw69Oi33sGOHztOrdGWT3+aUpEL+bSAn7BWOK84mlk+MoyI+aC+pIg2nVLzQSL+v4Y6dL9OuPe0viCumSGKrpBSLrdwdRYMwFuu4sobwve59sNYdw2YQK7oe4dFanYxQGPK42ItzZJJfoW0r91UH63w9Yg5FSxxU0McRDRpEiow6FQoAIt5jfE7Bkiq77csnefLdSbiGQSOP5NLIT/TqDewOKc4gzUVkSyz1icyOO0NPHTsCu4Gln2UdL3u3UedsfQHadVGPKaxh4wsn+eyH9GxWOX8PA8Nu0cSmaRTKWCAuwWp6XALbIpFgbbnGXOyrQkpXrrHKYJFNmhKlSPz8xlb6/K3288M3DstOc4mEoWOSSBGjYsQGkcKX0gmxLKbAX30n8xwg5PnAWOenaF5Vl37o7ysAbHTboDpJ3FreON8yM/IhhqKfkiO1qiRJNQUsSdx/CNXy2J2Ft8BpgsdPM/dM1XCoyOQV8/Cx8t06tGLOYo9LXvtYWJP0JxMniDKoKyFWIsQGFj1BaxFvXCRluRVSwiaPPjypELI8oBQtbvbyuSFFjfa4t02wsz1ugmaTiCQzs2k/DJJIgUedigC3t0FvQ7kPDEA6Bcr8KeKt2ooyTIpiO6jvKQGY7nTcWII8LnxxWn7bi/vHNzhqCp8JACdg9lQg32715BvtduvjhN4f1Orv+0WhklNnGtlZxvu5LqGJ92tj2mSnpauCoiMs8VPOjTGy2BuGXSwPeJ0ubW/h6nrgZr53ARojjC5Gl3HonXPyRLnlPHYRCGGqIIO0oMTHSAOhH+g8MSeKQkecUdQZGankVqYSK5DJIWci7eG0qnfqNXliNxiy0maK076Y62ikhnkCnQbh0jNhc7Whvbf74G55n/PyajqVePm0k8QYEg6pBGV3U7k2VG8QQWt0OKqNzMc1RhLS1wVhR0P48is8huiMbvbVuym+kDYWAxrPQWniAkkVWVytiNiFUWBYE7rc/fCMnF+bSyLOlNEi6AuhlAV1bvXu8gc773Ui3+vRuNMwikRqqkEqg6k5AtpJBUqzLzPDex32G/XHnD/isSBMLuDFib8PZPNdlUjIypKSGUhhJ3t7ggqVAsf0xArUkqaViz6VkFisa2vc6Tctc9fK2AUHbGiMRVUk0J2MencsOhvrCePiL/TEGl7UUEAiNJMZL9xQw7w1awemq9/AKffAW4HEtcOzoRwUOKa5hE3+f0juSpIaShcStZ4hHuqtpLR6SLk7jUltxtiPwxTBpK5NcuoCJiwYDUslMNjsfFfLa4wvcPcZ/BRR01ZDMhhl50ZC31AsxKWJUbMSQwJG/TbHmS8WTRTy1AoppIJoxCoW+r8P5CbKQTpax8LdCSMO/gq2aoMvTzlBdiAWt4jX7qfnWUJU5Eky7GNRLu5I0qzRsLE2DAHwG5HrgBndUZcuSosRIjK6sL91gxjY+oJUH3t5YkZXV5hHQtSGng5DI4PNcI6KxJsTzBpN9wWX9MBcuzxUpZqaf8rLGy2dbkE6bg7jX3gwuNz6YcZhqlIdofukdCsitmcZ3j7pjzOlmM61NM0bOYhFpfoQQW1rfa24Nv9ccFypokqZ6iXmyPAylrWCroI0r7nSvQD74h5DxE/ICRUks3JSzMpJA3YqWAQ6Ra/iOm2OmXU8+YpeaYRU5LHSgUFrG5+g2+YnfwPXGSx7R2rDjxCNnY7u3PDcE79mecU8eXU8c9VCjkynS0iKyqXbwvtsCwv5j0xXopNGWVcalGCT2Dq1xIqMg1C3hsCDfodscG4fSkkRahVlhlOkSIzKyMPTp5X2YWvY3G5v4d8veXlxtLTO1wqE64yBvfum6HddXtexw3si5m0p3uEqwFrofbUIvDFFPHGrJC90jIRtGoWjWwsCHFvK+FfiKipIakiSN+WYlYpTkDvlm+bVcKLAWA2HljSvzfL5nLVFLMkjbSMrgWI6HSdiT5kD2xFEuWHT3KxbdQHi6eDE28j0FsAp03NN5+eKLUqNcABHzwR6DgimNPG0ilD1ZxMhFyT3dRBj2FvltvfEeOGKnq6daVy3NYiVA6uojuOukbEd5rk32+44VGWA6hTVLqT3RzVClvLbvWG3iTifl1e6XSly11c/MSZDt1AJYKbdDbUB6Y1s6hnU8tygcywsOfwIxl8XMzyhVgZAiatI20NaR1Y+lwrH2HsS3bXXhKWni2JaUy+wjj0np4kyD/wBDCVVcIVdTKZZuREzAGzEGwA0gaF1WNgPmP64h57w2lDJAzMXVjd2sqglZF1BVBJtoIPeO98MNwrmtDjuS9V5cXGNV9LcKZa1PRU0L/NFCiN7hAD+uCuNUcEAjodxjbG0qg3GORfGUM9MDYyoQp/mHeW/pqAv6YpjhrjDl5HVQtKIpodUcNzZzzLtpUDfWp5gv4XHTF/nHz9xF2U1NFM9QkCV0bSOFjCyOVU7ozqpBY7kG1xsCeu1FodqtNMJZ4H4iWk5jESx62CiZAbKLNdSQQ29wbA+F7eOD9PxrT3tGk8rHqioLuo63uTcEX8D643bPa2BQtVl0gUgFQqOqhbdNJV1uPWxx1zfi005iVqWZeZCroGYodJvsFCHoR4em2+LdhKD3Zi5NsxBa3KCPJV2uT1EmywSkDoOU5t52sptvjvTcMzswDU9Sw8dKFT93FgMPCdoVOB30mDg2KXG3uzMPf5RiRTdoNE4JaOVCLWACyXHupGn2PnhrZ0ge8g5WnelZ+GFjKg0ddKSL92WOw6i10jax+oODeVZWBEYJKCVInYMxeWMtfwue4229rdL9Dc4kVHaFSKLokjH+YIg+xZvXw8sdV41oz4yKLX3hv+qk4M0UQbOWgGjegNFSCKVStFXy8q+hZCrKgJPQaNPjfyv98S2yqOSXmtlkwYm5BmRVJv1KnTb2Fh6Y3qOP6ZTZY3e3ixRB9iWP02xN/vhR2BBlva9uSbj69D4+OLGy0zfPJSGqd+0X8aWT3EtPfw/n29v+WMFcx/8Ad5h4bSwf/dGBK8ZUhaxEi3/iKAjzFwrFh9sEBn1NoaQSalQqGKRvddV9BKkA2JFri+9vMYNtG/UtyOKif3rYbCirW/pI38bAA/6nHp4ufxo68b9LNb/QeOJJ4po7E85vQCOY+XmOtvC+Nl4mpGAb4hVv4MJAwPjsF3xnNJ7/AKKvFRI+LHA7tFXAW3sCPra36Y5TceRITrgqUb+fQpt4fMb4lrxLSX/6Qu56lJLfUlNsTH4hpgu9XGV3Nldm8fyi5+4xJ4P9FL8UmZ5xTT1Ihj/FSPmXlHdN12sQVYm4N9iPG/hbDZHV5WIY1gSljkW+qQsDqG+xEveudjdgLdN8eJmtLPcB4T4aZFRb38hIouNv/wAYj1lFl67SCkX0DKGv/wBUb4TxGF21860x2U5rFLs1e3xbtliFg0fLm0RAoSSbkKw0qDYb7X3t44lZPk9fEgVZViXwV3VwCep0hXAP64YKCro0QLHPTRoDfTr0+9w/eJ6dfAY8m4mpUH79Wv0EYZum2+kWGCNwtINAe6VnfMx0UQcMyMyPVztOEN1RV0pe++q4GxsOgF/PBeQsSbXubna4HuLHHJuIqW3/AEmG3o+9vYi9/S2IY4qo72M3pq5b6R9dN7eww1TFKmIaQFqd5KLNKSD3jY+Fz9Ov3x4JW3N28utr2AsPbywPqOJKRRvUI1/CMM5/RdvrbEVOMqUn/ejyPLuD9mJH6YJtaY1IVEhG0nYdCduouev/AK8sehrgX36bEk+nien/AK8sBZOMaUAkNIx/KIyD6btZQN/E4Hf+0iME/gm3/wA5Qb+vcIH0JxRr0m71MzQm3w8rb7Xt0/0wsZ3S/GZpSUvzLdA4Avs765D9Iwv0xrHxtPLvBSagDvbmy7D1RQoww9mfDVXPmvx9RA8MaoSpKlAzaBGosx1EaSSSdiRhTEV2vbDUKo8EQFd4xmMxmEEBZjwrjMZiKlry973PtfbGwXGYzEUJUGTIqdpec0ERlItzDGpaw6d4i+NMz4Zpakq09PDMVFlMkasQPIEjpjzGYiqVtRcO00P7qnhj2t3I1Xby2HTA6p7PMuf5qGm3N7iJVN736qAcZjMRWiOXcOU0AtDTwxA9dEarfzvYb4Gt2cZaTf4Gnv1/dj/TpjMZiKLrPwFl7py2oqfT5CJRb2IAI+hx7QcC0EKOkdJCFkFnBQNqA3AOq9xfe2MxmIouadnuXDpRU2xv+6Xr9scazs2y6Vy7UqajudJZB/lVgt/YY9xmKNlFHl7KcsZSvwiC4tcFww9QdVwcQYOxTLFN+VI3o00lv0YY9xmKlRc867FMvn06FenIFvwWFj5alcMCfXY++I2X9hFBGe+1RL5guFB+kaqf1xmMxpXuW9d2F5fI5ZTURA/wpKCP/wCRWb9cS8v7GMsjHeieY2t+LIzfoCF/THmMxIVKJJ2E5eWuDUqPyibb9VLW+uCUHY/laoymm16urO7lvo2ru/S2MxmIqlRafsTy1X1GOVx+V5nI/Qg/c4KydmGWMgQ0UFh5LY/VgdR+pxmMxFqFxh7JcqVgwo4yQb2LOw/ysxB9iMM0WWRIoVYo1UbhQigA+gAsDjMZiKipFsZpxmMxFAvcZjMZiK1//9k="/>
          <p:cNvSpPr>
            <a:spLocks noChangeAspect="1" noChangeArrowheads="1"/>
          </p:cNvSpPr>
          <p:nvPr/>
        </p:nvSpPr>
        <p:spPr bwMode="auto">
          <a:xfrm>
            <a:off x="0" y="-982663"/>
            <a:ext cx="2228850" cy="204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69641" name="AutoShape 14" descr="data:image/jpeg;base64,/9j/4AAQSkZJRgABAQAAAQABAAD/2wCEAAkGBhQSERUUExQWFRUWGCAYGBgYGR4eHxwbIhogHRwgHx8fICkgHhskICEcIC8hJCcpLCwsICAyNTAqNiYrLCkBCQoKDgwOGg8PGiwkHyQsLC0vLCwsLC0sLCwsLSwsLCwsLCwsLCwsLC0vLCwsLCwsLCwsLCwsLCwsLCwsLCwpLP/AABEIANcA6gMBIgACEQEDEQH/xAAcAAACAgMBAQAAAAAAAAAAAAAFBgQHAAIDAQj/xABNEAACAQIEAwYEAwUFBAcHBQABAgMEEQAFEiEGEzEHIkFRYXEUMoGRI1KhFTNCYoIIFiSSsSVDctE0g6KyweHwF0RTc7PT8WN0o6TC/8QAGgEAAgMBAQAAAAAAAAAAAAAAAwQAAQIFBv/EADQRAAEDAgMFBwIGAwEAAAAAAAEAAhEDIQQSMRNBUWFxIjKBkbHB8FKhFCMzQtHhBWLxcv/aAAwDAQACEQMRAD8AsjijOpInREIQNa7kgAAk76mRwqggBiUbeSIba9Q6U2dSsiIAvNaRo9ZU6e6msnTcG/8AARcWcN5WO3EGYxK+iSIvoTmlgygqLsCV7wctZTcJuRt42xpnNbTCldYxFqTuxoSUXmWbSAVFwLht162cC+4xFF4OLlHzKwKllewupKiW4Ukg3PKY7jpa9r7dBxfGCbpJYXuNIumlnDlu90HLY7XvtbUSBhCp2zCw1tRSjUYzAuhZCNGldMmkxK6iQoA21iBdtYOGHJ0iKklkCKpDJaMi5UTS/iAXdLTH5VQWB8wTFaYRxOryiJB3hLy3vY2GiVgRpJ3vGRZrHxIFxeFScaxu0gA12cLGI2DFlJZQdyABqQnc2AKk7EEx4zTicjWC5uxUKltmCG76BveVlG9jqkA36dfiqYFe9ESGOglj3TZR3A17LbR07tt+m+LhWGytzxooh5hjcsV1BBpFjyI5dOosAT+IALb9TpsrHHPMe1HL6cWlnAkGzRKC7q3ipC3AIO25t64yWKnW0bCFdIvoIGyiMgE3PTTDYA//AA7/AMFwu1XCuWT1Dyuolk0hyGdillDpZUBF2UQsCrAnbxINpCvLB1Xsvb7Rg92CoI8L8pb/AEMl8a13b7RqLpBUMT+YRoL+5cn7DBqhyyjKfhQ0wXTcjkRqApXfVdRsBs2/dOxtjhQ5XQQugihp4y+rSyxKN1ZFIJI1hruBb6dSL3l5rWQcQg2WdvULsedTOi2upjcSk79CpVLe4Jxzru3+IG0FK7nw1yKv/ZQOx/TDLU09JWJGZVimXSroJUBIDhbW1dPmS6gmxK36jHbLDTRgcgwxoWAvEqqL7b9xRtuO8dtxvviQOKmQcUnRf2gAt1mpNMgPQShRawIvrUMD9MZB/aBUsNdJpjuAxWfU1j+UctQxA3tqHvhyhzWGTS9wSQTdlBZbW7pO5vchQBe5BHXbGZvNBJGsdQEkhlue+AyaUUyM7XsFCgX8/DzxMvNTKOKASdvlEPlhqW+kY/1kx1p+3ahaN2ZJldWA5Y0MzAgnUCHtYWsd9rr54lLlOXp0ho1tb/cx9T0AuhJN9rC5vt12xIXJqSVNoaaRCwY2ijILKNjstjs1wd9muNm3sNnetClNpHmhVJ29UbSBWinRehbuNb+lHLH6A4JS9s2XKpbVN7ciQH7lQv643qOHKZ4zG1PAUNu7ykA26fKFP64iRcD0CG60dODa37sN+jEjF7MrX4dy3oe2ugkfS4mhH55EGn6lGa1/UYl1HbBliDaoL+kcUjfrpt9ziDXcD0Uws1LCLG4Ma8ph9YtJt6HbHCDs5y9P/dY29ZDI/wD33I8vDFbMqvw7kRo+2LL3IDPJFc21SRMqg+rC6j74mv2o5YBf4yI+1yfsBfAGu7O6CUWNNHGb3DQ3ib7r4ehGI0PZXl6kfhO3o08pH6Ff9cTZlQ4dyZcv7UsumkEaz2JvZpEeNDbw1OoW/pfE6fjzL0+atpvpMhP2BJwoZn2X0EyqFiMBU7NAQpPhY6gwb67+u5vCXswy6IlZJpAxF7PVJGbeelVXb6YotIWDSIVj5ZxJTVAJgqIpQvzaHU2v0vvtf1xJfMoh1kjHu6/88U/W9ldDPJeGssoATQHins2/8TPcE9bW87eQ9XsRphcNPNq/+XCLH1Gk39rjFQVQpk6K5o5AQCCCDuD5/wDljfFH03AucQqI4cyCxKLIBJMoA8gojIX2Bx1bMM8y4iaWX4mnjZWm/Fje6XCm2tVlU79egO58cSCqLCNVdeMwI4W4iSup1qIwwViylWtdWVirA2JHUeB6WwXxSwhldkUMr63HfAUKdrqVcupW42bUfrsLYW+I8qjpIWkhSZ2MhkIhQFj+HLYEqhst3N3kDbG2+wwYzvhX4iQOJGTu6SB47kffQ0qf1+QIZI4sqoMuligLSu837tI1B5I1aYXRdQ7y6Y41UWuoexXYCKI3lkBNPBJPC0D21mLUzWJkDqhGjWTqWNtC9691JYXv0jyhTGFXmFGuAwYX0mNYSn7vZdKKpuusEG5vfHORYKWKzzqgEo0PMQACoKqnzDUoQWsCP4iOunCpV8eRSotWyVHLAePUkMbXUq8d2tKGQXkBCNq+Re8S18WSBqjRGrUVhziZJFWroqkadV2p3WdI7ukrBgqa0syh7d5tJ6sNgzx5DHYgByCugd4bJ3QFHd6AIoF7nrck74FUeXwssckRAjYrMgEVtmSEgjvC0n4XzW2DsLE7kPm1bT0ssMU2u0o0xy8pdAYmNNbHmahIulSzAC+u4tY3sCNyoNLRJCZ6pIJy12OpxZbh1VrrJECmpQJF/GO6MdynpfamyUILyFma7MzXNrlp2/KOgmkF7C9hYC1sefsbvglksJFkCiOwLLIG1EayvMsCodAvzEkEBQItPw6FULrVtNx3orjdY11Aa/3v4d9d+rvti4PBWGON4U2nyxArWDOssQVrkDUmgLe6qpJIPzG5F7LpBIx7+yBqVjzCUYsbkd8l0ku9kAFmjQ2XT0tuCccVysCFYtQfSwb8SPUG9HGvvDr9k/LvzfJUaQs5DKWDFeWO9Zkazd7cDRZRbuhmG+Ljkt5D9HqusGQRRsptJqWNYxqYX0oYyOijxiT0HesBqOMkyWEqq2ey6Ld8f7tQqdV67DcWPUAgMwPuW5cIIwitcd2+1t1jRCep3YqWJ8z49TJJxoNBR2UWkSQobZJEVKsHYWCjUV2AIKi2jSQpAI1A331ahtjo+XxmMRaToVGQAELZWQoegtexPQAA+HhiT98ZpxrKFvYs4LiKOPma+9fUWA1CyliS1tr2YksQSfSw2xtTU6xiyA226m/SNIx5fwot/W+OmPRiAAKxSY0yAsx4DjMbY0iLDj04zpjNOIq0Wtseqb42048xFJS72g108OXzSUxKyKVuy9VTUNbD2GxPgCT4XFd5NldJUxySculaS5kY1dZIZCADrYxwqLAne1ybee2LnQ+WEjjTgWiFHUTLBFG8cLupUsi6gLglVOgm/TbqbdNsL1qZfoYStVpmUpZ9wxTQRLPPQ04iIBU09a6MVaxBVJkuzWPQW8dsNHZHmM0sEqMJTTo4+GkmB1Mh1XW/Q6bKe7sNRHljnwh2bURhgqJIpJHeJH0zsCoJXpoUAFfIMTtb2xYCoAABsBYAC1gALAADYAeWM0KRZqZ+eKqmwzK9C4X+0HUMsq9F78vew/g1rr+mjVf0vhhBtgNxjUhcurD1/wANILe6FR/rhl2iM/ulRexBVGXMVILGolLj8rd0AW8LqFb638cWFituwqIiiqCb71LWHtFECfr/AOGLJwsucsxTHajOq59l7KdbqIg0YHT8c6fqQzG3hpB8cXOcUVkjfF8QVlQ24gMmj0KsKeP9NR99+oxY1WmCXALv2u0zmlgdSNEcxD/1qVU28RsR9RgFkVDF8BGjFCki3YltN3ZugbbvAqq+6+Iw29qtKWyyUj+CSNzuNlDFenjuw2/5YR6aFTSZYJbcg1EfOJG2kyP187jVfAcU0uIE710JyPcTeyL5HxC+VyNHMJZKFtJicENyt9xfysDdQR0BA3IxYOcZLBVRcuZFljPeG5FttmVgQRcePiPMYQOLeGv2fJMuiR8tkCqbMG+HkZidri9gRcH1FzfYyeD84kpatcvll5kLpenZ+oNu6gPSxsVt0va1r2wSk8g5HrNN7XCR3fRe5TmLZLVPBMJWoJTeJ7BgrbG/0GpWUb90NbD3mHFtFC/Llq4Ub8uq9vHfTcL9bYDcdxw/s+oaZFkVF1IDcfiX0xm4IOxYX8xcYicKcDUr0kUstJDzZ4xI479hq3XQNVo7rpJC26kdLDB7iwWXNcx2VqJ/+0vLu8fifl3typbt4d0aO9gWO2Kg71xOLfKCi98+Qs50nx71sGp+FMujRRLBSIi6mXWqL0F2OonU1huQSbDEJ+MMq0aPiKbRHYhOV3QfDQvLs39AOJJ4qpeDchDI+2GELqmpaiJGF4n7pDm/S5CKDve4LDHKHtgDXZaCZo13Z1k1WHmbR6R9W+uDzcf5a0eo1aMpNtBVy1x5xlSbetreuOknaTlyoG+MBHgqiUsPTQFuv1AGMzzVFx+pL1L2kV0oMkOVSSQeBBkJ+4jsfop98apxtmtQ5amy7THH8yyhtTHxAZjHdv5VUnzvhgftKyzRzDVXP5eXIZNv5dNx73t6440vajlsuq87IV2tLG4J8raQ1/bY+mJ4qp4uQYcQZ7MS0dHFAq/wygAsfEXlkUn3UAY2bN8+kIQU0MB8Ze5b7tK6/ZScMlBxvl8pKpVxA2vZ9Ue3vIqg+wN8dv755eHCfGU+omws4Iv6sO6PqcTxWoH1JUkbiHaMGmP/AOsph/XVYi3pF98brlWfi3+Op9/E6Tb/APr3P0w51fElJEbSVVOh8jKl/wDvf64IcvYHwPQ32PsehxcDioGNP7kjVuUZ2X0x5hAI7Cz8pUa+kA3URMet+h+3QcJeF86voXNQ0ZNyxDK48xtGWt5AOB7YsDln8p+xxqyHx+2LyhXsm8VX54TzePuw5rqD/MZA9wf5SVkNreRX2xqeHM8i/d5kkmoWbmE931XmRt+gB9MWIMLnFvGQo9EUcZnqpv3UC+X5mIFwux9Tv0AJELQNVl1NrRMoD/dfO0A5WZCQuLSaywCb9ULo3htdQp9ML/F0VZTxPTS5tFUc1d4WBklZrX0AGN2W5AKsWQAi9gcE8yyuurtPx0/LhB1GnpUP2LnukgeJaQDewOJ2W5IlKpSnj5W5JYG7uu+7yMA2npsAq2JuPONplxhKOcP2qJkvMraakjpM35DR0ypLDY69ag3PVWIGy7XACg74nDIM9f5szhUKO6UT5j/NaEbepv7HAuu4UilKyRhoJVfmCanFj77NY96/y77dd8daDjSsy60eYIaiAOF+KF9a36BgRc28msfAFrDFup5TBVseHayFJ/u5nkg1SZlHEw3VUuASCLaikSi3vq9sQs9yPOnpZ3nrIrCNi0SkaWj0nXssQQnTci5Jv4g4syjro5kEkUiyIfldCCDv5jx9OuBPGpYZfV6FLMYHAAFz3hpJsN9gSfpisoiUyaYyzKCf2f55Gp6rU14xMukeTFAX39e5t4Wxa2K07B5I/gplV1Z/iGZ1HVQVVU+hVLgjbr5HFl4ClN68OKI4Jl/2xX8g/wCHYykiwN7TDRY/8TMR5j22vCvDcp9Hz6Dp/wCKx0/rbFIdi0aiKqB/fa49QOxChWA+uvWCPMDGm95FoiXhNnGyK2XVgbf8Bz9RZl39wMVtRwhafKlc2jaqjeQnpYuTv6WJ+xxZ/E8ojoapiNQWCTYjbdSov9xir6Gl1U+UQufw5apdfsZe6PszHA6/eb1TtbV3T3Vs9oMyx5fU8xFcCJpGVt1MjOBGDYg91ipHtisqS7yZQuhDMZFkAF1VYxpZtlP5QrbflPnix+2KvEWXSRBdctW6wovXckN/2Qu3qVwg0NKf2vQQM9vhoLhr2LsqNdb/AJSVtby1DxxTzL2pPDiGO8B901do9OHyup+Y6VVxY23EijfzAuTbDDwnVc2hpZC2otBGSbWudIB2HTcEYVe095Blc2gX70Yex6Jrvf8AzBB9cN3DkaLR0yxm6CCPSSLEjlqb26i9yfrhnem32q+Crrj2QTZ3BFMbxRRqdIIO5VpG1A9CbKD17oXzGOcvDNMBqjgjZB0LBv1INjf1OOvFMCwZ6sjlUjqIgzPKO6CE0vpbwIKJ5fNboRjlWcUU8Qb8ZZwxPdiJuxuOoNgB6ny2xxsZtTUhkp3A7ENJqRM7+C6VHD1KwVuTGJWNgCoC2Avst7atI/KdsYclpyr2pYddxuUBI2/hGrQdvDT13wlZvxLJPPG0AdVhJdFJDMDa7M3pZdxuAL77nBnJu0xQ34sehSpvpAa7WF7K1rXPTcgYC+hXDZBJ5SjNxWFLi3KIm1rI/wD3fppCSIU5myqDEd/W3yk/03xrmGXU/LYTwoGj0qrNsF1GwB0gHc364C1HaDTlSQkyy2sq3G/ip1Buh9AfrtjuuR1uYuvxEb0lNcM57wZjYWIVjqc2tYkBRvvfrmnQrEy8wOqlXFYZrewAd8Qp1RwzSurK0AVwvdK9256HUyn08b44/wB16URuoiJOkDvMxb1O7G3nsPpiNR57U0DotfExU6lWcrrD9SN+jDfzuNr9MEP760oYShwb2vHobUu+/dC2C/XFOZiGmBJHVbp1MJUlxAHX0Uan4Lo1jYgl23Gks17EWuNOlfvfEOLgKnJ0tLLpANlMa9bdLkf6DHHOM/eudqejjLcwBWe1hbVe9jtGgP8AE3h4DE5eMZFlWCuURyRFgHtpVgBselyD4MNjcdLnBMuJDc0meG9AzYNz9nA6+yjx8IySLpesmaId1V7x2G3jLpH2xKpsvzWJ+VFXydw6VVpH32uFswZR+owaMsbxpJDuG6urXU7+IA2t4jGVTR/EpTxOS0qF1Pyhipt0PjYE38bHAhiq8n+OCYfgsNAOk/OiK8BcWyzNLSVbaquC7F1ACsl1HUWGtS1jsOo62OFV8refMM0dZJI3ScRczbWkZWUnTuLA8tEBvsl/PHbgrV+3qhQLf4dhID5hYr23/OF6eF/DB/POFaqOrmqaIQSJUaWmgkYoeYoI1Kw7tzdjuerHY9cd6k4uY0rgV2m7RcAkJUj4RhLSxGercII5R3ztrMqtcaSCCqp3vAE43k7O6e4DNUXO6ksCdJ2C20dBbrgq3C2Zo/xYEMskicuakDAaUDXQI5JDtte9+pI7wOIhz2r3VMqq1k3sGVtPoSdA2+ov54ca6mDeIlLEOFj7IZlfBdPOpdDMiGWQLFGbj8PSgJuCdd9TW62K9Md5MkqUCKlezCVli5dQnMB1CwBB1g2AJNwLWvjrSzy5YGjrYZdUkjTiaEFlbWi61NrWZCu49/CxOpz81PL+CpqmZIp45pHSOwKR3ZgGv8xA2FxfpvfGAW5STHuoZn58lduzOqqKbMGoiUeKRWmbQLhbxBlcHqL91SvqNvHFtGYJd26KCx9gLn9BituAqb4nMKjMBqEYjEK67hzIY4w509NIUEWv1I+jzxC3+Dqf/wBvL/8ASbAxom6c5CUlf2eYzera3d0Qr9fxD/3SPuMXNiqf7PyWpqna15V/+kv6b/ri1sBCUUTNqoxQSyDcpGzj3VSR/pilOxui/wANPM25kkVL+iJqP/ak/Q4tvjbOvhKCoqAAWjjOkHoWPdW/mNRG3jhA7OOYcuiaVtWpnMYCKoCX0jZQOpDNv5jG2ao+HEvCL8RIDR1SsLg08u3T/dsfvcYqGaRjlNM2o3WZbP8AkAeSxv4W/wCWLtMQbusLq3db/hYWP6G2KbyikBpKqjkkVFjmaMO2kWAYG9mI6Fb7G/ewLE2h3NPVGy4jiCrD7cZQ1PSwqNUstSOU/wCUAWYg+upf1PhhfyGn+JzmaVvlok0xjxLsSAfa7SH/AC4hJDUzy0RqqiAx0wCQJFbvbKvU9T3R57jYDBDsri5gq6tjeWWXl+yqA9vS5Kj+nGaZD6kjcEClTLQGnefRSe1qYiijTvCF51WZxvpUAkbep39SoxYkCKqqI7csABLdNAUBPpptivO1UXp6YSXFOapee4BOlANrgehf6gYshQL921j0t0t4W9LWw2O8tn9VyD8Q8L09YqrUR69BJQhmUqTa9ipGxsNjcbDFOZhw3HLmlRBCNMcL6QF1NspRCCzm+q5Nz4EG2L6YYp+jpQucZiIblEYuT1C/iKzAnwsWcX/l9ML4klrCQrDGuqtB3oLQ0TLl1RNpYhjJ3rHcX0WJA33ufAfrgnwbwgkWaJTzFrvScwFlU6XIBa4ItYAPbb8uOE00n7G0pcKIrnfwMpLW9SN/rg1wDL/tqEuS5loFKMSSRZUN236kI3+bCFNziXdT9lvFMytaI0A+6zJxXV01aqVvwz00wRU5QbSoLoLSC7KLL4E3I8NsEqPs/wAzMiqM2ZVALo2mTXckbOrdRfzdreAxnY/DcZgHF5RVAyad1Pz2CsOo16/oR5nFg1K6UkLOqlUdnfcAEKd79QF/546QY0tXHc9wNlVeaZ+KnIKppO5NG6wSnSPxJFdCDpFgpYddrizdb4yvySCmXKlWkpxNU8qN2mUlUPLj1Fl1hWkJe+676beOAdGinheZuSWdasFn3690B7g7gKxTe4u3nhu4jcNWZC0jrVFiAR1Dllj/ABwLWsGOrcC+npscLgQ6Bx9kUm0qHR9n+ZQ/hw5hEgcnUqRtGunxfux2LfbrYNjjndLV01MJM0+GraOOQqpBYTEm6qyMApG43udwD12OLWWEWN+pF3I8vBR7/wDM+WEPtoiBoYAAxleqURKPlvoYd4HYixsPfyvhlzGxKC17pgqt84yVY6usjp3kWKBefGLk2JVHA3YEGzHvbnu+PXEFsslB5uty/IFSjAE3sw1XLEk2Xe/T0w48QKDmuaJKoBanC7XADcuPv2Hhf6b4j5bl6VC0UfMVOZRzXN7kMRywG6bXF7DHPfUhxnT+pXVpMBpgmeXn7Ij2cZZU1Fd+0ZkKRGFgjAKFYkcsAC5NgNRPkQB6Ytc4UOyyqVsrgC9UMkb/APEJGYm/qGB+uHC2OmxoDbKqWmY6la2x5o28MYRha4j7RqSj5iFubOlvwkBPeJ2DOBpU+YuSPInbGiQNVtzg1M6sR0uPa4v9selTt6dP/LyxWM/aFmkoUQ0SQld2LgkP42HMKWHoLn1GIFVPm8w/GqzCrG5WK66fJRy1G3/WH1vgDsRTbvWJc49lqtx733JJ9ycYI1bZgCp2YMOoOxBv4EXxVmQcT1lPWUtLLUmqSoez8xbumohVIYktYWLWPk3uLNmJKMBe5RgAPMobD3vgjXh7ZCskwQRcIR2ecP09Oqz0mplnVSxDMUILahYfKDHcoPEBCDu2H3CjwbTlaWlDKYGWJA0Vj3TpXbba7Hc33Bk33w23wJc1KHa7AWyipsQNOhzfxCyoxHubWHrha4dzeKHKYKiTUkUUAVtrm6sYzYX31ODpv5+GDXbZVhMqdT1eWJR9JA/+iHFQcfU08dBlqEn4f4dTt05zXc6vXSy2v/P6400wjUnlkkJ2HG1XJGZIKFNN1KLLN32Rr7lRYKTta5Gx2DXvgRTfC548nOjalrYwFBSQNqALfwNbUVIIPjaxvjhlvHEBjAMvJMsdnQqxUAHYBtPQW2P64Bw5zTyZrDKJFp4omV3m5bAuwOo7KL3Y9y5Hy3J8sL0q1RziHhN1Q2Ac0opF2TyrVRK4jmp2NndGEbKtjclWuwYXBGnUDa2LIyXJYaWJYoV0Ktza5JLHqWJ3JOw9LADYY65fnFNMWSKeKUoO8EcGwv19RfxGJsUeq2ncE7EWI+4/54dAA0RaTGNMgpK7Whahj8V+ITUm45g0OQtx08f/AEMWRI1ie79PAen06YqjMaubNpPho4Ujpo6mxkaQiQtGGvbqFBBN7obeZO2GThftAapqTTVUKU85UPHpfUrgjVYde9pOrYm9m6EWwMVGl8AoBdNTNuKb1J1A9d+n1xS/D/4dTmKKwdVkZjJ4MoeTYnwv18uuLpVgLEmwBBJ22HUn0xTHAlM7/FmK8kYluJCoGsEv1BNxdSGsOmrC2N/SKYpRtm+Poo1cj/skKALiGNm6/K0lx+mm/nvtg1wDIBnNMUFxJQiwI+VVQabeROjf/iPngDmda5yZFVVtcXYC5Vea5VSx3NrKtvDbDBwzMoz2hEKAL8LoOkEDl8t9L7+dgfqMKUd4PFymLJLdNzfdE+yniOlp469JJokIqXdJpXVOap2BCk32tfYfxYYc042y6WhqEWug1TRSRglje5jI+W2rx6238LnFU8KcNSVUMogpqOSJZGjWpqDIhOwsQqvYtYKb6TbX164MZxwbWfCSyzJlcCCJmYRxDmaEtbSQrWJNgCCD0ucdITC45iVrNUE8KRjTpBlCEk22+IZiwH8W9hb0J8MeZlmL01Vlk00zslPKYwZERfwe5eRTECTGUYWBudvfHTP5w2RZQZF7nORXhHzSKpdbqB1uLn/rB54j8W8K6M5ipqDRTMYw6kyOQDd2a+7aBpX5bWI9xgDQZtzRw5uUyFaJ4/y07Ctp7Dc94i/nbax9hfCX2tcXUlbT0sFPUQur1A5jqe9GANIaxsQO8bnbpbxOFuu4Cq5pAi0KQSagZKhXBgsF6gLcLc76bE7Cw3OOvFXDs8UtC1aKNkkqVQpSxCJyCVJBPLW4sfoT9jS4i6DDQbGVJz5L53mIYkWp+WD1OnlxgMfH1JHriLlEN4cslYAR6mivboAjar+JBK6vpgjVVLzZ1me5F0+GIAF7EKgax3tsTceYwJyWrb4bLpAgJjqRAAD8wcsjjy7wKj7nHNqE5vL0K6+HltMHr6jyTb2OzgUk9Mf3lPO2sg3BD9CD5Xjb9PPFgA29sVp2Tjl1eZQyXE3MVyG6lQzgnbwu6H+oYsq+OtTMtBQqehHMpT7QOJpqYU0VLp51TIVDMLhVXTfb1LDfwAPja1fN8PQlhDE0tRcMLgsyhtlJYLcA3Gy946hc73DL2iIDmuWjdrq3dvYL3zZv/EjxCjEfs3y4VM9fObhDKkS2axNtR03HRbBCbenlgDwalXKTZDfU2bS6LzChUXC1dUN/iaj4dAmu0OnUGO4DBStreOpiRsPMiFnmR/s1qeSMyzTzMU/G6SKRYkKu/VkALM25v4C11UWVqoIAAQXLEbam228wothH7Qq1ZK/L1H7yNZpCwttEV0qT7upt7Y1UYxjDASlOo99QSSg3DFOXzwsgGmnpiHO25YWX9XUXHgMWlHa6+4v98Vp2cwmXMa6dzZoQtOqeSljufP8Adj6sfTFlgfUf+GNUGxTA5J+ZLjzKhcKZg1TDDPIuh5O9ok+bSWuCNJVbabFboDa3zEai2YXMmpzDDHDrEpQhLveNmKHQpKBfCy7jYgK3jhjXpv1xS5pVfdudeseVlWUMZZUVb+FruSPXSpH9WEviyGZMipYNQeSXkKQ7DUwILgJfqVvGu3RR74a+3yi15ajXA5c69Ta+pHTb1BYH2B8sIPFWYCeqyc2OhoIm5fiDr0k+VjoWxvuFviEwCUWnw4oJFw4sYiplVWqplLSSPZlhj3B0joW2Ivub3sRcEG6jLaGBUjk5SgKdPNJLkHq11PXysPQY9o35mYyWFzFTCNj4a2cG23iQSPcHA2eth/aNVzZQiiNUUmxF7IGUbG4tqF/e/XHOzOeYM6TZdHKxgsBrAlZJTZXIF70YsSBYyqT0+YkHb1JHjiTSZNES3w1c0UerZI5bASWsD8636X+W+3U2x3WjoncIskDM6gKAFuR4DawDfZsRc1yOkjPfCll7jIgcsDa41hSSD5EkG/nba2vMwC71Ucy0kN9F0pqXMKZnkBScyOWeK5Gpj/GCQpBP8p974LcJU0+YVsNQyRxw0UhDKHJfmAXVSD3uoXyWwbxvgdkj6JBHHKr05h5ianU6WMgW17Are57pt7bYN8FZh8HLWXjlmeoqbQwxLqdgoZi5Ymyx6ZF7x269bHB6N3y7zQ6kBggmJurKeFWGhvlYaD6hu6f0JxTPACHRLGrHQkw5bja9xa5HjsqNb+bFl5LxZzqiWneAxTQKruBIsii5+UsoAEguLqf5utt64y2KOHNqynQFYFc2R9zcMtiPTdrfylb3643jAHUiUXDPG2aeoUGrqSmUMgGog8uToQp5zX+vdH+bBfhqIxZxlqq3M/wwRtI2EfKfvX8urfQemAsuaMMrng0AtDKyyEAfM019WofNa1vTbrtgtk1DLDmGSlTeV1AYgggw6RcWBvsjP18h5YVpWdB4n0VYk5myfpHqj/YrGz0cqkWp1nJjN+810XUpHkAIz6lj5YYu02Ifsqs1kqdC7jzEqaE9ibKfc+WE3su42pctiqoaqUxhag8tCjM4GkKxYKCALKo97+mJHH/aDR1tLJRUqVFRI+kq8aG2oOCtwe+wJv0Xyt546ebswuNl7UrWZjq4ad0Um2jlDbqsYSQDpsNL+9sEKcE8SS8q1xQjmlvE6F0lfEf7q/s/niLmvOSp4fDf9KA0OlgAFKoHJHUMFJHupt0xxzDiGCk4gnqassiR06pDoQnWWjXqQACdJfqbbDfujCzD2gfmqMRaFaAoQthbYG+/8TeZ88IPakOTW5RLIOYgmN477lyyWa3jbb7AeOCq9teVHQxeUEm1uWx0WPVrXG/8pY4V8w4pizPO8vemWV0hvzBImlVFy4cbny1bgbovXDFR8hCYyCoBMkudZnJGN47x2LBSdJCBt+u6avqMBqOpVcuo2VQTBUB3+a7MXZdPlcbEW9eniYUM+b5kXYRTAnQpsAVBXQd9iSBF/mv4YEU7f7MiVFu3NXVcX/E55v8AXYD298cp57fiPQruUGzTHIO9QmHgtv8Ab1RqYKwp2Gm/z2EI2/Ntd/Zb4I59xvWfH1EVM0aRUYuyumrnMF1FSeqg2IFiLWvuTgLJWauIKJ27mo6bhdNyTIALeTEhf6sdqunH7YzCJroJlVtI31hlUM4PnZmNh+Y+WG21CKAc1LvadsWnifRD5+LI6/MKCZVKScp4ZksdMZvJZ1J6qQ5bzAW1774bOxyMtJmS30D4hSIt+5cPdvLvCw2/L7YqzhumMTUk4Ynm1LQ6TsNKpGGN/MiUi3hb1xZ3ZHOEr8yiPelbTIH801HunyI1r9j5YIP1J5JV96XirQmj1WiS6oPmI8B5D1OKm4rqUbPnWJe7FSCOa3iwOsD3AMa4tw3A0+Ldf/AYoOsrQ9Zm9RGdEJ1qG3N5NwGB6gkhz/UPTF1+5Cxhv1AUKyPitooJRDI6VlZUrzH0fLEQSNJse8Xfe29htixOAOJZ/jp6GomNQIgHjlYd6wKBle3U94dSSCDufCtuCMuX4uOQghY4ebIXAAQm4Qrv0tpa5At3vIHD52NwryquoINnntzmvcxqC7bnyJ1H1I8sWxxz5RoEVo7IdxKc+CqOSmhHMeZ3IJZJj8jMxc2CI9idX/xG2tst7BzibUoPmAdsKfDGamsVZiAjMpfuMHAWRii7K/zFUUklWUEMAQVYBtiXSAB0AsPpjSVVTf2hKpvh6WJT88jv/lTSP1fC1xhRrFnVJHGL6KZEYH+FVSRdvXQNXvhj/tAxaYqSa4ujuoXzuFe/sNFj/wAQwmZ7mTS8Qs5VlFguk7EKaa5v9ybYHUPYcj0IzDqFGqpTGc1Kt1WK58RI7AFRb0aTf0w4cI5fQiGjQClE9RArxs8OtncH8ZSWGnVrBUAG+1gPNMzWTTHm66QwLwNfe4Yt09xcj6YLca5eEyzK016lVUEmkAuC6GRNPQgd5gBcX0jxGJh7Nnp6BZxfacBO8+pTHnHB+Vq0lKUhikkUSRqxdX1FiLpKzWYAXHKHj4XwD4IgaCikVRy5g86yG9vxEUadxvZdjbz1HxwwcO1JrYZKGriWWakkWF2IBunRZCH3JupDWIJuCMKWY8vLKhXpxURxO/LmhlidF625kblmU28Ln7g7M2IDgg4d2R+VyJUFHQQU+XTtyzG1O0Tz8lZVhqiVcmZerGxZFDfLa/qDuUMKfLs1moP8PATzKWR0Kk2iXmFdW5QtdY73sTjfgKrkirainlCstUWqIWjKldEfc7yqNgy6bMdiV8zfDNn2WyVNRSQshamUtUTEi6uyWEMZ8DdzrK+IX02XJgwiFsJR4H4soIKNAXljZyHqJZEkKmofqGl021Hdh4AXub3wK4vo2XP4SxWMTRKI36DVoZO8R17/AHT6FfTBfMpWznMZKcyMaCiKltHSaYEAgv4DdxtfZSR1BDBxTwhBXhecGDISUkQgMLm5G4IIvY2I2PTxvtzTUYW8UxSL7EblU1bA0a5pGGQRiVQVJv3mYXZb72be308scY8xSlfLKhGOuK3MAsW5dwCNN+pDSADxGCFbwCtNXOtVT11VTEAxSU4BLALez7dQBpsCvS42tiXw3mcVP+NRZLVSsSVgnkd3N/HZU0rsf4N/C+ACkW/OULT68gtj5MotJ2h0lRKr/sueom6KzQxu2gX3Bs1/a22/exvlnaTEistDlU/JXvSmJQlvzErGrC4/mYfTE39u5/KRGtLFTdLyu11A67apHG3kFY+gxpNRZ9NdZq2CmiS5eWNlG3n3RqF+u5Qf6YsUybEfdL31S5xPxc1bJSVCUNQKeln1awpLObqQoZVKrcruAzdfa7I3aNVPZXyepZXN41IdgbHfZoCLg2tYYVM7zaaGTRPnc0zL8vwgdrbXBZhJEnTqNTEY8yuigqd5s2rIea2n8dGQS2/K3xDIdJ2ux2JH1vZt0VZjKN1fHrs0ixZMonkCiQzovQnrIvLRitx8zEC43OCK9oFTTQs1dTowBSwpSV0o1/mV9tIAFrWBuB6hfzrhGpy1nrDItbE0QSR5ZNEi3Itp1O5bYC2km4vtsML/ABDxzLURsFifTIOVzJCXJt/CpACgg+/sMBex2YACyYYGZSSbqbS8RRz5rLUEcmOojDKZyNtJWxUggWJjtt6je2OnCbVMqNFHOsECzsupUVuY5a9yW2CgFenmNjiNR01W1NHHLBSOsOpY46hCJAGYse8CNgTcKWHjt5848pr4ZGeKSmBe2pE0LGbAADQUVPqPMm++MVBTMwRNteSPSNUAAtMXNuf/ABSM9SaKvpGqJEMMdT3ZYwLqBIhYEDa4FvPx3OGDiuLk5+hB1GpiGoeMQXu3B6EfhX9rjEXgXJZa+rM1cJB8LpKRcrRGzarglh3diAbDdtt9IsZ3aRZc1oGS5ldCrg/KY+Yw++ky39ApwwGRRgoZcTVz31GuqR6iP/ATyCyiPMQRGOsd4n6X3Goqo/6seWG1HrqSsnqqERlahFDcy2xNjcBmXyv1PzHY+GvCGWQT1eZ0dSC/PtKpU27qyF7ggHS4Eidb/wAQPXco3Y0GuTXT923JugJjt8tyZN7Dbu6OgO3TFhhdDm8FgDvNIm6ivnOdTW11aQ6NwYkBLnw1aVPdttbp6HrhYzrJ3pqJoyzyS1VQt3YFQWsW/iPi29/G/hbDg/Y8Ta2YVFztKSt9QvcWAl2/qLee3TEnLuyWmgkEsjzVJiJdI3Kqvd7yhgLlunmAfLwxNlUJBcbLUNaDlaZhKK1AR8xn0fhRKtGsd7auWohGoDx2W5t/E3lh/wCzfKHGVQxTH96rsAOqpN8ov52Yvv8Amt4Yqiesc5dPUFrvV1IMpt0tqk6er+PlbF1rCtDlxCsWWmpTZ/PTESD9SbgeAsPDG6PecVWgA4D1Xbs8yuKnpYhSWeOQDXIRYuwAUsbnax1gADwHW9y63wm8D0xWipVk2cIhJkGuTexALjboVAH8KlR1GHLGkkqf7bCDW5ch3UtuD03miB29tsJ/ENYDxJKTc/imIW8+SIx72PUe+HD+0BHy/g6hSRIrOF2uNtMgPuGUem/phWz8p/eMmxUm2rpYymmv3dtrkr6k733xip3CjUe8OoXtLEDPmkTRiVGRZiL27wjLKl+oa7bW8VwT4TyN63IGjMutxIzU1jvFJGO5GCSPnN7DwD3GIeRs0ddWxd4NKUmV1O4UgqvsRzFI9sK3Ba1kdQzUirIEbS/MsImPQatTLc/xLY3GBYY3IPAeiJix2QeZ9UxwcYL+06KaUtTVJBizDWjIrAd1NSHzW1z4Gx203w98S0dQU5ccUMjFfxZZDfa52+GUnmGw6tt02O9lDOO0GnniMOaU1SsyOjcqMgJdLgspZgwVgTcEsDsQfHB+u7Uct0NIsz8xx/DAeYN72uwCW8PmPph2k1rBlmy5lTM4hwF0oU1HNlNbRGZ7U6zbSaSjrG1i6Pa9ozctoJN7Naxvi6cnzuCqTmwSLIinSx3BUi1wwIDKfHcDFQ9oPET1tGghpmSOwqJHkdQ40F1ClB1BBD+PX0viKsjyqlbBI/P5aiZYZChewIbdTcSDfSCCNht4EVRgJsuhhqb6zTxCNcL8VQZUaykqFcJFVsYzGpcaW2OptvlAXrvvaxtgdmPalKqGaKt1zc57UwgUw8lWIUliA4LLY31X69OuB8FbLLUPHSvO9TUsok+IRV5artrfYAm3iR063NsWVw3w4lFAkSiRbOzyTao0LAXOuSxP4VrWUk2GNtBdZYrvFEATJQOh7SpUadJEStEMSTGWisFCkDma7sRdWP8AD1sTYeD3l9YtRDHPGSySoHUnyIvY79R09CDiqP2Z+0quoNLIKekiAjnnjunxAuTfQlo+moC4+Xc31WwZpuzl1bXDXVtOq25Q1g6UsdiNSi1un6i+FKmNpUnZHm6PR2hEwmHi7jiCgWw0y1BICQK1m3FwXsCVXpba5JFvMJ9dQV+ZzIK1BDCB+HTq5AZvF3AJbSN7k2PQLa5OCvDPC0FM71UsolkZyyyz219fnAvsT4Eb/pYxSVDyTSvFoIuE1Pq+W1xYAX3Nzvjl4r/KFxLaWnFPU8O4y5+7y6LnlHC9PQpI6AqStndSVbT17puWH38sRcw4VNXGfiNMrMtlEt9aL4aZBsr23PdIJ63wSzNJTC7OygDSSiC4KhwTctuT5AW+uJM800bMSBMm7d2yMvjaxPe28RvjjitUnNmujhgyxa/9Kps64UqYmpqaSaR6PmjSkjBQh8Qtzpa6lraL9T3QTvPlJavp4woVIYXltbYFrqCotYEEJv4b427QatZq2iY7wa9AX+K+tSxI8jdV9gcbUpZs0XUdoqe6jzLyAG9uoBb9BjvNqvfTa52sFLsphhLYjtBQ4swqZZpxG3LjjZoQFRWbUARqJ8wRfra2wv1xxpXqYJoOdPIyStyyrhiNVu7Ykm1zbfbHbgcWglB+YVDam6hjYdPQb/fHTicampIhZS9QDqJNl0229zq/T1xqe2acCFqDk2hJn+1OyyaT9tUaRM9gn4qgnTo7+q46WC2PuFxN7X4Sk+XS/JZ2Qy+K9+NgDfa1i59bt4YEiWT9qTSU4YPBQSudN9mMbFb+dtaW9QPLAnLKKmeiD1E+rW5kfVKbhxdbWAJJKkEmxvcb7YbY/JRAKVeC+q4DjPkjvCOcQ0+c1WuSKOOWInW7qFDfhtZWvY3II2P+mLDbjSgDmM1lOGHW77bde98l/QNfFStDlcZsdDavJpXCg+RHy/qfTHJK3KxaLlnTf94Efr/xauYQelrW9MXTr5WgBp8lotIJMgSrYXtDy0uV+Mi2BNyG0+oDFdJPoDfAXintIo2palKeovMYWCEI4BJsvdYqBexNsV82bZce6lE8iJu7qWSwO1z3yzDp87D6Xx0l4hy82UUoaIHdtEa22tcANqb+pxje3d9J+eKyb2Lghs1bAaajpwxCLJeo7pGnURc3tuApYbDwGL+SSnqqckFZKaaNhtcAxWKkDoVsBbwsRikX4qobA/BghV7oKRDob2IB2Fzv1Pphq4dpKqnyCs1I6M6yPEhBBSNlRXIHVRYu4HXa/jjVE2NoWHWOoNtyf+D5EejpZEcuOUmhtF9RCgEEAADSwK2sPlBuTvhwjvYXFjbceuFThdHNHDqiQHlKCAoYKoQaNJLL1TSxABsWI3w1QEaVtuLCxPiLdcbSSp7t/P4mX6h+GGkLf5or/wDZv+uFXiIrJxM4K2AlG35mSIFT7EgH7Yef7QzqKGAaQWM+x8QBE5a3vtfFecV0rQZxSIhPNEdKHY73cIqE7/ygD6Yy/uFFpm46qRXPJHV1pjB5slGjxG29lEfMK+oUSEf8Hphg4coWjydJMuihqpWXVJrAZhL/ALwBCbEooVQnU3Db3sQFeS9fUqL3GXusQHU3S/d9d26euBXA3EVZEDDTU61Ca+bYq3dbSL2dWW1woFjfpsN9x4WI8ArxgM24pxoOJZ3uEqMueRRZknEtK6kHdSlwhJ6XB28cRMv44pTVFf2Yrybj/CNFKbgaiUsgZhbqdXhjvmvE9TUkPNkccgXpzd5OljYlQSP6SPtj2HiPM7/hZfBFDbTySyqd/wAhDIy2tuB9b4YAcDqkjlO77pjybNKOqjkECspQAMagFGV3Jsp2IPj4n2xX3GmUzZRVGaMIsVSDpAUaQRpLLpsLWNrbdCR7tM1TntUS5aGnUDSsBXmKR4t8sneG1iT7DzVOJOBzHPRRzTSSzVc1nLnazOgLKPmsSx3IFyvQeBHEkaK6J2b8zSu8ObU1WsfxcIjcpdObcKybgmN7iwuDYG+4O5x3npq34V6enq0mp2TQqyaS4UdY1kANh4W1D2GHjMOHaKaWSAxR2hVSxe5MYlDctVN7AaUvba11Ivitsu4XraaueiilRCUMwJsysqg6C2x0ath6XHpgb+wMx0XSp4ynXOWs2/Ea/wBovlfFlLBFTQzUlTAIwBMwU6WYA3Y6WXUSx1FrX8N7YaajiLL3hGmpjZpO6iySPdSTpuVdu6RcnvAdOuFOszOSMz09QqxTclyhjclH/DJIB6ahttf/AM+rLSw5VEsFJTT1XwyVMvMi1MIyTzJA2zNpYAaQ2y3NrA45VTAUqpzgm/NNVKpo5RTdI52VlQZdDYOiRsLABwFa4AsO9v4Y0oE/ebbmZ7+fUW/Tp6YrTh+lqqj4aop6VKNQxEk0MoijkhDd+8JJYvsQGDG+kADYEPmXZdeNW1yLruzAP8wJut73IOm24xw8VQbRMB0+yLRqGo0l3Jd8xrIi8cZdLa9TjUP4RsD7tbb0xOarVRqLr5X1Drbp164ginVJQmlQskVgLCxKtci3ibG+/W2NqulhjR5DEmyH+EDa32B9cJwLI8NsLpA48Tlrlc99RDFeWfG7LISPYnT/AJcaUAvmsuo3MUCIg6bM66iPqTv646doNAac5dO5Zo4jpYHfSwKOQPdQ3X8uI4H+1V02HJpTv+bUxAPqBrH2OPQ0T+QDyPql7Z3X/cFw4JH4Ei9VE8gDeLCy3Pp4ffHfiBwslDe7D4ndPzbKA39JP6404UNmrVTaIVJCIf4fm1fQgL9sb8QtpqsvksL85o9PmG0973W/+mCH9Y/Ny0D+SPm9TuEWK584jNgaX8W3QkIrAny72j7+uIfaHkUT5nT0sEMVPqTWzounWXLE3A2IUIQB5k+GCfZs4TM8xjcXkYB1fzQSA6fS4eM/04G1F3z6saYgtGbRjqAndRbeRWNunmT5Y6M5KM8kiRtKkcSgOW5eZY5WgipwOZywZSzXXcvuTtbukADofG2PZqGREVZmy+JX/hKEm48dKKdRseu487Y2yLO4qSNoJUmDpI7NZFNk7oBJLXNreVrWtiNnXFy8+KamZkaNGAdlXcltgASwsLnfY7+mAAvL4i3FbIptZM34IhS0dWR+HNScoX0Miiz/ANIUhfI3Atv1xHrcvqoo3laWAhbM0ap1GoC37sDxG9/vjbh7NjDCIYqaonmLEkaCFubDa1yRYA7gbknbE3NTXVEbRijECsATrlGoqGB2uRdb26L4Ywc4fuha/LLN88FtSaf2jlcil0id1dXcX3Zt49ha9gq/136YtXiGvENHUyk/JBIdz1JQqo+rEDFVy0yw1OVLIdMEUiqZLH59asb26XIG/kT5Yd+1gyDLmVQbGWMSkfwpck38hrCC/qMOUHTTkIb+yXSmfhCnT4GDQOYixKqMDrNwi6t2J1APqW38NrdBs2RX0i+xtuB54TuyGKMZTTctg1wxkI8JC5Lg+qnu/QYc7Y2kCqg/tEwMaela3dWRwfcpcffS2E7tMl0ZjT1ySRujrFJGobvFVHUjwU7i/nt4HFm9utTpyoj800Y+xL//AOcU72g0RRcuQCzDL4ifqzt998TcQiNMBHcxNs1p9AsyQSsB4khZiq36k+GGfssp1fLIGjETNrkEuoE7l97i5GvRpNyNwR0wq5zWK02XVEZ3acaW/lJQkEe5YffEPIOLjldTNT8gVEa1DcsXKyB/lBUgG4KhQVsfT1BhHBsTw/lExzC4GOPsFcqxR62IKWQWZNCbHrfZb3t9MbiVVVpNd4yoaygEAW6jSLm9+hwnzdoNa4CwZZJG5BIeqk0pYbkdEux6Aah7YiPxJnNQwMaU1Eq9Fb8UufI2DkL1OwX3x09oNwXH2R3kJ+RVLbBmEq7tclLAHrvZbqeu18VlkObQVOeSMu0QgeKmct05aBdSE/KCOawJ37x88TpslzSZX15hIWZTG6JAeVoItbT3Tc3bvBL9N8DOBsnFLmslPUWv8GSmtQoN+Wz2BJFgok8egOBvcSQisaGgkGU1RVawiseROY01cIilwbKGjghDE3sdB5gB8COl74gvWLBntULFw9NEXYDeIIFFiPykaSbdLjyOItTUgQ5gSdxnEbD/AIFkhAt4bAjElIeRxFMrkn4ilGhvzFdN/b924+nrhHG3w7gmcNArA/Nyh57lIrG5QEsg5jnXpJihVj+8VQBrnb5F1MQAL7bHEGLga80YqJKiQJGIgscPK/BRSNJsWJDMbbEXuSTvtYFALvOx+YykEeiqoX7jfHlUNM0J272uM+G2kN187jpjzTcdVa3I2wAXfNCm55Jv/wAUe7pCUjptEaxlEAYXVdJA7h/0uT9cex5sFhUrHI4CLuwKKBYD5jt9r4kZvOVgkI62AHpchb/rjnm0QSldB0VVS+3QEXO/oMJA5td6KSAzT5b+VykqXaoUcl7xqTpDLbU3d1ar2tpv63xpRVEs1O2sR2ZZAe+bgb2B7tjYW3BAxLmYCaJvzRPc+YCq4/Ukj3wKyOsJp6xD0hJVSB/C1Mr/AFNy33HlgzWS0mNIQ31AC227+UodolQ8iZaJrCJ3uWDE3FolOoEbEKW8+pxzr2IzOlI7rNHKH9VGshSPQg/p5Yndolv2LS3ALFotJ8vwnLb+qi2BmcBknoCCTKJuWSfEFED38bkk/c47OHE0mj/0EEkZn9QtuG5f8RmBHdX4i2jyN3u2/S9rfX0GOuarfMcu/iJLqV8lJ3k+m5/oxypXtmdVfu64kZV/OLIS3q3X7tjYN/tWIqbcumJmY9Ah1EEeR3X7++CR2yf9fZa/ZH+3ujnY9Bzpqusaxd5VhA/KuzkfpGv9Jwo8OyMlNWVTb1GqQte9wwAY3v8AzEkjx0Yl8FZxVQrWTUtBPMtSzaHjuFjI17gBTdl5i+XTGnBskUdEZCy21MZiegA7oDC24Km9t76jhyuYpgJWh2qnmuuWU1VLDHI1dUqXUOoAFgbkC5LjUth8vmcdalKgSLDDVV80pTWyLoI0XsCCWAj7w6i9hb6j4J4YWtTV4/liqFfkhSNVtXg2+xsL9PcfmWVT1E2vnUkjyABTHUIu1rBApIYdPa59cCaDmkkR0WnluWAL9ZTBT5MtQgaSorJo9w0MsvyyKbOGIvcgjpbyN8C88yCno4hJFzBMJFERLg97VfoEFwFB+pGJWXyVsUYhipqUBb9zmoWU7Fnb8e/vewFgLAY2rMrragxLULDHEjq5eNlOsjyIZt7XA2A39MZ7TXXd2VsZXN7Le0u+Yxl6rLUnskTyrzLeEmpCw69Oi33sGOHztOrdGWT3+aUpEL+bSAn7BWOK84mlk+MoyI+aC+pIg2nVLzQSL+v4Y6dL9OuPe0viCumSGKrpBSLrdwdRYMwFuu4sobwve59sNYdw2YQK7oe4dFanYxQGPK42ItzZJJfoW0r91UH63w9Yg5FSxxU0McRDRpEiow6FQoAIt5jfE7Bkiq77csnefLdSbiGQSOP5NLIT/TqDewOKc4gzUVkSyz1icyOO0NPHTsCu4Gln2UdL3u3UedsfQHadVGPKaxh4wsn+eyH9GxWOX8PA8Nu0cSmaRTKWCAuwWp6XALbIpFgbbnGXOyrQkpXrrHKYJFNmhKlSPz8xlb6/K3288M3DstOc4mEoWOSSBGjYsQGkcKX0gmxLKbAX30n8xwg5PnAWOenaF5Vl37o7ysAbHTboDpJ3FreON8yM/IhhqKfkiO1qiRJNQUsSdx/CNXy2J2Ft8BpgsdPM/dM1XCoyOQV8/Cx8t06tGLOYo9LXvtYWJP0JxMniDKoKyFWIsQGFj1BaxFvXCRluRVSwiaPPjypELI8oBQtbvbyuSFFjfa4t02wsz1ugmaTiCQzs2k/DJJIgUedigC3t0FvQ7kPDEA6Bcr8KeKt2ooyTIpiO6jvKQGY7nTcWII8LnxxWn7bi/vHNzhqCp8JACdg9lQg32715BvtduvjhN4f1Orv+0WhklNnGtlZxvu5LqGJ92tj2mSnpauCoiMs8VPOjTGy2BuGXSwPeJ0ubW/h6nrgZr53ARojjC5Gl3HonXPyRLnlPHYRCGGqIIO0oMTHSAOhH+g8MSeKQkecUdQZGankVqYSK5DJIWci7eG0qnfqNXliNxiy0maK076Y62ikhnkCnQbh0jNhc7Whvbf74G55n/PyajqVePm0k8QYEg6pBGV3U7k2VG8QQWt0OKqNzMc1RhLS1wVhR0P48is8huiMbvbVuym+kDYWAxrPQWniAkkVWVytiNiFUWBYE7rc/fCMnF+bSyLOlNEi6AuhlAV1bvXu8gc773Ui3+vRuNMwikRqqkEqg6k5AtpJBUqzLzPDex32G/XHnD/isSBMLuDFib8PZPNdlUjIypKSGUhhJ3t7ggqVAsf0xArUkqaViz6VkFisa2vc6Tctc9fK2AUHbGiMRVUk0J2MencsOhvrCePiL/TEGl7UUEAiNJMZL9xQw7w1awemq9/AKffAW4HEtcOzoRwUOKa5hE3+f0juSpIaShcStZ4hHuqtpLR6SLk7jUltxtiPwxTBpK5NcuoCJiwYDUslMNjsfFfLa4wvcPcZ/BRR01ZDMhhl50ZC31AsxKWJUbMSQwJG/TbHmS8WTRTy1AoppIJoxCoW+r8P5CbKQTpax8LdCSMO/gq2aoMvTzlBdiAWt4jX7qfnWUJU5Eky7GNRLu5I0qzRsLE2DAHwG5HrgBndUZcuSosRIjK6sL91gxjY+oJUH3t5YkZXV5hHQtSGng5DI4PNcI6KxJsTzBpN9wWX9MBcuzxUpZqaf8rLGy2dbkE6bg7jX3gwuNz6YcZhqlIdofukdCsitmcZ3j7pjzOlmM61NM0bOYhFpfoQQW1rfa24Nv9ccFypokqZ6iXmyPAylrWCroI0r7nSvQD74h5DxE/ICRUks3JSzMpJA3YqWAQ6Ra/iOm2OmXU8+YpeaYRU5LHSgUFrG5+g2+YnfwPXGSx7R2rDjxCNnY7u3PDcE79mecU8eXU8c9VCjkynS0iKyqXbwvtsCwv5j0xXopNGWVcalGCT2Dq1xIqMg1C3hsCDfodscG4fSkkRahVlhlOkSIzKyMPTp5X2YWvY3G5v4d8veXlxtLTO1wqE64yBvfum6HddXtexw3si5m0p3uEqwFrofbUIvDFFPHGrJC90jIRtGoWjWwsCHFvK+FfiKipIakiSN+WYlYpTkDvlm+bVcKLAWA2HljSvzfL5nLVFLMkjbSMrgWI6HSdiT5kD2xFEuWHT3KxbdQHi6eDE28j0FsAp03NN5+eKLUqNcABHzwR6DgimNPG0ilD1ZxMhFyT3dRBj2FvltvfEeOGKnq6daVy3NYiVA6uojuOukbEd5rk32+44VGWA6hTVLqT3RzVClvLbvWG3iTifl1e6XSly11c/MSZDt1AJYKbdDbUB6Y1s6hnU8tygcywsOfwIxl8XMzyhVgZAiatI20NaR1Y+lwrH2HsS3bXXhKWni2JaUy+wjj0np4kyD/wBDCVVcIVdTKZZuREzAGzEGwA0gaF1WNgPmP64h57w2lDJAzMXVjd2sqglZF1BVBJtoIPeO98MNwrmtDjuS9V5cXGNV9LcKZa1PRU0L/NFCiN7hAD+uCuNUcEAjodxjbG0qg3GORfGUM9MDYyoQp/mHeW/pqAv6YpjhrjDl5HVQtKIpodUcNzZzzLtpUDfWp5gv4XHTF/nHz9xF2U1NFM9QkCV0bSOFjCyOVU7ozqpBY7kG1xsCeu1FodqtNMJZ4H4iWk5jESx62CiZAbKLNdSQQ29wbA+F7eOD9PxrT3tGk8rHqioLuo63uTcEX8D643bPa2BQtVl0gUgFQqOqhbdNJV1uPWxx1zfi005iVqWZeZCroGYodJvsFCHoR4em2+LdhKD3Zi5NsxBa3KCPJV2uT1EmywSkDoOU5t52sptvjvTcMzswDU9Sw8dKFT93FgMPCdoVOB30mDg2KXG3uzMPf5RiRTdoNE4JaOVCLWACyXHupGn2PnhrZ0ge8g5WnelZ+GFjKg0ddKSL92WOw6i10jax+oODeVZWBEYJKCVInYMxeWMtfwue4229rdL9Dc4kVHaFSKLokjH+YIg+xZvXw8sdV41oz4yKLX3hv+qk4M0UQbOWgGjegNFSCKVStFXy8q+hZCrKgJPQaNPjfyv98S2yqOSXmtlkwYm5BmRVJv1KnTb2Fh6Y3qOP6ZTZY3e3ixRB9iWP02xN/vhR2BBlva9uSbj69D4+OLGy0zfPJSGqd+0X8aWT3EtPfw/n29v+WMFcx/8Ad5h4bSwf/dGBK8ZUhaxEi3/iKAjzFwrFh9sEBn1NoaQSalQqGKRvddV9BKkA2JFri+9vMYNtG/UtyOKif3rYbCirW/pI38bAA/6nHp4ufxo68b9LNb/QeOJJ4po7E85vQCOY+XmOtvC+Nl4mpGAb4hVv4MJAwPjsF3xnNJ7/AKKvFRI+LHA7tFXAW3sCPra36Y5TceRITrgqUb+fQpt4fMb4lrxLSX/6Qu56lJLfUlNsTH4hpgu9XGV3Nldm8fyi5+4xJ4P9FL8UmZ5xTT1Ihj/FSPmXlHdN12sQVYm4N9iPG/hbDZHV5WIY1gSljkW+qQsDqG+xEveudjdgLdN8eJmtLPcB4T4aZFRb38hIouNv/wAYj1lFl67SCkX0DKGv/wBUb4TxGF21860x2U5rFLs1e3xbtliFg0fLm0RAoSSbkKw0qDYb7X3t44lZPk9fEgVZViXwV3VwCep0hXAP64YKCro0QLHPTRoDfTr0+9w/eJ6dfAY8m4mpUH79Wv0EYZum2+kWGCNwtINAe6VnfMx0UQcMyMyPVztOEN1RV0pe++q4GxsOgF/PBeQsSbXubna4HuLHHJuIqW3/AEmG3o+9vYi9/S2IY4qo72M3pq5b6R9dN7eww1TFKmIaQFqd5KLNKSD3jY+Fz9Ov3x4JW3N28utr2AsPbywPqOJKRRvUI1/CMM5/RdvrbEVOMqUn/ejyPLuD9mJH6YJtaY1IVEhG0nYdCduouev/AK8sehrgX36bEk+nien/AK8sBZOMaUAkNIx/KIyD6btZQN/E4Hf+0iME/gm3/wA5Qb+vcIH0JxRr0m71MzQm3w8rb7Xt0/0wsZ3S/GZpSUvzLdA4Avs765D9Iwv0xrHxtPLvBSagDvbmy7D1RQoww9mfDVXPmvx9RA8MaoSpKlAzaBGosx1EaSSSdiRhTEV2vbDUKo8EQFd4xmMxmEEBZjwrjMZiKlry973PtfbGwXGYzEUJUGTIqdpec0ERlItzDGpaw6d4i+NMz4Zpakq09PDMVFlMkasQPIEjpjzGYiqVtRcO00P7qnhj2t3I1Xby2HTA6p7PMuf5qGm3N7iJVN736qAcZjMRWiOXcOU0AtDTwxA9dEarfzvYb4Gt2cZaTf4Gnv1/dj/TpjMZiKLrPwFl7py2oqfT5CJRb2IAI+hx7QcC0EKOkdJCFkFnBQNqA3AOq9xfe2MxmIouadnuXDpRU2xv+6Xr9scazs2y6Vy7UqajudJZB/lVgt/YY9xmKNlFHl7KcsZSvwiC4tcFww9QdVwcQYOxTLFN+VI3o00lv0YY9xmKlRc867FMvn06FenIFvwWFj5alcMCfXY++I2X9hFBGe+1RL5guFB+kaqf1xmMxpXuW9d2F5fI5ZTURA/wpKCP/wCRWb9cS8v7GMsjHeieY2t+LIzfoCF/THmMxIVKJJ2E5eWuDUqPyibb9VLW+uCUHY/laoymm16urO7lvo2ru/S2MxmIqlRafsTy1X1GOVx+V5nI/Qg/c4KydmGWMgQ0UFh5LY/VgdR+pxmMxFqFxh7JcqVgwo4yQb2LOw/ysxB9iMM0WWRIoVYo1UbhQigA+gAsDjMZiKipFsZpxmMxFAvcZjMZiK1//9k="/>
          <p:cNvSpPr>
            <a:spLocks noChangeAspect="1" noChangeArrowheads="1"/>
          </p:cNvSpPr>
          <p:nvPr/>
        </p:nvSpPr>
        <p:spPr bwMode="auto">
          <a:xfrm>
            <a:off x="0" y="-982663"/>
            <a:ext cx="2228850" cy="204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pic>
        <p:nvPicPr>
          <p:cNvPr id="69643" name="Resi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66403"/>
            <a:ext cx="1680816" cy="100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Resi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3867223"/>
            <a:ext cx="2027237" cy="112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6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33" y="720725"/>
            <a:ext cx="135225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8470900" y="6313488"/>
            <a:ext cx="585788" cy="476250"/>
          </a:xfrm>
        </p:spPr>
        <p:txBody>
          <a:bodyPr/>
          <a:lstStyle/>
          <a:p>
            <a:pPr>
              <a:defRPr/>
            </a:pPr>
            <a:fld id="{74D943A4-8F0F-4FB3-8B00-6DB60776FA3D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40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6" name="Picture 16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174" r="8695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39099" y="5256285"/>
            <a:ext cx="732284" cy="115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85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07086" y="6516013"/>
            <a:ext cx="658416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z="1200" smtClean="0">
                <a:solidFill>
                  <a:schemeClr val="bg1"/>
                </a:solidFill>
              </a:rPr>
              <a:pPr>
                <a:defRPr/>
              </a:pPr>
              <a:t>41</a:t>
            </a:fld>
            <a:endParaRPr lang="tr-TR" sz="1200" dirty="0">
              <a:solidFill>
                <a:schemeClr val="bg1"/>
              </a:solidFill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2167708" y="634348"/>
            <a:ext cx="3883990" cy="1600438"/>
            <a:chOff x="1508380" y="1116527"/>
            <a:chExt cx="3883990" cy="1600438"/>
          </a:xfrm>
        </p:grpSpPr>
        <p:pic>
          <p:nvPicPr>
            <p:cNvPr id="4" name="Picture 2" descr="Esophageal stricture - Wikipedi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262" y="1181567"/>
              <a:ext cx="1450108" cy="1411438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Dikdörtgen 9"/>
            <p:cNvSpPr/>
            <p:nvPr/>
          </p:nvSpPr>
          <p:spPr>
            <a:xfrm>
              <a:off x="1508380" y="1116527"/>
              <a:ext cx="2510864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Uzun süreden beri olan 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                                           yavaş </a:t>
              </a:r>
              <a:r>
                <a:rPr lang="tr-TR" sz="1400" b="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progresiv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/ </a:t>
              </a:r>
              <a:r>
                <a:rPr lang="tr-TR" sz="1400" b="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intermitant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tr-TR" sz="1400" b="0" dirty="0" err="1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disfaji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 . Hafif  kilo 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kaybı 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olabilir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. </a:t>
              </a:r>
              <a:r>
                <a:rPr lang="tr-TR" sz="1400" b="0" dirty="0" err="1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Disfajinin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belirgin 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                                                         hale 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gelmesi 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sonrasında                                         </a:t>
              </a:r>
              <a:r>
                <a:rPr lang="tr-TR" sz="1400" b="0" dirty="0" err="1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reflü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 semptomlarında                                                   azalma 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görülebilir.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5698660" y="4343611"/>
            <a:ext cx="3445340" cy="1966315"/>
            <a:chOff x="135705" y="3539075"/>
            <a:chExt cx="3445340" cy="1966315"/>
          </a:xfrm>
        </p:grpSpPr>
        <p:pic>
          <p:nvPicPr>
            <p:cNvPr id="5" name="Picture 4" descr="Esophageal Cancer - Oncology - Medbullets Step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255" y="4158371"/>
              <a:ext cx="1388917" cy="1347019"/>
            </a:xfrm>
            <a:prstGeom prst="rect">
              <a:avLst/>
            </a:prstGeom>
            <a:noFill/>
            <a:ln w="31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Dikdörtgen 11"/>
            <p:cNvSpPr/>
            <p:nvPr/>
          </p:nvSpPr>
          <p:spPr>
            <a:xfrm>
              <a:off x="135705" y="3539075"/>
              <a:ext cx="344534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Kısa sürede (&lt;6ay) gelişen </a:t>
              </a:r>
              <a:r>
                <a:rPr lang="tr-TR" sz="1400" b="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progresiv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tr-TR" sz="1400" b="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disfaji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+ Yaşlı hasta  +  Belirgin kilo kaybı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.</a:t>
              </a:r>
            </a:p>
            <a:p>
              <a:pPr eaLnBrk="1" hangingPunct="1">
                <a:defRPr/>
              </a:pPr>
              <a:r>
                <a:rPr lang="tr-TR" sz="1400" b="0" dirty="0" err="1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Retrosternal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                                              ağrı olabilir. </a:t>
              </a:r>
              <a:endParaRPr lang="tr-TR" sz="1400" b="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539552" y="3379428"/>
            <a:ext cx="3464352" cy="2373730"/>
            <a:chOff x="5604325" y="4082234"/>
            <a:chExt cx="3464352" cy="2373730"/>
          </a:xfrm>
        </p:grpSpPr>
        <p:sp>
          <p:nvSpPr>
            <p:cNvPr id="11" name="Dikdörtgen 10"/>
            <p:cNvSpPr/>
            <p:nvPr/>
          </p:nvSpPr>
          <p:spPr>
            <a:xfrm>
              <a:off x="5604325" y="5286413"/>
              <a:ext cx="346435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                                 Yıllar 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içinde 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      yavaş </a:t>
              </a:r>
              <a:r>
                <a:rPr lang="tr-TR" sz="1400" b="0" dirty="0" err="1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progresyon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gösteren paradoks 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veya </a:t>
              </a:r>
              <a:r>
                <a:rPr lang="tr-TR" sz="1400" b="0" dirty="0" err="1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intermitant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karakterde </a:t>
              </a:r>
              <a:r>
                <a:rPr lang="tr-TR" sz="1400" b="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disfaji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ve </a:t>
              </a:r>
              <a:r>
                <a:rPr lang="tr-TR" sz="1400" b="0" dirty="0" err="1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regürjitasyon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. Genellikle  uzun     dönemde 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kilo kaybı </a:t>
              </a:r>
              <a:r>
                <a:rPr lang="tr-TR" sz="1400" b="0" dirty="0" smtClean="0">
                  <a:solidFill>
                    <a:schemeClr val="bg1"/>
                  </a:solidFill>
                  <a:latin typeface="Arial" charset="0"/>
                  <a:cs typeface="Arial" charset="0"/>
                </a:rPr>
                <a:t>eşlik </a:t>
              </a:r>
              <a:r>
                <a:rPr lang="tr-TR" sz="1400" b="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eder.</a:t>
              </a:r>
            </a:p>
          </p:txBody>
        </p:sp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373" y="4082234"/>
              <a:ext cx="1450108" cy="139439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9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2" y="6334123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3635896" y="3168505"/>
            <a:ext cx="3247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0" dirty="0">
                <a:solidFill>
                  <a:srgbClr val="FFE05D"/>
                </a:solidFill>
                <a:latin typeface="Arial" charset="0"/>
                <a:cs typeface="Arial" charset="0"/>
              </a:rPr>
              <a:t>P</a:t>
            </a:r>
            <a:r>
              <a:rPr lang="en-US" b="0" dirty="0" err="1">
                <a:solidFill>
                  <a:srgbClr val="FFE05D"/>
                </a:solidFill>
                <a:latin typeface="Arial" charset="0"/>
                <a:cs typeface="Arial" charset="0"/>
              </a:rPr>
              <a:t>rogres</a:t>
            </a:r>
            <a:r>
              <a:rPr lang="tr-TR" b="0" dirty="0">
                <a:solidFill>
                  <a:srgbClr val="FFE05D"/>
                </a:solidFill>
                <a:latin typeface="Arial" charset="0"/>
                <a:cs typeface="Arial" charset="0"/>
              </a:rPr>
              <a:t>iv </a:t>
            </a:r>
            <a:r>
              <a:rPr lang="tr-TR" b="0" dirty="0" err="1" smtClean="0">
                <a:solidFill>
                  <a:srgbClr val="FFE05D"/>
                </a:solidFill>
                <a:latin typeface="Arial" charset="0"/>
                <a:cs typeface="Arial" charset="0"/>
              </a:rPr>
              <a:t>disfaji,peptik</a:t>
            </a:r>
            <a:r>
              <a:rPr lang="tr-TR" b="0" dirty="0" smtClean="0">
                <a:solidFill>
                  <a:srgbClr val="FFE05D"/>
                </a:solidFill>
                <a:latin typeface="Arial" charset="0"/>
                <a:cs typeface="Arial" charset="0"/>
              </a:rPr>
              <a:t> </a:t>
            </a:r>
            <a:r>
              <a:rPr lang="tr-TR" b="0" dirty="0" err="1" smtClean="0">
                <a:solidFill>
                  <a:srgbClr val="FFE05D"/>
                </a:solidFill>
                <a:latin typeface="Arial" charset="0"/>
                <a:cs typeface="Arial" charset="0"/>
              </a:rPr>
              <a:t>striktür</a:t>
            </a:r>
            <a:r>
              <a:rPr lang="tr-TR" b="0" dirty="0" smtClean="0">
                <a:solidFill>
                  <a:srgbClr val="FFE05D"/>
                </a:solidFill>
                <a:latin typeface="Arial" charset="0"/>
                <a:cs typeface="Arial" charset="0"/>
              </a:rPr>
              <a:t>, </a:t>
            </a:r>
            <a:r>
              <a:rPr lang="tr-TR" b="0" dirty="0" err="1" smtClean="0">
                <a:solidFill>
                  <a:srgbClr val="FFE05D"/>
                </a:solidFill>
                <a:latin typeface="Arial" charset="0"/>
                <a:cs typeface="Arial" charset="0"/>
              </a:rPr>
              <a:t>malignite</a:t>
            </a:r>
            <a:r>
              <a:rPr lang="tr-TR" b="0" dirty="0" smtClean="0">
                <a:solidFill>
                  <a:srgbClr val="FFE05D"/>
                </a:solidFill>
                <a:latin typeface="Arial" charset="0"/>
                <a:cs typeface="Arial" charset="0"/>
              </a:rPr>
              <a:t> ve </a:t>
            </a:r>
            <a:r>
              <a:rPr lang="tr-TR" b="0" dirty="0" err="1" smtClean="0">
                <a:solidFill>
                  <a:srgbClr val="FFE05D"/>
                </a:solidFill>
                <a:latin typeface="Arial" charset="0"/>
                <a:cs typeface="Arial" charset="0"/>
              </a:rPr>
              <a:t>akalazyanın</a:t>
            </a:r>
            <a:r>
              <a:rPr lang="tr-TR" b="0" dirty="0" smtClean="0">
                <a:solidFill>
                  <a:srgbClr val="FFE05D"/>
                </a:solidFill>
                <a:latin typeface="Arial" charset="0"/>
                <a:cs typeface="Arial" charset="0"/>
              </a:rPr>
              <a:t> belirtisi olabilir</a:t>
            </a:r>
            <a:endParaRPr lang="tr-TR" b="0" dirty="0">
              <a:solidFill>
                <a:srgbClr val="FFE05D"/>
              </a:solidFill>
            </a:endParaRPr>
          </a:p>
        </p:txBody>
      </p:sp>
      <p:cxnSp>
        <p:nvCxnSpPr>
          <p:cNvPr id="16" name="Dirsek Bağlayıcısı 15"/>
          <p:cNvCxnSpPr/>
          <p:nvPr/>
        </p:nvCxnSpPr>
        <p:spPr bwMode="auto">
          <a:xfrm rot="16200000" flipH="1">
            <a:off x="4802022" y="2493409"/>
            <a:ext cx="914716" cy="36664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Dirsek Bağlayıcısı 18"/>
          <p:cNvCxnSpPr/>
          <p:nvPr/>
        </p:nvCxnSpPr>
        <p:spPr bwMode="auto">
          <a:xfrm rot="10800000" flipV="1">
            <a:off x="2402062" y="3621499"/>
            <a:ext cx="1320023" cy="52181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Dirsek Bağlayıcısı 20"/>
          <p:cNvCxnSpPr/>
          <p:nvPr/>
        </p:nvCxnSpPr>
        <p:spPr bwMode="auto">
          <a:xfrm rot="16200000" flipH="1">
            <a:off x="4836044" y="4204298"/>
            <a:ext cx="732990" cy="687557"/>
          </a:xfrm>
          <a:prstGeom prst="bentConnector3">
            <a:avLst>
              <a:gd name="adj1" fmla="val 102190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Metin kutusu 30"/>
          <p:cNvSpPr txBox="1"/>
          <p:nvPr/>
        </p:nvSpPr>
        <p:spPr>
          <a:xfrm>
            <a:off x="794582" y="303536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solidFill>
                  <a:schemeClr val="bg1"/>
                </a:solidFill>
              </a:rPr>
              <a:t>Akalazya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32" name="Metin kutusu 31"/>
          <p:cNvSpPr txBox="1"/>
          <p:nvPr/>
        </p:nvSpPr>
        <p:spPr>
          <a:xfrm>
            <a:off x="4530625" y="355998"/>
            <a:ext cx="1546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solidFill>
                  <a:schemeClr val="bg1"/>
                </a:solidFill>
              </a:rPr>
              <a:t>Peptik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</a:rPr>
              <a:t>striktür</a:t>
            </a:r>
            <a:endParaRPr lang="tr-TR" sz="1400" dirty="0">
              <a:solidFill>
                <a:schemeClr val="bg1"/>
              </a:solidFill>
            </a:endParaRPr>
          </a:p>
        </p:txBody>
      </p:sp>
      <p:sp>
        <p:nvSpPr>
          <p:cNvPr id="33" name="Metin kutusu 32"/>
          <p:cNvSpPr txBox="1"/>
          <p:nvPr/>
        </p:nvSpPr>
        <p:spPr>
          <a:xfrm>
            <a:off x="6900198" y="6333590"/>
            <a:ext cx="1929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err="1" smtClean="0">
                <a:solidFill>
                  <a:schemeClr val="bg1"/>
                </a:solidFill>
              </a:rPr>
              <a:t>Özofagus</a:t>
            </a:r>
            <a:r>
              <a:rPr lang="tr-TR" sz="1400" dirty="0" smtClean="0">
                <a:solidFill>
                  <a:schemeClr val="bg1"/>
                </a:solidFill>
              </a:rPr>
              <a:t> kanseri</a:t>
            </a:r>
            <a:endParaRPr lang="tr-T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3"/>
          <p:cNvSpPr>
            <a:spLocks noChangeAspect="1" noChangeArrowheads="1" noTextEdit="1"/>
          </p:cNvSpPr>
          <p:nvPr/>
        </p:nvSpPr>
        <p:spPr bwMode="auto">
          <a:xfrm>
            <a:off x="-457200" y="4876800"/>
            <a:ext cx="74104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73731" name="Freeform 7"/>
          <p:cNvSpPr>
            <a:spLocks/>
          </p:cNvSpPr>
          <p:nvPr/>
        </p:nvSpPr>
        <p:spPr bwMode="auto">
          <a:xfrm>
            <a:off x="3163888" y="2209800"/>
            <a:ext cx="1317625" cy="1781175"/>
          </a:xfrm>
          <a:custGeom>
            <a:avLst/>
            <a:gdLst>
              <a:gd name="T0" fmla="*/ 2147483646 w 130"/>
              <a:gd name="T1" fmla="*/ 0 h 189"/>
              <a:gd name="T2" fmla="*/ 0 w 130"/>
              <a:gd name="T3" fmla="*/ 2147483646 h 189"/>
              <a:gd name="T4" fmla="*/ 2147483646 w 130"/>
              <a:gd name="T5" fmla="*/ 2147483646 h 189"/>
              <a:gd name="T6" fmla="*/ 2147483646 w 130"/>
              <a:gd name="T7" fmla="*/ 0 h 189"/>
              <a:gd name="T8" fmla="*/ 0 60000 65536"/>
              <a:gd name="T9" fmla="*/ 0 60000 65536"/>
              <a:gd name="T10" fmla="*/ 0 60000 65536"/>
              <a:gd name="T11" fmla="*/ 0 60000 65536"/>
              <a:gd name="T12" fmla="*/ 0 w 130"/>
              <a:gd name="T13" fmla="*/ 0 h 189"/>
              <a:gd name="T14" fmla="*/ 130 w 130"/>
              <a:gd name="T15" fmla="*/ 189 h 1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0" h="189">
                <a:moveTo>
                  <a:pt x="107" y="0"/>
                </a:moveTo>
                <a:cubicBezTo>
                  <a:pt x="67" y="5"/>
                  <a:pt x="29" y="22"/>
                  <a:pt x="0" y="50"/>
                </a:cubicBezTo>
                <a:lnTo>
                  <a:pt x="130" y="189"/>
                </a:lnTo>
                <a:lnTo>
                  <a:pt x="107" y="0"/>
                </a:lnTo>
                <a:close/>
              </a:path>
            </a:pathLst>
          </a:custGeom>
          <a:solidFill>
            <a:srgbClr val="7030A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73732" name="Rectangle 9"/>
          <p:cNvSpPr>
            <a:spLocks noChangeArrowheads="1"/>
          </p:cNvSpPr>
          <p:nvPr/>
        </p:nvSpPr>
        <p:spPr bwMode="auto">
          <a:xfrm>
            <a:off x="5167313" y="3468688"/>
            <a:ext cx="8842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73733" name="Rectangle 12"/>
          <p:cNvSpPr>
            <a:spLocks noChangeArrowheads="1"/>
          </p:cNvSpPr>
          <p:nvPr/>
        </p:nvSpPr>
        <p:spPr bwMode="auto">
          <a:xfrm>
            <a:off x="3344863" y="4449763"/>
            <a:ext cx="15652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73734" name="Rectangle 21"/>
          <p:cNvSpPr>
            <a:spLocks noChangeArrowheads="1"/>
          </p:cNvSpPr>
          <p:nvPr/>
        </p:nvSpPr>
        <p:spPr bwMode="auto">
          <a:xfrm>
            <a:off x="4281488" y="2117725"/>
            <a:ext cx="61753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grpSp>
        <p:nvGrpSpPr>
          <p:cNvPr id="73735" name="Group 173"/>
          <p:cNvGrpSpPr>
            <a:grpSpLocks/>
          </p:cNvGrpSpPr>
          <p:nvPr/>
        </p:nvGrpSpPr>
        <p:grpSpPr bwMode="auto">
          <a:xfrm>
            <a:off x="336550" y="1624013"/>
            <a:ext cx="8099433" cy="4468813"/>
            <a:chOff x="249" y="1118"/>
            <a:chExt cx="5102" cy="2815"/>
          </a:xfrm>
        </p:grpSpPr>
        <p:sp>
          <p:nvSpPr>
            <p:cNvPr id="73739" name="Freeform 4"/>
            <p:cNvSpPr>
              <a:spLocks/>
            </p:cNvSpPr>
            <p:nvPr/>
          </p:nvSpPr>
          <p:spPr bwMode="auto">
            <a:xfrm>
              <a:off x="2932" y="1457"/>
              <a:ext cx="1239" cy="2140"/>
            </a:xfrm>
            <a:custGeom>
              <a:avLst/>
              <a:gdLst>
                <a:gd name="T0" fmla="*/ 2147483646 w 191"/>
                <a:gd name="T1" fmla="*/ 2147483646 h 334"/>
                <a:gd name="T2" fmla="*/ 2147483646 w 191"/>
                <a:gd name="T3" fmla="*/ 2147483646 h 334"/>
                <a:gd name="T4" fmla="*/ 0 w 191"/>
                <a:gd name="T5" fmla="*/ 2147483646 h 334"/>
                <a:gd name="T6" fmla="*/ 0 w 191"/>
                <a:gd name="T7" fmla="*/ 2147483646 h 334"/>
                <a:gd name="T8" fmla="*/ 0 w 191"/>
                <a:gd name="T9" fmla="*/ 2147483646 h 334"/>
                <a:gd name="T10" fmla="*/ 2147483646 w 191"/>
                <a:gd name="T11" fmla="*/ 2147483646 h 3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1"/>
                <a:gd name="T19" fmla="*/ 0 h 334"/>
                <a:gd name="T20" fmla="*/ 191 w 191"/>
                <a:gd name="T21" fmla="*/ 334 h 3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1" h="334">
                  <a:moveTo>
                    <a:pt x="125" y="334"/>
                  </a:moveTo>
                  <a:cubicBezTo>
                    <a:pt x="167" y="298"/>
                    <a:pt x="191" y="246"/>
                    <a:pt x="191" y="191"/>
                  </a:cubicBezTo>
                  <a:cubicBezTo>
                    <a:pt x="191" y="86"/>
                    <a:pt x="105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0" y="191"/>
                  </a:lnTo>
                  <a:lnTo>
                    <a:pt x="125" y="334"/>
                  </a:lnTo>
                  <a:close/>
                </a:path>
              </a:pathLst>
            </a:custGeom>
            <a:solidFill>
              <a:srgbClr val="FFC91D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3740" name="Freeform 5"/>
            <p:cNvSpPr>
              <a:spLocks/>
            </p:cNvSpPr>
            <p:nvPr/>
          </p:nvSpPr>
          <p:spPr bwMode="auto">
            <a:xfrm>
              <a:off x="1625" y="2698"/>
              <a:ext cx="2092" cy="1235"/>
            </a:xfrm>
            <a:custGeom>
              <a:avLst/>
              <a:gdLst>
                <a:gd name="T0" fmla="*/ 0 w 315"/>
                <a:gd name="T1" fmla="*/ 2147483646 h 190"/>
                <a:gd name="T2" fmla="*/ 2147483646 w 315"/>
                <a:gd name="T3" fmla="*/ 2147483646 h 190"/>
                <a:gd name="T4" fmla="*/ 2147483646 w 315"/>
                <a:gd name="T5" fmla="*/ 2147483646 h 190"/>
                <a:gd name="T6" fmla="*/ 2147483646 w 315"/>
                <a:gd name="T7" fmla="*/ 0 h 190"/>
                <a:gd name="T8" fmla="*/ 0 w 315"/>
                <a:gd name="T9" fmla="*/ 2147483646 h 1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5"/>
                <a:gd name="T16" fmla="*/ 0 h 190"/>
                <a:gd name="T17" fmla="*/ 315 w 315"/>
                <a:gd name="T18" fmla="*/ 190 h 1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5" h="190">
                  <a:moveTo>
                    <a:pt x="0" y="2"/>
                  </a:moveTo>
                  <a:cubicBezTo>
                    <a:pt x="1" y="107"/>
                    <a:pt x="86" y="190"/>
                    <a:pt x="190" y="190"/>
                  </a:cubicBezTo>
                  <a:cubicBezTo>
                    <a:pt x="236" y="190"/>
                    <a:pt x="281" y="174"/>
                    <a:pt x="315" y="143"/>
                  </a:cubicBezTo>
                  <a:lnTo>
                    <a:pt x="19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CC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3741" name="Freeform 6"/>
            <p:cNvSpPr>
              <a:spLocks/>
            </p:cNvSpPr>
            <p:nvPr/>
          </p:nvSpPr>
          <p:spPr bwMode="auto">
            <a:xfrm>
              <a:off x="1625" y="1807"/>
              <a:ext cx="1219" cy="875"/>
            </a:xfrm>
            <a:custGeom>
              <a:avLst/>
              <a:gdLst>
                <a:gd name="T0" fmla="*/ 2147483646 w 191"/>
                <a:gd name="T1" fmla="*/ 0 h 141"/>
                <a:gd name="T2" fmla="*/ 2147483646 w 191"/>
                <a:gd name="T3" fmla="*/ 2147483646 h 141"/>
                <a:gd name="T4" fmla="*/ 2147483646 w 191"/>
                <a:gd name="T5" fmla="*/ 2147483646 h 141"/>
                <a:gd name="T6" fmla="*/ 2147483646 w 191"/>
                <a:gd name="T7" fmla="*/ 2147483646 h 141"/>
                <a:gd name="T8" fmla="*/ 2147483646 w 191"/>
                <a:gd name="T9" fmla="*/ 0 h 1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141"/>
                <a:gd name="T17" fmla="*/ 191 w 191"/>
                <a:gd name="T18" fmla="*/ 141 h 1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141">
                  <a:moveTo>
                    <a:pt x="61" y="0"/>
                  </a:moveTo>
                  <a:cubicBezTo>
                    <a:pt x="22" y="36"/>
                    <a:pt x="1" y="86"/>
                    <a:pt x="1" y="139"/>
                  </a:cubicBezTo>
                  <a:cubicBezTo>
                    <a:pt x="0" y="140"/>
                    <a:pt x="1" y="141"/>
                    <a:pt x="1" y="141"/>
                  </a:cubicBezTo>
                  <a:lnTo>
                    <a:pt x="191" y="13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3742" name="Freeform 8"/>
            <p:cNvSpPr>
              <a:spLocks/>
            </p:cNvSpPr>
            <p:nvPr/>
          </p:nvSpPr>
          <p:spPr bwMode="auto">
            <a:xfrm>
              <a:off x="2763" y="1463"/>
              <a:ext cx="127" cy="1126"/>
            </a:xfrm>
            <a:custGeom>
              <a:avLst/>
              <a:gdLst>
                <a:gd name="T0" fmla="*/ 2147483646 w 23"/>
                <a:gd name="T1" fmla="*/ 0 h 190"/>
                <a:gd name="T2" fmla="*/ 0 w 23"/>
                <a:gd name="T3" fmla="*/ 2147483646 h 190"/>
                <a:gd name="T4" fmla="*/ 2147483646 w 23"/>
                <a:gd name="T5" fmla="*/ 2147483646 h 190"/>
                <a:gd name="T6" fmla="*/ 2147483646 w 23"/>
                <a:gd name="T7" fmla="*/ 0 h 1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190"/>
                <a:gd name="T14" fmla="*/ 23 w 23"/>
                <a:gd name="T15" fmla="*/ 190 h 1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190">
                  <a:moveTo>
                    <a:pt x="23" y="0"/>
                  </a:moveTo>
                  <a:cubicBezTo>
                    <a:pt x="15" y="0"/>
                    <a:pt x="7" y="0"/>
                    <a:pt x="0" y="1"/>
                  </a:cubicBezTo>
                  <a:lnTo>
                    <a:pt x="23" y="19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73743" name="Rectangle 10"/>
            <p:cNvSpPr>
              <a:spLocks noChangeArrowheads="1"/>
            </p:cNvSpPr>
            <p:nvPr/>
          </p:nvSpPr>
          <p:spPr bwMode="auto">
            <a:xfrm>
              <a:off x="4254" y="2315"/>
              <a:ext cx="1097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Nonspesifik</a:t>
              </a:r>
              <a:r>
                <a:rPr lang="tr-TR" altLang="tr-TR" sz="1600" b="0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 motor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fonksiyon bozukluğu</a:t>
              </a:r>
              <a:endParaRPr lang="tr-TR" altLang="tr-TR" sz="1600" b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44" name="Rectangle 11"/>
            <p:cNvSpPr>
              <a:spLocks noChangeArrowheads="1"/>
            </p:cNvSpPr>
            <p:nvPr/>
          </p:nvSpPr>
          <p:spPr bwMode="auto">
            <a:xfrm>
              <a:off x="4668" y="2724"/>
              <a:ext cx="26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 b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39%</a:t>
              </a:r>
            </a:p>
          </p:txBody>
        </p:sp>
        <p:sp>
          <p:nvSpPr>
            <p:cNvPr id="73745" name="Rectangle 13"/>
            <p:cNvSpPr>
              <a:spLocks noChangeArrowheads="1"/>
            </p:cNvSpPr>
            <p:nvPr/>
          </p:nvSpPr>
          <p:spPr bwMode="auto">
            <a:xfrm>
              <a:off x="894" y="3311"/>
              <a:ext cx="48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Akalazya</a:t>
              </a:r>
              <a:endParaRPr lang="tr-TR" altLang="tr-TR" sz="1600" b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46" name="Rectangle 14"/>
            <p:cNvSpPr>
              <a:spLocks noChangeArrowheads="1"/>
            </p:cNvSpPr>
            <p:nvPr/>
          </p:nvSpPr>
          <p:spPr bwMode="auto">
            <a:xfrm>
              <a:off x="1165" y="3524"/>
              <a:ext cx="26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 b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36%</a:t>
              </a:r>
            </a:p>
          </p:txBody>
        </p:sp>
        <p:sp>
          <p:nvSpPr>
            <p:cNvPr id="73747" name="Rectangle 15"/>
            <p:cNvSpPr>
              <a:spLocks noChangeArrowheads="1"/>
            </p:cNvSpPr>
            <p:nvPr/>
          </p:nvSpPr>
          <p:spPr bwMode="auto">
            <a:xfrm>
              <a:off x="1705" y="1457"/>
              <a:ext cx="947" cy="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  <p:sp>
          <p:nvSpPr>
            <p:cNvPr id="73748" name="Rectangle 16"/>
            <p:cNvSpPr>
              <a:spLocks noChangeArrowheads="1"/>
            </p:cNvSpPr>
            <p:nvPr/>
          </p:nvSpPr>
          <p:spPr bwMode="auto">
            <a:xfrm>
              <a:off x="1418" y="1328"/>
              <a:ext cx="64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Nutckracker</a:t>
              </a:r>
              <a:endParaRPr lang="tr-TR" altLang="tr-TR" sz="2400" b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49" name="Rectangle 17"/>
            <p:cNvSpPr>
              <a:spLocks noChangeArrowheads="1"/>
            </p:cNvSpPr>
            <p:nvPr/>
          </p:nvSpPr>
          <p:spPr bwMode="auto">
            <a:xfrm>
              <a:off x="1854" y="1499"/>
              <a:ext cx="23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>
                  <a:solidFill>
                    <a:schemeClr val="bg1"/>
                  </a:solidFill>
                  <a:latin typeface="Times New Roman" panose="02020603050405020304" pitchFamily="18" charset="0"/>
                </a:rPr>
                <a:t>10%</a:t>
              </a:r>
              <a:endParaRPr lang="tr-TR" altLang="tr-TR" sz="2400" b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50" name="Rectangle 19"/>
            <p:cNvSpPr>
              <a:spLocks noChangeArrowheads="1"/>
            </p:cNvSpPr>
            <p:nvPr/>
          </p:nvSpPr>
          <p:spPr bwMode="auto">
            <a:xfrm>
              <a:off x="249" y="1942"/>
              <a:ext cx="121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Diffüz</a:t>
              </a:r>
              <a:r>
                <a:rPr lang="tr-TR" altLang="tr-TR" sz="1600" b="0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tr-TR" altLang="tr-TR" sz="1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özofagial</a:t>
              </a:r>
              <a:r>
                <a:rPr lang="tr-TR" altLang="tr-TR" sz="1600" b="0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 spazm</a:t>
              </a:r>
              <a:endParaRPr lang="tr-TR" altLang="tr-TR" sz="1600" b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          </a:t>
              </a:r>
              <a:endParaRPr lang="tr-TR" altLang="tr-TR" sz="2400" b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51" name="Rectangle 20"/>
            <p:cNvSpPr>
              <a:spLocks noChangeArrowheads="1"/>
            </p:cNvSpPr>
            <p:nvPr/>
          </p:nvSpPr>
          <p:spPr bwMode="auto">
            <a:xfrm>
              <a:off x="734" y="2144"/>
              <a:ext cx="23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13%</a:t>
              </a:r>
              <a:endParaRPr lang="tr-TR" altLang="tr-TR" sz="2400" b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52" name="Rectangle 22"/>
            <p:cNvSpPr>
              <a:spLocks noChangeArrowheads="1"/>
            </p:cNvSpPr>
            <p:nvPr/>
          </p:nvSpPr>
          <p:spPr bwMode="auto">
            <a:xfrm>
              <a:off x="3065" y="1118"/>
              <a:ext cx="171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Hipertansif</a:t>
              </a:r>
              <a:r>
                <a:rPr lang="tr-TR" altLang="tr-TR" sz="1600" b="0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 alt </a:t>
              </a:r>
              <a:r>
                <a:rPr lang="tr-TR" altLang="tr-TR" sz="1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özofagus</a:t>
              </a:r>
              <a:r>
                <a:rPr lang="tr-TR" altLang="tr-TR" sz="1600" b="0" dirty="0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 </a:t>
              </a:r>
              <a:r>
                <a:rPr lang="tr-TR" altLang="tr-TR" sz="1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</a:rPr>
                <a:t>sfinkteri</a:t>
              </a:r>
              <a:endParaRPr lang="tr-TR" altLang="tr-TR" sz="2400" b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3753" name="Rectangle 23"/>
            <p:cNvSpPr>
              <a:spLocks noChangeArrowheads="1"/>
            </p:cNvSpPr>
            <p:nvPr/>
          </p:nvSpPr>
          <p:spPr bwMode="auto">
            <a:xfrm>
              <a:off x="3820" y="1309"/>
              <a:ext cx="17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600" b="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%2</a:t>
              </a:r>
              <a:endParaRPr lang="tr-TR" altLang="tr-TR" sz="2400" b="0" dirty="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3736" name="Rectangle 24"/>
          <p:cNvSpPr>
            <a:spLocks noChangeArrowheads="1"/>
          </p:cNvSpPr>
          <p:nvPr/>
        </p:nvSpPr>
        <p:spPr bwMode="auto">
          <a:xfrm>
            <a:off x="195263" y="304800"/>
            <a:ext cx="86756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2000" b="0" dirty="0" err="1" smtClean="0">
                <a:solidFill>
                  <a:srgbClr val="FFE05D"/>
                </a:solidFill>
              </a:rPr>
              <a:t>Özofagus</a:t>
            </a:r>
            <a:r>
              <a:rPr lang="tr-TR" altLang="tr-TR" sz="2000" b="0" dirty="0" smtClean="0">
                <a:solidFill>
                  <a:srgbClr val="FFE05D"/>
                </a:solidFill>
              </a:rPr>
              <a:t> motor fonksiyon bozukluklarında yutma güçlüğü </a:t>
            </a:r>
            <a:endParaRPr lang="en-US" altLang="tr-TR" sz="2000" b="0" dirty="0">
              <a:solidFill>
                <a:srgbClr val="FFE05D"/>
              </a:solidFill>
            </a:endParaRPr>
          </a:p>
        </p:txBody>
      </p:sp>
      <p:sp>
        <p:nvSpPr>
          <p:cNvPr id="18442" name="171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50238" y="6381750"/>
            <a:ext cx="663575" cy="476250"/>
          </a:xfrm>
        </p:spPr>
        <p:txBody>
          <a:bodyPr/>
          <a:lstStyle/>
          <a:p>
            <a:pPr>
              <a:defRPr/>
            </a:pPr>
            <a:fld id="{4CC2B491-CAB3-4352-BDAB-41706B0DD3BE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42</a:t>
            </a:fld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3738" name="Picture 19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76988"/>
            <a:ext cx="482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Düz Bağlayıcı 2"/>
          <p:cNvCxnSpPr/>
          <p:nvPr/>
        </p:nvCxnSpPr>
        <p:spPr bwMode="auto">
          <a:xfrm flipV="1">
            <a:off x="4406904" y="1902223"/>
            <a:ext cx="436567" cy="3266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Düz Bağlayıcı 5"/>
          <p:cNvCxnSpPr/>
          <p:nvPr/>
        </p:nvCxnSpPr>
        <p:spPr bwMode="auto">
          <a:xfrm>
            <a:off x="5753897" y="4140399"/>
            <a:ext cx="1410391" cy="1468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Düz Bağlayıcı 7"/>
          <p:cNvCxnSpPr/>
          <p:nvPr/>
        </p:nvCxnSpPr>
        <p:spPr bwMode="auto">
          <a:xfrm>
            <a:off x="3344863" y="2195909"/>
            <a:ext cx="512421" cy="7219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Düz Bağlayıcı 9"/>
          <p:cNvCxnSpPr/>
          <p:nvPr/>
        </p:nvCxnSpPr>
        <p:spPr bwMode="auto">
          <a:xfrm>
            <a:off x="1835696" y="3375819"/>
            <a:ext cx="1425032" cy="1971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Düz Bağlayıcı 11"/>
          <p:cNvCxnSpPr/>
          <p:nvPr/>
        </p:nvCxnSpPr>
        <p:spPr bwMode="auto">
          <a:xfrm flipV="1">
            <a:off x="2418035" y="5073650"/>
            <a:ext cx="1464472" cy="3413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67380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Başlık 1"/>
          <p:cNvSpPr>
            <a:spLocks noGrp="1"/>
          </p:cNvSpPr>
          <p:nvPr>
            <p:ph type="title"/>
          </p:nvPr>
        </p:nvSpPr>
        <p:spPr>
          <a:xfrm>
            <a:off x="512479" y="188640"/>
            <a:ext cx="8229600" cy="850900"/>
          </a:xfrm>
        </p:spPr>
        <p:txBody>
          <a:bodyPr/>
          <a:lstStyle/>
          <a:p>
            <a:r>
              <a:rPr lang="tr-TR" altLang="tr-TR" sz="2000" dirty="0" err="1" smtClean="0">
                <a:solidFill>
                  <a:srgbClr val="FFE05D"/>
                </a:solidFill>
              </a:rPr>
              <a:t>Özofagus</a:t>
            </a:r>
            <a:r>
              <a:rPr lang="tr-TR" altLang="tr-TR" sz="2000" dirty="0" smtClean="0">
                <a:solidFill>
                  <a:srgbClr val="FFE05D"/>
                </a:solidFill>
              </a:rPr>
              <a:t> hastalıklarının teşhisinde kullanılabilecek </a:t>
            </a:r>
            <a:r>
              <a:rPr lang="tr-TR" altLang="tr-TR" sz="2000" dirty="0" err="1" smtClean="0">
                <a:solidFill>
                  <a:srgbClr val="FFE05D"/>
                </a:solidFill>
              </a:rPr>
              <a:t>diagnostik</a:t>
            </a:r>
            <a:r>
              <a:rPr lang="tr-TR" altLang="tr-TR" sz="2000" dirty="0" smtClean="0">
                <a:solidFill>
                  <a:srgbClr val="FFE05D"/>
                </a:solidFill>
              </a:rPr>
              <a:t> testler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1988" y="1102766"/>
            <a:ext cx="8229600" cy="5473700"/>
          </a:xfrm>
        </p:spPr>
        <p:txBody>
          <a:bodyPr/>
          <a:lstStyle/>
          <a:p>
            <a:pPr>
              <a:spcBef>
                <a:spcPct val="50000"/>
              </a:spcBef>
              <a:buClr>
                <a:schemeClr val="bg1"/>
              </a:buClr>
              <a:defRPr/>
            </a:pPr>
            <a:r>
              <a:rPr lang="tr-TR" sz="1600" b="1" dirty="0" smtClean="0">
                <a:solidFill>
                  <a:srgbClr val="FFE05D"/>
                </a:solidFill>
              </a:rPr>
              <a:t>Endoskopi</a:t>
            </a: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   - Alarm semptomlarının varlığı  (Disfaji, kilo kaybı, </a:t>
            </a:r>
            <a:r>
              <a:rPr lang="tr-TR" sz="1400" dirty="0" err="1" smtClean="0">
                <a:solidFill>
                  <a:schemeClr val="bg1"/>
                </a:solidFill>
              </a:rPr>
              <a:t>odinofaji</a:t>
            </a:r>
            <a:r>
              <a:rPr lang="tr-TR" sz="1400" dirty="0" smtClean="0">
                <a:solidFill>
                  <a:schemeClr val="bg1"/>
                </a:solidFill>
              </a:rPr>
              <a:t>, </a:t>
            </a:r>
            <a:r>
              <a:rPr lang="tr-TR" sz="1400" dirty="0" err="1" smtClean="0">
                <a:solidFill>
                  <a:schemeClr val="bg1"/>
                </a:solidFill>
              </a:rPr>
              <a:t>anoreksi</a:t>
            </a:r>
            <a:r>
              <a:rPr lang="tr-TR" sz="1400" dirty="0" smtClean="0">
                <a:solidFill>
                  <a:schemeClr val="bg1"/>
                </a:solidFill>
              </a:rPr>
              <a:t>, kanama)</a:t>
            </a:r>
            <a:endParaRPr lang="tr-TR" sz="14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   - </a:t>
            </a:r>
            <a:r>
              <a:rPr lang="tr-TR" sz="1400" dirty="0" err="1" smtClean="0">
                <a:solidFill>
                  <a:schemeClr val="bg1"/>
                </a:solidFill>
              </a:rPr>
              <a:t>Barrett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</a:rPr>
              <a:t>özofagusu</a:t>
            </a:r>
            <a:r>
              <a:rPr lang="tr-TR" sz="1400" dirty="0" smtClean="0">
                <a:solidFill>
                  <a:schemeClr val="bg1"/>
                </a:solidFill>
              </a:rPr>
              <a:t> olasılığını uzaklaştırmak</a:t>
            </a:r>
            <a:endParaRPr lang="tr-TR" sz="14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   - Kronik tedavi gereken hastalar</a:t>
            </a:r>
          </a:p>
          <a:p>
            <a:pPr>
              <a:spcBef>
                <a:spcPct val="50000"/>
              </a:spcBef>
              <a:buClr>
                <a:schemeClr val="bg1"/>
              </a:buClr>
              <a:defRPr/>
            </a:pPr>
            <a:r>
              <a:rPr lang="tr-TR" sz="1600" b="1" dirty="0">
                <a:solidFill>
                  <a:srgbClr val="FFE05D"/>
                </a:solidFill>
              </a:rPr>
              <a:t>24 h. </a:t>
            </a:r>
            <a:r>
              <a:rPr lang="tr-TR" sz="1600" b="1" dirty="0" err="1" smtClean="0">
                <a:solidFill>
                  <a:srgbClr val="FFE05D"/>
                </a:solidFill>
              </a:rPr>
              <a:t>pH</a:t>
            </a:r>
            <a:r>
              <a:rPr lang="tr-TR" sz="1600" b="1" dirty="0" smtClean="0">
                <a:solidFill>
                  <a:srgbClr val="FFE05D"/>
                </a:solidFill>
              </a:rPr>
              <a:t> </a:t>
            </a:r>
            <a:r>
              <a:rPr lang="tr-TR" sz="1600" b="1" dirty="0" err="1" smtClean="0">
                <a:solidFill>
                  <a:srgbClr val="FFE05D"/>
                </a:solidFill>
              </a:rPr>
              <a:t>monitorizasyonu</a:t>
            </a:r>
            <a:r>
              <a:rPr lang="tr-TR" sz="1600" b="1" dirty="0" smtClean="0">
                <a:solidFill>
                  <a:srgbClr val="FFE05D"/>
                </a:solidFill>
              </a:rPr>
              <a:t> ve </a:t>
            </a:r>
            <a:r>
              <a:rPr lang="tr-TR" sz="1600" b="1" dirty="0" err="1" smtClean="0">
                <a:solidFill>
                  <a:srgbClr val="FFE05D"/>
                </a:solidFill>
              </a:rPr>
              <a:t>Impedance-pH</a:t>
            </a:r>
            <a:r>
              <a:rPr lang="tr-TR" sz="1600" b="1" dirty="0" smtClean="0">
                <a:solidFill>
                  <a:srgbClr val="FFE05D"/>
                </a:solidFill>
              </a:rPr>
              <a:t> </a:t>
            </a:r>
            <a:r>
              <a:rPr lang="tr-TR" sz="1600" b="1" dirty="0" err="1" smtClean="0">
                <a:solidFill>
                  <a:srgbClr val="FFE05D"/>
                </a:solidFill>
              </a:rPr>
              <a:t>monitorizasyonu</a:t>
            </a:r>
            <a:endParaRPr lang="tr-TR" sz="1600" b="1" dirty="0" smtClean="0">
              <a:solidFill>
                <a:srgbClr val="FFE05D"/>
              </a:solidFill>
            </a:endParaRP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   - PPI  tedavisine yanıtsız </a:t>
            </a:r>
            <a:r>
              <a:rPr lang="tr-TR" sz="1400" dirty="0" err="1" smtClean="0">
                <a:solidFill>
                  <a:schemeClr val="bg1"/>
                </a:solidFill>
              </a:rPr>
              <a:t>reflü</a:t>
            </a:r>
            <a:r>
              <a:rPr lang="tr-TR" sz="1400" dirty="0" smtClean="0">
                <a:solidFill>
                  <a:schemeClr val="bg1"/>
                </a:solidFill>
              </a:rPr>
              <a:t> hastalığı (PPI kesilerek veya PPI tedavisi altında)</a:t>
            </a:r>
            <a:endParaRPr lang="tr-TR" sz="1400" dirty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    - Antireflü cerrahi öncesinde </a:t>
            </a: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tr-TR" sz="1400" dirty="0">
                <a:solidFill>
                  <a:schemeClr val="bg1"/>
                </a:solidFill>
              </a:rPr>
              <a:t> </a:t>
            </a:r>
            <a:r>
              <a:rPr lang="tr-TR" sz="1400" dirty="0" smtClean="0">
                <a:solidFill>
                  <a:schemeClr val="bg1"/>
                </a:solidFill>
              </a:rPr>
              <a:t>     - Kalp dışı göğüs ağrısı</a:t>
            </a:r>
            <a:endParaRPr lang="tr-TR" sz="1400" dirty="0" smtClean="0">
              <a:solidFill>
                <a:srgbClr val="FFD03B"/>
              </a:solidFill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defRPr/>
            </a:pPr>
            <a:r>
              <a:rPr lang="tr-TR" sz="1600" b="1" dirty="0" err="1" smtClean="0">
                <a:solidFill>
                  <a:srgbClr val="FFE05D"/>
                </a:solidFill>
              </a:rPr>
              <a:t>Manometri</a:t>
            </a:r>
            <a:r>
              <a:rPr lang="tr-TR" sz="1600" b="1" dirty="0" smtClean="0">
                <a:solidFill>
                  <a:srgbClr val="FFE05D"/>
                </a:solidFill>
              </a:rPr>
              <a:t>  </a:t>
            </a:r>
          </a:p>
          <a:p>
            <a:pPr marL="0" indent="0">
              <a:spcBef>
                <a:spcPct val="50000"/>
              </a:spcBef>
              <a:buClr>
                <a:schemeClr val="bg1"/>
              </a:buClr>
              <a:buNone/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    - Motor fonksiyon </a:t>
            </a:r>
            <a:r>
              <a:rPr lang="tr-TR" sz="1400" dirty="0">
                <a:solidFill>
                  <a:schemeClr val="bg1"/>
                </a:solidFill>
              </a:rPr>
              <a:t>bozuklukları</a:t>
            </a:r>
          </a:p>
          <a:p>
            <a:pPr marL="0" indent="0">
              <a:spcBef>
                <a:spcPct val="50000"/>
              </a:spcBef>
              <a:buClr>
                <a:schemeClr val="bg1"/>
              </a:buClr>
              <a:buNone/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    - Kalp dışı göğüs ağrısı</a:t>
            </a:r>
          </a:p>
          <a:p>
            <a:pPr marL="0" indent="0">
              <a:spcBef>
                <a:spcPct val="50000"/>
              </a:spcBef>
              <a:buClr>
                <a:schemeClr val="bg1"/>
              </a:buClr>
              <a:buNone/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    - </a:t>
            </a:r>
            <a:r>
              <a:rPr lang="tr-TR" sz="1400" dirty="0">
                <a:solidFill>
                  <a:schemeClr val="bg1"/>
                </a:solidFill>
              </a:rPr>
              <a:t>Disfaji </a:t>
            </a:r>
            <a:endParaRPr lang="tr-TR" sz="1400" dirty="0" smtClean="0">
              <a:solidFill>
                <a:schemeClr val="bg1"/>
              </a:solidFill>
            </a:endParaRPr>
          </a:p>
          <a:p>
            <a:pPr marL="0" indent="0">
              <a:spcBef>
                <a:spcPct val="50000"/>
              </a:spcBef>
              <a:buClr>
                <a:schemeClr val="bg1"/>
              </a:buClr>
              <a:buNone/>
              <a:defRPr/>
            </a:pPr>
            <a:r>
              <a:rPr lang="tr-TR" sz="1400" dirty="0">
                <a:solidFill>
                  <a:schemeClr val="bg1"/>
                </a:solidFill>
              </a:rPr>
              <a:t> </a:t>
            </a:r>
            <a:r>
              <a:rPr lang="tr-TR" sz="1400" dirty="0" smtClean="0">
                <a:solidFill>
                  <a:schemeClr val="bg1"/>
                </a:solidFill>
              </a:rPr>
              <a:t>    - Antireflü </a:t>
            </a:r>
            <a:r>
              <a:rPr lang="tr-TR" sz="1400" dirty="0">
                <a:solidFill>
                  <a:schemeClr val="bg1"/>
                </a:solidFill>
              </a:rPr>
              <a:t>cerrahi öncesinde </a:t>
            </a:r>
            <a:endParaRPr lang="tr-TR" sz="1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defRPr/>
            </a:pPr>
            <a:r>
              <a:rPr lang="tr-TR" sz="1600" b="1" dirty="0" smtClean="0">
                <a:solidFill>
                  <a:srgbClr val="FFE05D"/>
                </a:solidFill>
              </a:rPr>
              <a:t>Baryumlu </a:t>
            </a:r>
            <a:r>
              <a:rPr lang="tr-TR" sz="1600" b="1" dirty="0" err="1" smtClean="0">
                <a:solidFill>
                  <a:srgbClr val="FFE05D"/>
                </a:solidFill>
              </a:rPr>
              <a:t>özofagus</a:t>
            </a:r>
            <a:r>
              <a:rPr lang="tr-TR" sz="1600" b="1" dirty="0" smtClean="0">
                <a:solidFill>
                  <a:srgbClr val="FFE05D"/>
                </a:solidFill>
              </a:rPr>
              <a:t> pasaj </a:t>
            </a:r>
            <a:r>
              <a:rPr lang="tr-TR" sz="1600" b="1" dirty="0" err="1" smtClean="0">
                <a:solidFill>
                  <a:srgbClr val="FFE05D"/>
                </a:solidFill>
              </a:rPr>
              <a:t>grafisi</a:t>
            </a:r>
            <a:r>
              <a:rPr lang="tr-TR" sz="1600" b="1" dirty="0" smtClean="0">
                <a:solidFill>
                  <a:srgbClr val="FFE05D"/>
                </a:solidFill>
              </a:rPr>
              <a:t> </a:t>
            </a: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tr-TR" sz="1400" dirty="0" smtClean="0">
                <a:solidFill>
                  <a:schemeClr val="bg1"/>
                </a:solidFill>
              </a:rPr>
              <a:t>       - Disfaji</a:t>
            </a:r>
          </a:p>
          <a:p>
            <a:pPr marL="0" indent="0">
              <a:spcBef>
                <a:spcPct val="50000"/>
              </a:spcBef>
              <a:buFontTx/>
              <a:buNone/>
              <a:defRPr/>
            </a:pPr>
            <a:r>
              <a:rPr lang="tr-TR" sz="1400" dirty="0">
                <a:solidFill>
                  <a:schemeClr val="bg1"/>
                </a:solidFill>
              </a:rPr>
              <a:t> </a:t>
            </a:r>
            <a:r>
              <a:rPr lang="tr-TR" sz="1400" dirty="0" smtClean="0">
                <a:solidFill>
                  <a:schemeClr val="bg1"/>
                </a:solidFill>
              </a:rPr>
              <a:t>     - </a:t>
            </a:r>
            <a:r>
              <a:rPr lang="tr-TR" sz="1400" dirty="0" err="1" smtClean="0">
                <a:solidFill>
                  <a:schemeClr val="bg1"/>
                </a:solidFill>
              </a:rPr>
              <a:t>Hiatal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chemeClr val="bg1"/>
                </a:solidFill>
              </a:rPr>
              <a:t>herni</a:t>
            </a:r>
            <a:r>
              <a:rPr lang="tr-TR" sz="1400" dirty="0" smtClean="0">
                <a:solidFill>
                  <a:schemeClr val="bg1"/>
                </a:solidFill>
              </a:rPr>
              <a:t> ?</a:t>
            </a:r>
            <a:endParaRPr lang="tr-TR" sz="1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defRPr/>
            </a:pPr>
            <a:endParaRPr lang="tr-TR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defRPr/>
            </a:pP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159" y="4149080"/>
            <a:ext cx="1905783" cy="2707800"/>
          </a:xfrm>
          <a:prstGeom prst="rect">
            <a:avLst/>
          </a:prstGeom>
        </p:spPr>
      </p:pic>
      <p:sp>
        <p:nvSpPr>
          <p:cNvPr id="8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720984" y="6551613"/>
            <a:ext cx="387350" cy="476250"/>
          </a:xfrm>
        </p:spPr>
        <p:txBody>
          <a:bodyPr/>
          <a:lstStyle/>
          <a:p>
            <a:pPr>
              <a:defRPr/>
            </a:pPr>
            <a:fld id="{E9910BF8-A364-45B0-8631-F8E02EB1A605}" type="slidenum">
              <a:rPr lang="tr-TR" smtClean="0"/>
              <a:pPr>
                <a:defRPr/>
              </a:pPr>
              <a:t>43</a:t>
            </a:fld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029" y="4686423"/>
            <a:ext cx="894841" cy="85687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873" y="3605426"/>
            <a:ext cx="878572" cy="86772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105" y="5889474"/>
            <a:ext cx="932804" cy="90026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125" y="2984254"/>
            <a:ext cx="916534" cy="846031"/>
          </a:xfrm>
          <a:prstGeom prst="rect">
            <a:avLst/>
          </a:prstGeom>
        </p:spPr>
      </p:pic>
      <p:pic>
        <p:nvPicPr>
          <p:cNvPr id="11" name="Picture 16" descr="CTF_Logo_tp"/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1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628063" y="6386513"/>
            <a:ext cx="442912" cy="476250"/>
          </a:xfrm>
        </p:spPr>
        <p:txBody>
          <a:bodyPr/>
          <a:lstStyle/>
          <a:p>
            <a:pPr>
              <a:defRPr/>
            </a:pPr>
            <a:fld id="{812204E3-F420-4544-B0A9-7C044B0053A0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44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6390" name="Picture 35" descr="IM000565"/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9576"/>
            <a:ext cx="3524003" cy="511882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2214711" y="322917"/>
            <a:ext cx="44005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defRPr/>
            </a:pPr>
            <a:r>
              <a:rPr lang="tr-TR" sz="2000" b="0" dirty="0">
                <a:solidFill>
                  <a:srgbClr val="FFE05D"/>
                </a:solidFill>
              </a:rPr>
              <a:t>24 h. </a:t>
            </a:r>
            <a:r>
              <a:rPr lang="tr-TR" sz="2000" b="0" dirty="0" err="1" smtClean="0">
                <a:solidFill>
                  <a:srgbClr val="FFE05D"/>
                </a:solidFill>
              </a:rPr>
              <a:t>Özofageal</a:t>
            </a:r>
            <a:r>
              <a:rPr lang="tr-TR" sz="2000" b="0" dirty="0" smtClean="0">
                <a:solidFill>
                  <a:srgbClr val="FFE05D"/>
                </a:solidFill>
              </a:rPr>
              <a:t>  </a:t>
            </a:r>
            <a:r>
              <a:rPr lang="tr-TR" sz="2000" b="0" dirty="0" err="1">
                <a:solidFill>
                  <a:srgbClr val="FFE05D"/>
                </a:solidFill>
              </a:rPr>
              <a:t>pH</a:t>
            </a:r>
            <a:r>
              <a:rPr lang="tr-TR" sz="2000" b="0" dirty="0">
                <a:solidFill>
                  <a:srgbClr val="FFE05D"/>
                </a:solidFill>
              </a:rPr>
              <a:t> </a:t>
            </a:r>
            <a:r>
              <a:rPr lang="tr-TR" sz="2000" b="0" dirty="0" err="1" smtClean="0">
                <a:solidFill>
                  <a:srgbClr val="FFE05D"/>
                </a:solidFill>
              </a:rPr>
              <a:t>monitorizasyonu</a:t>
            </a:r>
            <a:endParaRPr lang="tr-TR" sz="2000" b="0" dirty="0">
              <a:solidFill>
                <a:srgbClr val="FFE05D"/>
              </a:solidFill>
            </a:endParaRPr>
          </a:p>
        </p:txBody>
      </p:sp>
      <p:sp>
        <p:nvSpPr>
          <p:cNvPr id="5" name="Dikdörtgen 4"/>
          <p:cNvSpPr/>
          <p:nvPr/>
        </p:nvSpPr>
        <p:spPr bwMode="auto">
          <a:xfrm>
            <a:off x="2345334" y="2204864"/>
            <a:ext cx="583934" cy="144016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 6"/>
          <p:cNvGrpSpPr/>
          <p:nvPr/>
        </p:nvGrpSpPr>
        <p:grpSpPr>
          <a:xfrm>
            <a:off x="4662071" y="1124744"/>
            <a:ext cx="3654345" cy="5105938"/>
            <a:chOff x="4662071" y="1124744"/>
            <a:chExt cx="3654345" cy="5105938"/>
          </a:xfrm>
        </p:grpSpPr>
        <p:grpSp>
          <p:nvGrpSpPr>
            <p:cNvPr id="16389" name="Group 23"/>
            <p:cNvGrpSpPr>
              <a:grpSpLocks/>
            </p:cNvGrpSpPr>
            <p:nvPr/>
          </p:nvGrpSpPr>
          <p:grpSpPr bwMode="auto">
            <a:xfrm>
              <a:off x="4662071" y="1124744"/>
              <a:ext cx="3654345" cy="5105938"/>
              <a:chOff x="3016" y="845"/>
              <a:chExt cx="2208" cy="3170"/>
            </a:xfrm>
          </p:grpSpPr>
          <p:pic>
            <p:nvPicPr>
              <p:cNvPr id="16391" name="Picture 24"/>
              <p:cNvPicPr>
                <a:picLocks noChangeAspect="1" noChangeArrowheads="1"/>
              </p:cNvPicPr>
              <p:nvPr/>
            </p:nvPicPr>
            <p:blipFill>
              <a:blip r:embed="rId4">
                <a:lum contrast="12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99050" l="1429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6" y="853"/>
                <a:ext cx="2208" cy="316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392" name="Group 25"/>
              <p:cNvGrpSpPr>
                <a:grpSpLocks/>
              </p:cNvGrpSpPr>
              <p:nvPr/>
            </p:nvGrpSpPr>
            <p:grpSpPr bwMode="auto">
              <a:xfrm>
                <a:off x="3113" y="2455"/>
                <a:ext cx="272" cy="408"/>
                <a:chOff x="3107" y="2387"/>
                <a:chExt cx="272" cy="408"/>
              </a:xfrm>
            </p:grpSpPr>
            <p:sp>
              <p:nvSpPr>
                <p:cNvPr id="16400" name="Rectangle 26"/>
                <p:cNvSpPr>
                  <a:spLocks noChangeArrowheads="1"/>
                </p:cNvSpPr>
                <p:nvPr/>
              </p:nvSpPr>
              <p:spPr bwMode="auto">
                <a:xfrm>
                  <a:off x="3107" y="2387"/>
                  <a:ext cx="272" cy="408"/>
                </a:xfrm>
                <a:prstGeom prst="rect">
                  <a:avLst/>
                </a:prstGeom>
                <a:solidFill>
                  <a:srgbClr val="1F3E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  <p:sp>
              <p:nvSpPr>
                <p:cNvPr id="16401" name="Rectangle 27"/>
                <p:cNvSpPr>
                  <a:spLocks noChangeArrowheads="1"/>
                </p:cNvSpPr>
                <p:nvPr/>
              </p:nvSpPr>
              <p:spPr bwMode="auto">
                <a:xfrm>
                  <a:off x="3150" y="2407"/>
                  <a:ext cx="181" cy="91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tr-TR" altLang="tr-TR" sz="1800"/>
                </a:p>
              </p:txBody>
            </p:sp>
          </p:grpSp>
          <p:sp>
            <p:nvSpPr>
              <p:cNvPr id="16393" name="Freeform 28"/>
              <p:cNvSpPr>
                <a:spLocks/>
              </p:cNvSpPr>
              <p:nvPr/>
            </p:nvSpPr>
            <p:spPr bwMode="auto">
              <a:xfrm>
                <a:off x="3211" y="845"/>
                <a:ext cx="1157" cy="2018"/>
              </a:xfrm>
              <a:custGeom>
                <a:avLst/>
                <a:gdLst>
                  <a:gd name="T0" fmla="*/ 1127 w 1157"/>
                  <a:gd name="T1" fmla="*/ 2018 h 2018"/>
                  <a:gd name="T2" fmla="*/ 1127 w 1157"/>
                  <a:gd name="T3" fmla="*/ 794 h 2018"/>
                  <a:gd name="T4" fmla="*/ 945 w 1157"/>
                  <a:gd name="T5" fmla="*/ 476 h 2018"/>
                  <a:gd name="T6" fmla="*/ 900 w 1157"/>
                  <a:gd name="T7" fmla="*/ 204 h 2018"/>
                  <a:gd name="T8" fmla="*/ 809 w 1157"/>
                  <a:gd name="T9" fmla="*/ 23 h 2018"/>
                  <a:gd name="T10" fmla="*/ 491 w 1157"/>
                  <a:gd name="T11" fmla="*/ 68 h 2018"/>
                  <a:gd name="T12" fmla="*/ 265 w 1157"/>
                  <a:gd name="T13" fmla="*/ 204 h 2018"/>
                  <a:gd name="T14" fmla="*/ 38 w 1157"/>
                  <a:gd name="T15" fmla="*/ 703 h 2018"/>
                  <a:gd name="T16" fmla="*/ 38 w 1157"/>
                  <a:gd name="T17" fmla="*/ 1610 h 20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57"/>
                  <a:gd name="T28" fmla="*/ 0 h 2018"/>
                  <a:gd name="T29" fmla="*/ 1157 w 1157"/>
                  <a:gd name="T30" fmla="*/ 2018 h 201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57" h="2018">
                    <a:moveTo>
                      <a:pt x="1127" y="2018"/>
                    </a:moveTo>
                    <a:cubicBezTo>
                      <a:pt x="1142" y="1534"/>
                      <a:pt x="1157" y="1051"/>
                      <a:pt x="1127" y="794"/>
                    </a:cubicBezTo>
                    <a:cubicBezTo>
                      <a:pt x="1097" y="537"/>
                      <a:pt x="983" y="574"/>
                      <a:pt x="945" y="476"/>
                    </a:cubicBezTo>
                    <a:cubicBezTo>
                      <a:pt x="907" y="378"/>
                      <a:pt x="923" y="279"/>
                      <a:pt x="900" y="204"/>
                    </a:cubicBezTo>
                    <a:cubicBezTo>
                      <a:pt x="877" y="129"/>
                      <a:pt x="877" y="46"/>
                      <a:pt x="809" y="23"/>
                    </a:cubicBezTo>
                    <a:cubicBezTo>
                      <a:pt x="741" y="0"/>
                      <a:pt x="582" y="38"/>
                      <a:pt x="491" y="68"/>
                    </a:cubicBezTo>
                    <a:cubicBezTo>
                      <a:pt x="400" y="98"/>
                      <a:pt x="340" y="98"/>
                      <a:pt x="265" y="204"/>
                    </a:cubicBezTo>
                    <a:cubicBezTo>
                      <a:pt x="190" y="310"/>
                      <a:pt x="76" y="469"/>
                      <a:pt x="38" y="703"/>
                    </a:cubicBezTo>
                    <a:cubicBezTo>
                      <a:pt x="0" y="937"/>
                      <a:pt x="19" y="1273"/>
                      <a:pt x="38" y="1610"/>
                    </a:cubicBezTo>
                  </a:path>
                </a:pathLst>
              </a:cu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394" name="Oval 29"/>
              <p:cNvSpPr>
                <a:spLocks noChangeArrowheads="1"/>
              </p:cNvSpPr>
              <p:nvPr/>
            </p:nvSpPr>
            <p:spPr bwMode="auto">
              <a:xfrm>
                <a:off x="4332" y="2568"/>
                <a:ext cx="45" cy="4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6395" name="Oval 30"/>
              <p:cNvSpPr>
                <a:spLocks noChangeArrowheads="1"/>
              </p:cNvSpPr>
              <p:nvPr/>
            </p:nvSpPr>
            <p:spPr bwMode="auto">
              <a:xfrm>
                <a:off x="4332" y="1797"/>
                <a:ext cx="45" cy="4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6396" name="Text Box 31"/>
              <p:cNvSpPr txBox="1">
                <a:spLocks noChangeArrowheads="1"/>
              </p:cNvSpPr>
              <p:nvPr/>
            </p:nvSpPr>
            <p:spPr bwMode="auto">
              <a:xfrm>
                <a:off x="4533" y="2636"/>
                <a:ext cx="635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tr-TR" altLang="tr-TR" sz="1600" b="0" dirty="0" smtClean="0">
                    <a:solidFill>
                      <a:schemeClr val="bg1"/>
                    </a:solidFill>
                  </a:rPr>
                  <a:t>4-5cm</a:t>
                </a:r>
                <a:endParaRPr lang="tr-TR" altLang="tr-TR" sz="1600" b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397" name="AutoShape 32"/>
              <p:cNvSpPr>
                <a:spLocks/>
              </p:cNvSpPr>
              <p:nvPr/>
            </p:nvSpPr>
            <p:spPr bwMode="auto">
              <a:xfrm>
                <a:off x="4468" y="2614"/>
                <a:ext cx="45" cy="226"/>
              </a:xfrm>
              <a:prstGeom prst="rightBrace">
                <a:avLst>
                  <a:gd name="adj1" fmla="val 41852"/>
                  <a:gd name="adj2" fmla="val 50000"/>
                </a:avLst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/>
              </a:p>
            </p:txBody>
          </p:sp>
          <p:sp>
            <p:nvSpPr>
              <p:cNvPr id="16398" name="Text Box 33"/>
              <p:cNvSpPr txBox="1">
                <a:spLocks noChangeArrowheads="1"/>
              </p:cNvSpPr>
              <p:nvPr/>
            </p:nvSpPr>
            <p:spPr bwMode="auto">
              <a:xfrm>
                <a:off x="3611" y="2495"/>
                <a:ext cx="63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FontTx/>
                  <a:buNone/>
                </a:pPr>
                <a:r>
                  <a:rPr lang="tr-TR" altLang="tr-TR" sz="1400" dirty="0">
                    <a:solidFill>
                      <a:schemeClr val="bg1"/>
                    </a:solidFill>
                  </a:rPr>
                  <a:t>1.sensor</a:t>
                </a:r>
              </a:p>
            </p:txBody>
          </p:sp>
          <p:sp>
            <p:nvSpPr>
              <p:cNvPr id="16399" name="Text Box 34"/>
              <p:cNvSpPr txBox="1">
                <a:spLocks noChangeArrowheads="1"/>
              </p:cNvSpPr>
              <p:nvPr/>
            </p:nvSpPr>
            <p:spPr bwMode="auto">
              <a:xfrm>
                <a:off x="3567" y="1724"/>
                <a:ext cx="66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FontTx/>
                  <a:buNone/>
                </a:pPr>
                <a:r>
                  <a:rPr lang="tr-TR" altLang="tr-TR" sz="1400" dirty="0">
                    <a:solidFill>
                      <a:schemeClr val="bg1"/>
                    </a:solidFill>
                  </a:rPr>
                  <a:t>2.sensor</a:t>
                </a:r>
              </a:p>
            </p:txBody>
          </p:sp>
        </p:grpSp>
        <p:sp>
          <p:nvSpPr>
            <p:cNvPr id="4" name="Metin kutusu 3"/>
            <p:cNvSpPr txBox="1"/>
            <p:nvPr/>
          </p:nvSpPr>
          <p:spPr>
            <a:xfrm rot="5400000">
              <a:off x="4723287" y="4068696"/>
              <a:ext cx="609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solidFill>
                    <a:schemeClr val="bg1"/>
                  </a:solidFill>
                </a:rPr>
                <a:t>. .</a:t>
              </a:r>
              <a:endParaRPr lang="tr-TR" dirty="0">
                <a:solidFill>
                  <a:schemeClr val="bg1"/>
                </a:solidFill>
              </a:endParaRPr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4843489" y="3715760"/>
              <a:ext cx="7446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b="0" dirty="0" smtClean="0"/>
                <a:t>6,8</a:t>
              </a:r>
              <a:endParaRPr lang="tr-TR" sz="8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341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628063" y="6386513"/>
            <a:ext cx="442912" cy="476250"/>
          </a:xfrm>
        </p:spPr>
        <p:txBody>
          <a:bodyPr/>
          <a:lstStyle/>
          <a:p>
            <a:pPr>
              <a:defRPr/>
            </a:pPr>
            <a:fld id="{C7083E77-BD90-470B-89B0-56382DF26D39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45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7411" name="Picture 39" descr="IMG_1821"/>
          <p:cNvPicPr>
            <a:picLocks noChangeAspect="1" noChangeArrowheads="1"/>
          </p:cNvPicPr>
          <p:nvPr/>
        </p:nvPicPr>
        <p:blipFill>
          <a:blip r:embed="rId2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8135937" cy="61023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2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ayt Numarası Yer Tutucusu 1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90E2DE-BD5E-4949-B351-B9D2C9B830C8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46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81923" name="Picture 2" descr="esophagus barium swallow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486400" cy="5954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5" name="Metin kutusu 4"/>
          <p:cNvSpPr txBox="1">
            <a:spLocks noChangeArrowheads="1"/>
          </p:cNvSpPr>
          <p:nvPr/>
        </p:nvSpPr>
        <p:spPr bwMode="auto">
          <a:xfrm>
            <a:off x="1104900" y="6381750"/>
            <a:ext cx="6934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>
                <a:solidFill>
                  <a:schemeClr val="bg1"/>
                </a:solidFill>
              </a:rPr>
              <a:t>Baryumlu pasaj </a:t>
            </a:r>
            <a:r>
              <a:rPr lang="tr-TR" altLang="tr-TR" sz="1800" b="0" dirty="0" err="1">
                <a:solidFill>
                  <a:schemeClr val="bg1"/>
                </a:solidFill>
              </a:rPr>
              <a:t>grafisinde</a:t>
            </a: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normal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özofagusun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görünümü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pic>
        <p:nvPicPr>
          <p:cNvPr id="6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8146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ayt Numarası Yer Tutucusu 1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53C3D63A-A73F-4AAB-AE86-354B0203A613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47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82947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04800"/>
            <a:ext cx="5867400" cy="5765800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Metin kutusu 1"/>
          <p:cNvSpPr txBox="1">
            <a:spLocks noChangeArrowheads="1"/>
          </p:cNvSpPr>
          <p:nvPr/>
        </p:nvSpPr>
        <p:spPr bwMode="auto">
          <a:xfrm>
            <a:off x="840160" y="6148427"/>
            <a:ext cx="7008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Baryumlu pasaj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grafisinde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distal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özofagus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ve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kardianın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görünümü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sp>
        <p:nvSpPr>
          <p:cNvPr id="82950" name="Metin kutusu 1"/>
          <p:cNvSpPr txBox="1">
            <a:spLocks noChangeArrowheads="1"/>
          </p:cNvSpPr>
          <p:nvPr/>
        </p:nvSpPr>
        <p:spPr bwMode="auto">
          <a:xfrm>
            <a:off x="7848600" y="4144963"/>
            <a:ext cx="114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Gastrik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kardia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572000" y="4121150"/>
            <a:ext cx="2286000" cy="1371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7" name="Düz Bağlayıcı 6"/>
          <p:cNvCxnSpPr>
            <a:stCxn id="3" idx="6"/>
            <a:endCxn id="82950" idx="1"/>
          </p:cNvCxnSpPr>
          <p:nvPr/>
        </p:nvCxnSpPr>
        <p:spPr>
          <a:xfrm flipV="1">
            <a:off x="6858000" y="4467225"/>
            <a:ext cx="990600" cy="3397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3" name="Metin kutusu 9"/>
          <p:cNvSpPr txBox="1">
            <a:spLocks noChangeArrowheads="1"/>
          </p:cNvSpPr>
          <p:nvPr/>
        </p:nvSpPr>
        <p:spPr bwMode="auto">
          <a:xfrm>
            <a:off x="7543800" y="2163763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Özofagus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cxnSp>
        <p:nvCxnSpPr>
          <p:cNvPr id="11" name="Düz Bağlayıcı 10"/>
          <p:cNvCxnSpPr/>
          <p:nvPr/>
        </p:nvCxnSpPr>
        <p:spPr>
          <a:xfrm flipV="1">
            <a:off x="4419600" y="2392363"/>
            <a:ext cx="3048000" cy="685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80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8013"/>
            <a:ext cx="4065588" cy="4975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608013"/>
            <a:ext cx="4049712" cy="4973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7A2A832C-24D1-4B2C-AACF-61C402C22CF6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48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sp>
        <p:nvSpPr>
          <p:cNvPr id="83974" name="Metin kutusu 1"/>
          <p:cNvSpPr txBox="1">
            <a:spLocks noChangeArrowheads="1"/>
          </p:cNvSpPr>
          <p:nvPr/>
        </p:nvSpPr>
        <p:spPr bwMode="auto">
          <a:xfrm>
            <a:off x="1117600" y="5846763"/>
            <a:ext cx="6657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>
                <a:solidFill>
                  <a:schemeClr val="bg1"/>
                </a:solidFill>
              </a:rPr>
              <a:t>Baryumlu pasaj </a:t>
            </a:r>
            <a:r>
              <a:rPr lang="tr-TR" altLang="tr-TR" sz="1800" b="0" dirty="0" err="1">
                <a:solidFill>
                  <a:schemeClr val="bg1"/>
                </a:solidFill>
              </a:rPr>
              <a:t>grafisinde</a:t>
            </a: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>
                <a:solidFill>
                  <a:schemeClr val="bg1"/>
                </a:solidFill>
              </a:rPr>
              <a:t>distal</a:t>
            </a: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özofagus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,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kardia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,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fundus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ve mideye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oblik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girişin görünümü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sp>
        <p:nvSpPr>
          <p:cNvPr id="83975" name="Metin kutusu 6"/>
          <p:cNvSpPr txBox="1">
            <a:spLocks noChangeArrowheads="1"/>
          </p:cNvSpPr>
          <p:nvPr/>
        </p:nvSpPr>
        <p:spPr bwMode="auto">
          <a:xfrm>
            <a:off x="3337206" y="3820441"/>
            <a:ext cx="114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600" b="0" dirty="0" smtClean="0">
                <a:solidFill>
                  <a:schemeClr val="bg1"/>
                </a:solidFill>
              </a:rPr>
              <a:t>Mide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sp>
        <p:nvSpPr>
          <p:cNvPr id="83976" name="Metin kutusu 7"/>
          <p:cNvSpPr txBox="1">
            <a:spLocks noChangeArrowheads="1"/>
          </p:cNvSpPr>
          <p:nvPr/>
        </p:nvSpPr>
        <p:spPr bwMode="auto">
          <a:xfrm>
            <a:off x="1600200" y="2057400"/>
            <a:ext cx="1600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Ezofagus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sp>
        <p:nvSpPr>
          <p:cNvPr id="83977" name="Metin kutusu 8"/>
          <p:cNvSpPr txBox="1">
            <a:spLocks noChangeArrowheads="1"/>
          </p:cNvSpPr>
          <p:nvPr/>
        </p:nvSpPr>
        <p:spPr bwMode="auto">
          <a:xfrm>
            <a:off x="6629400" y="3453825"/>
            <a:ext cx="2057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Özofagusun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tr-TR" altLang="tr-TR" sz="1400" b="0" dirty="0" smtClean="0">
                <a:solidFill>
                  <a:schemeClr val="bg1"/>
                </a:solidFill>
              </a:rPr>
              <a:t>mideye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oblik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girişi 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cxnSp>
        <p:nvCxnSpPr>
          <p:cNvPr id="10" name="Düz Bağlayıcı 9"/>
          <p:cNvCxnSpPr>
            <a:stCxn id="83977" idx="2"/>
          </p:cNvCxnSpPr>
          <p:nvPr/>
        </p:nvCxnSpPr>
        <p:spPr>
          <a:xfrm flipH="1">
            <a:off x="7092280" y="4192489"/>
            <a:ext cx="565820" cy="532655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66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69325" y="6381750"/>
            <a:ext cx="442913" cy="476250"/>
          </a:xfrm>
        </p:spPr>
        <p:txBody>
          <a:bodyPr/>
          <a:lstStyle/>
          <a:p>
            <a:pPr>
              <a:defRPr/>
            </a:pPr>
            <a:fld id="{54429243-CD5F-4457-9C6E-489DFB867A1E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49</a:t>
            </a:fld>
            <a:endParaRPr lang="tr-TR" dirty="0">
              <a:solidFill>
                <a:schemeClr val="bg1"/>
              </a:solidFill>
            </a:endParaRPr>
          </a:p>
        </p:txBody>
      </p:sp>
      <p:grpSp>
        <p:nvGrpSpPr>
          <p:cNvPr id="3" name="37 Grup"/>
          <p:cNvGrpSpPr>
            <a:grpSpLocks/>
          </p:cNvGrpSpPr>
          <p:nvPr/>
        </p:nvGrpSpPr>
        <p:grpSpPr bwMode="auto">
          <a:xfrm>
            <a:off x="2376488" y="314325"/>
            <a:ext cx="4778375" cy="6234113"/>
            <a:chOff x="2138363" y="257175"/>
            <a:chExt cx="4778375" cy="6234113"/>
          </a:xfrm>
        </p:grpSpPr>
        <p:grpSp>
          <p:nvGrpSpPr>
            <p:cNvPr id="18439" name="7 Grup"/>
            <p:cNvGrpSpPr>
              <a:grpSpLocks/>
            </p:cNvGrpSpPr>
            <p:nvPr/>
          </p:nvGrpSpPr>
          <p:grpSpPr bwMode="auto">
            <a:xfrm>
              <a:off x="2138363" y="257175"/>
              <a:ext cx="4778375" cy="6234113"/>
              <a:chOff x="2138363" y="257175"/>
              <a:chExt cx="4778375" cy="6234113"/>
            </a:xfrm>
          </p:grpSpPr>
          <p:grpSp>
            <p:nvGrpSpPr>
              <p:cNvPr id="18441" name="42 Grup"/>
              <p:cNvGrpSpPr>
                <a:grpSpLocks/>
              </p:cNvGrpSpPr>
              <p:nvPr/>
            </p:nvGrpSpPr>
            <p:grpSpPr bwMode="auto">
              <a:xfrm>
                <a:off x="2138363" y="257175"/>
                <a:ext cx="4778375" cy="6234113"/>
                <a:chOff x="2138363" y="257175"/>
                <a:chExt cx="4778375" cy="6234113"/>
              </a:xfrm>
            </p:grpSpPr>
            <p:pic>
              <p:nvPicPr>
                <p:cNvPr id="18443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38363" y="257175"/>
                  <a:ext cx="4778375" cy="6234113"/>
                </a:xfrm>
                <a:prstGeom prst="rect">
                  <a:avLst/>
                </a:prstGeom>
                <a:noFill/>
                <a:ln w="3175">
                  <a:solidFill>
                    <a:schemeClr val="bg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444" name="2 Metin kutusu"/>
                <p:cNvSpPr txBox="1">
                  <a:spLocks noChangeArrowheads="1"/>
                </p:cNvSpPr>
                <p:nvPr/>
              </p:nvSpPr>
              <p:spPr bwMode="auto">
                <a:xfrm>
                  <a:off x="2441575" y="1903413"/>
                  <a:ext cx="1150938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tr-TR" altLang="tr-TR" sz="1600" b="0" dirty="0" err="1">
                      <a:solidFill>
                        <a:schemeClr val="bg1"/>
                      </a:solidFill>
                    </a:rPr>
                    <a:t>Hiatal</a:t>
                  </a:r>
                  <a:r>
                    <a:rPr lang="tr-TR" altLang="tr-TR" sz="1600" b="0" dirty="0">
                      <a:solidFill>
                        <a:schemeClr val="bg1"/>
                      </a:solidFill>
                    </a:rPr>
                    <a:t> </a:t>
                  </a:r>
                  <a:r>
                    <a:rPr lang="tr-TR" altLang="tr-TR" sz="1600" b="0" dirty="0" err="1" smtClean="0">
                      <a:solidFill>
                        <a:schemeClr val="bg1"/>
                      </a:solidFill>
                    </a:rPr>
                    <a:t>herni</a:t>
                  </a:r>
                  <a:endParaRPr lang="tr-TR" altLang="tr-TR" sz="1600" b="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8442" name="3 Sol Ayraç"/>
              <p:cNvSpPr>
                <a:spLocks/>
              </p:cNvSpPr>
              <p:nvPr/>
            </p:nvSpPr>
            <p:spPr bwMode="auto">
              <a:xfrm>
                <a:off x="3721100" y="1700213"/>
                <a:ext cx="346075" cy="1008062"/>
              </a:xfrm>
              <a:prstGeom prst="leftBrace">
                <a:avLst>
                  <a:gd name="adj1" fmla="val 8334"/>
                  <a:gd name="adj2" fmla="val 50000"/>
                </a:avLst>
              </a:prstGeom>
              <a:noFill/>
              <a:ln w="9525" algn="ctr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8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438" name="9 Metin kutusu"/>
            <p:cNvSpPr txBox="1">
              <a:spLocks noChangeArrowheads="1"/>
            </p:cNvSpPr>
            <p:nvPr/>
          </p:nvSpPr>
          <p:spPr bwMode="auto">
            <a:xfrm>
              <a:off x="5148263" y="3500438"/>
              <a:ext cx="9540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tr-TR" altLang="tr-TR" sz="1800" b="0">
                  <a:solidFill>
                    <a:schemeClr val="bg1"/>
                  </a:solidFill>
                </a:rPr>
                <a:t>Fundus</a:t>
              </a:r>
            </a:p>
          </p:txBody>
        </p:sp>
      </p:grpSp>
      <p:pic>
        <p:nvPicPr>
          <p:cNvPr id="13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Metin kutusu 7"/>
          <p:cNvSpPr txBox="1">
            <a:spLocks noChangeArrowheads="1"/>
          </p:cNvSpPr>
          <p:nvPr/>
        </p:nvSpPr>
        <p:spPr bwMode="auto">
          <a:xfrm>
            <a:off x="5220072" y="598071"/>
            <a:ext cx="1600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Ezofagus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cxnSp>
        <p:nvCxnSpPr>
          <p:cNvPr id="5" name="Düz Ok Bağlayıcısı 4"/>
          <p:cNvCxnSpPr/>
          <p:nvPr/>
        </p:nvCxnSpPr>
        <p:spPr bwMode="auto">
          <a:xfrm flipV="1">
            <a:off x="4954588" y="936625"/>
            <a:ext cx="431800" cy="1881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Sola Bükülü Ok 7"/>
          <p:cNvSpPr/>
          <p:nvPr/>
        </p:nvSpPr>
        <p:spPr bwMode="auto">
          <a:xfrm rot="9715056">
            <a:off x="4788260" y="2333234"/>
            <a:ext cx="288032" cy="1080120"/>
          </a:xfrm>
          <a:prstGeom prst="curved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Başlık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r>
              <a:rPr lang="tr-TR" sz="2400" dirty="0" err="1" smtClean="0">
                <a:solidFill>
                  <a:srgbClr val="FFE05D"/>
                </a:solidFill>
              </a:rPr>
              <a:t>Özofagus</a:t>
            </a:r>
            <a:r>
              <a:rPr lang="tr-TR" sz="2400" dirty="0" smtClean="0">
                <a:solidFill>
                  <a:srgbClr val="FFE05D"/>
                </a:solidFill>
              </a:rPr>
              <a:t>  hastalıklarında semptomlar</a:t>
            </a:r>
          </a:p>
        </p:txBody>
      </p:sp>
      <p:sp>
        <p:nvSpPr>
          <p:cNvPr id="13315" name="2 İçerik Yer Tutucusu"/>
          <p:cNvSpPr>
            <a:spLocks noGrp="1"/>
          </p:cNvSpPr>
          <p:nvPr>
            <p:ph idx="1"/>
          </p:nvPr>
        </p:nvSpPr>
        <p:spPr>
          <a:xfrm>
            <a:off x="1043608" y="1830701"/>
            <a:ext cx="7273925" cy="3384078"/>
          </a:xfrm>
        </p:spPr>
        <p:txBody>
          <a:bodyPr/>
          <a:lstStyle/>
          <a:p>
            <a:r>
              <a:rPr lang="tr-TR" sz="2400" dirty="0" err="1" smtClean="0">
                <a:solidFill>
                  <a:schemeClr val="bg1"/>
                </a:solidFill>
              </a:rPr>
              <a:t>Heartburn</a:t>
            </a:r>
            <a:endParaRPr lang="tr-TR" sz="2400" dirty="0" smtClean="0">
              <a:solidFill>
                <a:schemeClr val="bg1"/>
              </a:solidFill>
            </a:endParaRPr>
          </a:p>
          <a:p>
            <a:r>
              <a:rPr lang="tr-TR" sz="2400" dirty="0" smtClean="0">
                <a:solidFill>
                  <a:schemeClr val="bg1"/>
                </a:solidFill>
              </a:rPr>
              <a:t>Disfaji</a:t>
            </a:r>
          </a:p>
          <a:p>
            <a:r>
              <a:rPr lang="tr-TR" sz="2400" dirty="0" err="1" smtClean="0">
                <a:solidFill>
                  <a:schemeClr val="bg1"/>
                </a:solidFill>
              </a:rPr>
              <a:t>Regürjitasyon</a:t>
            </a:r>
            <a:endParaRPr lang="tr-TR" sz="2400" dirty="0" smtClean="0">
              <a:solidFill>
                <a:schemeClr val="bg1"/>
              </a:solidFill>
            </a:endParaRPr>
          </a:p>
          <a:p>
            <a:r>
              <a:rPr lang="tr-TR" sz="2400" dirty="0" err="1" smtClean="0">
                <a:solidFill>
                  <a:schemeClr val="bg1"/>
                </a:solidFill>
              </a:rPr>
              <a:t>Odinofaji</a:t>
            </a:r>
            <a:endParaRPr lang="tr-TR" sz="2400" dirty="0" smtClean="0">
              <a:solidFill>
                <a:schemeClr val="bg1"/>
              </a:solidFill>
            </a:endParaRPr>
          </a:p>
          <a:p>
            <a:r>
              <a:rPr lang="tr-TR" sz="2400" dirty="0" err="1" smtClean="0">
                <a:solidFill>
                  <a:schemeClr val="bg1"/>
                </a:solidFill>
              </a:rPr>
              <a:t>Retrosternal</a:t>
            </a:r>
            <a:r>
              <a:rPr lang="tr-TR" sz="2400" dirty="0" smtClean="0">
                <a:solidFill>
                  <a:schemeClr val="bg1"/>
                </a:solidFill>
              </a:rPr>
              <a:t> ağrı </a:t>
            </a:r>
            <a:r>
              <a:rPr lang="tr-TR" sz="1600" dirty="0" smtClean="0">
                <a:solidFill>
                  <a:schemeClr val="bg1"/>
                </a:solidFill>
              </a:rPr>
              <a:t>(NCCP)</a:t>
            </a:r>
          </a:p>
          <a:p>
            <a:r>
              <a:rPr lang="tr-TR" sz="2400" dirty="0" err="1" smtClean="0">
                <a:solidFill>
                  <a:schemeClr val="bg1"/>
                </a:solidFill>
              </a:rPr>
              <a:t>Siyalore</a:t>
            </a:r>
            <a:endParaRPr lang="tr-TR" sz="2400" dirty="0" smtClean="0">
              <a:solidFill>
                <a:schemeClr val="bg1"/>
              </a:solidFill>
            </a:endParaRPr>
          </a:p>
          <a:p>
            <a:r>
              <a:rPr lang="tr-TR" sz="2400" dirty="0" smtClean="0">
                <a:solidFill>
                  <a:schemeClr val="bg1"/>
                </a:solidFill>
              </a:rPr>
              <a:t>Kilo kaybı</a:t>
            </a:r>
          </a:p>
          <a:p>
            <a:endParaRPr lang="tr-TR" sz="2400" dirty="0" smtClean="0">
              <a:solidFill>
                <a:schemeClr val="bg1"/>
              </a:solidFill>
            </a:endParaRPr>
          </a:p>
        </p:txBody>
      </p:sp>
      <p:sp>
        <p:nvSpPr>
          <p:cNvPr id="6" name="2 İçerik Yer Tutucusu"/>
          <p:cNvSpPr txBox="1">
            <a:spLocks/>
          </p:cNvSpPr>
          <p:nvPr/>
        </p:nvSpPr>
        <p:spPr bwMode="auto">
          <a:xfrm>
            <a:off x="5292725" y="1557338"/>
            <a:ext cx="30956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tr-TR" sz="2400" b="0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732240" y="6309320"/>
            <a:ext cx="2133600" cy="476250"/>
          </a:xfrm>
        </p:spPr>
        <p:txBody>
          <a:bodyPr/>
          <a:lstStyle/>
          <a:p>
            <a:pPr>
              <a:defRPr/>
            </a:pPr>
            <a:fld id="{43EBA08E-1089-47E4-986D-51B114789745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7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52 Yuvarlatılmış Dikdörtgen"/>
          <p:cNvSpPr/>
          <p:nvPr/>
        </p:nvSpPr>
        <p:spPr>
          <a:xfrm>
            <a:off x="1918817" y="5370148"/>
            <a:ext cx="5328592" cy="1177297"/>
          </a:xfrm>
          <a:prstGeom prst="roundRect">
            <a:avLst/>
          </a:prstGeom>
          <a:noFill/>
          <a:ln w="3175">
            <a:solidFill>
              <a:srgbClr val="FFE0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r-TR" dirty="0" err="1" smtClean="0">
                <a:solidFill>
                  <a:schemeClr val="bg1"/>
                </a:solidFill>
              </a:rPr>
              <a:t>Anamnez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endParaRPr lang="tr-TR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tr-TR" dirty="0" smtClean="0">
                <a:solidFill>
                  <a:schemeClr val="bg1"/>
                </a:solidFill>
              </a:rPr>
              <a:t>ve  </a:t>
            </a:r>
            <a:endParaRPr lang="tr-TR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tr-TR" dirty="0">
                <a:solidFill>
                  <a:schemeClr val="bg1"/>
                </a:solidFill>
              </a:rPr>
              <a:t>  </a:t>
            </a:r>
            <a:r>
              <a:rPr lang="tr-TR" dirty="0" smtClean="0">
                <a:solidFill>
                  <a:schemeClr val="bg1"/>
                </a:solidFill>
              </a:rPr>
              <a:t>  Teşhise yönelik testlerin kullanılması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9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1FC7424-30E3-4C38-8938-0CD3744B43EF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50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8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1995659"/>
            <a:ext cx="6635274" cy="456942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80" l="0" r="998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1298" y="116632"/>
            <a:ext cx="3702702" cy="252028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06484" y="595309"/>
            <a:ext cx="5122912" cy="9810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altLang="tr-TR" sz="2400" b="0" kern="0" dirty="0" err="1" smtClean="0">
                <a:solidFill>
                  <a:srgbClr val="FFE05D"/>
                </a:solidFill>
              </a:rPr>
              <a:t>Esophageal</a:t>
            </a:r>
            <a:r>
              <a:rPr lang="tr-TR" altLang="tr-TR" sz="2400" b="0" kern="0" dirty="0" smtClean="0">
                <a:solidFill>
                  <a:srgbClr val="FFE05D"/>
                </a:solidFill>
              </a:rPr>
              <a:t>  </a:t>
            </a:r>
            <a:r>
              <a:rPr lang="tr-TR" altLang="tr-TR" sz="2400" b="0" kern="0" dirty="0" err="1" smtClean="0">
                <a:solidFill>
                  <a:srgbClr val="FFE05D"/>
                </a:solidFill>
              </a:rPr>
              <a:t>manometri</a:t>
            </a:r>
            <a:endParaRPr lang="en-US" altLang="tr-TR" sz="2400" b="0" kern="0" dirty="0" smtClean="0">
              <a:solidFill>
                <a:srgbClr val="FFE05D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33049">
            <a:off x="238400" y="4661815"/>
            <a:ext cx="2077295" cy="13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279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9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721475" y="647700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C02C9B9-C1ED-4DBC-8A1B-59BEA3E6692A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51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115715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337300"/>
            <a:ext cx="4572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3">
            <a:lum bright="-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88938"/>
            <a:ext cx="8351838" cy="60880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7" name="Text Box 3"/>
          <p:cNvSpPr txBox="1">
            <a:spLocks noChangeArrowheads="1"/>
          </p:cNvSpPr>
          <p:nvPr/>
        </p:nvSpPr>
        <p:spPr bwMode="auto">
          <a:xfrm>
            <a:off x="2627313" y="4797425"/>
            <a:ext cx="60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u="sng">
                <a:latin typeface="Tahoma" panose="020B0604030504040204" pitchFamily="34" charset="0"/>
              </a:rPr>
              <a:t>LES</a:t>
            </a:r>
          </a:p>
        </p:txBody>
      </p:sp>
      <p:sp>
        <p:nvSpPr>
          <p:cNvPr id="115718" name="Line 4"/>
          <p:cNvSpPr>
            <a:spLocks noChangeShapeType="1"/>
          </p:cNvSpPr>
          <p:nvPr/>
        </p:nvSpPr>
        <p:spPr bwMode="auto">
          <a:xfrm>
            <a:off x="3987800" y="4856163"/>
            <a:ext cx="30480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5719" name="Line 5"/>
          <p:cNvSpPr>
            <a:spLocks noChangeShapeType="1"/>
          </p:cNvSpPr>
          <p:nvPr/>
        </p:nvSpPr>
        <p:spPr bwMode="auto">
          <a:xfrm>
            <a:off x="4459288" y="5389563"/>
            <a:ext cx="2209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5720" name="Line 6"/>
          <p:cNvSpPr>
            <a:spLocks noChangeShapeType="1"/>
          </p:cNvSpPr>
          <p:nvPr/>
        </p:nvSpPr>
        <p:spPr bwMode="auto">
          <a:xfrm flipV="1">
            <a:off x="6721475" y="4919663"/>
            <a:ext cx="30480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5721" name="Line 7"/>
          <p:cNvSpPr>
            <a:spLocks noChangeShapeType="1"/>
          </p:cNvSpPr>
          <p:nvPr/>
        </p:nvSpPr>
        <p:spPr bwMode="auto">
          <a:xfrm>
            <a:off x="4435475" y="584200"/>
            <a:ext cx="2057400" cy="441960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5722" name="Line 8"/>
          <p:cNvSpPr>
            <a:spLocks noChangeShapeType="1"/>
          </p:cNvSpPr>
          <p:nvPr/>
        </p:nvSpPr>
        <p:spPr bwMode="auto">
          <a:xfrm>
            <a:off x="3733800" y="685800"/>
            <a:ext cx="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5723" name="Text Box 9"/>
          <p:cNvSpPr txBox="1">
            <a:spLocks noChangeArrowheads="1"/>
          </p:cNvSpPr>
          <p:nvPr/>
        </p:nvSpPr>
        <p:spPr bwMode="auto">
          <a:xfrm>
            <a:off x="2562225" y="512763"/>
            <a:ext cx="1055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>
                <a:latin typeface="Tahoma" panose="020B0604030504040204" pitchFamily="34" charset="0"/>
              </a:rPr>
              <a:t>Swallow</a:t>
            </a:r>
          </a:p>
        </p:txBody>
      </p:sp>
    </p:spTree>
    <p:extLst>
      <p:ext uri="{BB962C8B-B14F-4D97-AF65-F5344CB8AC3E}">
        <p14:creationId xmlns:p14="http://schemas.microsoft.com/office/powerpoint/2010/main" val="11372249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lum bright="-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25425"/>
            <a:ext cx="8775700" cy="6392863"/>
          </a:xfrm>
          <a:prstGeom prst="rect">
            <a:avLst/>
          </a:prstGeom>
          <a:noFill/>
          <a:ln w="127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2627313" y="4797425"/>
            <a:ext cx="558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>
                <a:latin typeface="Tahoma" panose="020B0604030504040204" pitchFamily="34" charset="0"/>
              </a:rPr>
              <a:t>LES</a:t>
            </a:r>
          </a:p>
        </p:txBody>
      </p:sp>
      <p:sp>
        <p:nvSpPr>
          <p:cNvPr id="116740" name="Line 4"/>
          <p:cNvSpPr>
            <a:spLocks noChangeShapeType="1"/>
          </p:cNvSpPr>
          <p:nvPr/>
        </p:nvSpPr>
        <p:spPr bwMode="auto">
          <a:xfrm>
            <a:off x="4016375" y="4775200"/>
            <a:ext cx="30480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6741" name="Line 5"/>
          <p:cNvSpPr>
            <a:spLocks noChangeShapeType="1"/>
          </p:cNvSpPr>
          <p:nvPr/>
        </p:nvSpPr>
        <p:spPr bwMode="auto">
          <a:xfrm>
            <a:off x="4435475" y="5516563"/>
            <a:ext cx="2209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6742" name="Line 6"/>
          <p:cNvSpPr>
            <a:spLocks noChangeShapeType="1"/>
          </p:cNvSpPr>
          <p:nvPr/>
        </p:nvSpPr>
        <p:spPr bwMode="auto">
          <a:xfrm flipV="1">
            <a:off x="6721475" y="4919663"/>
            <a:ext cx="30480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6743" name="Line 7"/>
          <p:cNvSpPr>
            <a:spLocks noChangeShapeType="1"/>
          </p:cNvSpPr>
          <p:nvPr/>
        </p:nvSpPr>
        <p:spPr bwMode="auto">
          <a:xfrm>
            <a:off x="4435475" y="584200"/>
            <a:ext cx="2057400" cy="4419600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>
            <a:off x="3733800" y="685800"/>
            <a:ext cx="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2562225" y="512763"/>
            <a:ext cx="1055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>
                <a:latin typeface="Tahoma" panose="020B0604030504040204" pitchFamily="34" charset="0"/>
              </a:rPr>
              <a:t>Swallow</a:t>
            </a:r>
          </a:p>
        </p:txBody>
      </p:sp>
      <p:sp>
        <p:nvSpPr>
          <p:cNvPr id="113674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BB22A-8FB0-4A6A-A882-62DAF758151A}" type="slidenum">
              <a:rPr lang="tr-TR" smtClean="0"/>
              <a:pPr>
                <a:defRPr/>
              </a:pPr>
              <a:t>52</a:t>
            </a:fld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2253637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lum bright="-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90500"/>
            <a:ext cx="8840788" cy="6469063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Line 3"/>
          <p:cNvSpPr>
            <a:spLocks noChangeShapeType="1"/>
          </p:cNvSpPr>
          <p:nvPr/>
        </p:nvSpPr>
        <p:spPr bwMode="auto">
          <a:xfrm>
            <a:off x="3581400" y="982663"/>
            <a:ext cx="2286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7764" name="Oval 5"/>
          <p:cNvSpPr>
            <a:spLocks noChangeArrowheads="1"/>
          </p:cNvSpPr>
          <p:nvPr/>
        </p:nvSpPr>
        <p:spPr bwMode="auto">
          <a:xfrm>
            <a:off x="2771775" y="4581525"/>
            <a:ext cx="3505200" cy="9144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117765" name="Line 6"/>
          <p:cNvSpPr>
            <a:spLocks noChangeShapeType="1"/>
          </p:cNvSpPr>
          <p:nvPr/>
        </p:nvSpPr>
        <p:spPr bwMode="auto">
          <a:xfrm>
            <a:off x="1600200" y="5410200"/>
            <a:ext cx="72390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7766" name="Text Box 7"/>
          <p:cNvSpPr txBox="1">
            <a:spLocks noChangeArrowheads="1"/>
          </p:cNvSpPr>
          <p:nvPr/>
        </p:nvSpPr>
        <p:spPr bwMode="auto">
          <a:xfrm>
            <a:off x="2124075" y="4581525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600">
                <a:latin typeface="Times New Roman" panose="02020603050405020304" pitchFamily="18" charset="0"/>
              </a:rPr>
              <a:t>LES</a:t>
            </a:r>
          </a:p>
        </p:txBody>
      </p:sp>
      <p:sp>
        <p:nvSpPr>
          <p:cNvPr id="114696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00503-E8D3-4CA5-8972-7C5D03CCBEAD}" type="slidenum">
              <a:rPr lang="tr-TR" smtClean="0"/>
              <a:pPr>
                <a:defRPr/>
              </a:pPr>
              <a:t>53</a:t>
            </a:fld>
            <a:endParaRPr lang="tr-TR" smtClean="0"/>
          </a:p>
        </p:txBody>
      </p:sp>
      <p:sp>
        <p:nvSpPr>
          <p:cNvPr id="117768" name="Text Box 9"/>
          <p:cNvSpPr txBox="1">
            <a:spLocks noChangeArrowheads="1"/>
          </p:cNvSpPr>
          <p:nvPr/>
        </p:nvSpPr>
        <p:spPr bwMode="auto">
          <a:xfrm>
            <a:off x="2562225" y="512763"/>
            <a:ext cx="1055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>
                <a:latin typeface="Tahoma" panose="020B0604030504040204" pitchFamily="34" charset="0"/>
              </a:rPr>
              <a:t>Swallow</a:t>
            </a:r>
          </a:p>
        </p:txBody>
      </p:sp>
    </p:spTree>
    <p:extLst>
      <p:ext uri="{BB962C8B-B14F-4D97-AF65-F5344CB8AC3E}">
        <p14:creationId xmlns:p14="http://schemas.microsoft.com/office/powerpoint/2010/main" val="3812650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60350"/>
            <a:ext cx="8845550" cy="63373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7" name="Line 3"/>
          <p:cNvSpPr>
            <a:spLocks noChangeShapeType="1"/>
          </p:cNvSpPr>
          <p:nvPr/>
        </p:nvSpPr>
        <p:spPr bwMode="auto">
          <a:xfrm flipV="1">
            <a:off x="4716463" y="2730500"/>
            <a:ext cx="665162" cy="1222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5716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6B9FF-1C48-4814-8282-230B689D6791}" type="slidenum">
              <a:rPr lang="tr-TR" smtClean="0"/>
              <a:pPr>
                <a:defRPr/>
              </a:pPr>
              <a:t>54</a:t>
            </a:fld>
            <a:endParaRPr lang="tr-TR" smtClean="0"/>
          </a:p>
        </p:txBody>
      </p:sp>
      <p:sp>
        <p:nvSpPr>
          <p:cNvPr id="118789" name="Line 3"/>
          <p:cNvSpPr>
            <a:spLocks noChangeShapeType="1"/>
          </p:cNvSpPr>
          <p:nvPr/>
        </p:nvSpPr>
        <p:spPr bwMode="auto">
          <a:xfrm>
            <a:off x="3898900" y="1038225"/>
            <a:ext cx="358775" cy="360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8790" name="Text Box 9"/>
          <p:cNvSpPr txBox="1">
            <a:spLocks noChangeArrowheads="1"/>
          </p:cNvSpPr>
          <p:nvPr/>
        </p:nvSpPr>
        <p:spPr bwMode="auto">
          <a:xfrm>
            <a:off x="2905125" y="655638"/>
            <a:ext cx="1054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>
                <a:latin typeface="Tahoma" panose="020B0604030504040204" pitchFamily="34" charset="0"/>
              </a:rPr>
              <a:t>Swallow</a:t>
            </a:r>
          </a:p>
        </p:txBody>
      </p:sp>
      <p:sp>
        <p:nvSpPr>
          <p:cNvPr id="118791" name="Text Box 3"/>
          <p:cNvSpPr txBox="1">
            <a:spLocks noChangeArrowheads="1"/>
          </p:cNvSpPr>
          <p:nvPr/>
        </p:nvSpPr>
        <p:spPr bwMode="auto">
          <a:xfrm>
            <a:off x="3502025" y="3659188"/>
            <a:ext cx="558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>
                <a:latin typeface="Tahoma" panose="020B0604030504040204" pitchFamily="34" charset="0"/>
              </a:rPr>
              <a:t>LES</a:t>
            </a:r>
          </a:p>
        </p:txBody>
      </p:sp>
      <p:sp>
        <p:nvSpPr>
          <p:cNvPr id="118792" name="Line 4"/>
          <p:cNvSpPr>
            <a:spLocks noChangeShapeType="1"/>
          </p:cNvSpPr>
          <p:nvPr/>
        </p:nvSpPr>
        <p:spPr bwMode="auto">
          <a:xfrm>
            <a:off x="4538663" y="3632200"/>
            <a:ext cx="30480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8793" name="Line 5"/>
          <p:cNvSpPr>
            <a:spLocks noChangeShapeType="1"/>
          </p:cNvSpPr>
          <p:nvPr/>
        </p:nvSpPr>
        <p:spPr bwMode="auto">
          <a:xfrm>
            <a:off x="4881563" y="4403725"/>
            <a:ext cx="22098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8794" name="Line 6"/>
          <p:cNvSpPr>
            <a:spLocks noChangeShapeType="1"/>
          </p:cNvSpPr>
          <p:nvPr/>
        </p:nvSpPr>
        <p:spPr bwMode="auto">
          <a:xfrm flipV="1">
            <a:off x="7091363" y="3914775"/>
            <a:ext cx="30480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2296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762000"/>
            <a:ext cx="7700962" cy="571976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1" name="5 Metin kutusu"/>
          <p:cNvSpPr txBox="1">
            <a:spLocks noChangeArrowheads="1"/>
          </p:cNvSpPr>
          <p:nvPr/>
        </p:nvSpPr>
        <p:spPr bwMode="auto">
          <a:xfrm>
            <a:off x="1239349" y="216614"/>
            <a:ext cx="4953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dirty="0">
                <a:solidFill>
                  <a:srgbClr val="FFE05D"/>
                </a:solidFill>
              </a:rPr>
              <a:t>High </a:t>
            </a:r>
            <a:r>
              <a:rPr lang="tr-TR" altLang="tr-TR" sz="1800" dirty="0" err="1">
                <a:solidFill>
                  <a:srgbClr val="FFE05D"/>
                </a:solidFill>
              </a:rPr>
              <a:t>Resolution</a:t>
            </a:r>
            <a:r>
              <a:rPr lang="tr-TR" altLang="tr-TR" sz="1800" dirty="0">
                <a:solidFill>
                  <a:srgbClr val="FFE05D"/>
                </a:solidFill>
              </a:rPr>
              <a:t> </a:t>
            </a:r>
            <a:r>
              <a:rPr lang="tr-TR" altLang="tr-TR" sz="1800" dirty="0" err="1" smtClean="0">
                <a:solidFill>
                  <a:srgbClr val="FFE05D"/>
                </a:solidFill>
              </a:rPr>
              <a:t>Manometry</a:t>
            </a:r>
            <a:r>
              <a:rPr lang="tr-TR" altLang="tr-TR" sz="1800" dirty="0" smtClean="0">
                <a:solidFill>
                  <a:srgbClr val="FFE05D"/>
                </a:solidFill>
              </a:rPr>
              <a:t> (HRM)</a:t>
            </a:r>
            <a:endParaRPr lang="tr-TR" altLang="tr-TR" sz="1800" dirty="0">
              <a:solidFill>
                <a:srgbClr val="FFE05D"/>
              </a:solidFill>
            </a:endParaRPr>
          </a:p>
        </p:txBody>
      </p:sp>
      <p:sp>
        <p:nvSpPr>
          <p:cNvPr id="67588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934200" y="638175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E734D67-935E-4D05-9FD8-F044C8F7FC66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55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6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SOLID STATE CATHET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49" y="201613"/>
            <a:ext cx="2881538" cy="171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1806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7131"/>
            <a:ext cx="4759722" cy="306614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60" y="3508730"/>
            <a:ext cx="4759722" cy="311114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6" name="3 Metin kutusu"/>
          <p:cNvSpPr txBox="1">
            <a:spLocks noChangeArrowheads="1"/>
          </p:cNvSpPr>
          <p:nvPr/>
        </p:nvSpPr>
        <p:spPr bwMode="auto">
          <a:xfrm>
            <a:off x="5891213" y="1600200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>
                <a:solidFill>
                  <a:schemeClr val="bg1"/>
                </a:solidFill>
              </a:rPr>
              <a:t>Normal 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özofagus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sp>
        <p:nvSpPr>
          <p:cNvPr id="120837" name="4 Metin kutusu"/>
          <p:cNvSpPr txBox="1">
            <a:spLocks noChangeArrowheads="1"/>
          </p:cNvSpPr>
          <p:nvPr/>
        </p:nvSpPr>
        <p:spPr bwMode="auto">
          <a:xfrm>
            <a:off x="5891213" y="4800600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Klasik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akalazya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sp>
        <p:nvSpPr>
          <p:cNvPr id="68614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705600" y="638175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F3EE1B5-BC03-4B05-A0F3-2720435F05FE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56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8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2655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548797" y="6381750"/>
            <a:ext cx="505605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57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60" y="262874"/>
            <a:ext cx="3501950" cy="289264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8063" y="272261"/>
            <a:ext cx="3501950" cy="28898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7824" y="3463300"/>
            <a:ext cx="3501950" cy="28926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3 Metin kutusu"/>
          <p:cNvSpPr txBox="1">
            <a:spLocks noChangeArrowheads="1"/>
          </p:cNvSpPr>
          <p:nvPr/>
        </p:nvSpPr>
        <p:spPr bwMode="auto">
          <a:xfrm>
            <a:off x="265782" y="3249239"/>
            <a:ext cx="2514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>
                <a:solidFill>
                  <a:schemeClr val="bg1"/>
                </a:solidFill>
              </a:rPr>
              <a:t>Normal 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özofagus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sp>
        <p:nvSpPr>
          <p:cNvPr id="11" name="3 Metin kutusu"/>
          <p:cNvSpPr txBox="1">
            <a:spLocks noChangeArrowheads="1"/>
          </p:cNvSpPr>
          <p:nvPr/>
        </p:nvSpPr>
        <p:spPr bwMode="auto">
          <a:xfrm>
            <a:off x="3481499" y="6374610"/>
            <a:ext cx="2514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Nutcracker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özofagus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sp>
        <p:nvSpPr>
          <p:cNvPr id="12" name="3 Metin kutusu"/>
          <p:cNvSpPr txBox="1">
            <a:spLocks noChangeArrowheads="1"/>
          </p:cNvSpPr>
          <p:nvPr/>
        </p:nvSpPr>
        <p:spPr bwMode="auto">
          <a:xfrm>
            <a:off x="6697216" y="3280017"/>
            <a:ext cx="24112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Diffüz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özofagial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spazm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pic>
        <p:nvPicPr>
          <p:cNvPr id="13" name="Picture 19" descr="CTF_Logo_tp"/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6001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10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038" y="595313"/>
            <a:ext cx="2843212" cy="6034087"/>
            <a:chOff x="528" y="327"/>
            <a:chExt cx="1791" cy="3801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04" y="440"/>
              <a:ext cx="298" cy="3514"/>
              <a:chOff x="2620" y="460"/>
              <a:chExt cx="298" cy="3514"/>
            </a:xfrm>
          </p:grpSpPr>
          <p:sp>
            <p:nvSpPr>
              <p:cNvPr id="36942" name="Rectangle 4"/>
              <p:cNvSpPr>
                <a:spLocks noChangeArrowheads="1"/>
              </p:cNvSpPr>
              <p:nvPr/>
            </p:nvSpPr>
            <p:spPr bwMode="auto">
              <a:xfrm rot="5400000">
                <a:off x="1017" y="2073"/>
                <a:ext cx="3514" cy="288"/>
              </a:xfrm>
              <a:prstGeom prst="rect">
                <a:avLst/>
              </a:prstGeom>
              <a:gradFill rotWithShape="1">
                <a:gsLst>
                  <a:gs pos="0">
                    <a:srgbClr val="5E5A45"/>
                  </a:gs>
                  <a:gs pos="50000">
                    <a:srgbClr val="CCC396"/>
                  </a:gs>
                  <a:gs pos="100000">
                    <a:srgbClr val="5E5A45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64549" name="Rectangle 5"/>
              <p:cNvSpPr>
                <a:spLocks noChangeArrowheads="1"/>
              </p:cNvSpPr>
              <p:nvPr/>
            </p:nvSpPr>
            <p:spPr bwMode="auto">
              <a:xfrm>
                <a:off x="2620" y="152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2800">
                  <a:latin typeface="Tahoma" charset="0"/>
                </a:endParaRPr>
              </a:p>
            </p:txBody>
          </p:sp>
          <p:sp>
            <p:nvSpPr>
              <p:cNvPr id="364550" name="Rectangle 6"/>
              <p:cNvSpPr>
                <a:spLocks noChangeArrowheads="1"/>
              </p:cNvSpPr>
              <p:nvPr/>
            </p:nvSpPr>
            <p:spPr bwMode="auto">
              <a:xfrm>
                <a:off x="2621" y="277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2800">
                  <a:latin typeface="Tahoma" charset="0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574" y="327"/>
              <a:ext cx="745" cy="3609"/>
              <a:chOff x="2400" y="240"/>
              <a:chExt cx="745" cy="3609"/>
            </a:xfrm>
          </p:grpSpPr>
          <p:sp>
            <p:nvSpPr>
              <p:cNvPr id="364552" name="Rectangle 8"/>
              <p:cNvSpPr>
                <a:spLocks noChangeArrowheads="1"/>
              </p:cNvSpPr>
              <p:nvPr/>
            </p:nvSpPr>
            <p:spPr bwMode="auto">
              <a:xfrm rot="5400000" flipV="1">
                <a:off x="1130" y="1702"/>
                <a:ext cx="3277" cy="738"/>
              </a:xfrm>
              <a:prstGeom prst="rect">
                <a:avLst/>
              </a:prstGeom>
              <a:gradFill rotWithShape="1">
                <a:gsLst>
                  <a:gs pos="0">
                    <a:srgbClr val="FFCCCC">
                      <a:gamma/>
                      <a:shade val="46275"/>
                      <a:invGamma/>
                      <a:alpha val="80000"/>
                    </a:srgbClr>
                  </a:gs>
                  <a:gs pos="50000">
                    <a:srgbClr val="FFCCCC">
                      <a:alpha val="20000"/>
                    </a:srgbClr>
                  </a:gs>
                  <a:gs pos="100000">
                    <a:srgbClr val="FFCCCC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6940" name="Oval 9"/>
              <p:cNvSpPr>
                <a:spLocks noChangeArrowheads="1"/>
              </p:cNvSpPr>
              <p:nvPr/>
            </p:nvSpPr>
            <p:spPr bwMode="auto">
              <a:xfrm rot="5400000" flipV="1">
                <a:off x="2629" y="3333"/>
                <a:ext cx="296" cy="736"/>
              </a:xfrm>
              <a:prstGeom prst="ellipse">
                <a:avLst/>
              </a:prstGeom>
              <a:gradFill rotWithShape="1">
                <a:gsLst>
                  <a:gs pos="0">
                    <a:srgbClr val="FFCCCC">
                      <a:alpha val="79999"/>
                    </a:srgbClr>
                  </a:gs>
                  <a:gs pos="100000">
                    <a:srgbClr val="765E5E">
                      <a:alpha val="79999"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6941" name="Oval 10"/>
              <p:cNvSpPr>
                <a:spLocks noChangeArrowheads="1"/>
              </p:cNvSpPr>
              <p:nvPr/>
            </p:nvSpPr>
            <p:spPr bwMode="auto">
              <a:xfrm rot="5400000" flipH="1" flipV="1">
                <a:off x="2583" y="57"/>
                <a:ext cx="370" cy="736"/>
              </a:xfrm>
              <a:prstGeom prst="ellipse">
                <a:avLst/>
              </a:prstGeom>
              <a:gradFill rotWithShape="1">
                <a:gsLst>
                  <a:gs pos="0">
                    <a:srgbClr val="FFCCCC">
                      <a:alpha val="20000"/>
                    </a:srgbClr>
                  </a:gs>
                  <a:gs pos="100000">
                    <a:srgbClr val="765E5E">
                      <a:alpha val="79999"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528" y="336"/>
              <a:ext cx="1440" cy="3792"/>
              <a:chOff x="960" y="1104"/>
              <a:chExt cx="1440" cy="3792"/>
            </a:xfrm>
          </p:grpSpPr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 rot="5400000">
                <a:off x="-216" y="2280"/>
                <a:ext cx="3792" cy="1440"/>
                <a:chOff x="864" y="2304"/>
                <a:chExt cx="3792" cy="1440"/>
              </a:xfrm>
            </p:grpSpPr>
            <p:sp>
              <p:nvSpPr>
                <p:cNvPr id="3692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864" y="2304"/>
                  <a:ext cx="1200" cy="0"/>
                </a:xfrm>
                <a:prstGeom prst="line">
                  <a:avLst/>
                </a:prstGeom>
                <a:noFill/>
                <a:ln w="28575">
                  <a:solidFill>
                    <a:srgbClr val="66FF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6928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3456" y="2304"/>
                  <a:ext cx="1200" cy="0"/>
                </a:xfrm>
                <a:prstGeom prst="line">
                  <a:avLst/>
                </a:prstGeom>
                <a:noFill/>
                <a:ln w="28575">
                  <a:solidFill>
                    <a:srgbClr val="66FF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6929" name="Line 15"/>
                <p:cNvSpPr>
                  <a:spLocks noChangeShapeType="1"/>
                </p:cNvSpPr>
                <p:nvPr/>
              </p:nvSpPr>
              <p:spPr bwMode="auto">
                <a:xfrm>
                  <a:off x="864" y="2304"/>
                  <a:ext cx="0" cy="720"/>
                </a:xfrm>
                <a:prstGeom prst="line">
                  <a:avLst/>
                </a:prstGeom>
                <a:noFill/>
                <a:ln w="28575">
                  <a:solidFill>
                    <a:srgbClr val="66FF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6930" name="Line 16"/>
                <p:cNvSpPr>
                  <a:spLocks noChangeShapeType="1"/>
                </p:cNvSpPr>
                <p:nvPr/>
              </p:nvSpPr>
              <p:spPr bwMode="auto">
                <a:xfrm>
                  <a:off x="4656" y="2304"/>
                  <a:ext cx="0" cy="720"/>
                </a:xfrm>
                <a:prstGeom prst="line">
                  <a:avLst/>
                </a:prstGeom>
                <a:noFill/>
                <a:ln w="28575">
                  <a:solidFill>
                    <a:srgbClr val="66FF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6931" name="Line 17"/>
                <p:cNvSpPr>
                  <a:spLocks noChangeShapeType="1"/>
                </p:cNvSpPr>
                <p:nvPr/>
              </p:nvSpPr>
              <p:spPr bwMode="auto">
                <a:xfrm>
                  <a:off x="864" y="3024"/>
                  <a:ext cx="1536" cy="0"/>
                </a:xfrm>
                <a:prstGeom prst="line">
                  <a:avLst/>
                </a:prstGeom>
                <a:noFill/>
                <a:ln w="28575">
                  <a:solidFill>
                    <a:srgbClr val="66FF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6932" name="Line 18"/>
                <p:cNvSpPr>
                  <a:spLocks noChangeShapeType="1"/>
                </p:cNvSpPr>
                <p:nvPr/>
              </p:nvSpPr>
              <p:spPr bwMode="auto">
                <a:xfrm>
                  <a:off x="3168" y="3024"/>
                  <a:ext cx="1488" cy="0"/>
                </a:xfrm>
                <a:prstGeom prst="line">
                  <a:avLst/>
                </a:prstGeom>
                <a:noFill/>
                <a:ln w="28575">
                  <a:solidFill>
                    <a:srgbClr val="66FF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6933" name="Rectangle 19"/>
                <p:cNvSpPr>
                  <a:spLocks noChangeArrowheads="1"/>
                </p:cNvSpPr>
                <p:nvPr/>
              </p:nvSpPr>
              <p:spPr bwMode="auto">
                <a:xfrm>
                  <a:off x="2304" y="3120"/>
                  <a:ext cx="960" cy="62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rgbClr val="00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6934" name="Rectangle 20"/>
                <p:cNvSpPr>
                  <a:spLocks noChangeArrowheads="1"/>
                </p:cNvSpPr>
                <p:nvPr/>
              </p:nvSpPr>
              <p:spPr bwMode="auto">
                <a:xfrm>
                  <a:off x="2352" y="2976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6935" name="Rectangle 21"/>
                <p:cNvSpPr>
                  <a:spLocks noChangeArrowheads="1"/>
                </p:cNvSpPr>
                <p:nvPr/>
              </p:nvSpPr>
              <p:spPr bwMode="auto">
                <a:xfrm>
                  <a:off x="3112" y="2976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tr-TR"/>
                </a:p>
              </p:txBody>
            </p:sp>
            <p:sp>
              <p:nvSpPr>
                <p:cNvPr id="3693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352" y="3216"/>
                  <a:ext cx="864" cy="404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spcBef>
                      <a:spcPct val="50000"/>
                    </a:spcBef>
                  </a:pPr>
                  <a:r>
                    <a:rPr lang="en-US">
                      <a:solidFill>
                        <a:srgbClr val="FF3300"/>
                      </a:solidFill>
                      <a:latin typeface="Tahoma" pitchFamily="34" charset="0"/>
                    </a:rPr>
                    <a:t>Current  Generator</a:t>
                  </a:r>
                </a:p>
              </p:txBody>
            </p:sp>
          </p:grpSp>
          <p:sp>
            <p:nvSpPr>
              <p:cNvPr id="36926" name="Text Box 23"/>
              <p:cNvSpPr txBox="1">
                <a:spLocks noChangeArrowheads="1"/>
              </p:cNvSpPr>
              <p:nvPr/>
            </p:nvSpPr>
            <p:spPr bwMode="auto">
              <a:xfrm rot="5400000">
                <a:off x="846" y="2841"/>
                <a:ext cx="864" cy="404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tr-TR">
                    <a:solidFill>
                      <a:srgbClr val="EC0000"/>
                    </a:solidFill>
                  </a:rPr>
                  <a:t>Akım jeneratörü</a:t>
                </a:r>
                <a:endParaRPr lang="en-US">
                  <a:solidFill>
                    <a:srgbClr val="EC0000"/>
                  </a:solidFill>
                </a:endParaRPr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3214688" y="868363"/>
            <a:ext cx="2255837" cy="5338762"/>
            <a:chOff x="3168" y="813"/>
            <a:chExt cx="1248" cy="3363"/>
          </a:xfrm>
        </p:grpSpPr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3168" y="861"/>
              <a:ext cx="288" cy="3274"/>
              <a:chOff x="3168" y="875"/>
              <a:chExt cx="288" cy="3274"/>
            </a:xfrm>
          </p:grpSpPr>
          <p:sp>
            <p:nvSpPr>
              <p:cNvPr id="364570" name="Rectangle 26"/>
              <p:cNvSpPr>
                <a:spLocks noChangeArrowheads="1"/>
              </p:cNvSpPr>
              <p:nvPr/>
            </p:nvSpPr>
            <p:spPr bwMode="auto">
              <a:xfrm rot="16200000" flipV="1">
                <a:off x="1710" y="2335"/>
                <a:ext cx="3205" cy="286"/>
              </a:xfrm>
              <a:prstGeom prst="rect">
                <a:avLst/>
              </a:prstGeom>
              <a:gradFill rotWithShape="1">
                <a:gsLst>
                  <a:gs pos="0">
                    <a:srgbClr val="FFCCCC">
                      <a:gamma/>
                      <a:shade val="46275"/>
                      <a:invGamma/>
                      <a:alpha val="80000"/>
                    </a:srgbClr>
                  </a:gs>
                  <a:gs pos="50000">
                    <a:srgbClr val="FFCCCC">
                      <a:alpha val="20000"/>
                    </a:srgbClr>
                  </a:gs>
                  <a:gs pos="100000">
                    <a:srgbClr val="FFCCCC">
                      <a:gamma/>
                      <a:shade val="46275"/>
                      <a:invGamma/>
                      <a:alpha val="80000"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36921" name="Oval 27"/>
              <p:cNvSpPr>
                <a:spLocks noChangeArrowheads="1"/>
              </p:cNvSpPr>
              <p:nvPr/>
            </p:nvSpPr>
            <p:spPr bwMode="auto">
              <a:xfrm rot="16200000" flipV="1">
                <a:off x="3222" y="3918"/>
                <a:ext cx="177" cy="285"/>
              </a:xfrm>
              <a:prstGeom prst="ellipse">
                <a:avLst/>
              </a:prstGeom>
              <a:gradFill rotWithShape="1">
                <a:gsLst>
                  <a:gs pos="0">
                    <a:srgbClr val="FFCCCC">
                      <a:alpha val="79999"/>
                    </a:srgbClr>
                  </a:gs>
                  <a:gs pos="100000">
                    <a:srgbClr val="765E5E">
                      <a:alpha val="79999"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36892" name="Rectangle 28"/>
            <p:cNvSpPr>
              <a:spLocks noChangeArrowheads="1"/>
            </p:cNvSpPr>
            <p:nvPr/>
          </p:nvSpPr>
          <p:spPr bwMode="auto">
            <a:xfrm>
              <a:off x="3257" y="813"/>
              <a:ext cx="115" cy="3363"/>
            </a:xfrm>
            <a:prstGeom prst="rect">
              <a:avLst/>
            </a:prstGeom>
            <a:gradFill rotWithShape="1">
              <a:gsLst>
                <a:gs pos="0">
                  <a:srgbClr val="595D54"/>
                </a:gs>
                <a:gs pos="50000">
                  <a:srgbClr val="C1CAB6"/>
                </a:gs>
                <a:gs pos="100000">
                  <a:srgbClr val="595D54"/>
                </a:gs>
              </a:gsLst>
              <a:lin ang="0" scaled="1"/>
            </a:gradFill>
            <a:ln w="12700">
              <a:solidFill>
                <a:srgbClr val="C1CAB6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6893" name="Rectangle 29"/>
            <p:cNvSpPr>
              <a:spLocks noChangeArrowheads="1"/>
            </p:cNvSpPr>
            <p:nvPr/>
          </p:nvSpPr>
          <p:spPr bwMode="auto">
            <a:xfrm>
              <a:off x="3264" y="1248"/>
              <a:ext cx="109" cy="144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50000">
                  <a:srgbClr val="969696"/>
                </a:gs>
                <a:gs pos="100000">
                  <a:srgbClr val="454545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6894" name="Rectangle 30"/>
            <p:cNvSpPr>
              <a:spLocks noChangeArrowheads="1"/>
            </p:cNvSpPr>
            <p:nvPr/>
          </p:nvSpPr>
          <p:spPr bwMode="auto">
            <a:xfrm>
              <a:off x="3264" y="1632"/>
              <a:ext cx="109" cy="144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50000">
                  <a:srgbClr val="969696"/>
                </a:gs>
                <a:gs pos="100000">
                  <a:srgbClr val="454545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6895" name="Rectangle 31"/>
            <p:cNvSpPr>
              <a:spLocks noChangeArrowheads="1"/>
            </p:cNvSpPr>
            <p:nvPr/>
          </p:nvSpPr>
          <p:spPr bwMode="auto">
            <a:xfrm>
              <a:off x="3264" y="2016"/>
              <a:ext cx="109" cy="144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50000">
                  <a:srgbClr val="969696"/>
                </a:gs>
                <a:gs pos="100000">
                  <a:srgbClr val="454545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6896" name="Rectangle 32"/>
            <p:cNvSpPr>
              <a:spLocks noChangeArrowheads="1"/>
            </p:cNvSpPr>
            <p:nvPr/>
          </p:nvSpPr>
          <p:spPr bwMode="auto">
            <a:xfrm>
              <a:off x="3264" y="2400"/>
              <a:ext cx="109" cy="144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50000">
                  <a:srgbClr val="969696"/>
                </a:gs>
                <a:gs pos="100000">
                  <a:srgbClr val="454545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6897" name="Rectangle 33"/>
            <p:cNvSpPr>
              <a:spLocks noChangeArrowheads="1"/>
            </p:cNvSpPr>
            <p:nvPr/>
          </p:nvSpPr>
          <p:spPr bwMode="auto">
            <a:xfrm>
              <a:off x="3264" y="2784"/>
              <a:ext cx="109" cy="144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50000">
                  <a:srgbClr val="969696"/>
                </a:gs>
                <a:gs pos="100000">
                  <a:srgbClr val="454545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6898" name="Rectangle 34"/>
            <p:cNvSpPr>
              <a:spLocks noChangeArrowheads="1"/>
            </p:cNvSpPr>
            <p:nvPr/>
          </p:nvSpPr>
          <p:spPr bwMode="auto">
            <a:xfrm>
              <a:off x="3264" y="3168"/>
              <a:ext cx="109" cy="144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50000">
                  <a:srgbClr val="969696"/>
                </a:gs>
                <a:gs pos="100000">
                  <a:srgbClr val="454545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6899" name="Rectangle 35"/>
            <p:cNvSpPr>
              <a:spLocks noChangeArrowheads="1"/>
            </p:cNvSpPr>
            <p:nvPr/>
          </p:nvSpPr>
          <p:spPr bwMode="auto">
            <a:xfrm>
              <a:off x="3264" y="3552"/>
              <a:ext cx="109" cy="144"/>
            </a:xfrm>
            <a:prstGeom prst="rect">
              <a:avLst/>
            </a:prstGeom>
            <a:gradFill rotWithShape="1">
              <a:gsLst>
                <a:gs pos="0">
                  <a:srgbClr val="454545"/>
                </a:gs>
                <a:gs pos="50000">
                  <a:srgbClr val="969696"/>
                </a:gs>
                <a:gs pos="100000">
                  <a:srgbClr val="454545"/>
                </a:gs>
              </a:gsLst>
              <a:lin ang="0" scaled="1"/>
            </a:gra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tr-TR"/>
            </a:p>
          </p:txBody>
        </p:sp>
        <p:grpSp>
          <p:nvGrpSpPr>
            <p:cNvPr id="9" name="Group 36"/>
            <p:cNvGrpSpPr>
              <a:grpSpLocks/>
            </p:cNvGrpSpPr>
            <p:nvPr/>
          </p:nvGrpSpPr>
          <p:grpSpPr bwMode="auto">
            <a:xfrm>
              <a:off x="3552" y="1310"/>
              <a:ext cx="864" cy="336"/>
              <a:chOff x="3552" y="1310"/>
              <a:chExt cx="864" cy="336"/>
            </a:xfrm>
          </p:grpSpPr>
          <p:sp>
            <p:nvSpPr>
              <p:cNvPr id="36916" name="AutoShape 37"/>
              <p:cNvSpPr>
                <a:spLocks/>
              </p:cNvSpPr>
              <p:nvPr/>
            </p:nvSpPr>
            <p:spPr bwMode="auto">
              <a:xfrm>
                <a:off x="3552" y="1310"/>
                <a:ext cx="96" cy="336"/>
              </a:xfrm>
              <a:prstGeom prst="rightBracket">
                <a:avLst>
                  <a:gd name="adj" fmla="val 29167"/>
                </a:avLst>
              </a:prstGeom>
              <a:noFill/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36917" name="Text Box 38"/>
              <p:cNvSpPr txBox="1">
                <a:spLocks noChangeArrowheads="1"/>
              </p:cNvSpPr>
              <p:nvPr/>
            </p:nvSpPr>
            <p:spPr bwMode="auto">
              <a:xfrm>
                <a:off x="3696" y="1385"/>
                <a:ext cx="7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tr-TR" sz="1600" b="0">
                    <a:solidFill>
                      <a:schemeClr val="bg1"/>
                    </a:solidFill>
                    <a:latin typeface="Tahoma" pitchFamily="34" charset="0"/>
                  </a:rPr>
                  <a:t>Kanal</a:t>
                </a:r>
                <a:r>
                  <a:rPr lang="en-US" sz="1600" b="0">
                    <a:solidFill>
                      <a:schemeClr val="bg1"/>
                    </a:solidFill>
                    <a:latin typeface="Tahoma" pitchFamily="34" charset="0"/>
                  </a:rPr>
                  <a:t>  1</a:t>
                </a:r>
              </a:p>
            </p:txBody>
          </p:sp>
        </p:grp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3552" y="1714"/>
              <a:ext cx="864" cy="336"/>
              <a:chOff x="3552" y="1714"/>
              <a:chExt cx="864" cy="336"/>
            </a:xfrm>
          </p:grpSpPr>
          <p:sp>
            <p:nvSpPr>
              <p:cNvPr id="36914" name="Text Box 40"/>
              <p:cNvSpPr txBox="1">
                <a:spLocks noChangeArrowheads="1"/>
              </p:cNvSpPr>
              <p:nvPr/>
            </p:nvSpPr>
            <p:spPr bwMode="auto">
              <a:xfrm>
                <a:off x="3696" y="1782"/>
                <a:ext cx="7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tr-TR" sz="1600" b="0">
                    <a:solidFill>
                      <a:schemeClr val="bg1"/>
                    </a:solidFill>
                    <a:latin typeface="Tahoma" pitchFamily="34" charset="0"/>
                  </a:rPr>
                  <a:t>Kanal</a:t>
                </a:r>
                <a:r>
                  <a:rPr lang="en-US" sz="1600" b="0">
                    <a:solidFill>
                      <a:schemeClr val="bg1"/>
                    </a:solidFill>
                    <a:latin typeface="Tahoma" pitchFamily="34" charset="0"/>
                  </a:rPr>
                  <a:t>  2</a:t>
                </a:r>
              </a:p>
            </p:txBody>
          </p:sp>
          <p:sp>
            <p:nvSpPr>
              <p:cNvPr id="36915" name="AutoShape 41"/>
              <p:cNvSpPr>
                <a:spLocks/>
              </p:cNvSpPr>
              <p:nvPr/>
            </p:nvSpPr>
            <p:spPr bwMode="auto">
              <a:xfrm>
                <a:off x="3552" y="1714"/>
                <a:ext cx="96" cy="336"/>
              </a:xfrm>
              <a:prstGeom prst="rightBracket">
                <a:avLst>
                  <a:gd name="adj" fmla="val 29167"/>
                </a:avLst>
              </a:prstGeom>
              <a:noFill/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1" name="Group 42"/>
            <p:cNvGrpSpPr>
              <a:grpSpLocks/>
            </p:cNvGrpSpPr>
            <p:nvPr/>
          </p:nvGrpSpPr>
          <p:grpSpPr bwMode="auto">
            <a:xfrm>
              <a:off x="3552" y="2106"/>
              <a:ext cx="864" cy="336"/>
              <a:chOff x="3552" y="2106"/>
              <a:chExt cx="864" cy="336"/>
            </a:xfrm>
          </p:grpSpPr>
          <p:sp>
            <p:nvSpPr>
              <p:cNvPr id="36912" name="Text Box 43"/>
              <p:cNvSpPr txBox="1">
                <a:spLocks noChangeArrowheads="1"/>
              </p:cNvSpPr>
              <p:nvPr/>
            </p:nvSpPr>
            <p:spPr bwMode="auto">
              <a:xfrm>
                <a:off x="3696" y="2174"/>
                <a:ext cx="7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tr-TR" sz="1600" b="0">
                    <a:solidFill>
                      <a:schemeClr val="bg1"/>
                    </a:solidFill>
                    <a:latin typeface="Tahoma" pitchFamily="34" charset="0"/>
                  </a:rPr>
                  <a:t>Kanal </a:t>
                </a:r>
                <a:r>
                  <a:rPr lang="en-US" sz="1600" b="0">
                    <a:solidFill>
                      <a:schemeClr val="bg1"/>
                    </a:solidFill>
                    <a:latin typeface="Tahoma" pitchFamily="34" charset="0"/>
                  </a:rPr>
                  <a:t> 3</a:t>
                </a:r>
              </a:p>
            </p:txBody>
          </p:sp>
          <p:sp>
            <p:nvSpPr>
              <p:cNvPr id="36913" name="AutoShape 44"/>
              <p:cNvSpPr>
                <a:spLocks/>
              </p:cNvSpPr>
              <p:nvPr/>
            </p:nvSpPr>
            <p:spPr bwMode="auto">
              <a:xfrm>
                <a:off x="3552" y="2106"/>
                <a:ext cx="96" cy="336"/>
              </a:xfrm>
              <a:prstGeom prst="rightBracket">
                <a:avLst>
                  <a:gd name="adj" fmla="val 29167"/>
                </a:avLst>
              </a:prstGeom>
              <a:noFill/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2" name="Group 45"/>
            <p:cNvGrpSpPr>
              <a:grpSpLocks/>
            </p:cNvGrpSpPr>
            <p:nvPr/>
          </p:nvGrpSpPr>
          <p:grpSpPr bwMode="auto">
            <a:xfrm>
              <a:off x="3552" y="2503"/>
              <a:ext cx="864" cy="336"/>
              <a:chOff x="3552" y="2503"/>
              <a:chExt cx="864" cy="336"/>
            </a:xfrm>
          </p:grpSpPr>
          <p:sp>
            <p:nvSpPr>
              <p:cNvPr id="36910" name="Text Box 46"/>
              <p:cNvSpPr txBox="1">
                <a:spLocks noChangeArrowheads="1"/>
              </p:cNvSpPr>
              <p:nvPr/>
            </p:nvSpPr>
            <p:spPr bwMode="auto">
              <a:xfrm>
                <a:off x="3696" y="2565"/>
                <a:ext cx="7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tr-TR" sz="1600" b="0">
                    <a:solidFill>
                      <a:schemeClr val="bg1"/>
                    </a:solidFill>
                    <a:latin typeface="Tahoma" pitchFamily="34" charset="0"/>
                  </a:rPr>
                  <a:t>Kanal </a:t>
                </a:r>
                <a:r>
                  <a:rPr lang="en-US" sz="1600" b="0">
                    <a:solidFill>
                      <a:schemeClr val="bg1"/>
                    </a:solidFill>
                    <a:latin typeface="Tahoma" pitchFamily="34" charset="0"/>
                  </a:rPr>
                  <a:t> 4</a:t>
                </a:r>
              </a:p>
            </p:txBody>
          </p:sp>
          <p:sp>
            <p:nvSpPr>
              <p:cNvPr id="36911" name="AutoShape 47"/>
              <p:cNvSpPr>
                <a:spLocks/>
              </p:cNvSpPr>
              <p:nvPr/>
            </p:nvSpPr>
            <p:spPr bwMode="auto">
              <a:xfrm>
                <a:off x="3552" y="2503"/>
                <a:ext cx="96" cy="336"/>
              </a:xfrm>
              <a:prstGeom prst="rightBracket">
                <a:avLst>
                  <a:gd name="adj" fmla="val 29167"/>
                </a:avLst>
              </a:prstGeom>
              <a:noFill/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3" name="Group 48"/>
            <p:cNvGrpSpPr>
              <a:grpSpLocks/>
            </p:cNvGrpSpPr>
            <p:nvPr/>
          </p:nvGrpSpPr>
          <p:grpSpPr bwMode="auto">
            <a:xfrm>
              <a:off x="3552" y="2888"/>
              <a:ext cx="864" cy="336"/>
              <a:chOff x="3552" y="2888"/>
              <a:chExt cx="864" cy="336"/>
            </a:xfrm>
          </p:grpSpPr>
          <p:sp>
            <p:nvSpPr>
              <p:cNvPr id="36908" name="Text Box 49"/>
              <p:cNvSpPr txBox="1">
                <a:spLocks noChangeArrowheads="1"/>
              </p:cNvSpPr>
              <p:nvPr/>
            </p:nvSpPr>
            <p:spPr bwMode="auto">
              <a:xfrm>
                <a:off x="3696" y="2942"/>
                <a:ext cx="7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tr-TR" sz="1600" b="0">
                    <a:solidFill>
                      <a:schemeClr val="bg1"/>
                    </a:solidFill>
                    <a:latin typeface="Tahoma" pitchFamily="34" charset="0"/>
                  </a:rPr>
                  <a:t>Kanal </a:t>
                </a:r>
                <a:r>
                  <a:rPr lang="en-US" sz="1600" b="0">
                    <a:solidFill>
                      <a:schemeClr val="bg1"/>
                    </a:solidFill>
                    <a:latin typeface="Tahoma" pitchFamily="34" charset="0"/>
                  </a:rPr>
                  <a:t> 5</a:t>
                </a:r>
              </a:p>
            </p:txBody>
          </p:sp>
          <p:sp>
            <p:nvSpPr>
              <p:cNvPr id="36909" name="AutoShape 50"/>
              <p:cNvSpPr>
                <a:spLocks/>
              </p:cNvSpPr>
              <p:nvPr/>
            </p:nvSpPr>
            <p:spPr bwMode="auto">
              <a:xfrm>
                <a:off x="3552" y="2888"/>
                <a:ext cx="96" cy="336"/>
              </a:xfrm>
              <a:prstGeom prst="rightBracket">
                <a:avLst>
                  <a:gd name="adj" fmla="val 29167"/>
                </a:avLst>
              </a:prstGeom>
              <a:noFill/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  <p:grpSp>
          <p:nvGrpSpPr>
            <p:cNvPr id="14" name="Group 51"/>
            <p:cNvGrpSpPr>
              <a:grpSpLocks/>
            </p:cNvGrpSpPr>
            <p:nvPr/>
          </p:nvGrpSpPr>
          <p:grpSpPr bwMode="auto">
            <a:xfrm>
              <a:off x="3552" y="3292"/>
              <a:ext cx="864" cy="336"/>
              <a:chOff x="3552" y="3292"/>
              <a:chExt cx="864" cy="336"/>
            </a:xfrm>
          </p:grpSpPr>
          <p:sp>
            <p:nvSpPr>
              <p:cNvPr id="36906" name="Text Box 52"/>
              <p:cNvSpPr txBox="1">
                <a:spLocks noChangeArrowheads="1"/>
              </p:cNvSpPr>
              <p:nvPr/>
            </p:nvSpPr>
            <p:spPr bwMode="auto">
              <a:xfrm>
                <a:off x="3696" y="3360"/>
                <a:ext cx="7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tr-TR" sz="1600" b="0">
                    <a:solidFill>
                      <a:schemeClr val="bg1"/>
                    </a:solidFill>
                    <a:latin typeface="Tahoma" pitchFamily="34" charset="0"/>
                  </a:rPr>
                  <a:t>Kanal</a:t>
                </a:r>
                <a:r>
                  <a:rPr lang="en-US" sz="1600" b="0">
                    <a:solidFill>
                      <a:schemeClr val="bg1"/>
                    </a:solidFill>
                    <a:latin typeface="Tahoma" pitchFamily="34" charset="0"/>
                  </a:rPr>
                  <a:t> 6</a:t>
                </a:r>
              </a:p>
            </p:txBody>
          </p:sp>
          <p:sp>
            <p:nvSpPr>
              <p:cNvPr id="36907" name="AutoShape 53"/>
              <p:cNvSpPr>
                <a:spLocks/>
              </p:cNvSpPr>
              <p:nvPr/>
            </p:nvSpPr>
            <p:spPr bwMode="auto">
              <a:xfrm>
                <a:off x="3552" y="3292"/>
                <a:ext cx="96" cy="336"/>
              </a:xfrm>
              <a:prstGeom prst="rightBracket">
                <a:avLst>
                  <a:gd name="adj" fmla="val 29167"/>
                </a:avLst>
              </a:prstGeom>
              <a:noFill/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</p:grpSp>
      </p:grpSp>
      <p:sp>
        <p:nvSpPr>
          <p:cNvPr id="364598" name="Oval 54"/>
          <p:cNvSpPr>
            <a:spLocks noChangeArrowheads="1"/>
          </p:cNvSpPr>
          <p:nvPr/>
        </p:nvSpPr>
        <p:spPr bwMode="auto">
          <a:xfrm rot="5400000">
            <a:off x="1014413" y="3116263"/>
            <a:ext cx="2514600" cy="109855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54118"/>
                  <a:invGamma/>
                  <a:alpha val="27000"/>
                </a:schemeClr>
              </a:gs>
              <a:gs pos="50000">
                <a:schemeClr val="accent1">
                  <a:alpha val="28999"/>
                </a:schemeClr>
              </a:gs>
              <a:gs pos="100000">
                <a:schemeClr val="accent1">
                  <a:gamma/>
                  <a:tint val="54118"/>
                  <a:invGamma/>
                  <a:alpha val="27000"/>
                </a:schemeClr>
              </a:gs>
            </a:gsLst>
            <a:lin ang="5400000" scaled="1"/>
          </a:gradFill>
          <a:ln w="12700">
            <a:noFill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tr-TR"/>
          </a:p>
        </p:txBody>
      </p:sp>
      <p:sp>
        <p:nvSpPr>
          <p:cNvPr id="364599" name="AutoShape 55"/>
          <p:cNvSpPr>
            <a:spLocks noChangeArrowheads="1"/>
          </p:cNvSpPr>
          <p:nvPr/>
        </p:nvSpPr>
        <p:spPr bwMode="auto">
          <a:xfrm rot="5400000">
            <a:off x="698500" y="3432175"/>
            <a:ext cx="2019300" cy="304800"/>
          </a:xfrm>
          <a:prstGeom prst="curvedUpArrow">
            <a:avLst>
              <a:gd name="adj1" fmla="val 132500"/>
              <a:gd name="adj2" fmla="val 265000"/>
              <a:gd name="adj3" fmla="val 33333"/>
            </a:avLst>
          </a:prstGeom>
          <a:solidFill>
            <a:srgbClr val="EC7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64600" name="AutoShape 56"/>
          <p:cNvSpPr>
            <a:spLocks noChangeArrowheads="1"/>
          </p:cNvSpPr>
          <p:nvPr/>
        </p:nvSpPr>
        <p:spPr bwMode="auto">
          <a:xfrm rot="-5400000">
            <a:off x="1841500" y="3371850"/>
            <a:ext cx="2019300" cy="304800"/>
          </a:xfrm>
          <a:prstGeom prst="curvedUpArrow">
            <a:avLst>
              <a:gd name="adj1" fmla="val 132500"/>
              <a:gd name="adj2" fmla="val 265000"/>
              <a:gd name="adj3" fmla="val 33333"/>
            </a:avLst>
          </a:prstGeom>
          <a:solidFill>
            <a:srgbClr val="EC7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6871" name="Text Box 57"/>
          <p:cNvSpPr txBox="1">
            <a:spLocks noChangeArrowheads="1"/>
          </p:cNvSpPr>
          <p:nvPr/>
        </p:nvSpPr>
        <p:spPr bwMode="auto">
          <a:xfrm>
            <a:off x="7031038" y="4492625"/>
            <a:ext cx="5029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tr-TR" sz="2400" dirty="0">
                <a:solidFill>
                  <a:srgbClr val="CC0000"/>
                </a:solidFill>
                <a:latin typeface="Lucida Sans" pitchFamily="34" charset="0"/>
              </a:rPr>
              <a:t>Reflü</a:t>
            </a:r>
            <a:endParaRPr lang="en-US" sz="2400" dirty="0">
              <a:latin typeface="Lucida Sans" pitchFamily="34" charset="0"/>
            </a:endParaRPr>
          </a:p>
        </p:txBody>
      </p:sp>
      <p:grpSp>
        <p:nvGrpSpPr>
          <p:cNvPr id="15" name="Group 58"/>
          <p:cNvGrpSpPr>
            <a:grpSpLocks/>
          </p:cNvGrpSpPr>
          <p:nvPr/>
        </p:nvGrpSpPr>
        <p:grpSpPr bwMode="auto">
          <a:xfrm>
            <a:off x="6415088" y="2165350"/>
            <a:ext cx="533400" cy="2803525"/>
            <a:chOff x="1920" y="1498"/>
            <a:chExt cx="336" cy="1766"/>
          </a:xfrm>
        </p:grpSpPr>
        <p:sp>
          <p:nvSpPr>
            <p:cNvPr id="36886" name="Rectangle 59"/>
            <p:cNvSpPr>
              <a:spLocks noChangeArrowheads="1"/>
            </p:cNvSpPr>
            <p:nvPr/>
          </p:nvSpPr>
          <p:spPr bwMode="auto">
            <a:xfrm>
              <a:off x="1920" y="1498"/>
              <a:ext cx="336" cy="176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6887" name="Rectangle 60"/>
            <p:cNvSpPr>
              <a:spLocks noChangeArrowheads="1"/>
            </p:cNvSpPr>
            <p:nvPr/>
          </p:nvSpPr>
          <p:spPr bwMode="auto">
            <a:xfrm>
              <a:off x="1920" y="2823"/>
              <a:ext cx="336" cy="441"/>
            </a:xfrm>
            <a:prstGeom prst="rect">
              <a:avLst/>
            </a:prstGeom>
            <a:solidFill>
              <a:srgbClr val="CC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800">
                <a:latin typeface="Times New Roman" pitchFamily="18" charset="0"/>
              </a:endParaRPr>
            </a:p>
          </p:txBody>
        </p:sp>
        <p:sp>
          <p:nvSpPr>
            <p:cNvPr id="36888" name="Rectangle 61"/>
            <p:cNvSpPr>
              <a:spLocks noChangeArrowheads="1"/>
            </p:cNvSpPr>
            <p:nvPr/>
          </p:nvSpPr>
          <p:spPr bwMode="auto">
            <a:xfrm>
              <a:off x="1920" y="2382"/>
              <a:ext cx="336" cy="441"/>
            </a:xfrm>
            <a:prstGeom prst="rect">
              <a:avLst/>
            </a:prstGeom>
            <a:solidFill>
              <a:srgbClr val="FF99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6889" name="Rectangle 62"/>
            <p:cNvSpPr>
              <a:spLocks noChangeArrowheads="1"/>
            </p:cNvSpPr>
            <p:nvPr/>
          </p:nvSpPr>
          <p:spPr bwMode="auto">
            <a:xfrm>
              <a:off x="1920" y="1941"/>
              <a:ext cx="336" cy="441"/>
            </a:xfrm>
            <a:prstGeom prst="rect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6890" name="Rectangle 63"/>
            <p:cNvSpPr>
              <a:spLocks noChangeArrowheads="1"/>
            </p:cNvSpPr>
            <p:nvPr/>
          </p:nvSpPr>
          <p:spPr bwMode="auto">
            <a:xfrm>
              <a:off x="1920" y="1512"/>
              <a:ext cx="336" cy="441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</p:grpSp>
      <p:sp>
        <p:nvSpPr>
          <p:cNvPr id="36873" name="Text Box 64"/>
          <p:cNvSpPr txBox="1">
            <a:spLocks noChangeArrowheads="1"/>
          </p:cNvSpPr>
          <p:nvPr/>
        </p:nvSpPr>
        <p:spPr bwMode="auto">
          <a:xfrm>
            <a:off x="7029450" y="3711575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tr-TR" sz="2400">
                <a:solidFill>
                  <a:srgbClr val="FFCC00"/>
                </a:solidFill>
                <a:latin typeface="Lucida Sans" pitchFamily="34" charset="0"/>
              </a:rPr>
              <a:t>Gıda</a:t>
            </a:r>
            <a:endParaRPr lang="en-US" sz="2400">
              <a:solidFill>
                <a:srgbClr val="FFCC00"/>
              </a:solidFill>
              <a:latin typeface="Lucida Sans" pitchFamily="34" charset="0"/>
            </a:endParaRPr>
          </a:p>
        </p:txBody>
      </p:sp>
      <p:sp>
        <p:nvSpPr>
          <p:cNvPr id="36874" name="Text Box 65"/>
          <p:cNvSpPr txBox="1">
            <a:spLocks noChangeArrowheads="1"/>
          </p:cNvSpPr>
          <p:nvPr/>
        </p:nvSpPr>
        <p:spPr bwMode="auto">
          <a:xfrm>
            <a:off x="6989763" y="2979738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66FF33"/>
                </a:solidFill>
                <a:latin typeface="Lucida Sans" pitchFamily="34" charset="0"/>
              </a:rPr>
              <a:t>Saliva</a:t>
            </a:r>
          </a:p>
        </p:txBody>
      </p:sp>
      <p:sp>
        <p:nvSpPr>
          <p:cNvPr id="36875" name="Text Box 66"/>
          <p:cNvSpPr txBox="1">
            <a:spLocks noChangeArrowheads="1"/>
          </p:cNvSpPr>
          <p:nvPr/>
        </p:nvSpPr>
        <p:spPr bwMode="auto">
          <a:xfrm>
            <a:off x="6992938" y="2359025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tr-TR" sz="2400">
                <a:solidFill>
                  <a:srgbClr val="00FFFF"/>
                </a:solidFill>
                <a:latin typeface="Lucida Sans" pitchFamily="34" charset="0"/>
              </a:rPr>
              <a:t>Hava</a:t>
            </a:r>
            <a:endParaRPr lang="en-US" sz="2400">
              <a:solidFill>
                <a:srgbClr val="00FFFF"/>
              </a:solidFill>
              <a:latin typeface="Lucida Sans" pitchFamily="34" charset="0"/>
            </a:endParaRPr>
          </a:p>
        </p:txBody>
      </p:sp>
      <p:sp>
        <p:nvSpPr>
          <p:cNvPr id="36876" name="Text Box 67"/>
          <p:cNvSpPr txBox="1">
            <a:spLocks noChangeArrowheads="1"/>
          </p:cNvSpPr>
          <p:nvPr/>
        </p:nvSpPr>
        <p:spPr bwMode="auto">
          <a:xfrm>
            <a:off x="5500688" y="1706563"/>
            <a:ext cx="371951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tr-TR" sz="1600">
                <a:solidFill>
                  <a:schemeClr val="bg1"/>
                </a:solidFill>
                <a:latin typeface="Tahoma" pitchFamily="34" charset="0"/>
              </a:rPr>
              <a:t>Düşük ileti </a:t>
            </a:r>
            <a:r>
              <a:rPr lang="en-US" sz="1600">
                <a:solidFill>
                  <a:schemeClr val="bg1"/>
                </a:solidFill>
                <a:latin typeface="Tahoma" pitchFamily="34" charset="0"/>
              </a:rPr>
              <a:t> = </a:t>
            </a:r>
            <a:r>
              <a:rPr lang="tr-TR" sz="1600">
                <a:solidFill>
                  <a:schemeClr val="bg1"/>
                </a:solidFill>
                <a:latin typeface="Tahoma" pitchFamily="34" charset="0"/>
              </a:rPr>
              <a:t>Yüksek </a:t>
            </a:r>
            <a:r>
              <a:rPr lang="en-US" sz="1600">
                <a:solidFill>
                  <a:schemeClr val="bg1"/>
                </a:solidFill>
                <a:latin typeface="Tahoma" pitchFamily="34" charset="0"/>
              </a:rPr>
              <a:t> impedan</a:t>
            </a:r>
            <a:r>
              <a:rPr lang="tr-TR" sz="1600">
                <a:solidFill>
                  <a:schemeClr val="bg1"/>
                </a:solidFill>
                <a:latin typeface="Tahoma" pitchFamily="34" charset="0"/>
              </a:rPr>
              <a:t>s</a:t>
            </a:r>
            <a:endParaRPr lang="en-US" sz="1600">
              <a:solidFill>
                <a:schemeClr val="bg1"/>
              </a:solidFill>
              <a:latin typeface="Lucida Sans Unicode" pitchFamily="34" charset="0"/>
            </a:endParaRPr>
          </a:p>
        </p:txBody>
      </p:sp>
      <p:sp>
        <p:nvSpPr>
          <p:cNvPr id="36877" name="Text Box 68"/>
          <p:cNvSpPr txBox="1">
            <a:spLocks noChangeArrowheads="1"/>
          </p:cNvSpPr>
          <p:nvPr/>
        </p:nvSpPr>
        <p:spPr bwMode="auto">
          <a:xfrm>
            <a:off x="5546725" y="5184775"/>
            <a:ext cx="34591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tr-TR" sz="1600">
                <a:solidFill>
                  <a:schemeClr val="bg1"/>
                </a:solidFill>
                <a:latin typeface="Tahoma" pitchFamily="34" charset="0"/>
              </a:rPr>
              <a:t>Yüksek ileti </a:t>
            </a:r>
            <a:r>
              <a:rPr lang="en-US" sz="1600">
                <a:solidFill>
                  <a:schemeClr val="bg1"/>
                </a:solidFill>
                <a:latin typeface="Tahoma" pitchFamily="34" charset="0"/>
              </a:rPr>
              <a:t> = </a:t>
            </a:r>
            <a:r>
              <a:rPr lang="tr-TR" sz="1600">
                <a:solidFill>
                  <a:schemeClr val="bg1"/>
                </a:solidFill>
                <a:latin typeface="Tahoma" pitchFamily="34" charset="0"/>
              </a:rPr>
              <a:t>Düşük impedans</a:t>
            </a:r>
            <a:endParaRPr lang="en-US" sz="1600" b="0">
              <a:solidFill>
                <a:schemeClr val="bg1"/>
              </a:solidFill>
              <a:latin typeface="Lucida Sans Unicode" pitchFamily="34" charset="0"/>
            </a:endParaRPr>
          </a:p>
        </p:txBody>
      </p:sp>
      <p:sp>
        <p:nvSpPr>
          <p:cNvPr id="36878" name="Text Box 71"/>
          <p:cNvSpPr txBox="1">
            <a:spLocks noChangeArrowheads="1"/>
          </p:cNvSpPr>
          <p:nvPr/>
        </p:nvSpPr>
        <p:spPr bwMode="auto">
          <a:xfrm rot="-6016274">
            <a:off x="5116513" y="3449638"/>
            <a:ext cx="1325562" cy="309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Tahoma" pitchFamily="34" charset="0"/>
              </a:rPr>
              <a:t>Impedance</a:t>
            </a:r>
          </a:p>
        </p:txBody>
      </p:sp>
      <p:sp>
        <p:nvSpPr>
          <p:cNvPr id="36879" name="Text Box 72"/>
          <p:cNvSpPr txBox="1">
            <a:spLocks noChangeArrowheads="1"/>
          </p:cNvSpPr>
          <p:nvPr/>
        </p:nvSpPr>
        <p:spPr bwMode="auto">
          <a:xfrm>
            <a:off x="4270375" y="378788"/>
            <a:ext cx="36274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22860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3600" b="0" baseline="30000" dirty="0">
                <a:solidFill>
                  <a:srgbClr val="FFE05D"/>
                </a:solidFill>
              </a:rPr>
              <a:t> </a:t>
            </a:r>
            <a:r>
              <a:rPr lang="tr-TR" sz="3600" b="0" baseline="30000" dirty="0" err="1">
                <a:solidFill>
                  <a:srgbClr val="FFE05D"/>
                </a:solidFill>
              </a:rPr>
              <a:t>Impedance</a:t>
            </a:r>
            <a:r>
              <a:rPr lang="tr-TR" sz="3600" b="0" baseline="30000" dirty="0">
                <a:solidFill>
                  <a:srgbClr val="FFE05D"/>
                </a:solidFill>
              </a:rPr>
              <a:t> MII-</a:t>
            </a:r>
            <a:r>
              <a:rPr lang="tr-TR" sz="3600" b="0" baseline="30000" dirty="0" err="1">
                <a:solidFill>
                  <a:srgbClr val="FFE05D"/>
                </a:solidFill>
              </a:rPr>
              <a:t>pH</a:t>
            </a:r>
            <a:r>
              <a:rPr lang="tr-TR" sz="3600" b="0" baseline="30000" dirty="0">
                <a:solidFill>
                  <a:srgbClr val="FFE05D"/>
                </a:solidFill>
              </a:rPr>
              <a:t> </a:t>
            </a:r>
            <a:r>
              <a:rPr lang="tr-TR" sz="3600" b="0" baseline="30000" dirty="0" err="1">
                <a:solidFill>
                  <a:srgbClr val="FFE05D"/>
                </a:solidFill>
              </a:rPr>
              <a:t>monitoring</a:t>
            </a:r>
            <a:r>
              <a:rPr lang="tr-TR" sz="3200" b="0" baseline="30000" dirty="0">
                <a:solidFill>
                  <a:srgbClr val="FFE05D"/>
                </a:solidFill>
              </a:rPr>
              <a:t>   </a:t>
            </a:r>
          </a:p>
        </p:txBody>
      </p:sp>
      <p:sp>
        <p:nvSpPr>
          <p:cNvPr id="36880" name="Line 73"/>
          <p:cNvSpPr>
            <a:spLocks noChangeShapeType="1"/>
          </p:cNvSpPr>
          <p:nvPr/>
        </p:nvSpPr>
        <p:spPr bwMode="auto">
          <a:xfrm flipV="1">
            <a:off x="2555875" y="1628775"/>
            <a:ext cx="792163" cy="863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6881" name="Line 74"/>
          <p:cNvSpPr>
            <a:spLocks noChangeShapeType="1"/>
          </p:cNvSpPr>
          <p:nvPr/>
        </p:nvSpPr>
        <p:spPr bwMode="auto">
          <a:xfrm flipV="1">
            <a:off x="2484438" y="2205038"/>
            <a:ext cx="863600" cy="2663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6882" name="Text Box 71"/>
          <p:cNvSpPr txBox="1">
            <a:spLocks noChangeArrowheads="1"/>
          </p:cNvSpPr>
          <p:nvPr/>
        </p:nvSpPr>
        <p:spPr bwMode="auto">
          <a:xfrm rot="4973530">
            <a:off x="7387431" y="3356769"/>
            <a:ext cx="2303463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sz="1400">
                <a:solidFill>
                  <a:schemeClr val="bg1"/>
                </a:solidFill>
                <a:latin typeface="Tahoma" pitchFamily="34" charset="0"/>
              </a:rPr>
              <a:t>İletkenlik</a:t>
            </a:r>
            <a:endParaRPr lang="en-US" sz="14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79" name="78 Dik Üçgen"/>
          <p:cNvSpPr/>
          <p:nvPr/>
        </p:nvSpPr>
        <p:spPr bwMode="auto">
          <a:xfrm>
            <a:off x="8172400" y="2060848"/>
            <a:ext cx="432048" cy="2880320"/>
          </a:xfrm>
          <a:prstGeom prst="rtTriangle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30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80" name="79 Dik Üçgen"/>
          <p:cNvSpPr/>
          <p:nvPr/>
        </p:nvSpPr>
        <p:spPr bwMode="auto">
          <a:xfrm rot="10800000">
            <a:off x="5724128" y="2204864"/>
            <a:ext cx="432048" cy="2880320"/>
          </a:xfrm>
          <a:prstGeom prst="rtTriangle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30000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tr-TR"/>
          </a:p>
        </p:txBody>
      </p:sp>
      <p:pic>
        <p:nvPicPr>
          <p:cNvPr id="81" name="Picture 76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2627313" y="1341438"/>
            <a:ext cx="4194175" cy="475297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78" name="7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BA08E-1089-47E4-986D-51B114789745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58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82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41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4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6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6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8" grpId="0" animBg="1"/>
      <p:bldP spid="364599" grpId="0" animBg="1"/>
      <p:bldP spid="36460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86050" y="2093913"/>
            <a:ext cx="5246688" cy="2105025"/>
            <a:chOff x="672" y="1152"/>
            <a:chExt cx="4368" cy="1296"/>
          </a:xfrm>
        </p:grpSpPr>
        <p:sp>
          <p:nvSpPr>
            <p:cNvPr id="37916" name="Line 3"/>
            <p:cNvSpPr>
              <a:spLocks noChangeShapeType="1"/>
            </p:cNvSpPr>
            <p:nvPr/>
          </p:nvSpPr>
          <p:spPr bwMode="auto">
            <a:xfrm>
              <a:off x="672" y="1152"/>
              <a:ext cx="0" cy="129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7917" name="Line 4"/>
            <p:cNvSpPr>
              <a:spLocks noChangeShapeType="1"/>
            </p:cNvSpPr>
            <p:nvPr/>
          </p:nvSpPr>
          <p:spPr bwMode="auto">
            <a:xfrm>
              <a:off x="672" y="2448"/>
              <a:ext cx="4368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2239963" y="2066925"/>
            <a:ext cx="346075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Impedan</a:t>
            </a:r>
            <a:r>
              <a:rPr lang="tr-TR" sz="1600">
                <a:solidFill>
                  <a:schemeClr val="bg1"/>
                </a:solidFill>
              </a:rPr>
              <a:t>s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2541588" y="4230688"/>
            <a:ext cx="3289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tr-TR" sz="2000">
                <a:solidFill>
                  <a:schemeClr val="bg1"/>
                </a:solidFill>
                <a:latin typeface="Tahoma" pitchFamily="34" charset="0"/>
              </a:rPr>
              <a:t>Zaman</a:t>
            </a:r>
            <a:r>
              <a:rPr lang="en-US" sz="2000">
                <a:solidFill>
                  <a:schemeClr val="bg1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37893" name="Line 7"/>
          <p:cNvSpPr>
            <a:spLocks noChangeShapeType="1"/>
          </p:cNvSpPr>
          <p:nvPr/>
        </p:nvSpPr>
        <p:spPr bwMode="auto">
          <a:xfrm>
            <a:off x="4860925" y="4451350"/>
            <a:ext cx="1638300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tr-TR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3400" y="5334000"/>
            <a:ext cx="7048500" cy="236538"/>
            <a:chOff x="336" y="3360"/>
            <a:chExt cx="4440" cy="149"/>
          </a:xfrm>
        </p:grpSpPr>
        <p:sp>
          <p:nvSpPr>
            <p:cNvPr id="363529" name="Rectangle 9"/>
            <p:cNvSpPr>
              <a:spLocks noChangeArrowheads="1"/>
            </p:cNvSpPr>
            <p:nvPr/>
          </p:nvSpPr>
          <p:spPr bwMode="auto">
            <a:xfrm rot="-5400000">
              <a:off x="2492" y="1206"/>
              <a:ext cx="128" cy="4440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363530" name="Rectangle 10"/>
            <p:cNvSpPr>
              <a:spLocks noChangeArrowheads="1"/>
            </p:cNvSpPr>
            <p:nvPr/>
          </p:nvSpPr>
          <p:spPr bwMode="auto">
            <a:xfrm rot="-5400000">
              <a:off x="2885" y="3381"/>
              <a:ext cx="145" cy="104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363531" name="Rectangle 11"/>
            <p:cNvSpPr>
              <a:spLocks noChangeArrowheads="1"/>
            </p:cNvSpPr>
            <p:nvPr/>
          </p:nvSpPr>
          <p:spPr bwMode="auto">
            <a:xfrm rot="-5400000">
              <a:off x="3217" y="3384"/>
              <a:ext cx="145" cy="104"/>
            </a:xfrm>
            <a:prstGeom prst="rect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r-TR"/>
            </a:p>
          </p:txBody>
        </p:sp>
      </p:grpSp>
      <p:sp>
        <p:nvSpPr>
          <p:cNvPr id="37895" name="Text Box 12"/>
          <p:cNvSpPr txBox="1">
            <a:spLocks noChangeArrowheads="1"/>
          </p:cNvSpPr>
          <p:nvPr/>
        </p:nvSpPr>
        <p:spPr bwMode="auto">
          <a:xfrm>
            <a:off x="3429000" y="6081713"/>
            <a:ext cx="32766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en-US" sz="2400" b="0">
                <a:solidFill>
                  <a:schemeClr val="bg1"/>
                </a:solidFill>
                <a:latin typeface="Times New Roman" pitchFamily="18" charset="0"/>
              </a:rPr>
              <a:t>Impedance </a:t>
            </a:r>
            <a:r>
              <a:rPr lang="tr-TR" sz="2400" b="0">
                <a:solidFill>
                  <a:schemeClr val="bg1"/>
                </a:solidFill>
                <a:latin typeface="Times New Roman" pitchFamily="18" charset="0"/>
              </a:rPr>
              <a:t>iletimi</a:t>
            </a:r>
            <a:endParaRPr lang="en-US" sz="1400" b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7896" name="AutoShape 13"/>
          <p:cNvSpPr>
            <a:spLocks/>
          </p:cNvSpPr>
          <p:nvPr/>
        </p:nvSpPr>
        <p:spPr bwMode="auto">
          <a:xfrm rot="5400000">
            <a:off x="4757738" y="5511800"/>
            <a:ext cx="355600" cy="644525"/>
          </a:xfrm>
          <a:prstGeom prst="rightBrace">
            <a:avLst>
              <a:gd name="adj1" fmla="val 15104"/>
              <a:gd name="adj2" fmla="val 50000"/>
            </a:avLst>
          </a:prstGeom>
          <a:noFill/>
          <a:ln w="28575">
            <a:solidFill>
              <a:srgbClr val="66FF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63534" name="Oval 14"/>
          <p:cNvSpPr>
            <a:spLocks noChangeArrowheads="1"/>
          </p:cNvSpPr>
          <p:nvPr/>
        </p:nvSpPr>
        <p:spPr bwMode="auto">
          <a:xfrm>
            <a:off x="3008313" y="5018088"/>
            <a:ext cx="1077912" cy="869950"/>
          </a:xfrm>
          <a:prstGeom prst="ellipse">
            <a:avLst/>
          </a:prstGeom>
          <a:gradFill rotWithShape="1">
            <a:gsLst>
              <a:gs pos="0">
                <a:srgbClr val="6699FF">
                  <a:alpha val="64000"/>
                </a:srgbClr>
              </a:gs>
              <a:gs pos="100000">
                <a:srgbClr val="2F4776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63535" name="Freeform 15"/>
          <p:cNvSpPr>
            <a:spLocks/>
          </p:cNvSpPr>
          <p:nvPr/>
        </p:nvSpPr>
        <p:spPr bwMode="auto">
          <a:xfrm>
            <a:off x="2835275" y="2466975"/>
            <a:ext cx="987425" cy="152400"/>
          </a:xfrm>
          <a:custGeom>
            <a:avLst/>
            <a:gdLst>
              <a:gd name="T0" fmla="*/ 0 w 622"/>
              <a:gd name="T1" fmla="*/ 2147483647 h 96"/>
              <a:gd name="T2" fmla="*/ 2147483647 w 622"/>
              <a:gd name="T3" fmla="*/ 2147483647 h 96"/>
              <a:gd name="T4" fmla="*/ 2147483647 w 622"/>
              <a:gd name="T5" fmla="*/ 2147483647 h 96"/>
              <a:gd name="T6" fmla="*/ 2147483647 w 622"/>
              <a:gd name="T7" fmla="*/ 2147483647 h 96"/>
              <a:gd name="T8" fmla="*/ 2147483647 w 622"/>
              <a:gd name="T9" fmla="*/ 2147483647 h 96"/>
              <a:gd name="T10" fmla="*/ 2147483647 w 622"/>
              <a:gd name="T11" fmla="*/ 2147483647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22"/>
              <a:gd name="T19" fmla="*/ 0 h 96"/>
              <a:gd name="T20" fmla="*/ 622 w 622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22" h="96">
                <a:moveTo>
                  <a:pt x="0" y="31"/>
                </a:moveTo>
                <a:cubicBezTo>
                  <a:pt x="60" y="15"/>
                  <a:pt x="121" y="0"/>
                  <a:pt x="167" y="3"/>
                </a:cubicBezTo>
                <a:cubicBezTo>
                  <a:pt x="213" y="6"/>
                  <a:pt x="235" y="44"/>
                  <a:pt x="278" y="49"/>
                </a:cubicBezTo>
                <a:cubicBezTo>
                  <a:pt x="321" y="54"/>
                  <a:pt x="381" y="31"/>
                  <a:pt x="427" y="31"/>
                </a:cubicBezTo>
                <a:cubicBezTo>
                  <a:pt x="473" y="31"/>
                  <a:pt x="525" y="38"/>
                  <a:pt x="557" y="49"/>
                </a:cubicBezTo>
                <a:cubicBezTo>
                  <a:pt x="589" y="60"/>
                  <a:pt x="611" y="88"/>
                  <a:pt x="622" y="96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63536" name="Freeform 16"/>
          <p:cNvSpPr>
            <a:spLocks/>
          </p:cNvSpPr>
          <p:nvPr/>
        </p:nvSpPr>
        <p:spPr bwMode="auto">
          <a:xfrm>
            <a:off x="4411663" y="3867150"/>
            <a:ext cx="1168400" cy="179388"/>
          </a:xfrm>
          <a:custGeom>
            <a:avLst/>
            <a:gdLst>
              <a:gd name="T0" fmla="*/ 0 w 736"/>
              <a:gd name="T1" fmla="*/ 0 h 113"/>
              <a:gd name="T2" fmla="*/ 2147483647 w 736"/>
              <a:gd name="T3" fmla="*/ 2147483647 h 113"/>
              <a:gd name="T4" fmla="*/ 2147483647 w 736"/>
              <a:gd name="T5" fmla="*/ 2147483647 h 113"/>
              <a:gd name="T6" fmla="*/ 2147483647 w 736"/>
              <a:gd name="T7" fmla="*/ 2147483647 h 113"/>
              <a:gd name="T8" fmla="*/ 2147483647 w 736"/>
              <a:gd name="T9" fmla="*/ 2147483647 h 113"/>
              <a:gd name="T10" fmla="*/ 2147483647 w 736"/>
              <a:gd name="T11" fmla="*/ 2147483647 h 1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36"/>
              <a:gd name="T19" fmla="*/ 0 h 113"/>
              <a:gd name="T20" fmla="*/ 736 w 736"/>
              <a:gd name="T21" fmla="*/ 113 h 1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36" h="113">
                <a:moveTo>
                  <a:pt x="0" y="0"/>
                </a:moveTo>
                <a:cubicBezTo>
                  <a:pt x="3" y="24"/>
                  <a:pt x="7" y="49"/>
                  <a:pt x="32" y="64"/>
                </a:cubicBezTo>
                <a:cubicBezTo>
                  <a:pt x="57" y="79"/>
                  <a:pt x="76" y="81"/>
                  <a:pt x="148" y="88"/>
                </a:cubicBezTo>
                <a:cubicBezTo>
                  <a:pt x="220" y="95"/>
                  <a:pt x="377" y="113"/>
                  <a:pt x="464" y="108"/>
                </a:cubicBezTo>
                <a:cubicBezTo>
                  <a:pt x="551" y="103"/>
                  <a:pt x="623" y="76"/>
                  <a:pt x="668" y="60"/>
                </a:cubicBezTo>
                <a:cubicBezTo>
                  <a:pt x="713" y="44"/>
                  <a:pt x="725" y="20"/>
                  <a:pt x="736" y="12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63537" name="Freeform 17"/>
          <p:cNvSpPr>
            <a:spLocks/>
          </p:cNvSpPr>
          <p:nvPr/>
        </p:nvSpPr>
        <p:spPr bwMode="auto">
          <a:xfrm>
            <a:off x="5573713" y="2306638"/>
            <a:ext cx="742950" cy="1579562"/>
          </a:xfrm>
          <a:custGeom>
            <a:avLst/>
            <a:gdLst>
              <a:gd name="T0" fmla="*/ 0 w 468"/>
              <a:gd name="T1" fmla="*/ 2147483647 h 995"/>
              <a:gd name="T2" fmla="*/ 2147483647 w 468"/>
              <a:gd name="T3" fmla="*/ 2147483647 h 995"/>
              <a:gd name="T4" fmla="*/ 2147483647 w 468"/>
              <a:gd name="T5" fmla="*/ 2147483647 h 995"/>
              <a:gd name="T6" fmla="*/ 2147483647 w 468"/>
              <a:gd name="T7" fmla="*/ 2147483647 h 995"/>
              <a:gd name="T8" fmla="*/ 2147483647 w 468"/>
              <a:gd name="T9" fmla="*/ 2147483647 h 995"/>
              <a:gd name="T10" fmla="*/ 2147483647 w 468"/>
              <a:gd name="T11" fmla="*/ 2147483647 h 995"/>
              <a:gd name="T12" fmla="*/ 2147483647 w 468"/>
              <a:gd name="T13" fmla="*/ 2147483647 h 995"/>
              <a:gd name="T14" fmla="*/ 2147483647 w 468"/>
              <a:gd name="T15" fmla="*/ 2147483647 h 995"/>
              <a:gd name="T16" fmla="*/ 2147483647 w 468"/>
              <a:gd name="T17" fmla="*/ 2147483647 h 995"/>
              <a:gd name="T18" fmla="*/ 2147483647 w 468"/>
              <a:gd name="T19" fmla="*/ 2147483647 h 99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68"/>
              <a:gd name="T31" fmla="*/ 0 h 995"/>
              <a:gd name="T32" fmla="*/ 468 w 468"/>
              <a:gd name="T33" fmla="*/ 995 h 99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68" h="995">
                <a:moveTo>
                  <a:pt x="0" y="995"/>
                </a:moveTo>
                <a:cubicBezTo>
                  <a:pt x="34" y="965"/>
                  <a:pt x="69" y="936"/>
                  <a:pt x="88" y="911"/>
                </a:cubicBezTo>
                <a:cubicBezTo>
                  <a:pt x="107" y="886"/>
                  <a:pt x="97" y="893"/>
                  <a:pt x="112" y="847"/>
                </a:cubicBezTo>
                <a:cubicBezTo>
                  <a:pt x="127" y="801"/>
                  <a:pt x="159" y="689"/>
                  <a:pt x="176" y="635"/>
                </a:cubicBezTo>
                <a:cubicBezTo>
                  <a:pt x="193" y="581"/>
                  <a:pt x="202" y="555"/>
                  <a:pt x="216" y="523"/>
                </a:cubicBezTo>
                <a:cubicBezTo>
                  <a:pt x="230" y="491"/>
                  <a:pt x="241" y="488"/>
                  <a:pt x="260" y="443"/>
                </a:cubicBezTo>
                <a:cubicBezTo>
                  <a:pt x="279" y="398"/>
                  <a:pt x="307" y="305"/>
                  <a:pt x="328" y="251"/>
                </a:cubicBezTo>
                <a:cubicBezTo>
                  <a:pt x="349" y="197"/>
                  <a:pt x="371" y="158"/>
                  <a:pt x="384" y="119"/>
                </a:cubicBezTo>
                <a:cubicBezTo>
                  <a:pt x="397" y="80"/>
                  <a:pt x="394" y="38"/>
                  <a:pt x="408" y="19"/>
                </a:cubicBezTo>
                <a:cubicBezTo>
                  <a:pt x="422" y="0"/>
                  <a:pt x="445" y="1"/>
                  <a:pt x="468" y="3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63538" name="Freeform 18"/>
          <p:cNvSpPr>
            <a:spLocks/>
          </p:cNvSpPr>
          <p:nvPr/>
        </p:nvSpPr>
        <p:spPr bwMode="auto">
          <a:xfrm>
            <a:off x="6297613" y="2305050"/>
            <a:ext cx="1454150" cy="317500"/>
          </a:xfrm>
          <a:custGeom>
            <a:avLst/>
            <a:gdLst>
              <a:gd name="T0" fmla="*/ 0 w 916"/>
              <a:gd name="T1" fmla="*/ 0 h 200"/>
              <a:gd name="T2" fmla="*/ 2147483647 w 916"/>
              <a:gd name="T3" fmla="*/ 2147483647 h 200"/>
              <a:gd name="T4" fmla="*/ 2147483647 w 916"/>
              <a:gd name="T5" fmla="*/ 2147483647 h 200"/>
              <a:gd name="T6" fmla="*/ 2147483647 w 916"/>
              <a:gd name="T7" fmla="*/ 2147483647 h 200"/>
              <a:gd name="T8" fmla="*/ 2147483647 w 916"/>
              <a:gd name="T9" fmla="*/ 2147483647 h 200"/>
              <a:gd name="T10" fmla="*/ 2147483647 w 916"/>
              <a:gd name="T11" fmla="*/ 2147483647 h 200"/>
              <a:gd name="T12" fmla="*/ 2147483647 w 916"/>
              <a:gd name="T13" fmla="*/ 2147483647 h 200"/>
              <a:gd name="T14" fmla="*/ 2147483647 w 916"/>
              <a:gd name="T15" fmla="*/ 2147483647 h 200"/>
              <a:gd name="T16" fmla="*/ 2147483647 w 916"/>
              <a:gd name="T17" fmla="*/ 2147483647 h 2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16"/>
              <a:gd name="T28" fmla="*/ 0 h 200"/>
              <a:gd name="T29" fmla="*/ 916 w 916"/>
              <a:gd name="T30" fmla="*/ 200 h 2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16" h="200">
                <a:moveTo>
                  <a:pt x="0" y="0"/>
                </a:moveTo>
                <a:cubicBezTo>
                  <a:pt x="26" y="11"/>
                  <a:pt x="53" y="22"/>
                  <a:pt x="92" y="44"/>
                </a:cubicBezTo>
                <a:cubicBezTo>
                  <a:pt x="131" y="66"/>
                  <a:pt x="203" y="114"/>
                  <a:pt x="236" y="132"/>
                </a:cubicBezTo>
                <a:cubicBezTo>
                  <a:pt x="269" y="150"/>
                  <a:pt x="264" y="154"/>
                  <a:pt x="292" y="152"/>
                </a:cubicBezTo>
                <a:cubicBezTo>
                  <a:pt x="320" y="150"/>
                  <a:pt x="372" y="128"/>
                  <a:pt x="404" y="120"/>
                </a:cubicBezTo>
                <a:cubicBezTo>
                  <a:pt x="436" y="112"/>
                  <a:pt x="453" y="103"/>
                  <a:pt x="484" y="104"/>
                </a:cubicBezTo>
                <a:cubicBezTo>
                  <a:pt x="515" y="105"/>
                  <a:pt x="541" y="112"/>
                  <a:pt x="588" y="128"/>
                </a:cubicBezTo>
                <a:cubicBezTo>
                  <a:pt x="635" y="144"/>
                  <a:pt x="713" y="200"/>
                  <a:pt x="768" y="200"/>
                </a:cubicBezTo>
                <a:cubicBezTo>
                  <a:pt x="823" y="200"/>
                  <a:pt x="891" y="140"/>
                  <a:pt x="916" y="128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cxnSp>
        <p:nvCxnSpPr>
          <p:cNvPr id="363539" name="AutoShape 19"/>
          <p:cNvCxnSpPr>
            <a:cxnSpLocks noChangeShapeType="1"/>
          </p:cNvCxnSpPr>
          <p:nvPr/>
        </p:nvCxnSpPr>
        <p:spPr bwMode="auto">
          <a:xfrm rot="16200000" flipH="1">
            <a:off x="3467894" y="2932906"/>
            <a:ext cx="1295400" cy="611188"/>
          </a:xfrm>
          <a:prstGeom prst="curvedConnector3">
            <a:avLst>
              <a:gd name="adj1" fmla="val 11519"/>
            </a:avLst>
          </a:prstGeom>
          <a:noFill/>
          <a:ln w="38100">
            <a:solidFill>
              <a:srgbClr val="FF3300"/>
            </a:solidFill>
            <a:round/>
            <a:headEnd type="none" w="sm" len="sm"/>
            <a:tailEnd type="none" w="sm" len="sm"/>
          </a:ln>
        </p:spPr>
      </p:cxn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657600" y="1752600"/>
            <a:ext cx="1447800" cy="2209800"/>
            <a:chOff x="2304" y="1104"/>
            <a:chExt cx="912" cy="1392"/>
          </a:xfrm>
        </p:grpSpPr>
        <p:sp>
          <p:nvSpPr>
            <p:cNvPr id="37911" name="Line 21"/>
            <p:cNvSpPr>
              <a:spLocks noChangeShapeType="1"/>
            </p:cNvSpPr>
            <p:nvPr/>
          </p:nvSpPr>
          <p:spPr bwMode="auto">
            <a:xfrm>
              <a:off x="2771" y="1344"/>
              <a:ext cx="0" cy="115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7912" name="Text Box 22"/>
            <p:cNvSpPr txBox="1">
              <a:spLocks noChangeArrowheads="1"/>
            </p:cNvSpPr>
            <p:nvPr/>
          </p:nvSpPr>
          <p:spPr bwMode="auto">
            <a:xfrm>
              <a:off x="2304" y="1104"/>
              <a:ext cx="912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1600">
                  <a:solidFill>
                    <a:srgbClr val="66FF33"/>
                  </a:solidFill>
                </a:rPr>
                <a:t>Bolus girişi</a:t>
              </a:r>
              <a:endParaRPr lang="en-US" sz="1600">
                <a:solidFill>
                  <a:srgbClr val="66FF33"/>
                </a:solidFill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5083175" y="1752600"/>
            <a:ext cx="1295400" cy="2254250"/>
            <a:chOff x="3202" y="1104"/>
            <a:chExt cx="816" cy="1420"/>
          </a:xfrm>
        </p:grpSpPr>
        <p:sp>
          <p:nvSpPr>
            <p:cNvPr id="37909" name="Line 24"/>
            <p:cNvSpPr>
              <a:spLocks noChangeShapeType="1"/>
            </p:cNvSpPr>
            <p:nvPr/>
          </p:nvSpPr>
          <p:spPr bwMode="auto">
            <a:xfrm>
              <a:off x="3608" y="1372"/>
              <a:ext cx="0" cy="115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7910" name="Text Box 25"/>
            <p:cNvSpPr txBox="1">
              <a:spLocks noChangeArrowheads="1"/>
            </p:cNvSpPr>
            <p:nvPr/>
          </p:nvSpPr>
          <p:spPr bwMode="auto">
            <a:xfrm>
              <a:off x="3202" y="1104"/>
              <a:ext cx="816" cy="36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FFFF00"/>
                  </a:solidFill>
                </a:rPr>
                <a:t>Bolus </a:t>
              </a:r>
              <a:r>
                <a:rPr lang="tr-TR" sz="1600">
                  <a:solidFill>
                    <a:srgbClr val="FFFF00"/>
                  </a:solidFill>
                </a:rPr>
                <a:t>çıkışı</a:t>
              </a:r>
              <a:endParaRPr lang="en-US" sz="160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283075" y="2971800"/>
            <a:ext cx="1447800" cy="901700"/>
            <a:chOff x="2698" y="1872"/>
            <a:chExt cx="912" cy="568"/>
          </a:xfrm>
        </p:grpSpPr>
        <p:sp>
          <p:nvSpPr>
            <p:cNvPr id="37907" name="AutoShape 27"/>
            <p:cNvSpPr>
              <a:spLocks noChangeArrowheads="1"/>
            </p:cNvSpPr>
            <p:nvPr/>
          </p:nvSpPr>
          <p:spPr bwMode="auto">
            <a:xfrm>
              <a:off x="2822" y="2391"/>
              <a:ext cx="720" cy="49"/>
            </a:xfrm>
            <a:prstGeom prst="leftRightArrow">
              <a:avLst>
                <a:gd name="adj1" fmla="val 50000"/>
                <a:gd name="adj2" fmla="val 293878"/>
              </a:avLst>
            </a:prstGeom>
            <a:solidFill>
              <a:schemeClr val="tx1"/>
            </a:solidFill>
            <a:ln w="127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7908" name="Text Box 28"/>
            <p:cNvSpPr txBox="1">
              <a:spLocks noChangeArrowheads="1"/>
            </p:cNvSpPr>
            <p:nvPr/>
          </p:nvSpPr>
          <p:spPr bwMode="auto">
            <a:xfrm>
              <a:off x="2698" y="1872"/>
              <a:ext cx="912" cy="52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tr-TR" sz="1600">
                  <a:solidFill>
                    <a:schemeClr val="bg1"/>
                  </a:solidFill>
                </a:rPr>
                <a:t>Bolus elektrotlar arasında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sp>
        <p:nvSpPr>
          <p:cNvPr id="37906" name="Text Box 29"/>
          <p:cNvSpPr txBox="1">
            <a:spLocks noChangeArrowheads="1"/>
          </p:cNvSpPr>
          <p:nvPr/>
        </p:nvSpPr>
        <p:spPr bwMode="auto">
          <a:xfrm>
            <a:off x="2174875" y="388938"/>
            <a:ext cx="4465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400" b="0" dirty="0" err="1">
                <a:solidFill>
                  <a:srgbClr val="FFE05D"/>
                </a:solidFill>
              </a:rPr>
              <a:t>İmpedans</a:t>
            </a:r>
            <a:r>
              <a:rPr lang="tr-TR" sz="2400" b="0" dirty="0">
                <a:solidFill>
                  <a:srgbClr val="FFE05D"/>
                </a:solidFill>
              </a:rPr>
              <a:t>  teknolojisi</a:t>
            </a:r>
            <a:endParaRPr lang="en-US" sz="2400" b="0" dirty="0">
              <a:solidFill>
                <a:srgbClr val="FFE05D"/>
              </a:solidFill>
            </a:endParaRPr>
          </a:p>
        </p:txBody>
      </p:sp>
      <p:sp>
        <p:nvSpPr>
          <p:cNvPr id="31" name="3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B9AA8-ECE7-4FAA-A28E-B2077046DB15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59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2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4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0.12795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3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1000"/>
                                        <p:tgtEl>
                                          <p:spTgt spid="363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36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95 -0.00139 L 0.18715 -0.0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3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-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363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8 -0.00625 L 0.23298 -0.010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63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2000"/>
                                        <p:tgtEl>
                                          <p:spTgt spid="363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15 -0.00625 L 0.30382 -0.0062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363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36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34" grpId="0" animBg="1"/>
      <p:bldP spid="363534" grpId="1" animBg="1"/>
      <p:bldP spid="363534" grpId="2" animBg="1"/>
      <p:bldP spid="363534" grpId="3" animBg="1"/>
      <p:bldP spid="363535" grpId="0" animBg="1"/>
      <p:bldP spid="363536" grpId="0" animBg="1"/>
      <p:bldP spid="363537" grpId="0" animBg="1"/>
      <p:bldP spid="3635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452039"/>
              </p:ext>
            </p:extLst>
          </p:nvPr>
        </p:nvGraphicFramePr>
        <p:xfrm>
          <a:off x="250825" y="692150"/>
          <a:ext cx="8712200" cy="5616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4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7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7091">
                <a:tc>
                  <a:txBody>
                    <a:bodyPr/>
                    <a:lstStyle/>
                    <a:p>
                      <a:pPr algn="ctr"/>
                      <a:r>
                        <a:rPr lang="tr-TR" sz="1800" b="0" dirty="0" smtClean="0">
                          <a:solidFill>
                            <a:srgbClr val="FFE05D"/>
                          </a:solidFill>
                        </a:rPr>
                        <a:t>HEARTBURN </a:t>
                      </a:r>
                    </a:p>
                    <a:p>
                      <a:pPr algn="ctr"/>
                      <a:r>
                        <a:rPr lang="tr-TR" sz="1400" b="0" dirty="0" smtClean="0">
                          <a:solidFill>
                            <a:srgbClr val="FFE05D"/>
                          </a:solidFill>
                        </a:rPr>
                        <a:t>(PYROSIS)</a:t>
                      </a:r>
                      <a:endParaRPr lang="tr-TR" sz="1400" b="0" dirty="0">
                        <a:solidFill>
                          <a:srgbClr val="FFE05D"/>
                        </a:solidFill>
                      </a:endParaRPr>
                    </a:p>
                  </a:txBody>
                  <a:tcPr marL="91432" marR="91432" anchor="ctr" anchorCtr="1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r-TR" sz="1800" b="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anchor="ctr" anchorCtr="1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585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rgbClr val="FFE05D"/>
                          </a:solidFill>
                        </a:rPr>
                        <a:t>DİSFAJİ</a:t>
                      </a:r>
                      <a:endParaRPr lang="tr-TR" sz="1800" b="0" dirty="0">
                        <a:solidFill>
                          <a:srgbClr val="FFE05D"/>
                        </a:solidFill>
                      </a:endParaRPr>
                    </a:p>
                  </a:txBody>
                  <a:tcPr marL="91432" marR="91432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Özofagusun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motor fonksiyon bozuklukları</a:t>
                      </a:r>
                    </a:p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Özofagus</a:t>
                      </a:r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 tümörleri</a:t>
                      </a:r>
                    </a:p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- Dıştan bası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</a:rPr>
                        <a:t>Tümöral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</a:rPr>
                        <a:t>vasküler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vb.)</a:t>
                      </a:r>
                      <a:endParaRPr lang="tr-TR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tr-TR" dirty="0" err="1" smtClean="0">
                          <a:solidFill>
                            <a:schemeClr val="bg1"/>
                          </a:solidFill>
                        </a:rPr>
                        <a:t>Peptik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</a:rPr>
                        <a:t>striktür</a:t>
                      </a:r>
                      <a:endParaRPr lang="tr-TR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</a:rPr>
                        <a:t>Koroziv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madde alımına bağlı 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</a:rPr>
                        <a:t>striktür</a:t>
                      </a:r>
                      <a:endParaRPr lang="tr-TR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- Radyoterapi sonrasında gelişen 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</a:rPr>
                        <a:t>striktür</a:t>
                      </a:r>
                      <a:endParaRPr lang="tr-TR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- Halka ve webler</a:t>
                      </a:r>
                    </a:p>
                    <a:p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</a:rPr>
                        <a:t>Eozinofilik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</a:rPr>
                        <a:t>özofajit</a:t>
                      </a:r>
                      <a:endParaRPr lang="tr-TR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- Enfeksiyon ve endoskopik girişimler sonrasında  oluşan   </a:t>
                      </a:r>
                    </a:p>
                    <a:p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</a:rPr>
                        <a:t>striktürler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4899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rgbClr val="FFE05D"/>
                          </a:solidFill>
                        </a:rPr>
                        <a:t>REGÜRJİTASYON</a:t>
                      </a:r>
                      <a:endParaRPr lang="tr-TR" sz="1800" b="0" dirty="0">
                        <a:solidFill>
                          <a:srgbClr val="FFE05D"/>
                        </a:solidFill>
                      </a:endParaRPr>
                    </a:p>
                  </a:txBody>
                  <a:tcPr marL="91432" marR="91432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bg1"/>
                          </a:solidFill>
                        </a:rPr>
                        <a:t>Disfaji oluşturan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 hastalıkların  tümünde 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</a:rPr>
                        <a:t>regürjitasyon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görülebilir.  Özellikle 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</a:rPr>
                        <a:t>reflü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ve </a:t>
                      </a:r>
                      <a:r>
                        <a:rPr lang="tr-TR" baseline="0" dirty="0" err="1" smtClean="0">
                          <a:solidFill>
                            <a:schemeClr val="bg1"/>
                          </a:solidFill>
                        </a:rPr>
                        <a:t>akalazya</a:t>
                      </a:r>
                      <a:r>
                        <a:rPr lang="tr-TR" baseline="0" dirty="0" smtClean="0">
                          <a:solidFill>
                            <a:schemeClr val="bg1"/>
                          </a:solidFill>
                        </a:rPr>
                        <a:t> düşünülmelidir. </a:t>
                      </a:r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306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593138" y="6453188"/>
            <a:ext cx="369887" cy="476250"/>
          </a:xfrm>
        </p:spPr>
        <p:txBody>
          <a:bodyPr/>
          <a:lstStyle/>
          <a:p>
            <a:pPr>
              <a:defRPr/>
            </a:pPr>
            <a:fld id="{FCF40CE8-8D50-4510-A526-451D135856EC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tr-TR" dirty="0" smtClean="0">
              <a:solidFill>
                <a:schemeClr val="bg1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936306" y="8367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0" dirty="0">
                <a:solidFill>
                  <a:schemeClr val="bg1"/>
                </a:solidFill>
              </a:rPr>
              <a:t>- </a:t>
            </a:r>
            <a:r>
              <a:rPr lang="tr-TR" b="0" dirty="0" err="1">
                <a:solidFill>
                  <a:schemeClr val="bg1"/>
                </a:solidFill>
              </a:rPr>
              <a:t>Gastroözofagial</a:t>
            </a:r>
            <a:r>
              <a:rPr lang="tr-TR" b="0" dirty="0">
                <a:solidFill>
                  <a:schemeClr val="bg1"/>
                </a:solidFill>
              </a:rPr>
              <a:t> </a:t>
            </a:r>
            <a:r>
              <a:rPr lang="tr-TR" b="0" dirty="0" err="1">
                <a:solidFill>
                  <a:schemeClr val="bg1"/>
                </a:solidFill>
              </a:rPr>
              <a:t>reflü</a:t>
            </a:r>
            <a:r>
              <a:rPr lang="tr-TR" b="0" dirty="0">
                <a:solidFill>
                  <a:schemeClr val="bg1"/>
                </a:solidFill>
              </a:rPr>
              <a:t> hastalığı  </a:t>
            </a:r>
          </a:p>
          <a:p>
            <a:r>
              <a:rPr lang="tr-TR" b="0" dirty="0">
                <a:solidFill>
                  <a:schemeClr val="bg1"/>
                </a:solidFill>
              </a:rPr>
              <a:t>- </a:t>
            </a:r>
            <a:r>
              <a:rPr lang="tr-TR" b="0" dirty="0" err="1">
                <a:solidFill>
                  <a:schemeClr val="bg1"/>
                </a:solidFill>
              </a:rPr>
              <a:t>Eozinofilik</a:t>
            </a:r>
            <a:r>
              <a:rPr lang="tr-TR" b="0" dirty="0">
                <a:solidFill>
                  <a:schemeClr val="bg1"/>
                </a:solidFill>
              </a:rPr>
              <a:t> </a:t>
            </a:r>
            <a:r>
              <a:rPr lang="tr-TR" b="0" dirty="0" err="1">
                <a:solidFill>
                  <a:schemeClr val="bg1"/>
                </a:solidFill>
              </a:rPr>
              <a:t>özofajit</a:t>
            </a:r>
            <a:endParaRPr lang="tr-TR" b="0" dirty="0">
              <a:solidFill>
                <a:schemeClr val="bg1"/>
              </a:solidFill>
            </a:endParaRPr>
          </a:p>
          <a:p>
            <a:r>
              <a:rPr lang="tr-TR" b="0" dirty="0">
                <a:solidFill>
                  <a:schemeClr val="bg1"/>
                </a:solidFill>
              </a:rPr>
              <a:t>- </a:t>
            </a:r>
            <a:r>
              <a:rPr lang="tr-TR" b="0" dirty="0" err="1">
                <a:solidFill>
                  <a:schemeClr val="bg1"/>
                </a:solidFill>
              </a:rPr>
              <a:t>Candidiasis</a:t>
            </a:r>
            <a:r>
              <a:rPr lang="tr-TR" b="0" dirty="0">
                <a:solidFill>
                  <a:schemeClr val="bg1"/>
                </a:solidFill>
              </a:rPr>
              <a:t>, </a:t>
            </a:r>
            <a:r>
              <a:rPr lang="tr-TR" b="0" dirty="0" err="1">
                <a:solidFill>
                  <a:schemeClr val="bg1"/>
                </a:solidFill>
              </a:rPr>
              <a:t>infeksiyöz</a:t>
            </a:r>
            <a:r>
              <a:rPr lang="tr-TR" b="0" dirty="0">
                <a:solidFill>
                  <a:schemeClr val="bg1"/>
                </a:solidFill>
              </a:rPr>
              <a:t> </a:t>
            </a:r>
            <a:r>
              <a:rPr lang="tr-TR" b="0" dirty="0" err="1">
                <a:solidFill>
                  <a:schemeClr val="bg1"/>
                </a:solidFill>
              </a:rPr>
              <a:t>özofajit</a:t>
            </a:r>
            <a:endParaRPr lang="tr-TR" b="0" dirty="0">
              <a:solidFill>
                <a:schemeClr val="bg1"/>
              </a:solidFill>
            </a:endParaRPr>
          </a:p>
        </p:txBody>
      </p:sp>
      <p:pic>
        <p:nvPicPr>
          <p:cNvPr id="6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-12000" contrast="24000"/>
          </a:blip>
          <a:srcRect l="16920" t="18965" r="43091" b="20689"/>
          <a:stretch>
            <a:fillRect/>
          </a:stretch>
        </p:blipFill>
        <p:spPr>
          <a:xfrm>
            <a:off x="869950" y="1446312"/>
            <a:ext cx="3200400" cy="4648200"/>
          </a:xfrm>
          <a:noFill/>
          <a:ln w="12700" cap="flat">
            <a:solidFill>
              <a:schemeClr val="tx1"/>
            </a:solidFill>
            <a:headEnd type="none" w="sm" len="sm"/>
            <a:tailEnd type="none" w="sm" len="sm"/>
          </a:ln>
        </p:spPr>
      </p:pic>
      <p:sp>
        <p:nvSpPr>
          <p:cNvPr id="38915" name="_s1047"/>
          <p:cNvSpPr>
            <a:spLocks noChangeArrowheads="1"/>
          </p:cNvSpPr>
          <p:nvPr/>
        </p:nvSpPr>
        <p:spPr bwMode="auto">
          <a:xfrm>
            <a:off x="1250950" y="836712"/>
            <a:ext cx="2362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E05D"/>
            </a:solidFill>
            <a:round/>
            <a:headEnd/>
            <a:tailEnd/>
          </a:ln>
        </p:spPr>
        <p:txBody>
          <a:bodyPr wrap="none" lIns="42933" tIns="21467" rIns="42933" bIns="21467" anchor="ctr"/>
          <a:lstStyle/>
          <a:p>
            <a:pPr algn="ctr"/>
            <a:r>
              <a:rPr lang="tr-TR" sz="2000" b="0">
                <a:solidFill>
                  <a:schemeClr val="bg1"/>
                </a:solidFill>
              </a:rPr>
              <a:t>Yutma</a:t>
            </a:r>
            <a:endParaRPr lang="en-US" sz="2000" b="0">
              <a:solidFill>
                <a:schemeClr val="bg1"/>
              </a:solidFill>
            </a:endParaRPr>
          </a:p>
        </p:txBody>
      </p:sp>
      <p:sp>
        <p:nvSpPr>
          <p:cNvPr id="38916" name="_s1047"/>
          <p:cNvSpPr>
            <a:spLocks noChangeArrowheads="1"/>
          </p:cNvSpPr>
          <p:nvPr/>
        </p:nvSpPr>
        <p:spPr bwMode="auto">
          <a:xfrm>
            <a:off x="5441950" y="836712"/>
            <a:ext cx="2362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E05D"/>
            </a:solidFill>
            <a:round/>
            <a:headEnd/>
            <a:tailEnd/>
          </a:ln>
        </p:spPr>
        <p:txBody>
          <a:bodyPr wrap="none" lIns="42933" tIns="21467" rIns="42933" bIns="21467" anchor="ctr"/>
          <a:lstStyle/>
          <a:p>
            <a:pPr algn="ctr"/>
            <a:r>
              <a:rPr lang="tr-TR" sz="2000" b="0" dirty="0">
                <a:solidFill>
                  <a:schemeClr val="bg1"/>
                </a:solidFill>
              </a:rPr>
              <a:t>Reflü</a:t>
            </a:r>
            <a:endParaRPr lang="en-US" sz="2000" b="0" dirty="0">
              <a:solidFill>
                <a:schemeClr val="bg1"/>
              </a:solidFill>
            </a:endParaRPr>
          </a:p>
        </p:txBody>
      </p:sp>
      <p:pic>
        <p:nvPicPr>
          <p:cNvPr id="3891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bright="-6000" contrast="12000"/>
          </a:blip>
          <a:srcRect l="16982" t="18869" r="35849" b="19804"/>
          <a:stretch>
            <a:fillRect/>
          </a:stretch>
        </p:blipFill>
        <p:spPr>
          <a:xfrm>
            <a:off x="5113338" y="1446312"/>
            <a:ext cx="3200400" cy="4648200"/>
          </a:xfrm>
          <a:noFill/>
          <a:ln w="12700" cap="flat">
            <a:solidFill>
              <a:schemeClr val="tx1"/>
            </a:solidFill>
            <a:headEnd type="none" w="sm" len="sm"/>
            <a:tailEnd type="none" w="sm" len="sm"/>
          </a:ln>
        </p:spPr>
      </p:pic>
      <p:sp>
        <p:nvSpPr>
          <p:cNvPr id="366598" name="Line 6"/>
          <p:cNvSpPr>
            <a:spLocks noChangeShapeType="1"/>
          </p:cNvSpPr>
          <p:nvPr/>
        </p:nvSpPr>
        <p:spPr bwMode="auto">
          <a:xfrm>
            <a:off x="2057400" y="1998762"/>
            <a:ext cx="1143000" cy="3657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38919" name="_s1047"/>
          <p:cNvSpPr>
            <a:spLocks noChangeArrowheads="1"/>
          </p:cNvSpPr>
          <p:nvPr/>
        </p:nvSpPr>
        <p:spPr bwMode="auto">
          <a:xfrm>
            <a:off x="1708150" y="1563787"/>
            <a:ext cx="1828800" cy="311150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2933" tIns="21467" rIns="42933" bIns="21467" anchor="ctr"/>
          <a:lstStyle/>
          <a:p>
            <a:pPr algn="ctr"/>
            <a:r>
              <a:rPr lang="en-US" sz="1200" b="0">
                <a:latin typeface="Tahoma" pitchFamily="34" charset="0"/>
              </a:rPr>
              <a:t>Bolus </a:t>
            </a:r>
            <a:r>
              <a:rPr lang="tr-TR" sz="1200" b="0">
                <a:latin typeface="Tahoma" pitchFamily="34" charset="0"/>
              </a:rPr>
              <a:t>hareketi</a:t>
            </a:r>
            <a:endParaRPr lang="en-US" sz="1200" b="0">
              <a:latin typeface="Tahoma" pitchFamily="34" charset="0"/>
            </a:endParaRPr>
          </a:p>
        </p:txBody>
      </p:sp>
      <p:sp>
        <p:nvSpPr>
          <p:cNvPr id="366600" name="Line 8"/>
          <p:cNvSpPr>
            <a:spLocks noChangeShapeType="1"/>
          </p:cNvSpPr>
          <p:nvPr/>
        </p:nvSpPr>
        <p:spPr bwMode="auto">
          <a:xfrm flipV="1">
            <a:off x="6477000" y="1770162"/>
            <a:ext cx="533400" cy="3657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38921" name="_s1047"/>
          <p:cNvSpPr>
            <a:spLocks noChangeArrowheads="1"/>
          </p:cNvSpPr>
          <p:nvPr/>
        </p:nvSpPr>
        <p:spPr bwMode="auto">
          <a:xfrm>
            <a:off x="6302375" y="5646837"/>
            <a:ext cx="1295400" cy="304800"/>
          </a:xfrm>
          <a:prstGeom prst="roundRect">
            <a:avLst>
              <a:gd name="adj" fmla="val 16667"/>
            </a:avLst>
          </a:prstGeom>
          <a:solidFill>
            <a:srgbClr val="66FF33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lIns="42933" tIns="21467" rIns="42933" bIns="21467" anchor="ctr"/>
          <a:lstStyle/>
          <a:p>
            <a:pPr algn="ctr"/>
            <a:r>
              <a:rPr lang="en-US" sz="1200" b="0">
                <a:latin typeface="Tahoma" pitchFamily="34" charset="0"/>
              </a:rPr>
              <a:t>Bolus </a:t>
            </a:r>
            <a:r>
              <a:rPr lang="tr-TR" sz="1200" b="0">
                <a:latin typeface="Tahoma" pitchFamily="34" charset="0"/>
              </a:rPr>
              <a:t>hareketi</a:t>
            </a:r>
            <a:endParaRPr lang="en-US" sz="1200" b="0">
              <a:latin typeface="Tahoma" pitchFamily="34" charset="0"/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804248" y="6381750"/>
            <a:ext cx="2133600" cy="476250"/>
          </a:xfrm>
        </p:spPr>
        <p:txBody>
          <a:bodyPr/>
          <a:lstStyle/>
          <a:p>
            <a:pPr>
              <a:defRPr/>
            </a:pPr>
            <a:fld id="{C002DCAC-388F-49A9-B385-7D97E05566C5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60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2" name="Picture 16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61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6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8" grpId="0" animBg="1"/>
      <p:bldP spid="36660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3568" y="1473082"/>
            <a:ext cx="7886700" cy="4374810"/>
          </a:xfrm>
        </p:spPr>
        <p:txBody>
          <a:bodyPr>
            <a:normAutofit/>
          </a:bodyPr>
          <a:lstStyle/>
          <a:p>
            <a:r>
              <a:rPr lang="tr-TR" sz="1800" dirty="0">
                <a:solidFill>
                  <a:schemeClr val="bg1"/>
                </a:solidFill>
              </a:rPr>
              <a:t>Asit </a:t>
            </a:r>
            <a:r>
              <a:rPr lang="tr-TR" sz="1800" dirty="0" err="1">
                <a:solidFill>
                  <a:schemeClr val="bg1"/>
                </a:solidFill>
              </a:rPr>
              <a:t>perfüzyon</a:t>
            </a:r>
            <a:r>
              <a:rPr lang="tr-TR" sz="1800" dirty="0">
                <a:solidFill>
                  <a:schemeClr val="bg1"/>
                </a:solidFill>
              </a:rPr>
              <a:t> testi </a:t>
            </a:r>
            <a:r>
              <a:rPr lang="tr-TR" sz="1500" dirty="0">
                <a:solidFill>
                  <a:schemeClr val="bg1"/>
                </a:solidFill>
              </a:rPr>
              <a:t>(</a:t>
            </a:r>
            <a:r>
              <a:rPr lang="tr-TR" sz="1500" dirty="0" err="1">
                <a:solidFill>
                  <a:schemeClr val="bg1"/>
                </a:solidFill>
              </a:rPr>
              <a:t>Bernstein</a:t>
            </a:r>
            <a:r>
              <a:rPr lang="tr-TR" sz="1500" dirty="0" smtClean="0">
                <a:solidFill>
                  <a:schemeClr val="bg1"/>
                </a:solidFill>
              </a:rPr>
              <a:t>)</a:t>
            </a:r>
          </a:p>
          <a:p>
            <a:endParaRPr lang="tr-TR" sz="1500" dirty="0">
              <a:solidFill>
                <a:schemeClr val="bg1"/>
              </a:solidFill>
            </a:endParaRPr>
          </a:p>
          <a:p>
            <a:r>
              <a:rPr lang="tr-TR" sz="1800" dirty="0">
                <a:solidFill>
                  <a:schemeClr val="bg1"/>
                </a:solidFill>
              </a:rPr>
              <a:t>Balon </a:t>
            </a:r>
            <a:r>
              <a:rPr lang="tr-TR" sz="1800" dirty="0" err="1">
                <a:solidFill>
                  <a:schemeClr val="bg1"/>
                </a:solidFill>
              </a:rPr>
              <a:t>distansiyon</a:t>
            </a:r>
            <a:r>
              <a:rPr lang="tr-TR" sz="1800" dirty="0">
                <a:solidFill>
                  <a:schemeClr val="bg1"/>
                </a:solidFill>
              </a:rPr>
              <a:t> </a:t>
            </a:r>
            <a:r>
              <a:rPr lang="tr-TR" sz="1800" dirty="0" smtClean="0">
                <a:solidFill>
                  <a:schemeClr val="bg1"/>
                </a:solidFill>
              </a:rPr>
              <a:t>testi</a:t>
            </a:r>
          </a:p>
          <a:p>
            <a:endParaRPr lang="tr-TR" sz="1800" dirty="0">
              <a:solidFill>
                <a:schemeClr val="bg1"/>
              </a:solidFill>
            </a:endParaRPr>
          </a:p>
          <a:p>
            <a:r>
              <a:rPr lang="tr-TR" sz="1800" dirty="0" err="1">
                <a:solidFill>
                  <a:schemeClr val="bg1"/>
                </a:solidFill>
              </a:rPr>
              <a:t>İmpedans</a:t>
            </a:r>
            <a:r>
              <a:rPr lang="tr-TR" sz="1800" dirty="0">
                <a:solidFill>
                  <a:schemeClr val="bg1"/>
                </a:solidFill>
              </a:rPr>
              <a:t> planimetri </a:t>
            </a:r>
            <a:r>
              <a:rPr lang="tr-TR" sz="1500" dirty="0">
                <a:solidFill>
                  <a:schemeClr val="bg1"/>
                </a:solidFill>
              </a:rPr>
              <a:t>(</a:t>
            </a:r>
            <a:r>
              <a:rPr lang="tr-TR" sz="1500" b="1" dirty="0" err="1">
                <a:solidFill>
                  <a:schemeClr val="bg1"/>
                </a:solidFill>
              </a:rPr>
              <a:t>Endoflip</a:t>
            </a:r>
            <a:r>
              <a:rPr lang="tr-TR" sz="1500" b="1" dirty="0" smtClean="0">
                <a:solidFill>
                  <a:schemeClr val="bg1"/>
                </a:solidFill>
              </a:rPr>
              <a:t>,</a:t>
            </a:r>
            <a:r>
              <a:rPr lang="tr-TR" sz="1500" dirty="0" smtClean="0">
                <a:solidFill>
                  <a:schemeClr val="bg1"/>
                </a:solidFill>
              </a:rPr>
              <a:t>)	</a:t>
            </a:r>
            <a:r>
              <a:rPr lang="tr-TR" sz="1800" dirty="0" smtClean="0">
                <a:solidFill>
                  <a:schemeClr val="bg1"/>
                </a:solidFill>
              </a:rPr>
              <a:t>			         </a:t>
            </a:r>
            <a:r>
              <a:rPr lang="tr-TR" sz="1400" b="1" dirty="0" err="1">
                <a:solidFill>
                  <a:srgbClr val="FFC91D"/>
                </a:solidFill>
              </a:rPr>
              <a:t>EndoFLIP</a:t>
            </a:r>
            <a:r>
              <a:rPr lang="tr-TR" sz="1400" dirty="0">
                <a:solidFill>
                  <a:schemeClr val="bg1"/>
                </a:solidFill>
              </a:rPr>
              <a:t> </a:t>
            </a:r>
            <a:r>
              <a:rPr lang="tr-TR" sz="1400" dirty="0" smtClean="0">
                <a:solidFill>
                  <a:schemeClr val="bg1"/>
                </a:solidFill>
              </a:rPr>
              <a:t>(</a:t>
            </a:r>
            <a:r>
              <a:rPr lang="tr-TR" sz="1400" dirty="0" err="1" smtClean="0">
                <a:solidFill>
                  <a:srgbClr val="FFC91D"/>
                </a:solidFill>
              </a:rPr>
              <a:t>E</a:t>
            </a:r>
            <a:r>
              <a:rPr lang="tr-TR" sz="1400" dirty="0" err="1" smtClean="0">
                <a:solidFill>
                  <a:schemeClr val="bg1"/>
                </a:solidFill>
              </a:rPr>
              <a:t>ndoscopic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rgbClr val="FFC91D"/>
                </a:solidFill>
              </a:rPr>
              <a:t>F</a:t>
            </a:r>
            <a:r>
              <a:rPr lang="tr-TR" sz="1400" dirty="0" err="1" smtClean="0">
                <a:solidFill>
                  <a:schemeClr val="bg1"/>
                </a:solidFill>
              </a:rPr>
              <a:t>unctional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rgbClr val="FFC91D"/>
                </a:solidFill>
              </a:rPr>
              <a:t>L</a:t>
            </a:r>
            <a:r>
              <a:rPr lang="tr-TR" sz="1400" dirty="0" err="1" smtClean="0">
                <a:solidFill>
                  <a:schemeClr val="bg1"/>
                </a:solidFill>
              </a:rPr>
              <a:t>uminal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rgbClr val="FFC91D"/>
                </a:solidFill>
              </a:rPr>
              <a:t>I</a:t>
            </a:r>
            <a:r>
              <a:rPr lang="tr-TR" sz="1400" dirty="0" err="1" smtClean="0">
                <a:solidFill>
                  <a:schemeClr val="bg1"/>
                </a:solidFill>
              </a:rPr>
              <a:t>maging</a:t>
            </a:r>
            <a:r>
              <a:rPr lang="tr-TR" sz="1400" dirty="0" smtClean="0">
                <a:solidFill>
                  <a:schemeClr val="bg1"/>
                </a:solidFill>
              </a:rPr>
              <a:t> </a:t>
            </a:r>
            <a:r>
              <a:rPr lang="tr-TR" sz="1400" dirty="0" err="1" smtClean="0">
                <a:solidFill>
                  <a:srgbClr val="FFC91D"/>
                </a:solidFill>
              </a:rPr>
              <a:t>P</a:t>
            </a:r>
            <a:r>
              <a:rPr lang="tr-TR" sz="1400" dirty="0" err="1" smtClean="0">
                <a:solidFill>
                  <a:schemeClr val="bg1"/>
                </a:solidFill>
              </a:rPr>
              <a:t>robe</a:t>
            </a:r>
            <a:r>
              <a:rPr lang="tr-TR" sz="1400" dirty="0" smtClean="0">
                <a:solidFill>
                  <a:schemeClr val="bg1"/>
                </a:solidFill>
              </a:rPr>
              <a:t>) (</a:t>
            </a:r>
            <a:r>
              <a:rPr lang="tr-TR" sz="1400" dirty="0" err="1" smtClean="0">
                <a:solidFill>
                  <a:schemeClr val="bg1"/>
                </a:solidFill>
              </a:rPr>
              <a:t>Medtronic</a:t>
            </a:r>
            <a:r>
              <a:rPr lang="tr-TR" sz="1400" dirty="0" smtClean="0">
                <a:solidFill>
                  <a:schemeClr val="bg1"/>
                </a:solidFill>
              </a:rPr>
              <a:t>)                     </a:t>
            </a:r>
            <a:r>
              <a:rPr lang="tr-TR" sz="1200" dirty="0" smtClean="0">
                <a:solidFill>
                  <a:schemeClr val="bg1"/>
                </a:solidFill>
              </a:rPr>
              <a:t>Gastrointestinal </a:t>
            </a:r>
            <a:r>
              <a:rPr lang="tr-TR" sz="1200" dirty="0">
                <a:solidFill>
                  <a:schemeClr val="bg1"/>
                </a:solidFill>
              </a:rPr>
              <a:t>sistemde basınca yanıt olarak oluşan                                                                             </a:t>
            </a:r>
            <a:r>
              <a:rPr lang="tr-TR" sz="1200" dirty="0" err="1">
                <a:solidFill>
                  <a:schemeClr val="bg1"/>
                </a:solidFill>
              </a:rPr>
              <a:t>esneyebilirliğin</a:t>
            </a:r>
            <a:r>
              <a:rPr lang="tr-TR" sz="1200" dirty="0">
                <a:solidFill>
                  <a:schemeClr val="bg1"/>
                </a:solidFill>
              </a:rPr>
              <a:t> ve geometrik değişikliklerin                                                                                            </a:t>
            </a:r>
            <a:r>
              <a:rPr lang="tr-TR" sz="1200" dirty="0" smtClean="0">
                <a:solidFill>
                  <a:schemeClr val="bg1"/>
                </a:solidFill>
              </a:rPr>
              <a:t>          </a:t>
            </a:r>
            <a:r>
              <a:rPr lang="tr-TR" sz="1200" dirty="0">
                <a:solidFill>
                  <a:schemeClr val="bg1"/>
                </a:solidFill>
              </a:rPr>
              <a:t>gerçek zamanlı değerlendirmesini sağlar</a:t>
            </a:r>
            <a:r>
              <a:rPr lang="tr-TR" sz="1200" dirty="0" smtClean="0">
                <a:solidFill>
                  <a:schemeClr val="bg1"/>
                </a:solidFill>
              </a:rPr>
              <a:t>.</a:t>
            </a:r>
          </a:p>
          <a:p>
            <a:endParaRPr lang="tr-TR" sz="1500" dirty="0">
              <a:solidFill>
                <a:schemeClr val="bg1"/>
              </a:solidFill>
            </a:endParaRPr>
          </a:p>
          <a:p>
            <a:r>
              <a:rPr lang="tr-TR" sz="1800" dirty="0">
                <a:solidFill>
                  <a:schemeClr val="bg1"/>
                </a:solidFill>
              </a:rPr>
              <a:t>Elektrik </a:t>
            </a:r>
            <a:r>
              <a:rPr lang="tr-TR" sz="1800" dirty="0" err="1" smtClean="0">
                <a:solidFill>
                  <a:schemeClr val="bg1"/>
                </a:solidFill>
              </a:rPr>
              <a:t>stimülasyonu</a:t>
            </a:r>
            <a:endParaRPr lang="tr-TR" sz="1800" dirty="0" smtClean="0">
              <a:solidFill>
                <a:schemeClr val="bg1"/>
              </a:solidFill>
            </a:endParaRPr>
          </a:p>
          <a:p>
            <a:endParaRPr lang="tr-TR" sz="1800" dirty="0">
              <a:solidFill>
                <a:schemeClr val="bg1"/>
              </a:solidFill>
            </a:endParaRPr>
          </a:p>
          <a:p>
            <a:r>
              <a:rPr lang="tr-TR" sz="1800" dirty="0">
                <a:solidFill>
                  <a:schemeClr val="bg1"/>
                </a:solidFill>
              </a:rPr>
              <a:t>Termal </a:t>
            </a:r>
            <a:r>
              <a:rPr lang="tr-TR" sz="1800" dirty="0" err="1" smtClean="0">
                <a:solidFill>
                  <a:schemeClr val="bg1"/>
                </a:solidFill>
              </a:rPr>
              <a:t>stimülasyon</a:t>
            </a:r>
            <a:endParaRPr lang="tr-TR" sz="1800" dirty="0" smtClean="0">
              <a:solidFill>
                <a:schemeClr val="bg1"/>
              </a:solidFill>
            </a:endParaRPr>
          </a:p>
          <a:p>
            <a:endParaRPr lang="tr-TR" sz="1800" dirty="0">
              <a:solidFill>
                <a:schemeClr val="bg1"/>
              </a:solidFill>
            </a:endParaRPr>
          </a:p>
          <a:p>
            <a:r>
              <a:rPr lang="tr-TR" sz="1800" dirty="0" err="1">
                <a:solidFill>
                  <a:schemeClr val="bg1"/>
                </a:solidFill>
              </a:rPr>
              <a:t>Multimodal</a:t>
            </a:r>
            <a:r>
              <a:rPr lang="tr-TR" sz="1800" dirty="0">
                <a:solidFill>
                  <a:schemeClr val="bg1"/>
                </a:solidFill>
              </a:rPr>
              <a:t> </a:t>
            </a:r>
            <a:r>
              <a:rPr lang="tr-TR" sz="1800" dirty="0" err="1">
                <a:solidFill>
                  <a:schemeClr val="bg1"/>
                </a:solidFill>
              </a:rPr>
              <a:t>stimülasyon</a:t>
            </a:r>
            <a:r>
              <a:rPr lang="tr-TR" sz="1800" dirty="0">
                <a:solidFill>
                  <a:schemeClr val="bg1"/>
                </a:solidFill>
              </a:rPr>
              <a:t> testi </a:t>
            </a:r>
            <a:r>
              <a:rPr lang="tr-TR" sz="1500" dirty="0">
                <a:solidFill>
                  <a:schemeClr val="bg1"/>
                </a:solidFill>
              </a:rPr>
              <a:t>(Isı, </a:t>
            </a:r>
            <a:r>
              <a:rPr lang="tr-TR" sz="1500" dirty="0" err="1">
                <a:solidFill>
                  <a:schemeClr val="bg1"/>
                </a:solidFill>
              </a:rPr>
              <a:t>basınç,elektrik</a:t>
            </a:r>
            <a:r>
              <a:rPr lang="tr-TR" sz="15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547664" y="350266"/>
            <a:ext cx="5456267" cy="5099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0" dirty="0" err="1">
                <a:solidFill>
                  <a:srgbClr val="FFE05D"/>
                </a:solidFill>
              </a:rPr>
              <a:t>Sensitivite</a:t>
            </a:r>
            <a:r>
              <a:rPr lang="tr-TR" sz="2400" b="0" dirty="0">
                <a:solidFill>
                  <a:srgbClr val="FFE05D"/>
                </a:solidFill>
              </a:rPr>
              <a:t> testleri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6160232" y="6271234"/>
            <a:ext cx="286705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825" dirty="0" err="1">
                <a:solidFill>
                  <a:schemeClr val="bg1"/>
                </a:solidFill>
              </a:rPr>
              <a:t>Fass</a:t>
            </a:r>
            <a:r>
              <a:rPr lang="tr-TR" sz="825" dirty="0">
                <a:solidFill>
                  <a:schemeClr val="bg1"/>
                </a:solidFill>
              </a:rPr>
              <a:t> R. J </a:t>
            </a:r>
            <a:r>
              <a:rPr lang="tr-TR" sz="825" dirty="0" err="1">
                <a:solidFill>
                  <a:schemeClr val="bg1"/>
                </a:solidFill>
              </a:rPr>
              <a:t>Clin</a:t>
            </a:r>
            <a:r>
              <a:rPr lang="tr-TR" sz="825" dirty="0">
                <a:solidFill>
                  <a:schemeClr val="bg1"/>
                </a:solidFill>
              </a:rPr>
              <a:t> </a:t>
            </a:r>
            <a:r>
              <a:rPr lang="tr-TR" sz="825" dirty="0" err="1">
                <a:solidFill>
                  <a:schemeClr val="bg1"/>
                </a:solidFill>
              </a:rPr>
              <a:t>Gastroenterol</a:t>
            </a:r>
            <a:r>
              <a:rPr lang="tr-TR" sz="825" dirty="0">
                <a:solidFill>
                  <a:schemeClr val="bg1"/>
                </a:solidFill>
              </a:rPr>
              <a:t> 2004</a:t>
            </a:r>
          </a:p>
          <a:p>
            <a:pPr algn="r"/>
            <a:r>
              <a:rPr lang="tr-TR" sz="825" dirty="0" err="1">
                <a:solidFill>
                  <a:schemeClr val="bg1"/>
                </a:solidFill>
              </a:rPr>
              <a:t>Fass</a:t>
            </a:r>
            <a:r>
              <a:rPr lang="tr-TR" sz="825" dirty="0">
                <a:solidFill>
                  <a:schemeClr val="bg1"/>
                </a:solidFill>
              </a:rPr>
              <a:t> R, </a:t>
            </a:r>
            <a:r>
              <a:rPr lang="tr-TR" sz="825" dirty="0" err="1">
                <a:solidFill>
                  <a:schemeClr val="bg1"/>
                </a:solidFill>
              </a:rPr>
              <a:t>Gastroenterology</a:t>
            </a:r>
            <a:r>
              <a:rPr lang="tr-TR" sz="825" dirty="0">
                <a:solidFill>
                  <a:schemeClr val="bg1"/>
                </a:solidFill>
              </a:rPr>
              <a:t> 1998 </a:t>
            </a:r>
          </a:p>
          <a:p>
            <a:pPr algn="r"/>
            <a:r>
              <a:rPr lang="tr-TR" sz="825" dirty="0" err="1">
                <a:solidFill>
                  <a:schemeClr val="bg1"/>
                </a:solidFill>
              </a:rPr>
              <a:t>Nasr</a:t>
            </a:r>
            <a:r>
              <a:rPr lang="tr-TR" sz="825" dirty="0">
                <a:solidFill>
                  <a:schemeClr val="bg1"/>
                </a:solidFill>
              </a:rPr>
              <a:t> I. </a:t>
            </a:r>
            <a:r>
              <a:rPr lang="tr-TR" sz="825" dirty="0" err="1">
                <a:solidFill>
                  <a:schemeClr val="bg1"/>
                </a:solidFill>
              </a:rPr>
              <a:t>Neurogastroenterol</a:t>
            </a:r>
            <a:r>
              <a:rPr lang="tr-TR" sz="825" dirty="0">
                <a:solidFill>
                  <a:schemeClr val="bg1"/>
                </a:solidFill>
              </a:rPr>
              <a:t> </a:t>
            </a:r>
            <a:r>
              <a:rPr lang="tr-TR" sz="825" dirty="0" err="1">
                <a:solidFill>
                  <a:schemeClr val="bg1"/>
                </a:solidFill>
              </a:rPr>
              <a:t>Motil</a:t>
            </a:r>
            <a:r>
              <a:rPr lang="tr-TR" sz="825" dirty="0">
                <a:solidFill>
                  <a:schemeClr val="bg1"/>
                </a:solidFill>
              </a:rPr>
              <a:t> 2010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0" y="863387"/>
            <a:ext cx="418164" cy="273844"/>
          </a:xfrm>
        </p:spPr>
        <p:txBody>
          <a:bodyPr/>
          <a:lstStyle/>
          <a:p>
            <a:pPr algn="l"/>
            <a:fld id="{D95CDF8D-463D-4A91-8D07-E5968DAF6CE7}" type="slidenum">
              <a:rPr lang="tr-TR" smtClean="0">
                <a:solidFill>
                  <a:schemeClr val="tx1"/>
                </a:solidFill>
              </a:rPr>
              <a:pPr algn="l"/>
              <a:t>61</a:t>
            </a:fld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291" y="1049740"/>
            <a:ext cx="2289523" cy="466413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08" y="1283536"/>
            <a:ext cx="8818206" cy="4374657"/>
          </a:xfrm>
          <a:prstGeom prst="rect">
            <a:avLst/>
          </a:prstGeom>
        </p:spPr>
      </p:pic>
      <p:pic>
        <p:nvPicPr>
          <p:cNvPr id="11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7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tr-TR" altLang="tr-TR" sz="2400" dirty="0" err="1" smtClean="0">
                <a:solidFill>
                  <a:srgbClr val="FFE05D"/>
                </a:solidFill>
              </a:rPr>
              <a:t>Disfajinin</a:t>
            </a:r>
            <a:r>
              <a:rPr lang="tr-TR" altLang="tr-TR" sz="2400" dirty="0" smtClean="0">
                <a:solidFill>
                  <a:srgbClr val="FFE05D"/>
                </a:solidFill>
              </a:rPr>
              <a:t> araştırılmasında kullanılan testler</a:t>
            </a:r>
            <a:endParaRPr lang="en-US" altLang="tr-TR" sz="2400" dirty="0" smtClean="0">
              <a:solidFill>
                <a:srgbClr val="FFE05D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024520"/>
            <a:ext cx="5741640" cy="4495800"/>
          </a:xfrm>
        </p:spPr>
        <p:txBody>
          <a:bodyPr/>
          <a:lstStyle/>
          <a:p>
            <a:pPr eaLnBrk="1" hangingPunct="1"/>
            <a:r>
              <a:rPr lang="tr-TR" sz="2400" dirty="0" smtClean="0">
                <a:solidFill>
                  <a:schemeClr val="bg1"/>
                </a:solidFill>
              </a:rPr>
              <a:t>Video-</a:t>
            </a:r>
            <a:r>
              <a:rPr lang="tr-TR" sz="2400" dirty="0" err="1" smtClean="0">
                <a:solidFill>
                  <a:schemeClr val="bg1"/>
                </a:solidFill>
              </a:rPr>
              <a:t>fluoroscopik</a:t>
            </a:r>
            <a:r>
              <a:rPr lang="tr-TR" sz="2400" dirty="0" smtClean="0">
                <a:solidFill>
                  <a:schemeClr val="bg1"/>
                </a:solidFill>
              </a:rPr>
              <a:t> inceleme                                   </a:t>
            </a:r>
            <a:r>
              <a:rPr lang="tr-TR" sz="2000" dirty="0" smtClean="0">
                <a:solidFill>
                  <a:schemeClr val="bg1"/>
                </a:solidFill>
              </a:rPr>
              <a:t>(Kontrast madde ile pasaj </a:t>
            </a:r>
            <a:r>
              <a:rPr lang="tr-TR" sz="2000" dirty="0" err="1" smtClean="0">
                <a:solidFill>
                  <a:schemeClr val="bg1"/>
                </a:solidFill>
              </a:rPr>
              <a:t>grafileri</a:t>
            </a:r>
            <a:r>
              <a:rPr lang="tr-TR" sz="2000" dirty="0" smtClean="0">
                <a:solidFill>
                  <a:schemeClr val="bg1"/>
                </a:solidFill>
              </a:rPr>
              <a:t>) </a:t>
            </a:r>
            <a:endParaRPr lang="tr-TR" sz="2000" dirty="0">
              <a:solidFill>
                <a:schemeClr val="bg1"/>
              </a:solidFill>
            </a:endParaRPr>
          </a:p>
          <a:p>
            <a:pPr eaLnBrk="1" hangingPunct="1"/>
            <a:endParaRPr lang="tr-TR" sz="2000" dirty="0">
              <a:solidFill>
                <a:schemeClr val="bg1"/>
              </a:solidFill>
            </a:endParaRPr>
          </a:p>
          <a:p>
            <a:pPr eaLnBrk="1" hangingPunct="1"/>
            <a:r>
              <a:rPr lang="tr-TR" sz="2400" dirty="0">
                <a:solidFill>
                  <a:schemeClr val="bg1"/>
                </a:solidFill>
              </a:rPr>
              <a:t>Endoskopi</a:t>
            </a:r>
          </a:p>
          <a:p>
            <a:pPr eaLnBrk="1" hangingPunct="1"/>
            <a:endParaRPr lang="tr-TR" sz="2400" dirty="0">
              <a:solidFill>
                <a:schemeClr val="bg1"/>
              </a:solidFill>
            </a:endParaRPr>
          </a:p>
          <a:p>
            <a:pPr eaLnBrk="1" hangingPunct="1"/>
            <a:r>
              <a:rPr lang="tr-TR" sz="2400" dirty="0" err="1">
                <a:solidFill>
                  <a:schemeClr val="bg1"/>
                </a:solidFill>
              </a:rPr>
              <a:t>Manometri</a:t>
            </a:r>
            <a:endParaRPr lang="tr-TR" sz="2400" dirty="0">
              <a:solidFill>
                <a:schemeClr val="bg1"/>
              </a:solidFill>
            </a:endParaRPr>
          </a:p>
          <a:p>
            <a:pPr eaLnBrk="1" hangingPunct="1"/>
            <a:endParaRPr lang="tr-TR" sz="2400" dirty="0">
              <a:solidFill>
                <a:schemeClr val="bg1"/>
              </a:solidFill>
            </a:endParaRPr>
          </a:p>
          <a:p>
            <a:pPr eaLnBrk="1" hangingPunct="1"/>
            <a:r>
              <a:rPr lang="tr-TR" sz="2400" dirty="0">
                <a:solidFill>
                  <a:schemeClr val="bg1"/>
                </a:solidFill>
              </a:rPr>
              <a:t>Nörolojik  </a:t>
            </a:r>
            <a:r>
              <a:rPr lang="tr-TR" sz="2400" dirty="0" smtClean="0">
                <a:solidFill>
                  <a:schemeClr val="bg1"/>
                </a:solidFill>
              </a:rPr>
              <a:t>muayene</a:t>
            </a:r>
            <a:endParaRPr lang="tr-TR" sz="2800" dirty="0">
              <a:solidFill>
                <a:schemeClr val="bg1"/>
              </a:solidFill>
            </a:endParaRPr>
          </a:p>
          <a:p>
            <a:pPr eaLnBrk="1" hangingPunct="1"/>
            <a:endParaRPr lang="tr-TR" altLang="tr-TR" sz="2800" dirty="0" smtClean="0">
              <a:solidFill>
                <a:schemeClr val="bg1"/>
              </a:solidFill>
            </a:endParaRPr>
          </a:p>
        </p:txBody>
      </p:sp>
      <p:sp>
        <p:nvSpPr>
          <p:cNvPr id="29701" name="151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781800" y="6403975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40BD95-AB7B-4CB9-8506-8819D7ECF791}" type="slidenum">
              <a:rPr kumimoji="0" lang="en-US" altLang="tr-T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tr-TR" sz="1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3864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rofaringeal disfaj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575"/>
            <a:ext cx="6605588" cy="57483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858000" y="6389688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6AE6AC3A-ACE6-431A-9C2D-9059B35C5CE6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63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sp>
        <p:nvSpPr>
          <p:cNvPr id="78853" name="Metin kutusu 1"/>
          <p:cNvSpPr txBox="1">
            <a:spLocks noChangeArrowheads="1"/>
          </p:cNvSpPr>
          <p:nvPr/>
        </p:nvSpPr>
        <p:spPr bwMode="auto">
          <a:xfrm>
            <a:off x="755576" y="6140043"/>
            <a:ext cx="8013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600" b="0" dirty="0" smtClean="0">
                <a:solidFill>
                  <a:schemeClr val="bg1"/>
                </a:solidFill>
              </a:rPr>
              <a:t>Baryumlu pasaj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grafisinde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orofaringeal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pasajın ve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trakeal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aspirasyonun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görünümü. 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pic>
        <p:nvPicPr>
          <p:cNvPr id="6" name="Picture 16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A9018-6A6D-4137-9BB3-344CFB18F696}" type="slidenum">
              <a:rPr lang="tr-TR" smtClean="0"/>
              <a:pPr>
                <a:defRPr/>
              </a:pPr>
              <a:t>64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59" y="149288"/>
            <a:ext cx="4968494" cy="36949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76" y="2743201"/>
            <a:ext cx="5026184" cy="40029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27555" y="4879677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0" dirty="0" err="1" smtClean="0">
                <a:solidFill>
                  <a:schemeClr val="bg1"/>
                </a:solidFill>
              </a:rPr>
              <a:t>Orfofaringeal</a:t>
            </a:r>
            <a:r>
              <a:rPr lang="tr-TR" sz="1600" b="0" dirty="0" smtClean="0">
                <a:solidFill>
                  <a:schemeClr val="bg1"/>
                </a:solidFill>
              </a:rPr>
              <a:t> </a:t>
            </a:r>
            <a:r>
              <a:rPr lang="tr-TR" sz="1600" b="0" dirty="0" err="1" smtClean="0">
                <a:solidFill>
                  <a:schemeClr val="bg1"/>
                </a:solidFill>
              </a:rPr>
              <a:t>disfaji</a:t>
            </a:r>
            <a:r>
              <a:rPr lang="tr-TR" sz="1600" b="0" dirty="0" smtClean="0">
                <a:solidFill>
                  <a:schemeClr val="bg1"/>
                </a:solidFill>
              </a:rPr>
              <a:t> tanımlayan hastada pasaj </a:t>
            </a:r>
            <a:r>
              <a:rPr lang="tr-TR" sz="1600" b="0" dirty="0" err="1" smtClean="0">
                <a:solidFill>
                  <a:schemeClr val="bg1"/>
                </a:solidFill>
              </a:rPr>
              <a:t>grafisi</a:t>
            </a:r>
            <a:r>
              <a:rPr lang="tr-TR" sz="1600" b="0" dirty="0" smtClean="0">
                <a:solidFill>
                  <a:schemeClr val="bg1"/>
                </a:solidFill>
              </a:rPr>
              <a:t> çekimi sırasında </a:t>
            </a:r>
            <a:r>
              <a:rPr lang="tr-TR" sz="1600" b="0" dirty="0" err="1" smtClean="0">
                <a:solidFill>
                  <a:schemeClr val="bg1"/>
                </a:solidFill>
              </a:rPr>
              <a:t>trakeya</a:t>
            </a:r>
            <a:r>
              <a:rPr lang="tr-TR" sz="1600" b="0" dirty="0" smtClean="0">
                <a:solidFill>
                  <a:schemeClr val="bg1"/>
                </a:solidFill>
              </a:rPr>
              <a:t> </a:t>
            </a:r>
            <a:r>
              <a:rPr lang="tr-TR" sz="1600" b="0" dirty="0" err="1" smtClean="0">
                <a:solidFill>
                  <a:schemeClr val="bg1"/>
                </a:solidFill>
              </a:rPr>
              <a:t>aspirasyon</a:t>
            </a:r>
            <a:endParaRPr lang="tr-TR" sz="16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989763" y="6376988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B64DC93-3105-4BDD-B8A5-1BF299F6F02E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65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sp>
        <p:nvSpPr>
          <p:cNvPr id="80900" name="Metin kutusu 3"/>
          <p:cNvSpPr txBox="1">
            <a:spLocks noChangeArrowheads="1"/>
          </p:cNvSpPr>
          <p:nvPr/>
        </p:nvSpPr>
        <p:spPr bwMode="auto">
          <a:xfrm>
            <a:off x="738188" y="5889625"/>
            <a:ext cx="7896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>
                <a:solidFill>
                  <a:schemeClr val="bg1"/>
                </a:solidFill>
              </a:rPr>
              <a:t>Baryumlu pasaj </a:t>
            </a:r>
            <a:r>
              <a:rPr lang="tr-TR" altLang="tr-TR" sz="1800" b="0" dirty="0" err="1">
                <a:solidFill>
                  <a:schemeClr val="bg1"/>
                </a:solidFill>
              </a:rPr>
              <a:t>grafisinde</a:t>
            </a: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>
                <a:solidFill>
                  <a:schemeClr val="bg1"/>
                </a:solidFill>
              </a:rPr>
              <a:t>distal</a:t>
            </a: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>
                <a:solidFill>
                  <a:schemeClr val="bg1"/>
                </a:solidFill>
              </a:rPr>
              <a:t>özofagus</a:t>
            </a:r>
            <a:r>
              <a:rPr lang="tr-TR" altLang="tr-TR" sz="1800" b="0" dirty="0">
                <a:solidFill>
                  <a:schemeClr val="bg1"/>
                </a:solidFill>
              </a:rPr>
              <a:t> ve </a:t>
            </a:r>
            <a:r>
              <a:rPr lang="tr-TR" altLang="tr-TR" sz="1800" b="0" dirty="0" err="1">
                <a:solidFill>
                  <a:schemeClr val="bg1"/>
                </a:solidFill>
              </a:rPr>
              <a:t>kardianın</a:t>
            </a:r>
            <a:r>
              <a:rPr lang="tr-TR" altLang="tr-TR" sz="1800" b="0" dirty="0">
                <a:solidFill>
                  <a:schemeClr val="bg1"/>
                </a:solidFill>
              </a:rPr>
              <a:t> görünümü</a:t>
            </a:r>
          </a:p>
        </p:txBody>
      </p:sp>
      <p:pic>
        <p:nvPicPr>
          <p:cNvPr id="6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Ö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555" y="404663"/>
            <a:ext cx="7805724" cy="58542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Metin kutusu 3"/>
          <p:cNvSpPr txBox="1">
            <a:spLocks noChangeArrowheads="1"/>
          </p:cNvSpPr>
          <p:nvPr/>
        </p:nvSpPr>
        <p:spPr bwMode="auto">
          <a:xfrm>
            <a:off x="515814" y="6309320"/>
            <a:ext cx="8240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Normal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özofaghus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pasaj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grafisi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495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861218" y="215225"/>
            <a:ext cx="7586663" cy="6096000"/>
            <a:chOff x="310" y="136"/>
            <a:chExt cx="5152" cy="4280"/>
          </a:xfrm>
        </p:grpSpPr>
        <p:pic>
          <p:nvPicPr>
            <p:cNvPr id="85000" name="Picture 3"/>
            <p:cNvPicPr>
              <a:picLocks noChangeAspect="1" noChangeArrowheads="1"/>
            </p:cNvPicPr>
            <p:nvPr/>
          </p:nvPicPr>
          <p:blipFill>
            <a:blip r:embed="rId2">
              <a:lum bright="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" y="136"/>
              <a:ext cx="2366" cy="4038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001" name="Picture 4"/>
            <p:cNvPicPr>
              <a:picLocks noChangeAspect="1" noChangeArrowheads="1"/>
            </p:cNvPicPr>
            <p:nvPr/>
          </p:nvPicPr>
          <p:blipFill>
            <a:blip r:embed="rId3">
              <a:lum bright="6000"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" y="143"/>
              <a:ext cx="2387" cy="4040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002" name="Oval 5"/>
            <p:cNvSpPr>
              <a:spLocks noChangeArrowheads="1"/>
            </p:cNvSpPr>
            <p:nvPr/>
          </p:nvSpPr>
          <p:spPr bwMode="auto">
            <a:xfrm>
              <a:off x="3360" y="2352"/>
              <a:ext cx="1728" cy="2064"/>
            </a:xfrm>
            <a:prstGeom prst="ellips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800"/>
            </a:p>
          </p:txBody>
        </p:sp>
      </p:grpSp>
      <p:sp>
        <p:nvSpPr>
          <p:cNvPr id="36867" name="15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781800" y="6313488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30577F4-9264-4D2B-A48B-F026C9FE7716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66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sp>
        <p:nvSpPr>
          <p:cNvPr id="84996" name="7 Metin kutusu"/>
          <p:cNvSpPr txBox="1">
            <a:spLocks noChangeArrowheads="1"/>
          </p:cNvSpPr>
          <p:nvPr/>
        </p:nvSpPr>
        <p:spPr bwMode="auto">
          <a:xfrm>
            <a:off x="3264485" y="3371472"/>
            <a:ext cx="111764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b="0" dirty="0" err="1">
                <a:solidFill>
                  <a:schemeClr val="bg1"/>
                </a:solidFill>
              </a:rPr>
              <a:t>Bird</a:t>
            </a:r>
            <a:r>
              <a:rPr lang="tr-TR" altLang="tr-TR" sz="1400" b="0" dirty="0">
                <a:solidFill>
                  <a:schemeClr val="bg1"/>
                </a:solidFill>
              </a:rPr>
              <a:t> </a:t>
            </a:r>
            <a:r>
              <a:rPr lang="tr-TR" altLang="tr-TR" sz="1400" b="0" dirty="0" err="1">
                <a:solidFill>
                  <a:schemeClr val="bg1"/>
                </a:solidFill>
              </a:rPr>
              <a:t>beak</a:t>
            </a:r>
            <a:r>
              <a:rPr lang="tr-TR" altLang="tr-TR" sz="1400" b="0" dirty="0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b="0" dirty="0" err="1">
                <a:solidFill>
                  <a:schemeClr val="bg1"/>
                </a:solidFill>
              </a:rPr>
              <a:t>deformity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cxnSp>
        <p:nvCxnSpPr>
          <p:cNvPr id="10" name="9 Düz Ok Bağlayıcısı"/>
          <p:cNvCxnSpPr/>
          <p:nvPr/>
        </p:nvCxnSpPr>
        <p:spPr>
          <a:xfrm>
            <a:off x="3898612" y="3933056"/>
            <a:ext cx="0" cy="381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999" name="Metin kutusu 1"/>
          <p:cNvSpPr txBox="1">
            <a:spLocks noChangeArrowheads="1"/>
          </p:cNvSpPr>
          <p:nvPr/>
        </p:nvSpPr>
        <p:spPr bwMode="auto">
          <a:xfrm>
            <a:off x="467544" y="6183313"/>
            <a:ext cx="82089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Akalazyada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özofagusta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dilatasyon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ve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distal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özofagusta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kuş gagası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deformitesi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(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Bird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400" b="0" dirty="0" err="1">
                <a:solidFill>
                  <a:schemeClr val="bg1"/>
                </a:solidFill>
              </a:rPr>
              <a:t>beak</a:t>
            </a:r>
            <a:r>
              <a:rPr lang="tr-TR" altLang="tr-TR" sz="1400" b="0" dirty="0">
                <a:solidFill>
                  <a:schemeClr val="bg1"/>
                </a:solidFill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deformity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)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pic>
        <p:nvPicPr>
          <p:cNvPr id="12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699792" y="6602022"/>
            <a:ext cx="69127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b="0" dirty="0" err="1" smtClean="0">
                <a:solidFill>
                  <a:schemeClr val="bg1"/>
                </a:solidFill>
              </a:rPr>
              <a:t>Clouse</a:t>
            </a:r>
            <a:r>
              <a:rPr lang="tr-TR" sz="900" b="0" dirty="0" smtClean="0">
                <a:solidFill>
                  <a:schemeClr val="bg1"/>
                </a:solidFill>
              </a:rPr>
              <a:t> RE. Motor </a:t>
            </a:r>
            <a:r>
              <a:rPr lang="tr-TR" sz="900" b="0" dirty="0" err="1" smtClean="0">
                <a:solidFill>
                  <a:schemeClr val="bg1"/>
                </a:solidFill>
              </a:rPr>
              <a:t>disorderes</a:t>
            </a:r>
            <a:r>
              <a:rPr lang="tr-TR" sz="900" b="0" dirty="0" smtClean="0">
                <a:solidFill>
                  <a:schemeClr val="bg1"/>
                </a:solidFill>
              </a:rPr>
              <a:t> of </a:t>
            </a:r>
            <a:r>
              <a:rPr lang="tr-TR" sz="900" b="0" dirty="0" err="1" smtClean="0">
                <a:solidFill>
                  <a:schemeClr val="bg1"/>
                </a:solidFill>
              </a:rPr>
              <a:t>the</a:t>
            </a:r>
            <a:r>
              <a:rPr lang="tr-TR" sz="900" b="0" dirty="0" smtClean="0">
                <a:solidFill>
                  <a:schemeClr val="bg1"/>
                </a:solidFill>
              </a:rPr>
              <a:t> </a:t>
            </a:r>
            <a:r>
              <a:rPr lang="tr-TR" sz="900" b="0" dirty="0" err="1" smtClean="0">
                <a:solidFill>
                  <a:schemeClr val="bg1"/>
                </a:solidFill>
              </a:rPr>
              <a:t>esophagus.Clinical</a:t>
            </a:r>
            <a:r>
              <a:rPr lang="tr-TR" sz="900" b="0" dirty="0" smtClean="0">
                <a:solidFill>
                  <a:schemeClr val="bg1"/>
                </a:solidFill>
              </a:rPr>
              <a:t> </a:t>
            </a:r>
            <a:r>
              <a:rPr lang="tr-TR" sz="900" b="0" dirty="0" err="1" smtClean="0">
                <a:solidFill>
                  <a:schemeClr val="bg1"/>
                </a:solidFill>
              </a:rPr>
              <a:t>Practice</a:t>
            </a:r>
            <a:r>
              <a:rPr lang="tr-TR" sz="900" b="0" dirty="0" smtClean="0">
                <a:solidFill>
                  <a:schemeClr val="bg1"/>
                </a:solidFill>
              </a:rPr>
              <a:t> of </a:t>
            </a:r>
            <a:r>
              <a:rPr lang="tr-TR" sz="900" b="0" dirty="0" err="1" smtClean="0">
                <a:solidFill>
                  <a:schemeClr val="bg1"/>
                </a:solidFill>
              </a:rPr>
              <a:t>Gastroenterology</a:t>
            </a:r>
            <a:r>
              <a:rPr lang="tr-TR" sz="900" b="0" dirty="0" smtClean="0">
                <a:solidFill>
                  <a:schemeClr val="bg1"/>
                </a:solidFill>
              </a:rPr>
              <a:t>, </a:t>
            </a:r>
            <a:r>
              <a:rPr lang="tr-TR" sz="900" b="0" dirty="0" err="1" smtClean="0">
                <a:solidFill>
                  <a:schemeClr val="bg1"/>
                </a:solidFill>
              </a:rPr>
              <a:t>Ed</a:t>
            </a:r>
            <a:r>
              <a:rPr lang="tr-TR" sz="900" b="0" dirty="0" smtClean="0">
                <a:solidFill>
                  <a:schemeClr val="bg1"/>
                </a:solidFill>
              </a:rPr>
              <a:t>: </a:t>
            </a:r>
            <a:r>
              <a:rPr lang="tr-TR" sz="900" b="0" dirty="0" err="1" smtClean="0">
                <a:solidFill>
                  <a:schemeClr val="bg1"/>
                </a:solidFill>
              </a:rPr>
              <a:t>Brandt</a:t>
            </a:r>
            <a:r>
              <a:rPr lang="tr-TR" sz="900" b="0" dirty="0" smtClean="0">
                <a:solidFill>
                  <a:schemeClr val="bg1"/>
                </a:solidFill>
              </a:rPr>
              <a:t> LJ, </a:t>
            </a:r>
            <a:r>
              <a:rPr lang="tr-TR" sz="900" b="0" dirty="0" err="1" smtClean="0">
                <a:solidFill>
                  <a:schemeClr val="bg1"/>
                </a:solidFill>
              </a:rPr>
              <a:t>USA,vol</a:t>
            </a:r>
            <a:r>
              <a:rPr lang="tr-TR" sz="900" b="0" dirty="0" smtClean="0">
                <a:solidFill>
                  <a:schemeClr val="bg1"/>
                </a:solidFill>
              </a:rPr>
              <a:t> 1,1999,pp:52</a:t>
            </a:r>
            <a:endParaRPr lang="tr-TR" sz="9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IMG_2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73" y="332656"/>
            <a:ext cx="8128000" cy="609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7 Metin kutusu"/>
          <p:cNvSpPr txBox="1">
            <a:spLocks noChangeArrowheads="1"/>
          </p:cNvSpPr>
          <p:nvPr/>
        </p:nvSpPr>
        <p:spPr bwMode="auto">
          <a:xfrm>
            <a:off x="2555776" y="3927157"/>
            <a:ext cx="24482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b="0" dirty="0" smtClean="0">
                <a:solidFill>
                  <a:schemeClr val="bg1"/>
                </a:solidFill>
              </a:rPr>
              <a:t>Kuş gagası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deformitesi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                  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(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Bird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beak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deformity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)</a:t>
            </a:r>
            <a:endParaRPr lang="tr-TR" altLang="tr-TR" sz="1200" b="0" dirty="0">
              <a:solidFill>
                <a:schemeClr val="bg1"/>
              </a:solidFill>
            </a:endParaRPr>
          </a:p>
        </p:txBody>
      </p:sp>
      <p:cxnSp>
        <p:nvCxnSpPr>
          <p:cNvPr id="4" name="9 Düz Ok Bağlayıcısı"/>
          <p:cNvCxnSpPr/>
          <p:nvPr/>
        </p:nvCxnSpPr>
        <p:spPr>
          <a:xfrm flipH="1">
            <a:off x="3505200" y="4419600"/>
            <a:ext cx="381000" cy="609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3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5DE41BD-966C-4BE1-ABB0-25B262841DA2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67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8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7 Metin kutusu"/>
          <p:cNvSpPr txBox="1">
            <a:spLocks noChangeArrowheads="1"/>
          </p:cNvSpPr>
          <p:nvPr/>
        </p:nvSpPr>
        <p:spPr bwMode="auto">
          <a:xfrm>
            <a:off x="4860032" y="2549659"/>
            <a:ext cx="2450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err="1" smtClean="0">
                <a:solidFill>
                  <a:schemeClr val="bg1"/>
                </a:solidFill>
              </a:rPr>
              <a:t>Dilate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özofagus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ve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baryum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err="1" smtClean="0">
                <a:solidFill>
                  <a:schemeClr val="bg1"/>
                </a:solidFill>
              </a:rPr>
              <a:t>retansiyonu</a:t>
            </a:r>
            <a:endParaRPr lang="tr-TR" altLang="tr-TR" sz="1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57592" y="6381750"/>
            <a:ext cx="658416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D371616-E310-4BA2-826C-9FBF1BB8317B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68</a:t>
            </a:fld>
            <a:endParaRPr lang="en-US" altLang="tr-TR" sz="1400" dirty="0" smtClean="0">
              <a:solidFill>
                <a:schemeClr val="bg1"/>
              </a:solidFill>
            </a:endParaRPr>
          </a:p>
        </p:txBody>
      </p:sp>
      <p:pic>
        <p:nvPicPr>
          <p:cNvPr id="6" name="Akalazya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8" y="429022"/>
            <a:ext cx="8763000" cy="56753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Metin kutusu 3"/>
          <p:cNvSpPr txBox="1">
            <a:spLocks noChangeArrowheads="1"/>
          </p:cNvSpPr>
          <p:nvPr/>
        </p:nvSpPr>
        <p:spPr bwMode="auto">
          <a:xfrm>
            <a:off x="488156" y="6196807"/>
            <a:ext cx="8240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Akalazyalı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hastada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özofagusta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dilatasyon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ve pasajda gecikme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pic>
        <p:nvPicPr>
          <p:cNvPr id="7" name="Picture 16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4"/>
          <p:cNvSpPr txBox="1">
            <a:spLocks noChangeArrowheads="1"/>
          </p:cNvSpPr>
          <p:nvPr/>
        </p:nvSpPr>
        <p:spPr bwMode="auto">
          <a:xfrm>
            <a:off x="1835696" y="6096244"/>
            <a:ext cx="60027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Diffüz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özofagial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 spazm </a:t>
            </a:r>
            <a:r>
              <a:rPr lang="tr-TR" altLang="tr-TR" sz="1400" b="0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tr-TR" altLang="tr-TR" sz="1400" b="0" dirty="0" err="1" smtClean="0">
                <a:solidFill>
                  <a:schemeClr val="bg1"/>
                </a:solidFill>
                <a:latin typeface="+mn-lt"/>
              </a:rPr>
              <a:t>Tirbüşon</a:t>
            </a:r>
            <a:r>
              <a:rPr lang="tr-TR" altLang="tr-TR" sz="1400" b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  <a:latin typeface="+mn-lt"/>
              </a:rPr>
              <a:t>özofagus</a:t>
            </a:r>
            <a:r>
              <a:rPr lang="tr-TR" altLang="tr-TR" sz="1400" b="0" dirty="0" smtClean="0">
                <a:solidFill>
                  <a:schemeClr val="bg1"/>
                </a:solidFill>
                <a:latin typeface="+mn-lt"/>
              </a:rPr>
              <a:t>),(</a:t>
            </a:r>
            <a:r>
              <a:rPr lang="tr-TR" altLang="tr-TR" sz="1400" b="0" dirty="0" err="1" smtClean="0">
                <a:solidFill>
                  <a:schemeClr val="bg1"/>
                </a:solidFill>
                <a:latin typeface="+mn-lt"/>
              </a:rPr>
              <a:t>Jackhammer</a:t>
            </a:r>
            <a:r>
              <a:rPr lang="tr-TR" altLang="tr-TR" sz="1400" b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  <a:latin typeface="+mn-lt"/>
              </a:rPr>
              <a:t>esophagus</a:t>
            </a:r>
            <a:r>
              <a:rPr lang="tr-TR" altLang="tr-TR" sz="1400" b="0" dirty="0" smtClean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39939" name="151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858000" y="6376988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CDB8180-8C51-4395-9F93-1ED4971A20DE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69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6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2974774" cy="550455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3845" y="332656"/>
            <a:ext cx="2857688" cy="55045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110" y="331758"/>
            <a:ext cx="2728108" cy="55054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219784"/>
              </p:ext>
            </p:extLst>
          </p:nvPr>
        </p:nvGraphicFramePr>
        <p:xfrm>
          <a:off x="323850" y="476250"/>
          <a:ext cx="8497888" cy="5857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3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7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dirty="0" smtClean="0">
                          <a:solidFill>
                            <a:srgbClr val="FFE05D"/>
                          </a:solidFill>
                        </a:rPr>
                        <a:t>ODİNOFAJİ</a:t>
                      </a:r>
                      <a:endParaRPr lang="tr-TR" sz="1800" b="0" dirty="0">
                        <a:solidFill>
                          <a:srgbClr val="FFE05D"/>
                        </a:solidFill>
                      </a:endParaRPr>
                    </a:p>
                  </a:txBody>
                  <a:tcPr marL="91448" marR="91448" marT="45725" marB="45725" anchor="ctr" anchorCtr="1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tr-TR" sz="1800" b="0" dirty="0" err="1" smtClean="0">
                          <a:solidFill>
                            <a:schemeClr val="bg1"/>
                          </a:solidFill>
                        </a:rPr>
                        <a:t>Özofajitler</a:t>
                      </a:r>
                      <a:r>
                        <a:rPr lang="tr-TR" sz="18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400" b="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tr-TR" sz="1400" b="0" dirty="0" err="1" smtClean="0">
                          <a:solidFill>
                            <a:schemeClr val="bg1"/>
                          </a:solidFill>
                        </a:rPr>
                        <a:t>Peptik</a:t>
                      </a:r>
                      <a:r>
                        <a:rPr lang="tr-TR" sz="1400" b="0" dirty="0" smtClean="0">
                          <a:solidFill>
                            <a:schemeClr val="bg1"/>
                          </a:solidFill>
                        </a:rPr>
                        <a:t>, ilaç, </a:t>
                      </a:r>
                      <a:r>
                        <a:rPr lang="tr-TR" sz="1400" b="0" dirty="0" err="1" smtClean="0">
                          <a:solidFill>
                            <a:schemeClr val="bg1"/>
                          </a:solidFill>
                        </a:rPr>
                        <a:t>koroziv</a:t>
                      </a:r>
                      <a:r>
                        <a:rPr lang="tr-TR" sz="1400" b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tr-TR" sz="1400" b="0" dirty="0" err="1" smtClean="0">
                          <a:solidFill>
                            <a:schemeClr val="bg1"/>
                          </a:solidFill>
                        </a:rPr>
                        <a:t>infeksiyöz</a:t>
                      </a:r>
                      <a:r>
                        <a:rPr lang="tr-TR" sz="1400" b="0" dirty="0" smtClean="0">
                          <a:solidFill>
                            <a:schemeClr val="bg1"/>
                          </a:solidFill>
                        </a:rPr>
                        <a:t>, radyasyon, deri hastalıkları,   </a:t>
                      </a:r>
                    </a:p>
                    <a:p>
                      <a:r>
                        <a:rPr lang="tr-TR" sz="1400" b="0" dirty="0" smtClean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tr-TR" sz="1400" b="0" dirty="0" err="1" smtClean="0">
                          <a:solidFill>
                            <a:schemeClr val="bg1"/>
                          </a:solidFill>
                        </a:rPr>
                        <a:t>eozinofilik</a:t>
                      </a:r>
                      <a:r>
                        <a:rPr lang="tr-TR" sz="1400" b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tr-TR" sz="1400" b="0" dirty="0" err="1" smtClean="0">
                          <a:solidFill>
                            <a:schemeClr val="bg1"/>
                          </a:solidFill>
                        </a:rPr>
                        <a:t>özofajit</a:t>
                      </a:r>
                      <a:r>
                        <a:rPr lang="tr-TR" sz="1400" b="0" dirty="0" smtClean="0">
                          <a:solidFill>
                            <a:schemeClr val="bg1"/>
                          </a:solidFill>
                        </a:rPr>
                        <a:t> vb.)</a:t>
                      </a:r>
                    </a:p>
                    <a:p>
                      <a:endParaRPr lang="tr-TR" sz="1400" b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tr-TR" sz="1800" b="0" dirty="0" smtClean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tr-TR" sz="1800" b="0" dirty="0" err="1" smtClean="0">
                          <a:solidFill>
                            <a:schemeClr val="bg1"/>
                          </a:solidFill>
                        </a:rPr>
                        <a:t>Özofagus</a:t>
                      </a:r>
                      <a:r>
                        <a:rPr lang="tr-TR" sz="1800" b="0" dirty="0" smtClean="0">
                          <a:solidFill>
                            <a:schemeClr val="bg1"/>
                          </a:solidFill>
                        </a:rPr>
                        <a:t> tümörleri</a:t>
                      </a:r>
                      <a:endParaRPr lang="tr-TR" sz="1800" b="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25" marB="45725" anchor="ctr" anchorCtr="1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0401">
                <a:tc>
                  <a:txBody>
                    <a:bodyPr/>
                    <a:lstStyle/>
                    <a:p>
                      <a:pPr algn="ctr"/>
                      <a:r>
                        <a:rPr lang="tr-TR" sz="1800" b="0" dirty="0" smtClean="0">
                          <a:solidFill>
                            <a:srgbClr val="FFE05D"/>
                          </a:solidFill>
                        </a:rPr>
                        <a:t>RETROSTERNAL</a:t>
                      </a:r>
                      <a:r>
                        <a:rPr lang="tr-TR" sz="1800" b="0" baseline="0" dirty="0" smtClean="0">
                          <a:solidFill>
                            <a:srgbClr val="FFE05D"/>
                          </a:solidFill>
                        </a:rPr>
                        <a:t>  AĞRI</a:t>
                      </a:r>
                    </a:p>
                    <a:p>
                      <a:pPr algn="ctr"/>
                      <a:r>
                        <a:rPr lang="tr-TR" sz="1400" b="0" baseline="0" dirty="0" smtClean="0">
                          <a:solidFill>
                            <a:srgbClr val="FFE05D"/>
                          </a:solidFill>
                        </a:rPr>
                        <a:t>(NCCP)</a:t>
                      </a:r>
                      <a:endParaRPr lang="tr-TR" sz="1400" b="0" dirty="0">
                        <a:solidFill>
                          <a:srgbClr val="FFE05D"/>
                        </a:solidFill>
                      </a:endParaRPr>
                    </a:p>
                  </a:txBody>
                  <a:tcPr marL="91448" marR="91448" marT="45725" marB="45725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tr-TR" b="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25" marB="45725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1161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rgbClr val="FFE05D"/>
                          </a:solidFill>
                        </a:rPr>
                        <a:t>SİYALORE</a:t>
                      </a:r>
                    </a:p>
                    <a:p>
                      <a:r>
                        <a:rPr lang="tr-TR" sz="1200" b="0" dirty="0" smtClean="0">
                          <a:solidFill>
                            <a:srgbClr val="FFE05D"/>
                          </a:solidFill>
                        </a:rPr>
                        <a:t>(SIALORRHEA)</a:t>
                      </a:r>
                      <a:endParaRPr lang="tr-TR" sz="1200" b="0" dirty="0">
                        <a:solidFill>
                          <a:srgbClr val="FFE05D"/>
                        </a:solidFill>
                      </a:endParaRPr>
                    </a:p>
                  </a:txBody>
                  <a:tcPr marL="91448" marR="91448" marT="45725" marB="45725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tr-TR" b="0" baseline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48" marR="91448" marT="45725" marB="45725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8427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rgbClr val="FFE05D"/>
                          </a:solidFill>
                        </a:rPr>
                        <a:t>KİLO KAYBI</a:t>
                      </a:r>
                      <a:endParaRPr lang="tr-TR" sz="1800" b="0" dirty="0">
                        <a:solidFill>
                          <a:srgbClr val="FFE05D"/>
                        </a:solidFill>
                      </a:endParaRPr>
                    </a:p>
                  </a:txBody>
                  <a:tcPr marL="91448" marR="91448" marT="45725" marB="45725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bg1"/>
                          </a:solidFill>
                        </a:rPr>
                        <a:t>Yutma</a:t>
                      </a:r>
                      <a:r>
                        <a:rPr lang="tr-TR" sz="1600" baseline="0" dirty="0" smtClean="0">
                          <a:solidFill>
                            <a:schemeClr val="bg1"/>
                          </a:solidFill>
                        </a:rPr>
                        <a:t> güçlüğü oluşturan tüm hastalıklarda kilo kaybı görülebilir.  Kısa sürede (&lt;6 ay) hızlı kilo kaybı </a:t>
                      </a:r>
                      <a:r>
                        <a:rPr lang="tr-TR" sz="1600" baseline="0" dirty="0" err="1" smtClean="0">
                          <a:solidFill>
                            <a:schemeClr val="bg1"/>
                          </a:solidFill>
                        </a:rPr>
                        <a:t>özofagus</a:t>
                      </a:r>
                      <a:r>
                        <a:rPr lang="tr-TR" sz="1600" baseline="0" dirty="0" smtClean="0">
                          <a:solidFill>
                            <a:schemeClr val="bg1"/>
                          </a:solidFill>
                        </a:rPr>
                        <a:t> veya  </a:t>
                      </a:r>
                      <a:r>
                        <a:rPr lang="tr-TR" sz="1600" baseline="0" dirty="0" err="1" smtClean="0">
                          <a:solidFill>
                            <a:schemeClr val="bg1"/>
                          </a:solidFill>
                        </a:rPr>
                        <a:t>özofagusa</a:t>
                      </a:r>
                      <a:r>
                        <a:rPr lang="tr-TR" sz="1600" baseline="0" dirty="0" smtClean="0">
                          <a:solidFill>
                            <a:schemeClr val="bg1"/>
                          </a:solidFill>
                        </a:rPr>
                        <a:t> bası yapan komşu organ tümörünü düşündürmelidir. </a:t>
                      </a:r>
                    </a:p>
                  </a:txBody>
                  <a:tcPr marL="91448" marR="91448" marT="45725" marB="45725" anchor="ctr" anchorCtr="1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334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16913" y="6396038"/>
            <a:ext cx="657225" cy="476250"/>
          </a:xfrm>
        </p:spPr>
        <p:txBody>
          <a:bodyPr/>
          <a:lstStyle/>
          <a:p>
            <a:pPr>
              <a:defRPr/>
            </a:pPr>
            <a:fld id="{73BAA4E4-8904-40EA-BD04-D1A66E89FE7A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tr-TR" dirty="0" smtClean="0">
              <a:solidFill>
                <a:schemeClr val="bg1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699792" y="1927859"/>
            <a:ext cx="55446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0" dirty="0">
                <a:solidFill>
                  <a:schemeClr val="bg1"/>
                </a:solidFill>
              </a:rPr>
              <a:t>- </a:t>
            </a:r>
            <a:r>
              <a:rPr lang="tr-TR" b="0" dirty="0" err="1">
                <a:solidFill>
                  <a:schemeClr val="bg1"/>
                </a:solidFill>
              </a:rPr>
              <a:t>Gastroözofagial</a:t>
            </a:r>
            <a:r>
              <a:rPr lang="tr-TR" b="0" dirty="0">
                <a:solidFill>
                  <a:schemeClr val="bg1"/>
                </a:solidFill>
              </a:rPr>
              <a:t> </a:t>
            </a:r>
            <a:r>
              <a:rPr lang="tr-TR" b="0" dirty="0" err="1">
                <a:solidFill>
                  <a:schemeClr val="bg1"/>
                </a:solidFill>
              </a:rPr>
              <a:t>reflü</a:t>
            </a:r>
            <a:r>
              <a:rPr lang="tr-TR" b="0" dirty="0">
                <a:solidFill>
                  <a:schemeClr val="bg1"/>
                </a:solidFill>
              </a:rPr>
              <a:t> hastalığı  </a:t>
            </a:r>
          </a:p>
          <a:p>
            <a:r>
              <a:rPr lang="tr-TR" b="0" dirty="0">
                <a:solidFill>
                  <a:schemeClr val="bg1"/>
                </a:solidFill>
              </a:rPr>
              <a:t>- </a:t>
            </a:r>
            <a:r>
              <a:rPr lang="tr-TR" b="0" dirty="0" err="1">
                <a:solidFill>
                  <a:schemeClr val="bg1"/>
                </a:solidFill>
              </a:rPr>
              <a:t>Özofagusun</a:t>
            </a:r>
            <a:r>
              <a:rPr lang="tr-TR" b="0" dirty="0">
                <a:solidFill>
                  <a:schemeClr val="bg1"/>
                </a:solidFill>
              </a:rPr>
              <a:t> motor fonksiyon bozuklukları</a:t>
            </a:r>
          </a:p>
          <a:p>
            <a:pPr>
              <a:buFontTx/>
              <a:buChar char="-"/>
            </a:pPr>
            <a:r>
              <a:rPr lang="tr-TR" b="0" dirty="0" err="1">
                <a:solidFill>
                  <a:schemeClr val="bg1"/>
                </a:solidFill>
              </a:rPr>
              <a:t>Özofajitler</a:t>
            </a:r>
            <a:r>
              <a:rPr lang="tr-TR" b="0" dirty="0">
                <a:solidFill>
                  <a:schemeClr val="bg1"/>
                </a:solidFill>
              </a:rPr>
              <a:t>  </a:t>
            </a:r>
            <a:r>
              <a:rPr lang="tr-TR" sz="1600" b="0" dirty="0">
                <a:solidFill>
                  <a:schemeClr val="bg1"/>
                </a:solidFill>
              </a:rPr>
              <a:t>(</a:t>
            </a:r>
            <a:r>
              <a:rPr lang="tr-TR" sz="1600" b="0" dirty="0" err="1">
                <a:solidFill>
                  <a:schemeClr val="bg1"/>
                </a:solidFill>
              </a:rPr>
              <a:t>Koroziv</a:t>
            </a:r>
            <a:r>
              <a:rPr lang="tr-TR" sz="1600" b="0" dirty="0">
                <a:solidFill>
                  <a:schemeClr val="bg1"/>
                </a:solidFill>
              </a:rPr>
              <a:t>, </a:t>
            </a:r>
            <a:r>
              <a:rPr lang="tr-TR" sz="1600" b="0" dirty="0" err="1">
                <a:solidFill>
                  <a:schemeClr val="bg1"/>
                </a:solidFill>
              </a:rPr>
              <a:t>infeksiyöz</a:t>
            </a:r>
            <a:r>
              <a:rPr lang="tr-TR" sz="1600" b="0" dirty="0">
                <a:solidFill>
                  <a:schemeClr val="bg1"/>
                </a:solidFill>
              </a:rPr>
              <a:t>, </a:t>
            </a:r>
            <a:r>
              <a:rPr lang="tr-TR" sz="1600" b="0" dirty="0" err="1">
                <a:solidFill>
                  <a:schemeClr val="bg1"/>
                </a:solidFill>
              </a:rPr>
              <a:t>radyasyon,pill</a:t>
            </a:r>
            <a:r>
              <a:rPr lang="tr-TR" sz="1600" b="0" dirty="0">
                <a:solidFill>
                  <a:schemeClr val="bg1"/>
                </a:solidFill>
              </a:rPr>
              <a:t> vb.)</a:t>
            </a:r>
          </a:p>
          <a:p>
            <a:r>
              <a:rPr lang="tr-TR" b="0" dirty="0">
                <a:solidFill>
                  <a:schemeClr val="bg1"/>
                </a:solidFill>
              </a:rPr>
              <a:t>- </a:t>
            </a:r>
            <a:r>
              <a:rPr lang="tr-TR" b="0" dirty="0" err="1">
                <a:solidFill>
                  <a:schemeClr val="bg1"/>
                </a:solidFill>
              </a:rPr>
              <a:t>Özofagus</a:t>
            </a:r>
            <a:r>
              <a:rPr lang="tr-TR" b="0" dirty="0">
                <a:solidFill>
                  <a:schemeClr val="bg1"/>
                </a:solidFill>
              </a:rPr>
              <a:t> tümörleri.</a:t>
            </a:r>
          </a:p>
          <a:p>
            <a:r>
              <a:rPr lang="tr-TR" b="0" dirty="0">
                <a:solidFill>
                  <a:schemeClr val="bg1"/>
                </a:solidFill>
              </a:rPr>
              <a:t>- </a:t>
            </a:r>
            <a:r>
              <a:rPr lang="tr-TR" b="0" dirty="0" err="1">
                <a:solidFill>
                  <a:schemeClr val="bg1"/>
                </a:solidFill>
              </a:rPr>
              <a:t>Eozinofilik</a:t>
            </a:r>
            <a:r>
              <a:rPr lang="tr-TR" b="0" dirty="0">
                <a:solidFill>
                  <a:schemeClr val="bg1"/>
                </a:solidFill>
              </a:rPr>
              <a:t> </a:t>
            </a:r>
            <a:r>
              <a:rPr lang="tr-TR" b="0" dirty="0" err="1">
                <a:solidFill>
                  <a:schemeClr val="bg1"/>
                </a:solidFill>
              </a:rPr>
              <a:t>özofajit</a:t>
            </a:r>
            <a:endParaRPr lang="tr-TR" b="0" dirty="0">
              <a:solidFill>
                <a:schemeClr val="bg1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2699792" y="3789040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0" dirty="0">
                <a:solidFill>
                  <a:schemeClr val="bg1"/>
                </a:solidFill>
              </a:rPr>
              <a:t>- </a:t>
            </a:r>
            <a:r>
              <a:rPr lang="tr-TR" b="0" dirty="0" err="1">
                <a:solidFill>
                  <a:schemeClr val="bg1"/>
                </a:solidFill>
              </a:rPr>
              <a:t>Gastroözofagial</a:t>
            </a:r>
            <a:r>
              <a:rPr lang="tr-TR" b="0" dirty="0">
                <a:solidFill>
                  <a:schemeClr val="bg1"/>
                </a:solidFill>
              </a:rPr>
              <a:t> </a:t>
            </a:r>
            <a:r>
              <a:rPr lang="tr-TR" b="0" dirty="0" err="1">
                <a:solidFill>
                  <a:schemeClr val="bg1"/>
                </a:solidFill>
              </a:rPr>
              <a:t>reflü</a:t>
            </a:r>
            <a:r>
              <a:rPr lang="tr-TR" b="0" dirty="0">
                <a:solidFill>
                  <a:schemeClr val="bg1"/>
                </a:solidFill>
              </a:rPr>
              <a:t> hastalığı  </a:t>
            </a:r>
            <a:r>
              <a:rPr lang="tr-TR" sz="1600" b="0" dirty="0">
                <a:solidFill>
                  <a:schemeClr val="bg1"/>
                </a:solidFill>
              </a:rPr>
              <a:t>(</a:t>
            </a:r>
            <a:r>
              <a:rPr lang="tr-TR" sz="1600" b="0" dirty="0" err="1">
                <a:solidFill>
                  <a:schemeClr val="bg1"/>
                </a:solidFill>
              </a:rPr>
              <a:t>Water</a:t>
            </a:r>
            <a:r>
              <a:rPr lang="tr-TR" sz="1600" b="0" dirty="0">
                <a:solidFill>
                  <a:schemeClr val="bg1"/>
                </a:solidFill>
              </a:rPr>
              <a:t> </a:t>
            </a:r>
            <a:r>
              <a:rPr lang="tr-TR" sz="1600" b="0" dirty="0" err="1">
                <a:solidFill>
                  <a:schemeClr val="bg1"/>
                </a:solidFill>
              </a:rPr>
              <a:t>brush</a:t>
            </a:r>
            <a:r>
              <a:rPr lang="tr-TR" sz="1600" b="0" dirty="0">
                <a:solidFill>
                  <a:schemeClr val="bg1"/>
                </a:solidFill>
              </a:rPr>
              <a:t>)</a:t>
            </a:r>
          </a:p>
          <a:p>
            <a:r>
              <a:rPr lang="tr-TR" b="0" dirty="0">
                <a:solidFill>
                  <a:schemeClr val="bg1"/>
                </a:solidFill>
              </a:rPr>
              <a:t>- </a:t>
            </a:r>
            <a:r>
              <a:rPr lang="tr-TR" b="0" dirty="0" err="1">
                <a:solidFill>
                  <a:schemeClr val="bg1"/>
                </a:solidFill>
              </a:rPr>
              <a:t>Trakeo-özofagial</a:t>
            </a:r>
            <a:r>
              <a:rPr lang="tr-TR" b="0" dirty="0">
                <a:solidFill>
                  <a:schemeClr val="bg1"/>
                </a:solidFill>
              </a:rPr>
              <a:t>  fistüller</a:t>
            </a:r>
          </a:p>
          <a:p>
            <a:pPr>
              <a:buFontTx/>
              <a:buChar char="-"/>
            </a:pPr>
            <a:r>
              <a:rPr lang="tr-TR" b="0" dirty="0">
                <a:solidFill>
                  <a:schemeClr val="bg1"/>
                </a:solidFill>
              </a:rPr>
              <a:t> </a:t>
            </a:r>
            <a:r>
              <a:rPr lang="tr-TR" b="0" dirty="0" err="1">
                <a:solidFill>
                  <a:schemeClr val="bg1"/>
                </a:solidFill>
              </a:rPr>
              <a:t>Özofagusta</a:t>
            </a:r>
            <a:r>
              <a:rPr lang="tr-TR" b="0" dirty="0">
                <a:solidFill>
                  <a:schemeClr val="bg1"/>
                </a:solidFill>
              </a:rPr>
              <a:t> darlık oluşturan  nedenlerin tümünde </a:t>
            </a:r>
          </a:p>
          <a:p>
            <a:pPr>
              <a:buFontTx/>
              <a:buNone/>
            </a:pPr>
            <a:r>
              <a:rPr lang="tr-TR" b="0" dirty="0">
                <a:solidFill>
                  <a:schemeClr val="bg1"/>
                </a:solidFill>
              </a:rPr>
              <a:t>  </a:t>
            </a:r>
            <a:r>
              <a:rPr lang="tr-TR" b="0" dirty="0" err="1">
                <a:solidFill>
                  <a:schemeClr val="bg1"/>
                </a:solidFill>
              </a:rPr>
              <a:t>siyalore</a:t>
            </a:r>
            <a:r>
              <a:rPr lang="tr-TR" b="0" dirty="0">
                <a:solidFill>
                  <a:schemeClr val="bg1"/>
                </a:solidFill>
              </a:rPr>
              <a:t> görülebilir.</a:t>
            </a:r>
          </a:p>
        </p:txBody>
      </p:sp>
      <p:pic>
        <p:nvPicPr>
          <p:cNvPr id="7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2" descr="C:\Users\Ahmet\Desktop\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1056"/>
            <a:ext cx="4449371" cy="593249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22824" y="6272132"/>
            <a:ext cx="609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004A4DE9-38A6-4C3A-A0BD-7554BFDEBB77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70</a:t>
            </a:fld>
            <a:endParaRPr lang="en-US" altLang="tr-TR" sz="1400" dirty="0" smtClean="0">
              <a:solidFill>
                <a:schemeClr val="bg1"/>
              </a:solidFill>
            </a:endParaRPr>
          </a:p>
        </p:txBody>
      </p:sp>
      <p:cxnSp>
        <p:nvCxnSpPr>
          <p:cNvPr id="3" name="Düz Ok Bağlayıcısı 2"/>
          <p:cNvCxnSpPr/>
          <p:nvPr/>
        </p:nvCxnSpPr>
        <p:spPr>
          <a:xfrm>
            <a:off x="4791676" y="2624336"/>
            <a:ext cx="457200" cy="2286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096" name="Metin kutusu 3"/>
          <p:cNvSpPr txBox="1">
            <a:spLocks noChangeArrowheads="1"/>
          </p:cNvSpPr>
          <p:nvPr/>
        </p:nvSpPr>
        <p:spPr bwMode="auto">
          <a:xfrm>
            <a:off x="3848100" y="2223196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Divertikül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sp>
        <p:nvSpPr>
          <p:cNvPr id="89097" name="Metin kutusu 4"/>
          <p:cNvSpPr txBox="1">
            <a:spLocks noChangeArrowheads="1"/>
          </p:cNvSpPr>
          <p:nvPr/>
        </p:nvSpPr>
        <p:spPr bwMode="auto">
          <a:xfrm>
            <a:off x="5577245" y="5438258"/>
            <a:ext cx="137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Özofagus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cxnSp>
        <p:nvCxnSpPr>
          <p:cNvPr id="7" name="Düz Ok Bağlayıcısı 6"/>
          <p:cNvCxnSpPr/>
          <p:nvPr/>
        </p:nvCxnSpPr>
        <p:spPr>
          <a:xfrm flipH="1" flipV="1">
            <a:off x="5272445" y="5430763"/>
            <a:ext cx="304800" cy="2286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099" name="Metin kutusu 7"/>
          <p:cNvSpPr txBox="1">
            <a:spLocks noChangeArrowheads="1"/>
          </p:cNvSpPr>
          <p:nvPr/>
        </p:nvSpPr>
        <p:spPr bwMode="auto">
          <a:xfrm>
            <a:off x="7940152" y="2223196"/>
            <a:ext cx="12241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Servikal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özofagusa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divertikül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basısı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cxnSp>
        <p:nvCxnSpPr>
          <p:cNvPr id="6" name="Düz Ok Bağlayıcısı 5"/>
          <p:cNvCxnSpPr/>
          <p:nvPr/>
        </p:nvCxnSpPr>
        <p:spPr>
          <a:xfrm flipH="1">
            <a:off x="6473012" y="2852936"/>
            <a:ext cx="1467140" cy="6781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51"/>
          <p:cNvSpPr>
            <a:spLocks noChangeArrowheads="1"/>
          </p:cNvSpPr>
          <p:nvPr/>
        </p:nvSpPr>
        <p:spPr bwMode="auto">
          <a:xfrm>
            <a:off x="2906838" y="6114058"/>
            <a:ext cx="392747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Zenker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divertikülü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pic>
        <p:nvPicPr>
          <p:cNvPr id="12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References in Management of Zenker&amp;#39;s diverticulum using flexible endoscopy  - VideoG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4246" y="3515907"/>
            <a:ext cx="2429445" cy="235105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Düz Ok Bağlayıcısı 9"/>
          <p:cNvCxnSpPr/>
          <p:nvPr/>
        </p:nvCxnSpPr>
        <p:spPr bwMode="auto">
          <a:xfrm>
            <a:off x="1115616" y="4293096"/>
            <a:ext cx="360040" cy="2880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Dikdörtgen 10"/>
          <p:cNvSpPr/>
          <p:nvPr/>
        </p:nvSpPr>
        <p:spPr>
          <a:xfrm>
            <a:off x="612190" y="6472678"/>
            <a:ext cx="3207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b="0" dirty="0" smtClean="0">
                <a:solidFill>
                  <a:schemeClr val="bg1"/>
                </a:solidFill>
              </a:rPr>
              <a:t>(*) https</a:t>
            </a:r>
            <a:r>
              <a:rPr lang="tr-TR" sz="800" b="0" dirty="0">
                <a:solidFill>
                  <a:schemeClr val="bg1"/>
                </a:solidFill>
              </a:rPr>
              <a:t>://www.mayoclinic.org/medical-professionals/digestive-diseases/news/treatment-of-zenkers-diverticulum/mac-20431393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504245" y="908720"/>
            <a:ext cx="35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*</a:t>
            </a:r>
            <a:endParaRPr lang="tr-TR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473015" y="3548182"/>
            <a:ext cx="35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*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0" y="532259"/>
            <a:ext cx="3076643" cy="2541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Picture 8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2342"/>
            <a:ext cx="3629118" cy="483882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2 Metin kutusu"/>
          <p:cNvSpPr txBox="1">
            <a:spLocks noChangeArrowheads="1"/>
          </p:cNvSpPr>
          <p:nvPr/>
        </p:nvSpPr>
        <p:spPr bwMode="auto">
          <a:xfrm>
            <a:off x="298450" y="5589240"/>
            <a:ext cx="4175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Orta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özofagusta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divertikül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sp>
        <p:nvSpPr>
          <p:cNvPr id="43013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858000" y="6475413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F3591E77-1993-48C1-ADB2-A22335CCC659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71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cxnSp>
        <p:nvCxnSpPr>
          <p:cNvPr id="3" name="Düz Ok Bağlayıcısı 2"/>
          <p:cNvCxnSpPr/>
          <p:nvPr/>
        </p:nvCxnSpPr>
        <p:spPr>
          <a:xfrm>
            <a:off x="827584" y="3501008"/>
            <a:ext cx="5334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Barium swallow showing esophageal diverticulum. A thin streak of barium...  |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73" y="663177"/>
            <a:ext cx="3999755" cy="482799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2 Metin kutusu"/>
          <p:cNvSpPr txBox="1">
            <a:spLocks noChangeArrowheads="1"/>
          </p:cNvSpPr>
          <p:nvPr/>
        </p:nvSpPr>
        <p:spPr bwMode="auto">
          <a:xfrm>
            <a:off x="4435603" y="5589240"/>
            <a:ext cx="4175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Epifrenik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divertikül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cxnSp>
        <p:nvCxnSpPr>
          <p:cNvPr id="4" name="Düz Ok Bağlayıcısı 3"/>
          <p:cNvCxnSpPr/>
          <p:nvPr/>
        </p:nvCxnSpPr>
        <p:spPr bwMode="auto">
          <a:xfrm>
            <a:off x="5004048" y="3789040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Dikdörtgen 4"/>
          <p:cNvSpPr/>
          <p:nvPr/>
        </p:nvSpPr>
        <p:spPr>
          <a:xfrm>
            <a:off x="5878488" y="6244580"/>
            <a:ext cx="326551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900" dirty="0" smtClean="0">
                <a:solidFill>
                  <a:schemeClr val="bg1"/>
                </a:solidFill>
              </a:rPr>
              <a:t>(2</a:t>
            </a:r>
            <a:r>
              <a:rPr lang="tr-TR" sz="800" b="0" dirty="0" smtClean="0">
                <a:solidFill>
                  <a:schemeClr val="bg1"/>
                </a:solidFill>
              </a:rPr>
              <a:t>) https</a:t>
            </a:r>
            <a:r>
              <a:rPr lang="tr-TR" sz="800" b="0" dirty="0">
                <a:solidFill>
                  <a:schemeClr val="bg1"/>
                </a:solidFill>
              </a:rPr>
              <a:t>://www.researchgate.net/figure/Barium-swallow-showing-esophageal-diverticulum-A-thin-streak-of-barium-is-visible_fig2_328926009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3779912" y="663177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1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8244408" y="69269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2</a:t>
            </a:r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4"/>
          <p:cNvGrpSpPr>
            <a:grpSpLocks/>
          </p:cNvGrpSpPr>
          <p:nvPr/>
        </p:nvGrpSpPr>
        <p:grpSpPr bwMode="auto">
          <a:xfrm>
            <a:off x="835025" y="304800"/>
            <a:ext cx="7588250" cy="5562600"/>
            <a:chOff x="406832" y="258910"/>
            <a:chExt cx="8447047" cy="6335051"/>
          </a:xfrm>
        </p:grpSpPr>
        <p:pic>
          <p:nvPicPr>
            <p:cNvPr id="93192" name="Picture 2" descr="C:\Users\Ahmet\Desktop\041.JPG"/>
            <p:cNvPicPr>
              <a:picLocks noChangeAspect="1" noChangeArrowheads="1"/>
            </p:cNvPicPr>
            <p:nvPr/>
          </p:nvPicPr>
          <p:blipFill>
            <a:blip r:embed="rId2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32" y="258910"/>
              <a:ext cx="8447047" cy="6335051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rot="10800000" flipV="1">
              <a:off x="1643847" y="3357733"/>
              <a:ext cx="784621" cy="21514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060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858000" y="639445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C6776C8-623B-4607-B607-3D47EE50CDD5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72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cxnSp>
        <p:nvCxnSpPr>
          <p:cNvPr id="8" name="Straight Arrow Connector 3"/>
          <p:cNvCxnSpPr/>
          <p:nvPr/>
        </p:nvCxnSpPr>
        <p:spPr bwMode="auto">
          <a:xfrm rot="10800000" flipV="1">
            <a:off x="4722813" y="3159125"/>
            <a:ext cx="704850" cy="18891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3"/>
          <p:cNvCxnSpPr/>
          <p:nvPr/>
        </p:nvCxnSpPr>
        <p:spPr bwMode="auto">
          <a:xfrm rot="10800000" flipV="1">
            <a:off x="7572375" y="3159125"/>
            <a:ext cx="704850" cy="18891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Metin kutusu"/>
          <p:cNvSpPr txBox="1">
            <a:spLocks noChangeArrowheads="1"/>
          </p:cNvSpPr>
          <p:nvPr/>
        </p:nvSpPr>
        <p:spPr bwMode="auto">
          <a:xfrm>
            <a:off x="1115617" y="6180197"/>
            <a:ext cx="7307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Aberran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subclavian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arter basısına bağlı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disfaji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(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Dysphagia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Lusoria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)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Ahmet\Desktop\042.JPG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4324350" cy="576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2 Metin kutusu"/>
          <p:cNvSpPr txBox="1">
            <a:spLocks noChangeArrowheads="1"/>
          </p:cNvSpPr>
          <p:nvPr/>
        </p:nvSpPr>
        <p:spPr bwMode="auto">
          <a:xfrm>
            <a:off x="2971800" y="6284913"/>
            <a:ext cx="2735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>
                <a:solidFill>
                  <a:schemeClr val="bg1"/>
                </a:solidFill>
              </a:rPr>
              <a:t>Dysphagia </a:t>
            </a:r>
            <a:r>
              <a:rPr lang="tr-TR" altLang="tr-TR" sz="1800" b="0" dirty="0" err="1">
                <a:solidFill>
                  <a:schemeClr val="bg1"/>
                </a:solidFill>
              </a:rPr>
              <a:t>Lusoria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sp>
        <p:nvSpPr>
          <p:cNvPr id="44036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915150" y="6340475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BA97C4CE-492F-4C32-81D4-F7750DA2E405}" type="slidenum">
              <a:rPr lang="tr-TR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73</a:t>
            </a:fld>
            <a:endParaRPr lang="tr-TR" altLang="tr-TR" sz="1400" smtClean="0">
              <a:solidFill>
                <a:schemeClr val="bg1"/>
              </a:solidFill>
            </a:endParaRPr>
          </a:p>
        </p:txBody>
      </p:sp>
      <p:grpSp>
        <p:nvGrpSpPr>
          <p:cNvPr id="12" name="Grup 11"/>
          <p:cNvGrpSpPr>
            <a:grpSpLocks/>
          </p:cNvGrpSpPr>
          <p:nvPr/>
        </p:nvGrpSpPr>
        <p:grpSpPr bwMode="auto">
          <a:xfrm>
            <a:off x="117475" y="1233488"/>
            <a:ext cx="6183313" cy="4088116"/>
            <a:chOff x="116987" y="1233487"/>
            <a:chExt cx="6183076" cy="4088873"/>
          </a:xfrm>
        </p:grpSpPr>
        <p:sp>
          <p:nvSpPr>
            <p:cNvPr id="92175" name="Serbest Form 4"/>
            <p:cNvSpPr>
              <a:spLocks/>
            </p:cNvSpPr>
            <p:nvPr/>
          </p:nvSpPr>
          <p:spPr bwMode="auto">
            <a:xfrm>
              <a:off x="4690338" y="1233487"/>
              <a:ext cx="1609725" cy="825500"/>
            </a:xfrm>
            <a:custGeom>
              <a:avLst/>
              <a:gdLst>
                <a:gd name="T0" fmla="*/ 1626772 w 1608623"/>
                <a:gd name="T1" fmla="*/ 671518 h 825472"/>
                <a:gd name="T2" fmla="*/ 1576593 w 1608623"/>
                <a:gd name="T3" fmla="*/ 640604 h 825472"/>
                <a:gd name="T4" fmla="*/ 1545232 w 1608623"/>
                <a:gd name="T5" fmla="*/ 584955 h 825472"/>
                <a:gd name="T6" fmla="*/ 1526416 w 1608623"/>
                <a:gd name="T7" fmla="*/ 547863 h 825472"/>
                <a:gd name="T8" fmla="*/ 1463694 w 1608623"/>
                <a:gd name="T9" fmla="*/ 510749 h 825472"/>
                <a:gd name="T10" fmla="*/ 1388429 w 1608623"/>
                <a:gd name="T11" fmla="*/ 455099 h 825472"/>
                <a:gd name="T12" fmla="*/ 1344523 w 1608623"/>
                <a:gd name="T13" fmla="*/ 399472 h 825472"/>
                <a:gd name="T14" fmla="*/ 1300617 w 1608623"/>
                <a:gd name="T15" fmla="*/ 337622 h 825472"/>
                <a:gd name="T16" fmla="*/ 1262984 w 1608623"/>
                <a:gd name="T17" fmla="*/ 288173 h 825472"/>
                <a:gd name="T18" fmla="*/ 1250440 w 1608623"/>
                <a:gd name="T19" fmla="*/ 244880 h 825472"/>
                <a:gd name="T20" fmla="*/ 1231624 w 1608623"/>
                <a:gd name="T21" fmla="*/ 207788 h 825472"/>
                <a:gd name="T22" fmla="*/ 1187718 w 1608623"/>
                <a:gd name="T23" fmla="*/ 152139 h 825472"/>
                <a:gd name="T24" fmla="*/ 1156357 w 1608623"/>
                <a:gd name="T25" fmla="*/ 121225 h 825472"/>
                <a:gd name="T26" fmla="*/ 1112452 w 1608623"/>
                <a:gd name="T27" fmla="*/ 77954 h 825472"/>
                <a:gd name="T28" fmla="*/ 1068552 w 1608623"/>
                <a:gd name="T29" fmla="*/ 47040 h 825472"/>
                <a:gd name="T30" fmla="*/ 1024642 w 1608623"/>
                <a:gd name="T31" fmla="*/ 22305 h 825472"/>
                <a:gd name="T32" fmla="*/ 836477 w 1608623"/>
                <a:gd name="T33" fmla="*/ 28483 h 825472"/>
                <a:gd name="T34" fmla="*/ 723578 w 1608623"/>
                <a:gd name="T35" fmla="*/ 47040 h 825472"/>
                <a:gd name="T36" fmla="*/ 685945 w 1608623"/>
                <a:gd name="T37" fmla="*/ 71754 h 825472"/>
                <a:gd name="T38" fmla="*/ 623223 w 1608623"/>
                <a:gd name="T39" fmla="*/ 133603 h 825472"/>
                <a:gd name="T40" fmla="*/ 560502 w 1608623"/>
                <a:gd name="T41" fmla="*/ 152139 h 825472"/>
                <a:gd name="T42" fmla="*/ 466419 w 1608623"/>
                <a:gd name="T43" fmla="*/ 176874 h 825472"/>
                <a:gd name="T44" fmla="*/ 403697 w 1608623"/>
                <a:gd name="T45" fmla="*/ 201610 h 825472"/>
                <a:gd name="T46" fmla="*/ 340975 w 1608623"/>
                <a:gd name="T47" fmla="*/ 238702 h 825472"/>
                <a:gd name="T48" fmla="*/ 297071 w 1608623"/>
                <a:gd name="T49" fmla="*/ 263437 h 825472"/>
                <a:gd name="T50" fmla="*/ 246895 w 1608623"/>
                <a:gd name="T51" fmla="*/ 300530 h 825472"/>
                <a:gd name="T52" fmla="*/ 165357 w 1608623"/>
                <a:gd name="T53" fmla="*/ 343822 h 825472"/>
                <a:gd name="T54" fmla="*/ 108906 w 1608623"/>
                <a:gd name="T55" fmla="*/ 362357 h 825472"/>
                <a:gd name="T56" fmla="*/ 71272 w 1608623"/>
                <a:gd name="T57" fmla="*/ 380915 h 825472"/>
                <a:gd name="T58" fmla="*/ 27373 w 1608623"/>
                <a:gd name="T59" fmla="*/ 424185 h 825472"/>
                <a:gd name="T60" fmla="*/ 2289 w 1608623"/>
                <a:gd name="T61" fmla="*/ 461299 h 825472"/>
                <a:gd name="T62" fmla="*/ 108906 w 1608623"/>
                <a:gd name="T63" fmla="*/ 448921 h 825472"/>
                <a:gd name="T64" fmla="*/ 190444 w 1608623"/>
                <a:gd name="T65" fmla="*/ 424185 h 825472"/>
                <a:gd name="T66" fmla="*/ 265711 w 1608623"/>
                <a:gd name="T67" fmla="*/ 393271 h 825472"/>
                <a:gd name="T68" fmla="*/ 340975 w 1608623"/>
                <a:gd name="T69" fmla="*/ 362357 h 825472"/>
                <a:gd name="T70" fmla="*/ 422513 w 1608623"/>
                <a:gd name="T71" fmla="*/ 319087 h 825472"/>
                <a:gd name="T72" fmla="*/ 491507 w 1608623"/>
                <a:gd name="T73" fmla="*/ 257259 h 825472"/>
                <a:gd name="T74" fmla="*/ 535415 w 1608623"/>
                <a:gd name="T75" fmla="*/ 226345 h 825472"/>
                <a:gd name="T76" fmla="*/ 610679 w 1608623"/>
                <a:gd name="T77" fmla="*/ 195431 h 825472"/>
                <a:gd name="T78" fmla="*/ 673400 w 1608623"/>
                <a:gd name="T79" fmla="*/ 164517 h 825472"/>
                <a:gd name="T80" fmla="*/ 723578 w 1608623"/>
                <a:gd name="T81" fmla="*/ 145960 h 825472"/>
                <a:gd name="T82" fmla="*/ 968192 w 1608623"/>
                <a:gd name="T83" fmla="*/ 152139 h 825472"/>
                <a:gd name="T84" fmla="*/ 1005826 w 1608623"/>
                <a:gd name="T85" fmla="*/ 189231 h 825472"/>
                <a:gd name="T86" fmla="*/ 1068552 w 1608623"/>
                <a:gd name="T87" fmla="*/ 213966 h 825472"/>
                <a:gd name="T88" fmla="*/ 1131268 w 1608623"/>
                <a:gd name="T89" fmla="*/ 244880 h 825472"/>
                <a:gd name="T90" fmla="*/ 1162630 w 1608623"/>
                <a:gd name="T91" fmla="*/ 300530 h 825472"/>
                <a:gd name="T92" fmla="*/ 1181446 w 1608623"/>
                <a:gd name="T93" fmla="*/ 362357 h 825472"/>
                <a:gd name="T94" fmla="*/ 1200264 w 1608623"/>
                <a:gd name="T95" fmla="*/ 399472 h 825472"/>
                <a:gd name="T96" fmla="*/ 1225352 w 1608623"/>
                <a:gd name="T97" fmla="*/ 442742 h 825472"/>
                <a:gd name="T98" fmla="*/ 1256713 w 1608623"/>
                <a:gd name="T99" fmla="*/ 504570 h 825472"/>
                <a:gd name="T100" fmla="*/ 1281803 w 1608623"/>
                <a:gd name="T101" fmla="*/ 529306 h 825472"/>
                <a:gd name="T102" fmla="*/ 1306891 w 1608623"/>
                <a:gd name="T103" fmla="*/ 591133 h 825472"/>
                <a:gd name="T104" fmla="*/ 1325707 w 1608623"/>
                <a:gd name="T105" fmla="*/ 628226 h 825472"/>
                <a:gd name="T106" fmla="*/ 1363340 w 1608623"/>
                <a:gd name="T107" fmla="*/ 671518 h 825472"/>
                <a:gd name="T108" fmla="*/ 1388429 w 1608623"/>
                <a:gd name="T109" fmla="*/ 702432 h 825472"/>
                <a:gd name="T110" fmla="*/ 1426062 w 1608623"/>
                <a:gd name="T111" fmla="*/ 764260 h 825472"/>
                <a:gd name="T112" fmla="*/ 1469966 w 1608623"/>
                <a:gd name="T113" fmla="*/ 826088 h 825472"/>
                <a:gd name="T114" fmla="*/ 1570320 w 1608623"/>
                <a:gd name="T115" fmla="*/ 770438 h 825472"/>
                <a:gd name="T116" fmla="*/ 1589137 w 1608623"/>
                <a:gd name="T117" fmla="*/ 708611 h 825472"/>
                <a:gd name="T118" fmla="*/ 1614227 w 1608623"/>
                <a:gd name="T119" fmla="*/ 671518 h 8254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08623" h="825472">
                  <a:moveTo>
                    <a:pt x="1608623" y="708083"/>
                  </a:moveTo>
                  <a:cubicBezTo>
                    <a:pt x="1606564" y="695726"/>
                    <a:pt x="1608660" y="681889"/>
                    <a:pt x="1602445" y="671012"/>
                  </a:cubicBezTo>
                  <a:cubicBezTo>
                    <a:pt x="1599214" y="665358"/>
                    <a:pt x="1588995" y="668902"/>
                    <a:pt x="1583910" y="664834"/>
                  </a:cubicBezTo>
                  <a:cubicBezTo>
                    <a:pt x="1543984" y="632894"/>
                    <a:pt x="1599609" y="655652"/>
                    <a:pt x="1553018" y="640120"/>
                  </a:cubicBezTo>
                  <a:cubicBezTo>
                    <a:pt x="1532815" y="579518"/>
                    <a:pt x="1565570" y="665128"/>
                    <a:pt x="1528304" y="609229"/>
                  </a:cubicBezTo>
                  <a:cubicBezTo>
                    <a:pt x="1523594" y="602164"/>
                    <a:pt x="1525471" y="592320"/>
                    <a:pt x="1522126" y="584515"/>
                  </a:cubicBezTo>
                  <a:cubicBezTo>
                    <a:pt x="1519201" y="577690"/>
                    <a:pt x="1513888" y="572158"/>
                    <a:pt x="1509769" y="565980"/>
                  </a:cubicBezTo>
                  <a:cubicBezTo>
                    <a:pt x="1507710" y="559802"/>
                    <a:pt x="1506156" y="553431"/>
                    <a:pt x="1503591" y="547445"/>
                  </a:cubicBezTo>
                  <a:cubicBezTo>
                    <a:pt x="1494184" y="525496"/>
                    <a:pt x="1491287" y="522811"/>
                    <a:pt x="1478877" y="504196"/>
                  </a:cubicBezTo>
                  <a:cubicBezTo>
                    <a:pt x="1466520" y="506256"/>
                    <a:pt x="1453960" y="513413"/>
                    <a:pt x="1441807" y="510375"/>
                  </a:cubicBezTo>
                  <a:cubicBezTo>
                    <a:pt x="1427399" y="506773"/>
                    <a:pt x="1417094" y="493899"/>
                    <a:pt x="1404737" y="485661"/>
                  </a:cubicBezTo>
                  <a:cubicBezTo>
                    <a:pt x="1378932" y="468457"/>
                    <a:pt x="1391453" y="478554"/>
                    <a:pt x="1367666" y="454769"/>
                  </a:cubicBezTo>
                  <a:cubicBezTo>
                    <a:pt x="1365607" y="448591"/>
                    <a:pt x="1365486" y="441375"/>
                    <a:pt x="1361488" y="436234"/>
                  </a:cubicBezTo>
                  <a:cubicBezTo>
                    <a:pt x="1350759" y="422440"/>
                    <a:pt x="1336775" y="411521"/>
                    <a:pt x="1324418" y="399164"/>
                  </a:cubicBezTo>
                  <a:cubicBezTo>
                    <a:pt x="1318240" y="392986"/>
                    <a:pt x="1309791" y="388444"/>
                    <a:pt x="1305883" y="380629"/>
                  </a:cubicBezTo>
                  <a:cubicBezTo>
                    <a:pt x="1302842" y="374547"/>
                    <a:pt x="1288447" y="343202"/>
                    <a:pt x="1281169" y="337380"/>
                  </a:cubicBezTo>
                  <a:cubicBezTo>
                    <a:pt x="1276084" y="333312"/>
                    <a:pt x="1268812" y="333261"/>
                    <a:pt x="1262634" y="331202"/>
                  </a:cubicBezTo>
                  <a:cubicBezTo>
                    <a:pt x="1248147" y="287735"/>
                    <a:pt x="1267001" y="341391"/>
                    <a:pt x="1244099" y="287953"/>
                  </a:cubicBezTo>
                  <a:cubicBezTo>
                    <a:pt x="1241534" y="281967"/>
                    <a:pt x="1239710" y="275680"/>
                    <a:pt x="1237921" y="269418"/>
                  </a:cubicBezTo>
                  <a:cubicBezTo>
                    <a:pt x="1235588" y="261253"/>
                    <a:pt x="1235087" y="252509"/>
                    <a:pt x="1231742" y="244704"/>
                  </a:cubicBezTo>
                  <a:cubicBezTo>
                    <a:pt x="1228817" y="237879"/>
                    <a:pt x="1223504" y="232347"/>
                    <a:pt x="1219385" y="226169"/>
                  </a:cubicBezTo>
                  <a:cubicBezTo>
                    <a:pt x="1217326" y="219991"/>
                    <a:pt x="1217205" y="212775"/>
                    <a:pt x="1213207" y="207634"/>
                  </a:cubicBezTo>
                  <a:cubicBezTo>
                    <a:pt x="1202478" y="193840"/>
                    <a:pt x="1176137" y="170564"/>
                    <a:pt x="1176137" y="170564"/>
                  </a:cubicBezTo>
                  <a:cubicBezTo>
                    <a:pt x="1174077" y="164386"/>
                    <a:pt x="1174026" y="157114"/>
                    <a:pt x="1169958" y="152029"/>
                  </a:cubicBezTo>
                  <a:cubicBezTo>
                    <a:pt x="1165319" y="146231"/>
                    <a:pt x="1156674" y="144923"/>
                    <a:pt x="1151423" y="139672"/>
                  </a:cubicBezTo>
                  <a:cubicBezTo>
                    <a:pt x="1146172" y="134421"/>
                    <a:pt x="1143185" y="127315"/>
                    <a:pt x="1139066" y="121137"/>
                  </a:cubicBezTo>
                  <a:cubicBezTo>
                    <a:pt x="1137007" y="114959"/>
                    <a:pt x="1137493" y="107207"/>
                    <a:pt x="1132888" y="102602"/>
                  </a:cubicBezTo>
                  <a:cubicBezTo>
                    <a:pt x="1122387" y="92101"/>
                    <a:pt x="1107699" y="86798"/>
                    <a:pt x="1095818" y="77888"/>
                  </a:cubicBezTo>
                  <a:cubicBezTo>
                    <a:pt x="1087580" y="71710"/>
                    <a:pt x="1079483" y="65338"/>
                    <a:pt x="1071104" y="59353"/>
                  </a:cubicBezTo>
                  <a:cubicBezTo>
                    <a:pt x="1065062" y="55037"/>
                    <a:pt x="1058273" y="51750"/>
                    <a:pt x="1052569" y="46996"/>
                  </a:cubicBezTo>
                  <a:cubicBezTo>
                    <a:pt x="1045857" y="41402"/>
                    <a:pt x="1041620" y="32796"/>
                    <a:pt x="1034034" y="28461"/>
                  </a:cubicBezTo>
                  <a:cubicBezTo>
                    <a:pt x="1026662" y="24248"/>
                    <a:pt x="1017559" y="24342"/>
                    <a:pt x="1009321" y="22283"/>
                  </a:cubicBezTo>
                  <a:cubicBezTo>
                    <a:pt x="955028" y="-13911"/>
                    <a:pt x="986102" y="1522"/>
                    <a:pt x="854861" y="16104"/>
                  </a:cubicBezTo>
                  <a:cubicBezTo>
                    <a:pt x="843838" y="17329"/>
                    <a:pt x="834924" y="26731"/>
                    <a:pt x="823969" y="28461"/>
                  </a:cubicBezTo>
                  <a:cubicBezTo>
                    <a:pt x="795417" y="32969"/>
                    <a:pt x="766304" y="32580"/>
                    <a:pt x="737472" y="34639"/>
                  </a:cubicBezTo>
                  <a:cubicBezTo>
                    <a:pt x="729234" y="38758"/>
                    <a:pt x="721224" y="43368"/>
                    <a:pt x="712758" y="46996"/>
                  </a:cubicBezTo>
                  <a:cubicBezTo>
                    <a:pt x="706772" y="49562"/>
                    <a:pt x="699642" y="49562"/>
                    <a:pt x="694223" y="53175"/>
                  </a:cubicBezTo>
                  <a:cubicBezTo>
                    <a:pt x="686953" y="58022"/>
                    <a:pt x="681866" y="65532"/>
                    <a:pt x="675688" y="71710"/>
                  </a:cubicBezTo>
                  <a:cubicBezTo>
                    <a:pt x="662508" y="111251"/>
                    <a:pt x="680631" y="73358"/>
                    <a:pt x="650975" y="96423"/>
                  </a:cubicBezTo>
                  <a:cubicBezTo>
                    <a:pt x="637181" y="107152"/>
                    <a:pt x="630857" y="129254"/>
                    <a:pt x="613904" y="133493"/>
                  </a:cubicBezTo>
                  <a:cubicBezTo>
                    <a:pt x="605666" y="135553"/>
                    <a:pt x="597324" y="137232"/>
                    <a:pt x="589191" y="139672"/>
                  </a:cubicBezTo>
                  <a:cubicBezTo>
                    <a:pt x="576715" y="143415"/>
                    <a:pt x="564893" y="149475"/>
                    <a:pt x="552121" y="152029"/>
                  </a:cubicBezTo>
                  <a:cubicBezTo>
                    <a:pt x="533834" y="155686"/>
                    <a:pt x="515050" y="156148"/>
                    <a:pt x="496515" y="158207"/>
                  </a:cubicBezTo>
                  <a:cubicBezTo>
                    <a:pt x="443396" y="193621"/>
                    <a:pt x="510604" y="151163"/>
                    <a:pt x="459445" y="176742"/>
                  </a:cubicBezTo>
                  <a:cubicBezTo>
                    <a:pt x="452803" y="180063"/>
                    <a:pt x="447735" y="186174"/>
                    <a:pt x="440910" y="189099"/>
                  </a:cubicBezTo>
                  <a:cubicBezTo>
                    <a:pt x="413171" y="200987"/>
                    <a:pt x="421726" y="189424"/>
                    <a:pt x="397661" y="201456"/>
                  </a:cubicBezTo>
                  <a:cubicBezTo>
                    <a:pt x="378531" y="211021"/>
                    <a:pt x="374009" y="221149"/>
                    <a:pt x="354412" y="232347"/>
                  </a:cubicBezTo>
                  <a:cubicBezTo>
                    <a:pt x="348757" y="235578"/>
                    <a:pt x="342055" y="236466"/>
                    <a:pt x="335877" y="238526"/>
                  </a:cubicBezTo>
                  <a:cubicBezTo>
                    <a:pt x="327639" y="244704"/>
                    <a:pt x="320104" y="251952"/>
                    <a:pt x="311164" y="257061"/>
                  </a:cubicBezTo>
                  <a:cubicBezTo>
                    <a:pt x="305510" y="260292"/>
                    <a:pt x="298454" y="260327"/>
                    <a:pt x="292629" y="263239"/>
                  </a:cubicBezTo>
                  <a:cubicBezTo>
                    <a:pt x="285987" y="266560"/>
                    <a:pt x="280272" y="271477"/>
                    <a:pt x="274093" y="275596"/>
                  </a:cubicBezTo>
                  <a:cubicBezTo>
                    <a:pt x="251264" y="309841"/>
                    <a:pt x="274798" y="282757"/>
                    <a:pt x="243202" y="300310"/>
                  </a:cubicBezTo>
                  <a:cubicBezTo>
                    <a:pt x="230220" y="307522"/>
                    <a:pt x="219414" y="318381"/>
                    <a:pt x="206131" y="325023"/>
                  </a:cubicBezTo>
                  <a:cubicBezTo>
                    <a:pt x="124181" y="366000"/>
                    <a:pt x="226509" y="316290"/>
                    <a:pt x="162883" y="343558"/>
                  </a:cubicBezTo>
                  <a:cubicBezTo>
                    <a:pt x="154417" y="347186"/>
                    <a:pt x="146907" y="353002"/>
                    <a:pt x="138169" y="355915"/>
                  </a:cubicBezTo>
                  <a:cubicBezTo>
                    <a:pt x="128207" y="359236"/>
                    <a:pt x="117574" y="360034"/>
                    <a:pt x="107277" y="362093"/>
                  </a:cubicBezTo>
                  <a:cubicBezTo>
                    <a:pt x="101099" y="366212"/>
                    <a:pt x="95383" y="371129"/>
                    <a:pt x="88742" y="374450"/>
                  </a:cubicBezTo>
                  <a:cubicBezTo>
                    <a:pt x="82917" y="377363"/>
                    <a:pt x="75292" y="376561"/>
                    <a:pt x="70207" y="380629"/>
                  </a:cubicBezTo>
                  <a:cubicBezTo>
                    <a:pt x="30287" y="412566"/>
                    <a:pt x="85901" y="389814"/>
                    <a:pt x="39315" y="405342"/>
                  </a:cubicBezTo>
                  <a:cubicBezTo>
                    <a:pt x="35196" y="411520"/>
                    <a:pt x="31712" y="418173"/>
                    <a:pt x="26958" y="423877"/>
                  </a:cubicBezTo>
                  <a:cubicBezTo>
                    <a:pt x="21364" y="430589"/>
                    <a:pt x="13270" y="435142"/>
                    <a:pt x="8423" y="442412"/>
                  </a:cubicBezTo>
                  <a:cubicBezTo>
                    <a:pt x="4811" y="447831"/>
                    <a:pt x="-4162" y="459782"/>
                    <a:pt x="2245" y="460947"/>
                  </a:cubicBezTo>
                  <a:cubicBezTo>
                    <a:pt x="26644" y="465383"/>
                    <a:pt x="51672" y="456828"/>
                    <a:pt x="76385" y="454769"/>
                  </a:cubicBezTo>
                  <a:cubicBezTo>
                    <a:pt x="86682" y="452710"/>
                    <a:pt x="97315" y="451912"/>
                    <a:pt x="107277" y="448591"/>
                  </a:cubicBezTo>
                  <a:cubicBezTo>
                    <a:pt x="145064" y="435995"/>
                    <a:pt x="118128" y="437256"/>
                    <a:pt x="150526" y="430056"/>
                  </a:cubicBezTo>
                  <a:cubicBezTo>
                    <a:pt x="162755" y="427338"/>
                    <a:pt x="175239" y="425937"/>
                    <a:pt x="187596" y="423877"/>
                  </a:cubicBezTo>
                  <a:cubicBezTo>
                    <a:pt x="256405" y="389473"/>
                    <a:pt x="169725" y="430579"/>
                    <a:pt x="237023" y="405342"/>
                  </a:cubicBezTo>
                  <a:cubicBezTo>
                    <a:pt x="245647" y="402108"/>
                    <a:pt x="253185" y="396406"/>
                    <a:pt x="261737" y="392985"/>
                  </a:cubicBezTo>
                  <a:cubicBezTo>
                    <a:pt x="273830" y="388148"/>
                    <a:pt x="298807" y="380629"/>
                    <a:pt x="298807" y="380629"/>
                  </a:cubicBezTo>
                  <a:cubicBezTo>
                    <a:pt x="351916" y="345222"/>
                    <a:pt x="284727" y="387668"/>
                    <a:pt x="335877" y="362093"/>
                  </a:cubicBezTo>
                  <a:cubicBezTo>
                    <a:pt x="378542" y="340760"/>
                    <a:pt x="327693" y="356417"/>
                    <a:pt x="379126" y="343558"/>
                  </a:cubicBezTo>
                  <a:cubicBezTo>
                    <a:pt x="391483" y="335320"/>
                    <a:pt x="407958" y="331202"/>
                    <a:pt x="416196" y="318845"/>
                  </a:cubicBezTo>
                  <a:cubicBezTo>
                    <a:pt x="427180" y="302370"/>
                    <a:pt x="430621" y="294583"/>
                    <a:pt x="447088" y="281775"/>
                  </a:cubicBezTo>
                  <a:cubicBezTo>
                    <a:pt x="458811" y="272657"/>
                    <a:pt x="472277" y="265971"/>
                    <a:pt x="484158" y="257061"/>
                  </a:cubicBezTo>
                  <a:cubicBezTo>
                    <a:pt x="492396" y="250883"/>
                    <a:pt x="500493" y="244511"/>
                    <a:pt x="508872" y="238526"/>
                  </a:cubicBezTo>
                  <a:cubicBezTo>
                    <a:pt x="514914" y="234210"/>
                    <a:pt x="521703" y="230923"/>
                    <a:pt x="527407" y="226169"/>
                  </a:cubicBezTo>
                  <a:cubicBezTo>
                    <a:pt x="534119" y="220575"/>
                    <a:pt x="538356" y="211969"/>
                    <a:pt x="545942" y="207634"/>
                  </a:cubicBezTo>
                  <a:cubicBezTo>
                    <a:pt x="550637" y="204951"/>
                    <a:pt x="599686" y="195650"/>
                    <a:pt x="601548" y="195277"/>
                  </a:cubicBezTo>
                  <a:cubicBezTo>
                    <a:pt x="637170" y="171529"/>
                    <a:pt x="602805" y="192091"/>
                    <a:pt x="638618" y="176742"/>
                  </a:cubicBezTo>
                  <a:cubicBezTo>
                    <a:pt x="647083" y="173114"/>
                    <a:pt x="654866" y="168013"/>
                    <a:pt x="663331" y="164385"/>
                  </a:cubicBezTo>
                  <a:cubicBezTo>
                    <a:pt x="669317" y="161820"/>
                    <a:pt x="675768" y="160494"/>
                    <a:pt x="681866" y="158207"/>
                  </a:cubicBezTo>
                  <a:cubicBezTo>
                    <a:pt x="692250" y="154313"/>
                    <a:pt x="701914" y="148174"/>
                    <a:pt x="712758" y="145850"/>
                  </a:cubicBezTo>
                  <a:cubicBezTo>
                    <a:pt x="730993" y="141942"/>
                    <a:pt x="749829" y="141731"/>
                    <a:pt x="768364" y="139672"/>
                  </a:cubicBezTo>
                  <a:cubicBezTo>
                    <a:pt x="830148" y="143791"/>
                    <a:pt x="892536" y="142470"/>
                    <a:pt x="953715" y="152029"/>
                  </a:cubicBezTo>
                  <a:cubicBezTo>
                    <a:pt x="961051" y="153175"/>
                    <a:pt x="960821" y="165313"/>
                    <a:pt x="966072" y="170564"/>
                  </a:cubicBezTo>
                  <a:cubicBezTo>
                    <a:pt x="973353" y="177845"/>
                    <a:pt x="981845" y="183990"/>
                    <a:pt x="990785" y="189099"/>
                  </a:cubicBezTo>
                  <a:cubicBezTo>
                    <a:pt x="997675" y="193036"/>
                    <a:pt x="1028690" y="200120"/>
                    <a:pt x="1034034" y="201456"/>
                  </a:cubicBezTo>
                  <a:cubicBezTo>
                    <a:pt x="1040212" y="205575"/>
                    <a:pt x="1045928" y="210491"/>
                    <a:pt x="1052569" y="213812"/>
                  </a:cubicBezTo>
                  <a:cubicBezTo>
                    <a:pt x="1058394" y="216725"/>
                    <a:pt x="1065449" y="216760"/>
                    <a:pt x="1071104" y="219991"/>
                  </a:cubicBezTo>
                  <a:cubicBezTo>
                    <a:pt x="1123465" y="249912"/>
                    <a:pt x="1071859" y="230540"/>
                    <a:pt x="1114353" y="244704"/>
                  </a:cubicBezTo>
                  <a:cubicBezTo>
                    <a:pt x="1120531" y="250882"/>
                    <a:pt x="1128645" y="255601"/>
                    <a:pt x="1132888" y="263239"/>
                  </a:cubicBezTo>
                  <a:cubicBezTo>
                    <a:pt x="1139214" y="274625"/>
                    <a:pt x="1141126" y="287953"/>
                    <a:pt x="1145245" y="300310"/>
                  </a:cubicBezTo>
                  <a:cubicBezTo>
                    <a:pt x="1149364" y="312667"/>
                    <a:pt x="1154443" y="324744"/>
                    <a:pt x="1157602" y="337380"/>
                  </a:cubicBezTo>
                  <a:cubicBezTo>
                    <a:pt x="1159661" y="345618"/>
                    <a:pt x="1160435" y="354288"/>
                    <a:pt x="1163780" y="362093"/>
                  </a:cubicBezTo>
                  <a:cubicBezTo>
                    <a:pt x="1166705" y="368918"/>
                    <a:pt x="1172018" y="374450"/>
                    <a:pt x="1176137" y="380629"/>
                  </a:cubicBezTo>
                  <a:cubicBezTo>
                    <a:pt x="1178196" y="386807"/>
                    <a:pt x="1180526" y="392902"/>
                    <a:pt x="1182315" y="399164"/>
                  </a:cubicBezTo>
                  <a:cubicBezTo>
                    <a:pt x="1184648" y="407328"/>
                    <a:pt x="1184280" y="416505"/>
                    <a:pt x="1188493" y="423877"/>
                  </a:cubicBezTo>
                  <a:cubicBezTo>
                    <a:pt x="1192828" y="431463"/>
                    <a:pt x="1201435" y="435700"/>
                    <a:pt x="1207029" y="442412"/>
                  </a:cubicBezTo>
                  <a:cubicBezTo>
                    <a:pt x="1211783" y="448116"/>
                    <a:pt x="1215266" y="454769"/>
                    <a:pt x="1219385" y="460947"/>
                  </a:cubicBezTo>
                  <a:cubicBezTo>
                    <a:pt x="1232246" y="512386"/>
                    <a:pt x="1216586" y="461526"/>
                    <a:pt x="1237921" y="504196"/>
                  </a:cubicBezTo>
                  <a:cubicBezTo>
                    <a:pt x="1240833" y="510021"/>
                    <a:pt x="1239494" y="518126"/>
                    <a:pt x="1244099" y="522731"/>
                  </a:cubicBezTo>
                  <a:cubicBezTo>
                    <a:pt x="1248704" y="527336"/>
                    <a:pt x="1256456" y="526850"/>
                    <a:pt x="1262634" y="528910"/>
                  </a:cubicBezTo>
                  <a:cubicBezTo>
                    <a:pt x="1277119" y="572369"/>
                    <a:pt x="1258270" y="518729"/>
                    <a:pt x="1281169" y="572158"/>
                  </a:cubicBezTo>
                  <a:cubicBezTo>
                    <a:pt x="1283735" y="578144"/>
                    <a:pt x="1284436" y="584868"/>
                    <a:pt x="1287348" y="590693"/>
                  </a:cubicBezTo>
                  <a:cubicBezTo>
                    <a:pt x="1290669" y="597335"/>
                    <a:pt x="1296383" y="602587"/>
                    <a:pt x="1299704" y="609229"/>
                  </a:cubicBezTo>
                  <a:cubicBezTo>
                    <a:pt x="1302616" y="615054"/>
                    <a:pt x="1301278" y="623159"/>
                    <a:pt x="1305883" y="627764"/>
                  </a:cubicBezTo>
                  <a:cubicBezTo>
                    <a:pt x="1310488" y="632369"/>
                    <a:pt x="1318240" y="631883"/>
                    <a:pt x="1324418" y="633942"/>
                  </a:cubicBezTo>
                  <a:cubicBezTo>
                    <a:pt x="1339946" y="680530"/>
                    <a:pt x="1318999" y="623105"/>
                    <a:pt x="1342953" y="671012"/>
                  </a:cubicBezTo>
                  <a:cubicBezTo>
                    <a:pt x="1345865" y="676837"/>
                    <a:pt x="1345063" y="684462"/>
                    <a:pt x="1349131" y="689547"/>
                  </a:cubicBezTo>
                  <a:cubicBezTo>
                    <a:pt x="1353770" y="695345"/>
                    <a:pt x="1361488" y="697785"/>
                    <a:pt x="1367666" y="701904"/>
                  </a:cubicBezTo>
                  <a:cubicBezTo>
                    <a:pt x="1372087" y="724007"/>
                    <a:pt x="1370293" y="735422"/>
                    <a:pt x="1386202" y="751331"/>
                  </a:cubicBezTo>
                  <a:cubicBezTo>
                    <a:pt x="1391453" y="756582"/>
                    <a:pt x="1398559" y="759569"/>
                    <a:pt x="1404737" y="763688"/>
                  </a:cubicBezTo>
                  <a:cubicBezTo>
                    <a:pt x="1408513" y="775018"/>
                    <a:pt x="1416098" y="808611"/>
                    <a:pt x="1429450" y="819293"/>
                  </a:cubicBezTo>
                  <a:cubicBezTo>
                    <a:pt x="1434535" y="823361"/>
                    <a:pt x="1441807" y="823412"/>
                    <a:pt x="1447985" y="825472"/>
                  </a:cubicBezTo>
                  <a:cubicBezTo>
                    <a:pt x="1515594" y="791668"/>
                    <a:pt x="1487925" y="801861"/>
                    <a:pt x="1528304" y="788402"/>
                  </a:cubicBezTo>
                  <a:cubicBezTo>
                    <a:pt x="1534482" y="782223"/>
                    <a:pt x="1541992" y="777136"/>
                    <a:pt x="1546839" y="769866"/>
                  </a:cubicBezTo>
                  <a:cubicBezTo>
                    <a:pt x="1550452" y="764447"/>
                    <a:pt x="1551147" y="757569"/>
                    <a:pt x="1553018" y="751331"/>
                  </a:cubicBezTo>
                  <a:cubicBezTo>
                    <a:pt x="1557326" y="736970"/>
                    <a:pt x="1561067" y="722444"/>
                    <a:pt x="1565375" y="708083"/>
                  </a:cubicBezTo>
                  <a:cubicBezTo>
                    <a:pt x="1567246" y="701845"/>
                    <a:pt x="1567940" y="694966"/>
                    <a:pt x="1571553" y="689547"/>
                  </a:cubicBezTo>
                  <a:cubicBezTo>
                    <a:pt x="1576400" y="682277"/>
                    <a:pt x="1584494" y="677724"/>
                    <a:pt x="1590088" y="671012"/>
                  </a:cubicBezTo>
                  <a:cubicBezTo>
                    <a:pt x="1594842" y="665308"/>
                    <a:pt x="1602445" y="652477"/>
                    <a:pt x="1602445" y="652477"/>
                  </a:cubicBezTo>
                </a:path>
              </a:pathLst>
            </a:custGeom>
            <a:solidFill>
              <a:srgbClr val="FF0000">
                <a:alpha val="43137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2176" name="Metin kutusu 8"/>
            <p:cNvSpPr txBox="1">
              <a:spLocks noChangeArrowheads="1"/>
            </p:cNvSpPr>
            <p:nvPr/>
          </p:nvSpPr>
          <p:spPr bwMode="auto">
            <a:xfrm>
              <a:off x="116987" y="3752410"/>
              <a:ext cx="3302270" cy="156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600" b="0" dirty="0" err="1" smtClean="0">
                  <a:solidFill>
                    <a:schemeClr val="bg1"/>
                  </a:solidFill>
                </a:rPr>
                <a:t>Aortik</a:t>
              </a:r>
              <a:r>
                <a:rPr lang="tr-TR" altLang="tr-TR" sz="1600" b="0" dirty="0" smtClean="0">
                  <a:solidFill>
                    <a:schemeClr val="bg1"/>
                  </a:solidFill>
                </a:rPr>
                <a:t> </a:t>
              </a:r>
              <a:r>
                <a:rPr lang="tr-TR" altLang="tr-TR" sz="1600" b="0" dirty="0" err="1" smtClean="0">
                  <a:solidFill>
                    <a:schemeClr val="bg1"/>
                  </a:solidFill>
                </a:rPr>
                <a:t>arkusun</a:t>
              </a:r>
              <a:r>
                <a:rPr lang="tr-TR" altLang="tr-TR" sz="1600" b="0" dirty="0" smtClean="0">
                  <a:solidFill>
                    <a:schemeClr val="bg1"/>
                  </a:solidFill>
                </a:rPr>
                <a:t> sol tarafından </a:t>
              </a:r>
              <a:r>
                <a:rPr lang="tr-TR" altLang="tr-TR" sz="1600" b="0" dirty="0" err="1" smtClean="0">
                  <a:solidFill>
                    <a:schemeClr val="bg1"/>
                  </a:solidFill>
                </a:rPr>
                <a:t>aberan</a:t>
              </a:r>
              <a:r>
                <a:rPr lang="tr-TR" altLang="tr-TR" sz="1600" b="0" dirty="0" smtClean="0">
                  <a:solidFill>
                    <a:schemeClr val="bg1"/>
                  </a:solidFill>
                </a:rPr>
                <a:t> olarak çıkan sağ </a:t>
              </a:r>
              <a:r>
                <a:rPr lang="tr-TR" altLang="tr-TR" sz="1600" b="0" dirty="0" err="1" smtClean="0">
                  <a:solidFill>
                    <a:schemeClr val="bg1"/>
                  </a:solidFill>
                </a:rPr>
                <a:t>subclavian</a:t>
              </a:r>
              <a:r>
                <a:rPr lang="tr-TR" altLang="tr-TR" sz="1600" b="0" dirty="0" smtClean="0">
                  <a:solidFill>
                    <a:schemeClr val="bg1"/>
                  </a:solidFill>
                </a:rPr>
                <a:t> </a:t>
              </a:r>
              <a:r>
                <a:rPr lang="tr-TR" altLang="tr-TR" sz="1600" b="0" dirty="0" err="1" smtClean="0">
                  <a:solidFill>
                    <a:schemeClr val="bg1"/>
                  </a:solidFill>
                </a:rPr>
                <a:t>atrerin</a:t>
              </a:r>
              <a:r>
                <a:rPr lang="tr-TR" altLang="tr-TR" sz="1600" b="0" dirty="0" smtClean="0">
                  <a:solidFill>
                    <a:schemeClr val="bg1"/>
                  </a:solidFill>
                </a:rPr>
                <a:t>  </a:t>
              </a:r>
              <a:r>
                <a:rPr lang="tr-TR" altLang="tr-TR" sz="1600" b="0" dirty="0" err="1" smtClean="0">
                  <a:solidFill>
                    <a:schemeClr val="bg1"/>
                  </a:solidFill>
                </a:rPr>
                <a:t>özofagusa</a:t>
              </a:r>
              <a:r>
                <a:rPr lang="tr-TR" altLang="tr-TR" sz="1600" b="0" dirty="0" smtClean="0">
                  <a:solidFill>
                    <a:schemeClr val="bg1"/>
                  </a:solidFill>
                </a:rPr>
                <a:t> çaprazlayarak sağ geçerken oluşturduğu bası </a:t>
              </a:r>
              <a:r>
                <a:rPr lang="tr-TR" altLang="tr-TR" sz="1600" b="0" dirty="0" err="1" smtClean="0">
                  <a:solidFill>
                    <a:schemeClr val="bg1"/>
                  </a:solidFill>
                </a:rPr>
                <a:t>disfajiye</a:t>
              </a:r>
              <a:r>
                <a:rPr lang="tr-TR" altLang="tr-TR" sz="1600" b="0" dirty="0" smtClean="0">
                  <a:solidFill>
                    <a:schemeClr val="bg1"/>
                  </a:solidFill>
                </a:rPr>
                <a:t> neden olabilir.</a:t>
              </a:r>
              <a:endParaRPr lang="tr-TR" altLang="tr-TR" sz="16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Düz Bağlayıcı 9"/>
            <p:cNvCxnSpPr>
              <a:stCxn id="92175" idx="19"/>
            </p:cNvCxnSpPr>
            <p:nvPr/>
          </p:nvCxnSpPr>
          <p:spPr>
            <a:xfrm flipH="1">
              <a:off x="2771185" y="1366862"/>
              <a:ext cx="2535141" cy="232453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 10"/>
          <p:cNvGrpSpPr>
            <a:grpSpLocks/>
          </p:cNvGrpSpPr>
          <p:nvPr/>
        </p:nvGrpSpPr>
        <p:grpSpPr bwMode="auto">
          <a:xfrm>
            <a:off x="250825" y="930274"/>
            <a:ext cx="5597524" cy="1255714"/>
            <a:chOff x="250997" y="930912"/>
            <a:chExt cx="5597352" cy="1255077"/>
          </a:xfrm>
        </p:grpSpPr>
        <p:sp>
          <p:nvSpPr>
            <p:cNvPr id="92172" name="Serbest Form 2"/>
            <p:cNvSpPr>
              <a:spLocks/>
            </p:cNvSpPr>
            <p:nvPr/>
          </p:nvSpPr>
          <p:spPr bwMode="auto">
            <a:xfrm rot="780273">
              <a:off x="3717925" y="1681163"/>
              <a:ext cx="2130424" cy="504826"/>
            </a:xfrm>
            <a:custGeom>
              <a:avLst/>
              <a:gdLst>
                <a:gd name="T0" fmla="*/ 1645861 w 2155394"/>
                <a:gd name="T1" fmla="*/ 54 h 766300"/>
                <a:gd name="T2" fmla="*/ 1612393 w 2155394"/>
                <a:gd name="T3" fmla="*/ 43 h 766300"/>
                <a:gd name="T4" fmla="*/ 1564583 w 2155394"/>
                <a:gd name="T5" fmla="*/ 34 h 766300"/>
                <a:gd name="T6" fmla="*/ 1497643 w 2155394"/>
                <a:gd name="T7" fmla="*/ 26 h 766300"/>
                <a:gd name="T8" fmla="*/ 1430705 w 2155394"/>
                <a:gd name="T9" fmla="*/ 19 h 766300"/>
                <a:gd name="T10" fmla="*/ 1387672 w 2155394"/>
                <a:gd name="T11" fmla="*/ 16 h 766300"/>
                <a:gd name="T12" fmla="*/ 1339858 w 2155394"/>
                <a:gd name="T13" fmla="*/ 13 h 766300"/>
                <a:gd name="T14" fmla="*/ 1287266 w 2155394"/>
                <a:gd name="T15" fmla="*/ 9 h 766300"/>
                <a:gd name="T16" fmla="*/ 1172515 w 2155394"/>
                <a:gd name="T17" fmla="*/ 5 h 766300"/>
                <a:gd name="T18" fmla="*/ 1043423 w 2155394"/>
                <a:gd name="T19" fmla="*/ 2 h 766300"/>
                <a:gd name="T20" fmla="*/ 856951 w 2155394"/>
                <a:gd name="T21" fmla="*/ 2 h 766300"/>
                <a:gd name="T22" fmla="*/ 790012 w 2155394"/>
                <a:gd name="T23" fmla="*/ 6 h 766300"/>
                <a:gd name="T24" fmla="*/ 656135 w 2155394"/>
                <a:gd name="T25" fmla="*/ 11 h 766300"/>
                <a:gd name="T26" fmla="*/ 560511 w 2155394"/>
                <a:gd name="T27" fmla="*/ 13 h 766300"/>
                <a:gd name="T28" fmla="*/ 431416 w 2155394"/>
                <a:gd name="T29" fmla="*/ 16 h 766300"/>
                <a:gd name="T30" fmla="*/ 354914 w 2155394"/>
                <a:gd name="T31" fmla="*/ 20 h 766300"/>
                <a:gd name="T32" fmla="*/ 259290 w 2155394"/>
                <a:gd name="T33" fmla="*/ 25 h 766300"/>
                <a:gd name="T34" fmla="*/ 225819 w 2155394"/>
                <a:gd name="T35" fmla="*/ 28 h 766300"/>
                <a:gd name="T36" fmla="*/ 163664 w 2155394"/>
                <a:gd name="T37" fmla="*/ 32 h 766300"/>
                <a:gd name="T38" fmla="*/ 106288 w 2155394"/>
                <a:gd name="T39" fmla="*/ 38 h 766300"/>
                <a:gd name="T40" fmla="*/ 48910 w 2155394"/>
                <a:gd name="T41" fmla="*/ 44 h 766300"/>
                <a:gd name="T42" fmla="*/ 20226 w 2155394"/>
                <a:gd name="T43" fmla="*/ 52 h 766300"/>
                <a:gd name="T44" fmla="*/ 25006 w 2155394"/>
                <a:gd name="T45" fmla="*/ 64 h 766300"/>
                <a:gd name="T46" fmla="*/ 216256 w 2155394"/>
                <a:gd name="T47" fmla="*/ 61 h 766300"/>
                <a:gd name="T48" fmla="*/ 264072 w 2155394"/>
                <a:gd name="T49" fmla="*/ 55 h 766300"/>
                <a:gd name="T50" fmla="*/ 326228 w 2155394"/>
                <a:gd name="T51" fmla="*/ 46 h 766300"/>
                <a:gd name="T52" fmla="*/ 374040 w 2155394"/>
                <a:gd name="T53" fmla="*/ 42 h 766300"/>
                <a:gd name="T54" fmla="*/ 455323 w 2155394"/>
                <a:gd name="T55" fmla="*/ 36 h 766300"/>
                <a:gd name="T56" fmla="*/ 550950 w 2155394"/>
                <a:gd name="T57" fmla="*/ 26 h 766300"/>
                <a:gd name="T58" fmla="*/ 637011 w 2155394"/>
                <a:gd name="T59" fmla="*/ 23 h 766300"/>
                <a:gd name="T60" fmla="*/ 708731 w 2155394"/>
                <a:gd name="T61" fmla="*/ 19 h 766300"/>
                <a:gd name="T62" fmla="*/ 866513 w 2155394"/>
                <a:gd name="T63" fmla="*/ 15 h 766300"/>
                <a:gd name="T64" fmla="*/ 1081671 w 2155394"/>
                <a:gd name="T65" fmla="*/ 18 h 766300"/>
                <a:gd name="T66" fmla="*/ 1167735 w 2155394"/>
                <a:gd name="T67" fmla="*/ 27 h 766300"/>
                <a:gd name="T68" fmla="*/ 1258578 w 2155394"/>
                <a:gd name="T69" fmla="*/ 32 h 766300"/>
                <a:gd name="T70" fmla="*/ 1325517 w 2155394"/>
                <a:gd name="T71" fmla="*/ 38 h 766300"/>
                <a:gd name="T72" fmla="*/ 1382893 w 2155394"/>
                <a:gd name="T73" fmla="*/ 43 h 766300"/>
                <a:gd name="T74" fmla="*/ 1421142 w 2155394"/>
                <a:gd name="T75" fmla="*/ 47 h 766300"/>
                <a:gd name="T76" fmla="*/ 1478518 w 2155394"/>
                <a:gd name="T77" fmla="*/ 53 h 766300"/>
                <a:gd name="T78" fmla="*/ 1535894 w 2155394"/>
                <a:gd name="T79" fmla="*/ 61 h 766300"/>
                <a:gd name="T80" fmla="*/ 1578926 w 2155394"/>
                <a:gd name="T81" fmla="*/ 69 h 766300"/>
                <a:gd name="T82" fmla="*/ 1598051 w 2155394"/>
                <a:gd name="T83" fmla="*/ 78 h 766300"/>
                <a:gd name="T84" fmla="*/ 1664987 w 2155394"/>
                <a:gd name="T85" fmla="*/ 69 h 7663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155394" h="766300">
                  <a:moveTo>
                    <a:pt x="2151496" y="667446"/>
                  </a:moveTo>
                  <a:cubicBezTo>
                    <a:pt x="2149436" y="646851"/>
                    <a:pt x="2142994" y="565479"/>
                    <a:pt x="2139139" y="550057"/>
                  </a:cubicBezTo>
                  <a:cubicBezTo>
                    <a:pt x="2136905" y="541122"/>
                    <a:pt x="2130901" y="533581"/>
                    <a:pt x="2126782" y="525343"/>
                  </a:cubicBezTo>
                  <a:cubicBezTo>
                    <a:pt x="2122663" y="508867"/>
                    <a:pt x="2123846" y="490046"/>
                    <a:pt x="2114426" y="475916"/>
                  </a:cubicBezTo>
                  <a:cubicBezTo>
                    <a:pt x="2079019" y="422807"/>
                    <a:pt x="2121465" y="489996"/>
                    <a:pt x="2095890" y="438846"/>
                  </a:cubicBezTo>
                  <a:cubicBezTo>
                    <a:pt x="2092569" y="432205"/>
                    <a:pt x="2086550" y="427096"/>
                    <a:pt x="2083534" y="420311"/>
                  </a:cubicBezTo>
                  <a:cubicBezTo>
                    <a:pt x="2061864" y="371553"/>
                    <a:pt x="2085985" y="393113"/>
                    <a:pt x="2052642" y="370884"/>
                  </a:cubicBezTo>
                  <a:cubicBezTo>
                    <a:pt x="2048523" y="364706"/>
                    <a:pt x="2045039" y="358053"/>
                    <a:pt x="2040285" y="352349"/>
                  </a:cubicBezTo>
                  <a:cubicBezTo>
                    <a:pt x="2034691" y="345636"/>
                    <a:pt x="2025993" y="341451"/>
                    <a:pt x="2021750" y="333813"/>
                  </a:cubicBezTo>
                  <a:cubicBezTo>
                    <a:pt x="1995539" y="286634"/>
                    <a:pt x="2027647" y="302827"/>
                    <a:pt x="1990858" y="290565"/>
                  </a:cubicBezTo>
                  <a:cubicBezTo>
                    <a:pt x="1986739" y="284387"/>
                    <a:pt x="1983752" y="277281"/>
                    <a:pt x="1978501" y="272030"/>
                  </a:cubicBezTo>
                  <a:cubicBezTo>
                    <a:pt x="1968466" y="261995"/>
                    <a:pt x="1946560" y="253777"/>
                    <a:pt x="1935253" y="247316"/>
                  </a:cubicBezTo>
                  <a:cubicBezTo>
                    <a:pt x="1928806" y="243632"/>
                    <a:pt x="1922896" y="239078"/>
                    <a:pt x="1916717" y="234959"/>
                  </a:cubicBezTo>
                  <a:cubicBezTo>
                    <a:pt x="1912598" y="228781"/>
                    <a:pt x="1909949" y="221314"/>
                    <a:pt x="1904361" y="216424"/>
                  </a:cubicBezTo>
                  <a:cubicBezTo>
                    <a:pt x="1852421" y="170977"/>
                    <a:pt x="1885523" y="203916"/>
                    <a:pt x="1848755" y="185532"/>
                  </a:cubicBezTo>
                  <a:cubicBezTo>
                    <a:pt x="1842114" y="182211"/>
                    <a:pt x="1836861" y="176497"/>
                    <a:pt x="1830220" y="173176"/>
                  </a:cubicBezTo>
                  <a:cubicBezTo>
                    <a:pt x="1824395" y="170263"/>
                    <a:pt x="1817510" y="169910"/>
                    <a:pt x="1811685" y="166997"/>
                  </a:cubicBezTo>
                  <a:cubicBezTo>
                    <a:pt x="1805044" y="163676"/>
                    <a:pt x="1799597" y="158325"/>
                    <a:pt x="1793150" y="154641"/>
                  </a:cubicBezTo>
                  <a:cubicBezTo>
                    <a:pt x="1785153" y="150071"/>
                    <a:pt x="1776433" y="146854"/>
                    <a:pt x="1768436" y="142284"/>
                  </a:cubicBezTo>
                  <a:cubicBezTo>
                    <a:pt x="1761989" y="138600"/>
                    <a:pt x="1756543" y="133248"/>
                    <a:pt x="1749901" y="129927"/>
                  </a:cubicBezTo>
                  <a:cubicBezTo>
                    <a:pt x="1744076" y="127015"/>
                    <a:pt x="1737352" y="126314"/>
                    <a:pt x="1731366" y="123749"/>
                  </a:cubicBezTo>
                  <a:cubicBezTo>
                    <a:pt x="1722901" y="120121"/>
                    <a:pt x="1715118" y="115020"/>
                    <a:pt x="1706653" y="111392"/>
                  </a:cubicBezTo>
                  <a:cubicBezTo>
                    <a:pt x="1700667" y="108826"/>
                    <a:pt x="1694103" y="107779"/>
                    <a:pt x="1688117" y="105213"/>
                  </a:cubicBezTo>
                  <a:cubicBezTo>
                    <a:pt x="1679652" y="101585"/>
                    <a:pt x="1672028" y="96091"/>
                    <a:pt x="1663404" y="92857"/>
                  </a:cubicBezTo>
                  <a:cubicBezTo>
                    <a:pt x="1648652" y="87325"/>
                    <a:pt x="1614440" y="82637"/>
                    <a:pt x="1601620" y="80500"/>
                  </a:cubicBezTo>
                  <a:cubicBezTo>
                    <a:pt x="1560186" y="59782"/>
                    <a:pt x="1594256" y="74584"/>
                    <a:pt x="1552193" y="61965"/>
                  </a:cubicBezTo>
                  <a:cubicBezTo>
                    <a:pt x="1539717" y="58222"/>
                    <a:pt x="1527599" y="53351"/>
                    <a:pt x="1515123" y="49608"/>
                  </a:cubicBezTo>
                  <a:cubicBezTo>
                    <a:pt x="1506990" y="47168"/>
                    <a:pt x="1498601" y="45664"/>
                    <a:pt x="1490409" y="43430"/>
                  </a:cubicBezTo>
                  <a:cubicBezTo>
                    <a:pt x="1475944" y="39485"/>
                    <a:pt x="1461770" y="34444"/>
                    <a:pt x="1447161" y="31073"/>
                  </a:cubicBezTo>
                  <a:cubicBezTo>
                    <a:pt x="1417862" y="24312"/>
                    <a:pt x="1375985" y="21484"/>
                    <a:pt x="1348307" y="18716"/>
                  </a:cubicBezTo>
                  <a:cubicBezTo>
                    <a:pt x="1335950" y="14597"/>
                    <a:pt x="1324102" y="8390"/>
                    <a:pt x="1311236" y="6359"/>
                  </a:cubicBezTo>
                  <a:cubicBezTo>
                    <a:pt x="1284712" y="2171"/>
                    <a:pt x="1257752" y="-777"/>
                    <a:pt x="1230917" y="181"/>
                  </a:cubicBezTo>
                  <a:cubicBezTo>
                    <a:pt x="1217362" y="665"/>
                    <a:pt x="1138635" y="10895"/>
                    <a:pt x="1107350" y="18716"/>
                  </a:cubicBezTo>
                  <a:cubicBezTo>
                    <a:pt x="1084176" y="24510"/>
                    <a:pt x="1088844" y="26647"/>
                    <a:pt x="1064101" y="37251"/>
                  </a:cubicBezTo>
                  <a:cubicBezTo>
                    <a:pt x="1058115" y="39816"/>
                    <a:pt x="1051552" y="40865"/>
                    <a:pt x="1045566" y="43430"/>
                  </a:cubicBezTo>
                  <a:cubicBezTo>
                    <a:pt x="1037101" y="47058"/>
                    <a:pt x="1029318" y="52158"/>
                    <a:pt x="1020853" y="55786"/>
                  </a:cubicBezTo>
                  <a:cubicBezTo>
                    <a:pt x="1014867" y="58352"/>
                    <a:pt x="1008600" y="60251"/>
                    <a:pt x="1002317" y="61965"/>
                  </a:cubicBezTo>
                  <a:cubicBezTo>
                    <a:pt x="944294" y="77790"/>
                    <a:pt x="959341" y="73605"/>
                    <a:pt x="897285" y="80500"/>
                  </a:cubicBezTo>
                  <a:cubicBezTo>
                    <a:pt x="777875" y="128265"/>
                    <a:pt x="925343" y="69978"/>
                    <a:pt x="847858" y="99035"/>
                  </a:cubicBezTo>
                  <a:cubicBezTo>
                    <a:pt x="837474" y="102929"/>
                    <a:pt x="827666" y="108474"/>
                    <a:pt x="816966" y="111392"/>
                  </a:cubicBezTo>
                  <a:cubicBezTo>
                    <a:pt x="804880" y="114688"/>
                    <a:pt x="792180" y="115113"/>
                    <a:pt x="779896" y="117570"/>
                  </a:cubicBezTo>
                  <a:cubicBezTo>
                    <a:pt x="761277" y="121294"/>
                    <a:pt x="743067" y="127110"/>
                    <a:pt x="724290" y="129927"/>
                  </a:cubicBezTo>
                  <a:cubicBezTo>
                    <a:pt x="670746" y="137959"/>
                    <a:pt x="663955" y="131969"/>
                    <a:pt x="619258" y="142284"/>
                  </a:cubicBezTo>
                  <a:cubicBezTo>
                    <a:pt x="604649" y="145656"/>
                    <a:pt x="590370" y="150333"/>
                    <a:pt x="576009" y="154641"/>
                  </a:cubicBezTo>
                  <a:cubicBezTo>
                    <a:pt x="569771" y="156512"/>
                    <a:pt x="563460" y="158254"/>
                    <a:pt x="557474" y="160819"/>
                  </a:cubicBezTo>
                  <a:cubicBezTo>
                    <a:pt x="549009" y="164447"/>
                    <a:pt x="541735" y="171105"/>
                    <a:pt x="532761" y="173176"/>
                  </a:cubicBezTo>
                  <a:cubicBezTo>
                    <a:pt x="514589" y="177369"/>
                    <a:pt x="495690" y="177295"/>
                    <a:pt x="477155" y="179354"/>
                  </a:cubicBezTo>
                  <a:cubicBezTo>
                    <a:pt x="470977" y="183473"/>
                    <a:pt x="465262" y="188390"/>
                    <a:pt x="458620" y="191711"/>
                  </a:cubicBezTo>
                  <a:cubicBezTo>
                    <a:pt x="449760" y="196141"/>
                    <a:pt x="423284" y="202090"/>
                    <a:pt x="415371" y="204068"/>
                  </a:cubicBezTo>
                  <a:cubicBezTo>
                    <a:pt x="379754" y="227812"/>
                    <a:pt x="414110" y="207256"/>
                    <a:pt x="378301" y="222603"/>
                  </a:cubicBezTo>
                  <a:cubicBezTo>
                    <a:pt x="324859" y="245507"/>
                    <a:pt x="378521" y="226647"/>
                    <a:pt x="335053" y="241138"/>
                  </a:cubicBezTo>
                  <a:cubicBezTo>
                    <a:pt x="332993" y="247316"/>
                    <a:pt x="333479" y="255068"/>
                    <a:pt x="328874" y="259673"/>
                  </a:cubicBezTo>
                  <a:cubicBezTo>
                    <a:pt x="324269" y="264278"/>
                    <a:pt x="316164" y="262939"/>
                    <a:pt x="310339" y="265851"/>
                  </a:cubicBezTo>
                  <a:cubicBezTo>
                    <a:pt x="303697" y="269172"/>
                    <a:pt x="298446" y="274887"/>
                    <a:pt x="291804" y="278208"/>
                  </a:cubicBezTo>
                  <a:cubicBezTo>
                    <a:pt x="285979" y="281120"/>
                    <a:pt x="279255" y="281821"/>
                    <a:pt x="273269" y="284386"/>
                  </a:cubicBezTo>
                  <a:cubicBezTo>
                    <a:pt x="264803" y="288014"/>
                    <a:pt x="257107" y="293322"/>
                    <a:pt x="248555" y="296743"/>
                  </a:cubicBezTo>
                  <a:cubicBezTo>
                    <a:pt x="236462" y="301580"/>
                    <a:pt x="211485" y="309100"/>
                    <a:pt x="211485" y="309100"/>
                  </a:cubicBezTo>
                  <a:cubicBezTo>
                    <a:pt x="203247" y="315278"/>
                    <a:pt x="195150" y="321650"/>
                    <a:pt x="186771" y="327635"/>
                  </a:cubicBezTo>
                  <a:cubicBezTo>
                    <a:pt x="180729" y="331951"/>
                    <a:pt x="173487" y="334741"/>
                    <a:pt x="168236" y="339992"/>
                  </a:cubicBezTo>
                  <a:cubicBezTo>
                    <a:pt x="140291" y="367938"/>
                    <a:pt x="173429" y="352678"/>
                    <a:pt x="137344" y="364705"/>
                  </a:cubicBezTo>
                  <a:cubicBezTo>
                    <a:pt x="131166" y="370884"/>
                    <a:pt x="125799" y="377998"/>
                    <a:pt x="118809" y="383241"/>
                  </a:cubicBezTo>
                  <a:cubicBezTo>
                    <a:pt x="109202" y="390446"/>
                    <a:pt x="96408" y="393285"/>
                    <a:pt x="87917" y="401776"/>
                  </a:cubicBezTo>
                  <a:cubicBezTo>
                    <a:pt x="54966" y="434727"/>
                    <a:pt x="112631" y="410014"/>
                    <a:pt x="63204" y="426489"/>
                  </a:cubicBezTo>
                  <a:cubicBezTo>
                    <a:pt x="47677" y="473074"/>
                    <a:pt x="68621" y="415656"/>
                    <a:pt x="44669" y="463559"/>
                  </a:cubicBezTo>
                  <a:cubicBezTo>
                    <a:pt x="41756" y="469384"/>
                    <a:pt x="41056" y="476109"/>
                    <a:pt x="38490" y="482095"/>
                  </a:cubicBezTo>
                  <a:cubicBezTo>
                    <a:pt x="34862" y="490560"/>
                    <a:pt x="29762" y="498343"/>
                    <a:pt x="26134" y="506808"/>
                  </a:cubicBezTo>
                  <a:cubicBezTo>
                    <a:pt x="10787" y="542617"/>
                    <a:pt x="31343" y="508261"/>
                    <a:pt x="7599" y="543878"/>
                  </a:cubicBezTo>
                  <a:cubicBezTo>
                    <a:pt x="1014" y="576799"/>
                    <a:pt x="-8067" y="601604"/>
                    <a:pt x="13777" y="636554"/>
                  </a:cubicBezTo>
                  <a:cubicBezTo>
                    <a:pt x="17713" y="642851"/>
                    <a:pt x="24917" y="624869"/>
                    <a:pt x="32312" y="624197"/>
                  </a:cubicBezTo>
                  <a:cubicBezTo>
                    <a:pt x="93876" y="618600"/>
                    <a:pt x="155879" y="620078"/>
                    <a:pt x="217663" y="618019"/>
                  </a:cubicBezTo>
                  <a:cubicBezTo>
                    <a:pt x="225901" y="613900"/>
                    <a:pt x="233825" y="609083"/>
                    <a:pt x="242377" y="605662"/>
                  </a:cubicBezTo>
                  <a:cubicBezTo>
                    <a:pt x="254470" y="600825"/>
                    <a:pt x="279447" y="593305"/>
                    <a:pt x="279447" y="593305"/>
                  </a:cubicBezTo>
                  <a:cubicBezTo>
                    <a:pt x="285625" y="587127"/>
                    <a:pt x="291270" y="580364"/>
                    <a:pt x="297982" y="574770"/>
                  </a:cubicBezTo>
                  <a:cubicBezTo>
                    <a:pt x="303686" y="570016"/>
                    <a:pt x="311878" y="568211"/>
                    <a:pt x="316517" y="562413"/>
                  </a:cubicBezTo>
                  <a:cubicBezTo>
                    <a:pt x="340481" y="532458"/>
                    <a:pt x="300792" y="551179"/>
                    <a:pt x="341231" y="537700"/>
                  </a:cubicBezTo>
                  <a:cubicBezTo>
                    <a:pt x="343290" y="531522"/>
                    <a:pt x="343411" y="524306"/>
                    <a:pt x="347409" y="519165"/>
                  </a:cubicBezTo>
                  <a:cubicBezTo>
                    <a:pt x="391677" y="462250"/>
                    <a:pt x="369113" y="497990"/>
                    <a:pt x="403015" y="469738"/>
                  </a:cubicBezTo>
                  <a:cubicBezTo>
                    <a:pt x="409727" y="464144"/>
                    <a:pt x="414916" y="456889"/>
                    <a:pt x="421550" y="451203"/>
                  </a:cubicBezTo>
                  <a:cubicBezTo>
                    <a:pt x="429368" y="444502"/>
                    <a:pt x="438445" y="439369"/>
                    <a:pt x="446263" y="432668"/>
                  </a:cubicBezTo>
                  <a:cubicBezTo>
                    <a:pt x="452897" y="426981"/>
                    <a:pt x="458086" y="419726"/>
                    <a:pt x="464799" y="414132"/>
                  </a:cubicBezTo>
                  <a:cubicBezTo>
                    <a:pt x="470503" y="409378"/>
                    <a:pt x="476549" y="404792"/>
                    <a:pt x="483334" y="401776"/>
                  </a:cubicBezTo>
                  <a:cubicBezTo>
                    <a:pt x="495237" y="396486"/>
                    <a:pt x="520404" y="389419"/>
                    <a:pt x="520404" y="389419"/>
                  </a:cubicBezTo>
                  <a:cubicBezTo>
                    <a:pt x="524523" y="383241"/>
                    <a:pt x="526719" y="375200"/>
                    <a:pt x="532761" y="370884"/>
                  </a:cubicBezTo>
                  <a:cubicBezTo>
                    <a:pt x="570867" y="343666"/>
                    <a:pt x="554844" y="372988"/>
                    <a:pt x="588366" y="346170"/>
                  </a:cubicBezTo>
                  <a:cubicBezTo>
                    <a:pt x="602012" y="335253"/>
                    <a:pt x="609806" y="316915"/>
                    <a:pt x="625436" y="309100"/>
                  </a:cubicBezTo>
                  <a:cubicBezTo>
                    <a:pt x="654186" y="294725"/>
                    <a:pt x="657397" y="294397"/>
                    <a:pt x="687220" y="272030"/>
                  </a:cubicBezTo>
                  <a:cubicBezTo>
                    <a:pt x="695458" y="265852"/>
                    <a:pt x="702724" y="258100"/>
                    <a:pt x="711934" y="253495"/>
                  </a:cubicBezTo>
                  <a:cubicBezTo>
                    <a:pt x="719529" y="249698"/>
                    <a:pt x="728531" y="249813"/>
                    <a:pt x="736647" y="247316"/>
                  </a:cubicBezTo>
                  <a:cubicBezTo>
                    <a:pt x="755321" y="241570"/>
                    <a:pt x="773094" y="232613"/>
                    <a:pt x="792253" y="228781"/>
                  </a:cubicBezTo>
                  <a:cubicBezTo>
                    <a:pt x="802550" y="226722"/>
                    <a:pt x="813047" y="225488"/>
                    <a:pt x="823144" y="222603"/>
                  </a:cubicBezTo>
                  <a:cubicBezTo>
                    <a:pt x="841930" y="217236"/>
                    <a:pt x="878750" y="204068"/>
                    <a:pt x="878750" y="204068"/>
                  </a:cubicBezTo>
                  <a:cubicBezTo>
                    <a:pt x="884928" y="199949"/>
                    <a:pt x="890644" y="195032"/>
                    <a:pt x="897285" y="191711"/>
                  </a:cubicBezTo>
                  <a:cubicBezTo>
                    <a:pt x="903110" y="188798"/>
                    <a:pt x="909502" y="187112"/>
                    <a:pt x="915820" y="185532"/>
                  </a:cubicBezTo>
                  <a:cubicBezTo>
                    <a:pt x="958990" y="174739"/>
                    <a:pt x="1022570" y="170925"/>
                    <a:pt x="1057923" y="166997"/>
                  </a:cubicBezTo>
                  <a:cubicBezTo>
                    <a:pt x="1066161" y="164938"/>
                    <a:pt x="1074503" y="163259"/>
                    <a:pt x="1082636" y="160819"/>
                  </a:cubicBezTo>
                  <a:cubicBezTo>
                    <a:pt x="1095112" y="157076"/>
                    <a:pt x="1106685" y="148772"/>
                    <a:pt x="1119707" y="148462"/>
                  </a:cubicBezTo>
                  <a:lnTo>
                    <a:pt x="1342128" y="154641"/>
                  </a:lnTo>
                  <a:cubicBezTo>
                    <a:pt x="1348306" y="158760"/>
                    <a:pt x="1353878" y="163981"/>
                    <a:pt x="1360663" y="166997"/>
                  </a:cubicBezTo>
                  <a:cubicBezTo>
                    <a:pt x="1372566" y="172287"/>
                    <a:pt x="1397734" y="179354"/>
                    <a:pt x="1397734" y="179354"/>
                  </a:cubicBezTo>
                  <a:cubicBezTo>
                    <a:pt x="1430494" y="212114"/>
                    <a:pt x="1400324" y="185852"/>
                    <a:pt x="1440982" y="210246"/>
                  </a:cubicBezTo>
                  <a:cubicBezTo>
                    <a:pt x="1493523" y="241771"/>
                    <a:pt x="1458840" y="230155"/>
                    <a:pt x="1502766" y="241138"/>
                  </a:cubicBezTo>
                  <a:cubicBezTo>
                    <a:pt x="1504825" y="247316"/>
                    <a:pt x="1504339" y="255068"/>
                    <a:pt x="1508944" y="259673"/>
                  </a:cubicBezTo>
                  <a:cubicBezTo>
                    <a:pt x="1523312" y="274041"/>
                    <a:pt x="1553885" y="275401"/>
                    <a:pt x="1570728" y="278208"/>
                  </a:cubicBezTo>
                  <a:lnTo>
                    <a:pt x="1607799" y="302922"/>
                  </a:lnTo>
                  <a:cubicBezTo>
                    <a:pt x="1613977" y="307041"/>
                    <a:pt x="1619290" y="312930"/>
                    <a:pt x="1626334" y="315278"/>
                  </a:cubicBezTo>
                  <a:cubicBezTo>
                    <a:pt x="1632512" y="317338"/>
                    <a:pt x="1639044" y="318544"/>
                    <a:pt x="1644869" y="321457"/>
                  </a:cubicBezTo>
                  <a:cubicBezTo>
                    <a:pt x="1692777" y="345411"/>
                    <a:pt x="1635350" y="324461"/>
                    <a:pt x="1681939" y="339992"/>
                  </a:cubicBezTo>
                  <a:cubicBezTo>
                    <a:pt x="1693952" y="376033"/>
                    <a:pt x="1677692" y="344625"/>
                    <a:pt x="1712831" y="364705"/>
                  </a:cubicBezTo>
                  <a:cubicBezTo>
                    <a:pt x="1720417" y="369040"/>
                    <a:pt x="1724654" y="377647"/>
                    <a:pt x="1731366" y="383241"/>
                  </a:cubicBezTo>
                  <a:cubicBezTo>
                    <a:pt x="1747333" y="396547"/>
                    <a:pt x="1749862" y="395584"/>
                    <a:pt x="1768436" y="401776"/>
                  </a:cubicBezTo>
                  <a:cubicBezTo>
                    <a:pt x="1774614" y="407954"/>
                    <a:pt x="1779385" y="415976"/>
                    <a:pt x="1786971" y="420311"/>
                  </a:cubicBezTo>
                  <a:cubicBezTo>
                    <a:pt x="1794344" y="424524"/>
                    <a:pt x="1805054" y="421184"/>
                    <a:pt x="1811685" y="426489"/>
                  </a:cubicBezTo>
                  <a:cubicBezTo>
                    <a:pt x="1816770" y="430557"/>
                    <a:pt x="1813795" y="439939"/>
                    <a:pt x="1817863" y="445024"/>
                  </a:cubicBezTo>
                  <a:cubicBezTo>
                    <a:pt x="1822502" y="450823"/>
                    <a:pt x="1829613" y="454365"/>
                    <a:pt x="1836399" y="457381"/>
                  </a:cubicBezTo>
                  <a:cubicBezTo>
                    <a:pt x="1848301" y="462671"/>
                    <a:pt x="1873469" y="469738"/>
                    <a:pt x="1873469" y="469738"/>
                  </a:cubicBezTo>
                  <a:cubicBezTo>
                    <a:pt x="1885496" y="505821"/>
                    <a:pt x="1870237" y="472685"/>
                    <a:pt x="1898182" y="500630"/>
                  </a:cubicBezTo>
                  <a:cubicBezTo>
                    <a:pt x="1903433" y="505881"/>
                    <a:pt x="1904835" y="514411"/>
                    <a:pt x="1910539" y="519165"/>
                  </a:cubicBezTo>
                  <a:cubicBezTo>
                    <a:pt x="1958233" y="558910"/>
                    <a:pt x="1914354" y="502735"/>
                    <a:pt x="1953788" y="550057"/>
                  </a:cubicBezTo>
                  <a:cubicBezTo>
                    <a:pt x="1958542" y="555761"/>
                    <a:pt x="1961390" y="562888"/>
                    <a:pt x="1966144" y="568592"/>
                  </a:cubicBezTo>
                  <a:cubicBezTo>
                    <a:pt x="1971738" y="575304"/>
                    <a:pt x="1979086" y="580415"/>
                    <a:pt x="1984680" y="587127"/>
                  </a:cubicBezTo>
                  <a:cubicBezTo>
                    <a:pt x="1989434" y="592831"/>
                    <a:pt x="1991238" y="601023"/>
                    <a:pt x="1997036" y="605662"/>
                  </a:cubicBezTo>
                  <a:cubicBezTo>
                    <a:pt x="2002121" y="609731"/>
                    <a:pt x="2009393" y="609781"/>
                    <a:pt x="2015571" y="611841"/>
                  </a:cubicBezTo>
                  <a:cubicBezTo>
                    <a:pt x="2030276" y="655955"/>
                    <a:pt x="2020703" y="638074"/>
                    <a:pt x="2040285" y="667446"/>
                  </a:cubicBezTo>
                  <a:cubicBezTo>
                    <a:pt x="2042344" y="675684"/>
                    <a:pt x="2043118" y="684354"/>
                    <a:pt x="2046463" y="692159"/>
                  </a:cubicBezTo>
                  <a:cubicBezTo>
                    <a:pt x="2049388" y="698984"/>
                    <a:pt x="2057019" y="703491"/>
                    <a:pt x="2058820" y="710695"/>
                  </a:cubicBezTo>
                  <a:cubicBezTo>
                    <a:pt x="2063343" y="728787"/>
                    <a:pt x="2062939" y="747765"/>
                    <a:pt x="2064999" y="766300"/>
                  </a:cubicBezTo>
                  <a:cubicBezTo>
                    <a:pt x="2068041" y="760216"/>
                    <a:pt x="2082433" y="728874"/>
                    <a:pt x="2089712" y="723051"/>
                  </a:cubicBezTo>
                  <a:cubicBezTo>
                    <a:pt x="2094797" y="718983"/>
                    <a:pt x="2102069" y="718932"/>
                    <a:pt x="2108247" y="716873"/>
                  </a:cubicBezTo>
                  <a:cubicBezTo>
                    <a:pt x="2136574" y="674384"/>
                    <a:pt x="2118872" y="684500"/>
                    <a:pt x="2151496" y="673624"/>
                  </a:cubicBezTo>
                  <a:cubicBezTo>
                    <a:pt x="2159130" y="650720"/>
                    <a:pt x="2153556" y="688041"/>
                    <a:pt x="2151496" y="667446"/>
                  </a:cubicBezTo>
                  <a:close/>
                </a:path>
              </a:pathLst>
            </a:custGeom>
            <a:solidFill>
              <a:srgbClr val="FFFF00">
                <a:alpha val="41176"/>
              </a:srgbClr>
            </a:solidFill>
            <a:ln w="9525" cap="flat" cmpd="sng" algn="ctr">
              <a:solidFill>
                <a:srgbClr val="00004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13" name="Düz Bağlayıcı 12"/>
            <p:cNvCxnSpPr/>
            <p:nvPr/>
          </p:nvCxnSpPr>
          <p:spPr>
            <a:xfrm flipH="1" flipV="1">
              <a:off x="2195848" y="1576916"/>
              <a:ext cx="1795185" cy="22509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74" name="Metin kutusu 13"/>
            <p:cNvSpPr txBox="1">
              <a:spLocks noChangeArrowheads="1"/>
            </p:cNvSpPr>
            <p:nvPr/>
          </p:nvSpPr>
          <p:spPr bwMode="auto">
            <a:xfrm flipH="1">
              <a:off x="250997" y="930912"/>
              <a:ext cx="2971800" cy="646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800" b="0" dirty="0" smtClean="0">
                  <a:solidFill>
                    <a:schemeClr val="bg1"/>
                  </a:solidFill>
                </a:rPr>
                <a:t>Sağ </a:t>
              </a:r>
              <a:r>
                <a:rPr lang="tr-TR" altLang="tr-TR" sz="1800" b="0" dirty="0" err="1" smtClean="0">
                  <a:solidFill>
                    <a:schemeClr val="bg1"/>
                  </a:solidFill>
                </a:rPr>
                <a:t>subclavian</a:t>
              </a:r>
              <a:r>
                <a:rPr lang="tr-TR" altLang="tr-TR" sz="1800" b="0" dirty="0" smtClean="0">
                  <a:solidFill>
                    <a:schemeClr val="bg1"/>
                  </a:solidFill>
                </a:rPr>
                <a:t> arterin normal </a:t>
              </a:r>
              <a:r>
                <a:rPr lang="tr-TR" altLang="tr-TR" sz="1800" b="0" dirty="0" err="1" smtClean="0">
                  <a:solidFill>
                    <a:schemeClr val="bg1"/>
                  </a:solidFill>
                </a:rPr>
                <a:t>pozizyonu</a:t>
              </a:r>
              <a:r>
                <a:rPr lang="tr-TR" altLang="tr-TR" sz="1800" b="0" dirty="0" smtClean="0">
                  <a:solidFill>
                    <a:schemeClr val="bg1"/>
                  </a:solidFill>
                </a:rPr>
                <a:t> ve </a:t>
              </a:r>
              <a:r>
                <a:rPr lang="tr-TR" altLang="tr-TR" sz="1800" b="0" dirty="0" err="1" smtClean="0">
                  <a:solidFill>
                    <a:schemeClr val="bg1"/>
                  </a:solidFill>
                </a:rPr>
                <a:t>trajesi</a:t>
              </a:r>
              <a:endParaRPr lang="tr-TR" altLang="tr-TR" sz="18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 17"/>
          <p:cNvGrpSpPr>
            <a:grpSpLocks/>
          </p:cNvGrpSpPr>
          <p:nvPr/>
        </p:nvGrpSpPr>
        <p:grpSpPr bwMode="auto">
          <a:xfrm>
            <a:off x="5511800" y="449263"/>
            <a:ext cx="2524125" cy="4271962"/>
            <a:chOff x="5511800" y="449262"/>
            <a:chExt cx="2524004" cy="4271912"/>
          </a:xfrm>
        </p:grpSpPr>
        <p:sp>
          <p:nvSpPr>
            <p:cNvPr id="92169" name="Serbest Form 3"/>
            <p:cNvSpPr>
              <a:spLocks/>
            </p:cNvSpPr>
            <p:nvPr/>
          </p:nvSpPr>
          <p:spPr bwMode="auto">
            <a:xfrm>
              <a:off x="5511800" y="449262"/>
              <a:ext cx="728663" cy="3937000"/>
            </a:xfrm>
            <a:custGeom>
              <a:avLst/>
              <a:gdLst>
                <a:gd name="T0" fmla="*/ 109892 w 729062"/>
                <a:gd name="T1" fmla="*/ 629366 h 3937521"/>
                <a:gd name="T2" fmla="*/ 128205 w 729062"/>
                <a:gd name="T3" fmla="*/ 697131 h 3937521"/>
                <a:gd name="T4" fmla="*/ 164833 w 729062"/>
                <a:gd name="T5" fmla="*/ 795693 h 3937521"/>
                <a:gd name="T6" fmla="*/ 195356 w 729062"/>
                <a:gd name="T7" fmla="*/ 863459 h 3937521"/>
                <a:gd name="T8" fmla="*/ 213669 w 729062"/>
                <a:gd name="T9" fmla="*/ 974345 h 3937521"/>
                <a:gd name="T10" fmla="*/ 244190 w 729062"/>
                <a:gd name="T11" fmla="*/ 1048266 h 3937521"/>
                <a:gd name="T12" fmla="*/ 274711 w 729062"/>
                <a:gd name="T13" fmla="*/ 1091387 h 3937521"/>
                <a:gd name="T14" fmla="*/ 293025 w 729062"/>
                <a:gd name="T15" fmla="*/ 1189953 h 3937521"/>
                <a:gd name="T16" fmla="*/ 293025 w 729062"/>
                <a:gd name="T17" fmla="*/ 2206427 h 3937521"/>
                <a:gd name="T18" fmla="*/ 323547 w 729062"/>
                <a:gd name="T19" fmla="*/ 2730062 h 3937521"/>
                <a:gd name="T20" fmla="*/ 329651 w 729062"/>
                <a:gd name="T21" fmla="*/ 3148970 h 3937521"/>
                <a:gd name="T22" fmla="*/ 323547 w 729062"/>
                <a:gd name="T23" fmla="*/ 3580199 h 3937521"/>
                <a:gd name="T24" fmla="*/ 341861 w 729062"/>
                <a:gd name="T25" fmla="*/ 3647964 h 3937521"/>
                <a:gd name="T26" fmla="*/ 366277 w 729062"/>
                <a:gd name="T27" fmla="*/ 3728050 h 3937521"/>
                <a:gd name="T28" fmla="*/ 384590 w 729062"/>
                <a:gd name="T29" fmla="*/ 3789652 h 3937521"/>
                <a:gd name="T30" fmla="*/ 402904 w 729062"/>
                <a:gd name="T31" fmla="*/ 3863579 h 3937521"/>
                <a:gd name="T32" fmla="*/ 689812 w 729062"/>
                <a:gd name="T33" fmla="*/ 3900542 h 3937521"/>
                <a:gd name="T34" fmla="*/ 720334 w 729062"/>
                <a:gd name="T35" fmla="*/ 3352262 h 3937521"/>
                <a:gd name="T36" fmla="*/ 695918 w 729062"/>
                <a:gd name="T37" fmla="*/ 2840949 h 3937521"/>
                <a:gd name="T38" fmla="*/ 683708 w 729062"/>
                <a:gd name="T39" fmla="*/ 2742383 h 3937521"/>
                <a:gd name="T40" fmla="*/ 665394 w 729062"/>
                <a:gd name="T41" fmla="*/ 2532928 h 3937521"/>
                <a:gd name="T42" fmla="*/ 647083 w 729062"/>
                <a:gd name="T43" fmla="*/ 2446683 h 3937521"/>
                <a:gd name="T44" fmla="*/ 634872 w 729062"/>
                <a:gd name="T45" fmla="*/ 1356284 h 3937521"/>
                <a:gd name="T46" fmla="*/ 616559 w 729062"/>
                <a:gd name="T47" fmla="*/ 1214598 h 3937521"/>
                <a:gd name="T48" fmla="*/ 598246 w 729062"/>
                <a:gd name="T49" fmla="*/ 869621 h 3937521"/>
                <a:gd name="T50" fmla="*/ 579932 w 729062"/>
                <a:gd name="T51" fmla="*/ 573917 h 3937521"/>
                <a:gd name="T52" fmla="*/ 537203 w 729062"/>
                <a:gd name="T53" fmla="*/ 395272 h 3937521"/>
                <a:gd name="T54" fmla="*/ 512784 w 729062"/>
                <a:gd name="T55" fmla="*/ 290536 h 3937521"/>
                <a:gd name="T56" fmla="*/ 494470 w 729062"/>
                <a:gd name="T57" fmla="*/ 105724 h 3937521"/>
                <a:gd name="T58" fmla="*/ 427322 w 729062"/>
                <a:gd name="T59" fmla="*/ 62607 h 3937521"/>
                <a:gd name="T60" fmla="*/ 341861 w 729062"/>
                <a:gd name="T61" fmla="*/ 19469 h 3937521"/>
                <a:gd name="T62" fmla="*/ 183147 w 729062"/>
                <a:gd name="T63" fmla="*/ 25647 h 3937521"/>
                <a:gd name="T64" fmla="*/ 128205 w 729062"/>
                <a:gd name="T65" fmla="*/ 74920 h 3937521"/>
                <a:gd name="T66" fmla="*/ 61053 w 729062"/>
                <a:gd name="T67" fmla="*/ 124215 h 3937521"/>
                <a:gd name="T68" fmla="*/ 42742 w 729062"/>
                <a:gd name="T69" fmla="*/ 161175 h 3937521"/>
                <a:gd name="T70" fmla="*/ 6126 w 729062"/>
                <a:gd name="T71" fmla="*/ 241252 h 3937521"/>
                <a:gd name="T72" fmla="*/ 18329 w 729062"/>
                <a:gd name="T73" fmla="*/ 493836 h 3937521"/>
                <a:gd name="T74" fmla="*/ 36644 w 729062"/>
                <a:gd name="T75" fmla="*/ 555426 h 3937521"/>
                <a:gd name="T76" fmla="*/ 73270 w 729062"/>
                <a:gd name="T77" fmla="*/ 623193 h 393752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29062" h="3937521">
                  <a:moveTo>
                    <a:pt x="98867" y="594124"/>
                  </a:moveTo>
                  <a:cubicBezTo>
                    <a:pt x="102986" y="606481"/>
                    <a:pt x="106773" y="618953"/>
                    <a:pt x="111224" y="631194"/>
                  </a:cubicBezTo>
                  <a:cubicBezTo>
                    <a:pt x="115014" y="641617"/>
                    <a:pt x="120663" y="651386"/>
                    <a:pt x="123581" y="662086"/>
                  </a:cubicBezTo>
                  <a:cubicBezTo>
                    <a:pt x="126877" y="674172"/>
                    <a:pt x="126463" y="687070"/>
                    <a:pt x="129759" y="699156"/>
                  </a:cubicBezTo>
                  <a:cubicBezTo>
                    <a:pt x="132677" y="709856"/>
                    <a:pt x="138326" y="719625"/>
                    <a:pt x="142116" y="730048"/>
                  </a:cubicBezTo>
                  <a:cubicBezTo>
                    <a:pt x="155821" y="767737"/>
                    <a:pt x="151473" y="763457"/>
                    <a:pt x="166830" y="798010"/>
                  </a:cubicBezTo>
                  <a:cubicBezTo>
                    <a:pt x="170571" y="806426"/>
                    <a:pt x="175558" y="814258"/>
                    <a:pt x="179186" y="822724"/>
                  </a:cubicBezTo>
                  <a:cubicBezTo>
                    <a:pt x="206450" y="886341"/>
                    <a:pt x="156753" y="784035"/>
                    <a:pt x="197722" y="865973"/>
                  </a:cubicBezTo>
                  <a:cubicBezTo>
                    <a:pt x="201841" y="884508"/>
                    <a:pt x="206957" y="902849"/>
                    <a:pt x="210078" y="921578"/>
                  </a:cubicBezTo>
                  <a:cubicBezTo>
                    <a:pt x="213144" y="939973"/>
                    <a:pt x="212064" y="959011"/>
                    <a:pt x="216257" y="977183"/>
                  </a:cubicBezTo>
                  <a:cubicBezTo>
                    <a:pt x="219024" y="989176"/>
                    <a:pt x="233912" y="1009845"/>
                    <a:pt x="240970" y="1020432"/>
                  </a:cubicBezTo>
                  <a:cubicBezTo>
                    <a:pt x="243030" y="1030729"/>
                    <a:pt x="242884" y="1041728"/>
                    <a:pt x="247149" y="1051324"/>
                  </a:cubicBezTo>
                  <a:cubicBezTo>
                    <a:pt x="251331" y="1060734"/>
                    <a:pt x="259699" y="1067658"/>
                    <a:pt x="265684" y="1076037"/>
                  </a:cubicBezTo>
                  <a:cubicBezTo>
                    <a:pt x="270000" y="1082080"/>
                    <a:pt x="273921" y="1088394"/>
                    <a:pt x="278040" y="1094573"/>
                  </a:cubicBezTo>
                  <a:cubicBezTo>
                    <a:pt x="280100" y="1108989"/>
                    <a:pt x="281535" y="1123508"/>
                    <a:pt x="284219" y="1137821"/>
                  </a:cubicBezTo>
                  <a:cubicBezTo>
                    <a:pt x="287718" y="1156483"/>
                    <a:pt x="294120" y="1174599"/>
                    <a:pt x="296576" y="1193427"/>
                  </a:cubicBezTo>
                  <a:cubicBezTo>
                    <a:pt x="319169" y="1366641"/>
                    <a:pt x="286589" y="1207186"/>
                    <a:pt x="315111" y="1335529"/>
                  </a:cubicBezTo>
                  <a:cubicBezTo>
                    <a:pt x="294380" y="1667188"/>
                    <a:pt x="296576" y="1607430"/>
                    <a:pt x="296576" y="2212859"/>
                  </a:cubicBezTo>
                  <a:cubicBezTo>
                    <a:pt x="296576" y="2470525"/>
                    <a:pt x="291872" y="2430301"/>
                    <a:pt x="321289" y="2577383"/>
                  </a:cubicBezTo>
                  <a:cubicBezTo>
                    <a:pt x="323348" y="2630929"/>
                    <a:pt x="324124" y="2684540"/>
                    <a:pt x="327467" y="2738021"/>
                  </a:cubicBezTo>
                  <a:cubicBezTo>
                    <a:pt x="330305" y="2783428"/>
                    <a:pt x="339155" y="2828456"/>
                    <a:pt x="339824" y="2873946"/>
                  </a:cubicBezTo>
                  <a:cubicBezTo>
                    <a:pt x="341217" y="2968693"/>
                    <a:pt x="338902" y="3063540"/>
                    <a:pt x="333646" y="3158151"/>
                  </a:cubicBezTo>
                  <a:cubicBezTo>
                    <a:pt x="330656" y="3211969"/>
                    <a:pt x="315111" y="3318789"/>
                    <a:pt x="315111" y="3318789"/>
                  </a:cubicBezTo>
                  <a:cubicBezTo>
                    <a:pt x="319230" y="3409405"/>
                    <a:pt x="322034" y="3500090"/>
                    <a:pt x="327467" y="3590637"/>
                  </a:cubicBezTo>
                  <a:cubicBezTo>
                    <a:pt x="328217" y="3603142"/>
                    <a:pt x="330350" y="3615622"/>
                    <a:pt x="333646" y="3627708"/>
                  </a:cubicBezTo>
                  <a:cubicBezTo>
                    <a:pt x="336564" y="3638408"/>
                    <a:pt x="341884" y="3648303"/>
                    <a:pt x="346003" y="3658600"/>
                  </a:cubicBezTo>
                  <a:cubicBezTo>
                    <a:pt x="348062" y="3670957"/>
                    <a:pt x="349464" y="3683441"/>
                    <a:pt x="352181" y="3695670"/>
                  </a:cubicBezTo>
                  <a:cubicBezTo>
                    <a:pt x="355817" y="3712035"/>
                    <a:pt x="363160" y="3723807"/>
                    <a:pt x="370716" y="3738919"/>
                  </a:cubicBezTo>
                  <a:cubicBezTo>
                    <a:pt x="372775" y="3751276"/>
                    <a:pt x="373294" y="3763990"/>
                    <a:pt x="376894" y="3775989"/>
                  </a:cubicBezTo>
                  <a:cubicBezTo>
                    <a:pt x="379541" y="3784811"/>
                    <a:pt x="386604" y="3791880"/>
                    <a:pt x="389251" y="3800702"/>
                  </a:cubicBezTo>
                  <a:cubicBezTo>
                    <a:pt x="392851" y="3812701"/>
                    <a:pt x="392392" y="3825620"/>
                    <a:pt x="395430" y="3837773"/>
                  </a:cubicBezTo>
                  <a:cubicBezTo>
                    <a:pt x="398589" y="3850409"/>
                    <a:pt x="403667" y="3862486"/>
                    <a:pt x="407786" y="3874843"/>
                  </a:cubicBezTo>
                  <a:cubicBezTo>
                    <a:pt x="409846" y="3895438"/>
                    <a:pt x="394013" y="3931123"/>
                    <a:pt x="413965" y="3936627"/>
                  </a:cubicBezTo>
                  <a:cubicBezTo>
                    <a:pt x="435520" y="3942573"/>
                    <a:pt x="651208" y="3917131"/>
                    <a:pt x="698170" y="3911913"/>
                  </a:cubicBezTo>
                  <a:cubicBezTo>
                    <a:pt x="736090" y="3722317"/>
                    <a:pt x="700165" y="3921157"/>
                    <a:pt x="716705" y="3485605"/>
                  </a:cubicBezTo>
                  <a:cubicBezTo>
                    <a:pt x="718276" y="3444240"/>
                    <a:pt x="724943" y="3403226"/>
                    <a:pt x="729062" y="3362037"/>
                  </a:cubicBezTo>
                  <a:cubicBezTo>
                    <a:pt x="727003" y="3259064"/>
                    <a:pt x="725593" y="3156077"/>
                    <a:pt x="722884" y="3053119"/>
                  </a:cubicBezTo>
                  <a:cubicBezTo>
                    <a:pt x="718479" y="2885725"/>
                    <a:pt x="730768" y="2941704"/>
                    <a:pt x="704349" y="2849232"/>
                  </a:cubicBezTo>
                  <a:cubicBezTo>
                    <a:pt x="702289" y="2830697"/>
                    <a:pt x="700483" y="2812132"/>
                    <a:pt x="698170" y="2793627"/>
                  </a:cubicBezTo>
                  <a:cubicBezTo>
                    <a:pt x="696364" y="2779177"/>
                    <a:pt x="693600" y="2764852"/>
                    <a:pt x="691992" y="2750378"/>
                  </a:cubicBezTo>
                  <a:cubicBezTo>
                    <a:pt x="687421" y="2709236"/>
                    <a:pt x="683273" y="2668045"/>
                    <a:pt x="679635" y="2626810"/>
                  </a:cubicBezTo>
                  <a:cubicBezTo>
                    <a:pt x="677094" y="2598016"/>
                    <a:pt x="677196" y="2568976"/>
                    <a:pt x="673457" y="2540313"/>
                  </a:cubicBezTo>
                  <a:cubicBezTo>
                    <a:pt x="671001" y="2521485"/>
                    <a:pt x="665078" y="2503274"/>
                    <a:pt x="661100" y="2484708"/>
                  </a:cubicBezTo>
                  <a:cubicBezTo>
                    <a:pt x="658900" y="2474440"/>
                    <a:pt x="656648" y="2464174"/>
                    <a:pt x="654922" y="2453816"/>
                  </a:cubicBezTo>
                  <a:cubicBezTo>
                    <a:pt x="639656" y="2362219"/>
                    <a:pt x="643479" y="2385376"/>
                    <a:pt x="636386" y="2293178"/>
                  </a:cubicBezTo>
                  <a:cubicBezTo>
                    <a:pt x="647735" y="1822213"/>
                    <a:pt x="654847" y="1802374"/>
                    <a:pt x="642565" y="1360243"/>
                  </a:cubicBezTo>
                  <a:cubicBezTo>
                    <a:pt x="642329" y="1351755"/>
                    <a:pt x="638446" y="1343767"/>
                    <a:pt x="636386" y="1335529"/>
                  </a:cubicBezTo>
                  <a:cubicBezTo>
                    <a:pt x="632267" y="1296399"/>
                    <a:pt x="628540" y="1257226"/>
                    <a:pt x="624030" y="1218140"/>
                  </a:cubicBezTo>
                  <a:cubicBezTo>
                    <a:pt x="622361" y="1203674"/>
                    <a:pt x="618630" y="1189434"/>
                    <a:pt x="617851" y="1174892"/>
                  </a:cubicBezTo>
                  <a:cubicBezTo>
                    <a:pt x="612448" y="1074039"/>
                    <a:pt x="609426" y="973072"/>
                    <a:pt x="605494" y="872151"/>
                  </a:cubicBezTo>
                  <a:cubicBezTo>
                    <a:pt x="603248" y="814493"/>
                    <a:pt x="602915" y="756745"/>
                    <a:pt x="599316" y="699156"/>
                  </a:cubicBezTo>
                  <a:cubicBezTo>
                    <a:pt x="596734" y="657842"/>
                    <a:pt x="591704" y="616711"/>
                    <a:pt x="586959" y="575589"/>
                  </a:cubicBezTo>
                  <a:cubicBezTo>
                    <a:pt x="584484" y="554140"/>
                    <a:pt x="571241" y="489880"/>
                    <a:pt x="568424" y="476735"/>
                  </a:cubicBezTo>
                  <a:cubicBezTo>
                    <a:pt x="554592" y="412184"/>
                    <a:pt x="571640" y="508124"/>
                    <a:pt x="543711" y="396416"/>
                  </a:cubicBezTo>
                  <a:cubicBezTo>
                    <a:pt x="535298" y="362767"/>
                    <a:pt x="541329" y="379297"/>
                    <a:pt x="525176" y="346989"/>
                  </a:cubicBezTo>
                  <a:cubicBezTo>
                    <a:pt x="523116" y="328454"/>
                    <a:pt x="520686" y="309956"/>
                    <a:pt x="518997" y="291383"/>
                  </a:cubicBezTo>
                  <a:cubicBezTo>
                    <a:pt x="514506" y="241988"/>
                    <a:pt x="511575" y="192454"/>
                    <a:pt x="506640" y="143102"/>
                  </a:cubicBezTo>
                  <a:cubicBezTo>
                    <a:pt x="505394" y="130637"/>
                    <a:pt x="503179" y="118261"/>
                    <a:pt x="500462" y="106032"/>
                  </a:cubicBezTo>
                  <a:cubicBezTo>
                    <a:pt x="499049" y="99675"/>
                    <a:pt x="498889" y="92102"/>
                    <a:pt x="494284" y="87497"/>
                  </a:cubicBezTo>
                  <a:cubicBezTo>
                    <a:pt x="474336" y="67549"/>
                    <a:pt x="457722" y="67828"/>
                    <a:pt x="432500" y="62783"/>
                  </a:cubicBezTo>
                  <a:cubicBezTo>
                    <a:pt x="426900" y="58583"/>
                    <a:pt x="398288" y="36410"/>
                    <a:pt x="389251" y="31892"/>
                  </a:cubicBezTo>
                  <a:cubicBezTo>
                    <a:pt x="380383" y="27458"/>
                    <a:pt x="353928" y="21516"/>
                    <a:pt x="346003" y="19535"/>
                  </a:cubicBezTo>
                  <a:cubicBezTo>
                    <a:pt x="300425" y="-10850"/>
                    <a:pt x="324777" y="7"/>
                    <a:pt x="222435" y="13356"/>
                  </a:cubicBezTo>
                  <a:cubicBezTo>
                    <a:pt x="209519" y="15041"/>
                    <a:pt x="185365" y="25713"/>
                    <a:pt x="185365" y="25713"/>
                  </a:cubicBezTo>
                  <a:cubicBezTo>
                    <a:pt x="179187" y="29832"/>
                    <a:pt x="172380" y="33137"/>
                    <a:pt x="166830" y="38070"/>
                  </a:cubicBezTo>
                  <a:cubicBezTo>
                    <a:pt x="153769" y="49680"/>
                    <a:pt x="145389" y="67325"/>
                    <a:pt x="129759" y="75140"/>
                  </a:cubicBezTo>
                  <a:cubicBezTo>
                    <a:pt x="98404" y="90818"/>
                    <a:pt x="112709" y="82388"/>
                    <a:pt x="86511" y="99854"/>
                  </a:cubicBezTo>
                  <a:cubicBezTo>
                    <a:pt x="70033" y="149283"/>
                    <a:pt x="94750" y="91614"/>
                    <a:pt x="61797" y="124567"/>
                  </a:cubicBezTo>
                  <a:cubicBezTo>
                    <a:pt x="57192" y="129172"/>
                    <a:pt x="58531" y="137277"/>
                    <a:pt x="55619" y="143102"/>
                  </a:cubicBezTo>
                  <a:cubicBezTo>
                    <a:pt x="52298" y="149744"/>
                    <a:pt x="47381" y="155459"/>
                    <a:pt x="43262" y="161637"/>
                  </a:cubicBezTo>
                  <a:cubicBezTo>
                    <a:pt x="28775" y="205104"/>
                    <a:pt x="47629" y="151448"/>
                    <a:pt x="24727" y="204886"/>
                  </a:cubicBezTo>
                  <a:cubicBezTo>
                    <a:pt x="9378" y="240699"/>
                    <a:pt x="29940" y="206334"/>
                    <a:pt x="6192" y="241956"/>
                  </a:cubicBezTo>
                  <a:cubicBezTo>
                    <a:pt x="4132" y="252253"/>
                    <a:pt x="-271" y="262351"/>
                    <a:pt x="13" y="272848"/>
                  </a:cubicBezTo>
                  <a:cubicBezTo>
                    <a:pt x="1445" y="325851"/>
                    <a:pt x="-2173" y="426195"/>
                    <a:pt x="18549" y="495270"/>
                  </a:cubicBezTo>
                  <a:cubicBezTo>
                    <a:pt x="22292" y="507746"/>
                    <a:pt x="27162" y="519864"/>
                    <a:pt x="30905" y="532340"/>
                  </a:cubicBezTo>
                  <a:cubicBezTo>
                    <a:pt x="33345" y="540473"/>
                    <a:pt x="33739" y="549249"/>
                    <a:pt x="37084" y="557054"/>
                  </a:cubicBezTo>
                  <a:cubicBezTo>
                    <a:pt x="40009" y="563879"/>
                    <a:pt x="45884" y="569070"/>
                    <a:pt x="49440" y="575589"/>
                  </a:cubicBezTo>
                  <a:cubicBezTo>
                    <a:pt x="58261" y="591760"/>
                    <a:pt x="74154" y="625016"/>
                    <a:pt x="74154" y="625016"/>
                  </a:cubicBezTo>
                  <a:cubicBezTo>
                    <a:pt x="81331" y="653725"/>
                    <a:pt x="80332" y="641238"/>
                    <a:pt x="80332" y="662086"/>
                  </a:cubicBezTo>
                </a:path>
              </a:pathLst>
            </a:custGeom>
            <a:solidFill>
              <a:srgbClr val="92D050">
                <a:alpha val="45097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2170" name="Metin kutusu 14"/>
            <p:cNvSpPr txBox="1">
              <a:spLocks noChangeArrowheads="1"/>
            </p:cNvSpPr>
            <p:nvPr/>
          </p:nvSpPr>
          <p:spPr bwMode="auto">
            <a:xfrm>
              <a:off x="6588172" y="4351891"/>
              <a:ext cx="1447632" cy="369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tr-TR" altLang="tr-TR" sz="1800" b="0">
                  <a:solidFill>
                    <a:schemeClr val="bg1"/>
                  </a:solidFill>
                </a:rPr>
                <a:t>Esophagus</a:t>
              </a:r>
              <a:endParaRPr lang="tr-TR" altLang="tr-TR" sz="1800" b="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Düz Bağlayıcı 16"/>
            <p:cNvCxnSpPr/>
            <p:nvPr/>
          </p:nvCxnSpPr>
          <p:spPr>
            <a:xfrm>
              <a:off x="6143729" y="3500971"/>
              <a:ext cx="1095188" cy="76618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Ahmet\Desktop\IMG_2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07975"/>
            <a:ext cx="7818438" cy="5864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4" descr="C:\Documents and Settings\Dr.Ahmet\Desktop\G000047507.bmp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" y="79286"/>
            <a:ext cx="274955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3 Metin kutusu"/>
          <p:cNvSpPr txBox="1">
            <a:spLocks noChangeArrowheads="1"/>
          </p:cNvSpPr>
          <p:nvPr/>
        </p:nvSpPr>
        <p:spPr bwMode="auto">
          <a:xfrm>
            <a:off x="1187624" y="6291262"/>
            <a:ext cx="7253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>
                <a:solidFill>
                  <a:schemeClr val="bg1"/>
                </a:solidFill>
              </a:rPr>
              <a:t>Ozofagial</a:t>
            </a:r>
            <a:r>
              <a:rPr lang="tr-TR" altLang="tr-TR" sz="1800" b="0" dirty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>
                <a:solidFill>
                  <a:schemeClr val="bg1"/>
                </a:solidFill>
              </a:rPr>
              <a:t>candidiasis</a:t>
            </a:r>
            <a:r>
              <a:rPr lang="tr-TR" altLang="tr-TR" sz="1800" b="0" dirty="0">
                <a:solidFill>
                  <a:schemeClr val="bg1"/>
                </a:solidFill>
              </a:rPr>
              <a:t>  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(Baryumlu pasaj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grafisi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ve endoskopik görünüm)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sp>
        <p:nvSpPr>
          <p:cNvPr id="46085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858000" y="6370638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8EC352CC-BA8E-4433-AA54-D73707D3D929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74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7" name="Picture 16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460432" y="6381750"/>
            <a:ext cx="586408" cy="476250"/>
          </a:xfrm>
        </p:spPr>
        <p:txBody>
          <a:bodyPr/>
          <a:lstStyle/>
          <a:p>
            <a:pPr>
              <a:defRPr/>
            </a:pPr>
            <a:fld id="{7F9A9018-6A6D-4137-9BB3-344CFB18F696}" type="slidenum">
              <a:rPr lang="tr-TR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75</a:t>
            </a:fld>
            <a:endParaRPr lang="tr-TR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 descr="The Small-Caliber Esophagus: Radiographic Sign of Idiopathic Eosinophilic  Esophagitis | Radi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7" y="620688"/>
            <a:ext cx="2160240" cy="4762500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eline esophagus | Radiology Case | Radiopaedia.or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20688"/>
            <a:ext cx="2369160" cy="4762500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CTF_Logo_tp"/>
          <p:cNvPicPr>
            <a:picLocks noChangeAspect="1" noChangeArrowheads="1"/>
          </p:cNvPicPr>
          <p:nvPr/>
        </p:nvPicPr>
        <p:blipFill>
          <a:blip r:embed="rId6" cstate="print">
            <a:lum contrast="18000"/>
          </a:blip>
          <a:srcRect/>
          <a:stretch>
            <a:fillRect/>
          </a:stretch>
        </p:blipFill>
        <p:spPr bwMode="auto">
          <a:xfrm>
            <a:off x="57150" y="6361043"/>
            <a:ext cx="482600" cy="4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1" y="2505854"/>
            <a:ext cx="2014559" cy="19560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92" y="336391"/>
            <a:ext cx="2014559" cy="19687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6822" y="4662670"/>
            <a:ext cx="2007928" cy="19687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Metin kutusu 6"/>
          <p:cNvSpPr txBox="1"/>
          <p:nvPr/>
        </p:nvSpPr>
        <p:spPr>
          <a:xfrm>
            <a:off x="1367743" y="5589240"/>
            <a:ext cx="3384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0" dirty="0" err="1" smtClean="0">
                <a:solidFill>
                  <a:schemeClr val="bg1"/>
                </a:solidFill>
              </a:rPr>
              <a:t>Eozinofilik</a:t>
            </a:r>
            <a:r>
              <a:rPr lang="tr-TR" b="0" dirty="0" smtClean="0">
                <a:solidFill>
                  <a:schemeClr val="bg1"/>
                </a:solidFill>
              </a:rPr>
              <a:t> </a:t>
            </a:r>
            <a:r>
              <a:rPr lang="tr-TR" b="0" dirty="0" err="1" smtClean="0">
                <a:solidFill>
                  <a:schemeClr val="bg1"/>
                </a:solidFill>
              </a:rPr>
              <a:t>özofajit</a:t>
            </a:r>
            <a:endParaRPr lang="tr-TR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ChangeArrowheads="1"/>
          </p:cNvSpPr>
          <p:nvPr/>
        </p:nvSpPr>
        <p:spPr bwMode="auto">
          <a:xfrm>
            <a:off x="685800" y="6075363"/>
            <a:ext cx="77279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Kostik madde alımı sonrasında oluşan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striltür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pic>
        <p:nvPicPr>
          <p:cNvPr id="95235" name="Picture 152" descr="http://t2.gstatic.com/images?q=tbn:ANd9GcRiUguc8liiWhjFJq4z_1-hgkermHc4fWVMsfUrFcTNJra4sE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533400"/>
            <a:ext cx="2838450" cy="229552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AutoShape 158" descr="data:image/jpeg;base64,/9j/4AAQSkZJRgABAQAAAQABAAD/2wBDAAkGBwgHBgkIBwgKCgkLDRYPDQwMDRsUFRAWIB0iIiAdHx8kKDQsJCYxJx8fLT0tMTU3Ojo6Iys/RD84QzQ5Ojf/2wBDAQoKCg0MDRoPDxo3JR8lNzc3Nzc3Nzc3Nzc3Nzc3Nzc3Nzc3Nzc3Nzc3Nzc3Nzc3Nzc3Nzc3Nzc3Nzc3Nzc3Nzf/wAARCADPAPMDASIAAhEBAxEB/8QAHAAAAgMBAQEBAAAAAAAAAAAAAwQAAgUBBgcI/8QANxAAAgIBAwIFAwMDAQgDAAAAAQIAAxEEEiExQQUTIlFhBjJxgZGhFEKxIwcVM1Ji0eHxJILB/8QAGAEBAQEBAQAAAAAAAAAAAAAAAgEAAwT/xAAfEQEBAQEBAQADAQEBAAAAAAAAARECITEDEkFRYSL/2gAMAwEAAhEDEQA/APmvhnivh9PhI8LNV1nnIxsde1pIKjGOftVf/sZu2eNeCaQer+ma3db5amgMKBmvCnAyeFYe/MzKfqDQ1+La1qmSrS2GvyiunA4WxW6YyDjMV8V8a0er1Wl1SJSLq7nLkaYYKbvTlejcZmZnavxGmxteNOqV16iwMqLQuAAT0JOV69ps/RH0Xf8AUFo1WrD0+HKeXxg2/C/95o/Q/wBC2+N2p4l4rWa/Dy2UTbtN36dln2inR106SuupFrrrACoowAB0g67xmVpfD69JpF02ipWmmsYVVGAIZaCtZZ26TQNRNeN2M/HWBvUgbMYBnP62/wAJPZtUKBge8WdsA4P7y9vqdsngdovYzdEHHuZKcDdtvBMC7DHAnWHJLHMGzAAznpxRj7wL8DMuzcwVhBHMuqqrDq37SrPnkcCDdsQNl/GFjno04bcrgNz+J1B/zcxOpmdu+IyBYvIHX3lQXyRglTj2jOguLqUf7l4iYuKjHOCYxpXU2mYvv0wylTkQFh5OY5ZwuQesSsOWxmS2un43QZGaUzgShfEOutmuO0AWnbHHvzF3fqAYmnK1h4yIpYMmFL5gnMiWPO/UHgaawNfplC39SOzf+Z4u2p6nKOCpBwQZ9RczE8a8Hr1yl0AW8Dhv+b8zpz3nlce/x77HhZIbUUWae1q7FKspwQYGdXnSSSSZhKabbm201vYRzhFJ/wAT6f8A7Of9nR1T1+JeP1MteQadK4wX9iw9via30N9J6mln8X8YJre9xYunVcbCM43Y/PToJ9E053KSuSc8GG1cXtWoVCqsKiLjbgcDENXap2g9x37xe6liAe356mQZDq1iluwxOVxr8G1GAvT0++YhcS3DkYjttQ2BGz6+mTyTMXxDVeWRUo/1Rwx7LNiT0LUAcsuPYiIX2joOIfzmJwxzmI3sHJOMYkrpJ/rhaBd8dZ3cMExe58niHFR7M9JwkBTk8wLNn8wFjHGMzYy17jk54ie4NnJxK2MxOM8QDEK4VWyYpCammYKAc5x/MOdXyFzwZi12DJyTx2jHmpgA55HURSBY0TeG9J5/EPosizG7ORMN7+gQ4b5j2ltIsB3cTWJraZ2B2xa5sEkS3nK65B5i7kk5nK7rtx0KlgI5lLT3ECQQMiU87HBMsdNcsb5gmGe84zgmXAyOJcLQm4MoRmHNeZwJ8TKWZYNl6iNOmP1lCkyVieLeFVa+vn02qPS+P4M8VrNJbpLmquQqw/mfTWrmf4p4ZVrqdtgwwHpYDkR8d55XDvmX4+cyTVv8D1ldrIKmYA9VGQZJ12OGV+kt9dugr8oY2AHnvA1ah6lPTlieR0lqqGo8OByC/GJe5GekKAMlc5+YbYXJjTXJY6Lu47/MfWpWJPYdJ5Sm56iQ+Qe0fo1thPLHYoyx9hOdnrd/jrYoK6vXBNpsWpSzEcYE8fYVbzLdpUu5KgnOATxHNXqw1f8A8WxwcnkcZB7RTT2jJNn3DoPaVOZZ6tr9FZpbBXZ6Lq1JdfbPSIXWB34UKzD7R2nfFPELbLXex9z2HBYnPEzw/rALHBHXvNZIc3PTAI3bT1iuo9OYxuXaDnn3iersBByZELeYAeSJSy0Y4IgirZMrYhUDJmqg22bie0Ue8AkDtJqThjtMUL4BIXJlwobpt6ZjqMoT1MMD3mUrHAYkA+wha29PPX5mg9QfWWrtxSMkdYTTXblV1Yj/AKTAEYwciFrVSCXXHviVI0a9VtXLZx7iGqvVurCZqV5UjcQIEs9L9ciGx05ehVgVwYnqkK8rFa9WwHq6Ykt1QfgcyfqUdVyxyDGaiYkhBIYCP6cbhN6emVAcdJbyfgS9CciOLWCORJ9XWVZUQOkFsPebFlAPSKWU4yZJW3wka+IF0jzLFbB1ixzpQryZIQrzJG5+vqYUnSVjrkQuBsq57YJi+muP9HWxHBHEZcodOEBBbrmDpzjP8T0pfYUGDzEK7dlOo4b1VlBt7E+/xNvcLttZIyARmYNqPpndHB69feXmunN3wtoVRdNaLmbeHGz2x3zFr7ybnJ9IA794VmLWAIDgnkCJeMLmwlG6CK3fDshXxAMxDDqozF0tYABjk9jOajU7qX3HBXiJ+dvfKnjHEg4ebU7QB7xZ71sfaCPmAsckjHXtFs7bS3Y9ZRxqM61qGPPOOInqT5ViMzcOu4fH5gLdaFGOvsfaI3areeTj4mT1axss2Dkd/mAuKgfJnS/GenEDY+FLdSeJryrtbKnLwo1WTlKzj2iu8HH8Zg/OOTtznJ4ikg2+m21DPWqsSGBJ47/EPX4ht9LqduesyPOcrnoJU3ON2G47ibG8eiGoTrW/EurpdXsbhj3nmk1TIT/+RyjW7sKxI5wILzT5ra01gVmpuA+D7iVvUUucHKk8RB7WO3d1Ufd7w3mlkCn1A9DI6Rp6YbkMf0PPHtMnwt+dhmxp12HMlXWhUACI3WekTUggERip8cGFb8HYcRexc8xgnjrBMBiYWfeMDiI2HrNDUCZ1gPMUXFMiSUkiDH06gFtLUGUgKsGSyncpM09EyFKVOCpXELbo60LgjqvE1cJ1jI06v52ecGd8QCOliEZbHH5l/wCqC0GrGCp6xG1i5yhyQMmCT0/7rJpdUY7vT2ImVr7t1L2kY2tjE0NU5NDkrgqc5mN5i2C2uwHDjC/mdJHS6xNRqwzaitl4YcSuk1CtWgAwV9J/M7qK/KsBZORkE/MVpobT2Ag53dYrFaDMASSOcYiV154zgEcfmGvsyhHciZupyHVc9Bz8w4Mcst9GffoPaLJaWfJndSCKWZe0CP8Ag+YOCf8AEsSmPOO445HcfEG7ZfDMMnpz0g9Od+fxyDB6m3AI49gIgqzWKr4Y/tAPcT04i7MfeDLEnmXB0wLDzlsSyndn3/zFgeAYVeDlTNW0YISfTOrkEMen+J2tiee4hGXNRIHPb5mpS4b0uowNlk0KkXeBn0kZExqE8wt8YJxHtPcasK3SCx056a1I8py/sefwZs02AoCPbMwg2asjr3+RHdFafL/HaCwo2q3BOFPyIZXxg9pn1PtYEHgjiNBueOhhwp9PpyOuZGPaK1W7GB7d4xYQOnQzDQbRn8zPvXA6TQ6nJit4HMpRnyS5HJ4klF9L0VhQJWeW25UzVZzbRuB9SiZeiQX0q6nFijiPIhNJOcAjE1nrjZ4w9dXYg85seWxxiZRtsSw1g4BOQZvXsPK8i7oT1nmtaHrtbTtk90Mr0/i5/byjeT/U6S0N9wMwn0+HUnt/BmxpNQfuH9wwR8xHxFtj7lH5k07xjLZNy2JcgIY5ye0zbKmTDryoms3qDEnjOIjc2KtvyZZXPCVuWQsByen5iFjCxdw6j+Iy9uDgHvFgArOueDkiXfG/Uq1itTZWTzjpFd23RlW7HEJY4Cgf3EkfpFbm3MR29vmXnHLq4OhNaAkckcGJuS7kk9DDs25B3x2i4PqJ/mJztCt4YiV9pH+7JkHMsFcDOMS9YOcHtOKABknmXrPHTvNrCLlWBB5/zDtxUf8AvBdbEAPOIQ4w0mqLpSw3EHHGM56xm1S9BfH2cGK6UYGG9tw+ZqIinQlWOGfOR8Y6yX2lz4rpNQRXhzx2mr4ed+mDjsxEwqEcjCcjOCJr+C2bq76SeQdwk69do0VswMRnTW7l2HqDMwvttHse0bqOLMiA8aDHA2n24jlDC3TA/wBy8GZ5G5lIMLQxpsz2PWbEpnOItZzGbVC8g9RFHPWTGLnqZJYjkyR4Gve6Rm0t9Sk+lxkH4mjqrlUqqngnJnnl1DX0aewg4UbSZqW1MFTGdpHENzW/Xz0v4halqEV54bIMQ8RqW4raM7qx195sWabzavt2svURDWITpcAcZ5M0v+unHUnx5O23yLU5Oxzz8RzU1rqWUZC5TrmD8U0xFq1Ac9RBpp3BrN27k8t8zfL47d3ZpAowtZLARngH8RTUk1O+4ZUjE1fEiUIKrnYSpmbrfVpgR/dLscWTbThgwHXpFbkJZcjg9ZpOchARwFi1gDsFUdRz+RNKltZWvVUsrOBjGIncoILL1HM0PEK28xVKkY6ROzKg56HiOVy69LFvTB5xLuOTKgZ+JXNRhkGVwYULkgdpzGDwIpfEx3AAzntOqBkn+0SAZ6zu04I94cWDaVgj736j7R8zqDe2D0HJ+YJAScY6RmpTngcZ6mRsN0LhSQB6v8R5mC0gAeorgRbToeC3PHaN10+a4JBKKMmarg2lpFaZxgr6jn3k0SeRrCMHJOD+vMcKPtIswSV7d4Wqhd4c8kY5hrpz1hXG61jnG0nHyIRbMN8E4xCJWAGLdWbg+075YfAxyoJMjtLKcot3HZ3PSO0r5hKnjEyaEbcr55E1Q+1gw6kS2Dfvhp1ygz1ETuTmM1WZY56GVt+B1hGX1nZMkOVGZI9Tx6pUVdJWT9pAM069SH8PsBOSnIMTsrz4OCnUCI+G2O3h16n7hOVz6fP/AK5blWpLLtY/enEyxcSzKeQDyIdHA0tDH7pnXWCjWOc8E9PmG/NTnn1XxSvzzXagwV7wOrdTowLRj5/EcrQ2K69zyIn4k2KTXjIHJllqy/xjXWq5tY9GHAnn9drdiVVVnJU5Jmu4yGSv73Qj8GC0/gQ1WlzyliDIz3xFyuyM28M7oy8cdJE03lOrEHJ5xNZqA1CkDBXqJbaGQbhFfHO1mvoF1BDWWIuQcE/AmRZpgCyuBkdveelepgu3GUzmZ2q06WWY3YJl5oPPazQBMNWc8ciZ5UgeoEfpPSms0Wqtv2k8E95a/Q+byFBBitkT9XmApHUSeWxP2mbiaBiSNvGeMiML4SCvocFj1Bk/ZP1xhU6Zn2heT/iN/wC7LM5cjH5mp/u66nG3B47GcXRWsQXdse0V6pSSMtqRWQBt69oWuogb2bGPeaq6VU5xz7kRbU0izIckIvQL3h05YrQFNZwee009KmzqM9piVO9Dk4JTOAJr1MzqGDY9QJmwe4drBJxjr04h2yFAH29MwCPuxjoRnk8mHdweBnAkCO2LnHAAB6fMioVdgRhmEJhRUh+5t+GXPJGOstg7EA5IBH4E2HK5pat9RYYyq5j/AJasnA6dDJpqgtIUjr1YdodFKrhupE1WUKuvBMhHqT+Zcja4nXGSMdYY2lGQbjjPX2khD1kjwXqadzeHqgz0i9FWytqkH3HMc0zp5FYPcdIPWXpQCyr0UzzSW1eOr8LXl8LVWeVE5rNMq6dbOrA5Mv4ay2gXP3gk1YNd+9c8naDHI6bdM1Mrqr9wuJheJ2NvsGMnGAPaPUFwGXufV+IolbXvc33E9opyk8us/R6TYyO/UibA8uo7l6L1lKtyaVqwo9DbjkcylhwrsODgEfmXPRt0rZUjaq3b9rnpEbE8l2Vh0mhQpJIxznJgvEwBuY/fjAikTGcb8sFmJq3Gou2VKS+eg7zY0SZS1ra9w6ZzMlN/9Yx09YV8Ht0m+OnPIlVHmr/q1gWDjaYxpaSnpfP47Q9FNl1Q81QGH93vCU0Nv2kn8HtBbrYB/TqSSoOZZdPwTjkR00kcMOccGFqVQdxHMModEBWAMdzI2zaFHaaDUI3LDJlWSpAdoEUrnjIZlYkD9eJR6ASCFBOI5YENhCjj3ndnJEU8Vha/SMclQRn54i+iOoosFZ9a98z0b1h0xj84ibaI7wSO+QI5Vt/1evnhf/UeppYbfyDiTT6XZjgAR2pAqccHtDRUWlFOVGC2RgdJwA4AU4B6mWYnAxxjt7mFrrBVc9O8ij/bUvJGeOJ2rOcMeQJy0qaQW4AbGYPzD5vTjGAfeb1Z8EPcfvOjg5nMHH5lXILdeO8mMGw9RwZJVz6jg8Zki9ZsaHVllRyTtPSd8RdrX2qfuGAJn6JjZpNLt6YGce80jQbLVcnpNOZKvz0Tw/NelZD1WRa99NuxOxwZEsFZsZeh4hw/lruBGxhL8C9XWejYRHY+ll2mX0hWi3HHPP6QwqD1uqgBewmfq2/p3TOSZL/w5f28M3vvvsIGFPH5lLqWsVQhz7yun/1vWTwOcR9SdgCrgGZb54VWkUVhwNzHqPeKavTG51wPT3M0XYBiTxgY5gSSa3LcbhhRJeljHr0W25hu21seFlzoQj7toYfiHVSLN+AcHgGPFltQPXgHoROd7OsR9Lgrt4BOeJZa/UFbhvmP3VjGV4Ji1yP5gY52gdYfVxzy2UbSM56GdWkY/Mtp8vXsc45yDCNW3GeB2MX/ABy6K2V7EY5JxA2VK6bj0+OIzerAY/t94rqMsuaxwPaOJISsDIVJ2qhPQ9YQIHOQCfkyg0vqDvkntntGBW2OpAmtxa6lQAl9vcLBqcHnn4lw3HeTRsEQhDI7ncCsgUsBxCrUB1lEOtCzZbtyIwoGM+8GxxwgwJV3AG39hLqraixjpq9LjhbC+494NADbuBJXtmVd9w6cDpmWQhtuRjbLPD/hqobrcE4AHWVtYbcd5zOD16ytvBzJfoKFBnrJAl+ZIma/g6KumWo4H/K00AMsE79yJm+EX1jTqrENuA2sDxNMHY5RuCDN/Rod1lddT1gcg4zFfE9RXp9HQo3m1tqKijJawnAUfvLatwrPnaFB5BiOp1dep3mxe4sQjqrDkEfMXyOk4uPSeVfpKU8Ku0qt4o+222zf6Kqy2Bz78YiF1KXNZUpV2rJVmU5H6Snivguqrvp1Op1x1Ot1ih7Np4VAPSCe8b8O0a6SlkJzY5BYwzYPkm/0PTaE11gYnXSykqDyJprtHU8Qeqq83Tsy9RJfUnXvrJuuDA7V9We85kOgDDDe8ItY38cH5nNQA3pUAH4nK47Sz+FRXksQe37yjIxCsn4bEs6uigEcfE7WMoWQ9IL9NYoVQE4YdzKWYUMK+cjoe0lFxYOhON3WR143KfiaDfvpdEUYUscjvDsSqeo5HaV8ohgxxC7Q6gFc47zqFoBxYpLcr7RW2tUPpzg9BHGTy+MfmVY1qO2ZmJNXn7cCDCL1J/SOMM9EwPmCcdhx+JLbVCVV6hRLYDHOP0xAqW83ocH3jiqSDj+JKNgajHb9JLH2pknmWOASMxXUPwfKXcfcyz1MW8zI/PeDawepvbjiAHmsw39IYbWXaBmPMLxRLCzDPAjAO7kGAWkA9YUjYkWtRlbL/gSl7dINLP2g9RaAOvMgf0Jn5PMkRs1dSOVaxAR2LCSLGI+A/wC8/p+ixNdbS+mqZs1hiXrCsFLD/pyRx8z2aeLrdVSarEs3KG3Ic4zPmXjF3iaa/V6TUeLadzXW+92AQPkqSo4+4kD9jFPA/qLU+GXotztdphhSmc7R8RdTW/H1JfX0zVG228sWJUjrC6Cl7bRnOFPEF4VcPEdOup0zq9bjt2npNDovKrU4GTA9Hfck8WRWOCp5AxHEGRg9cdZZKcH0iHSonOR0l15v2ArVmO0j9YzvCVlCIO1xpznPXtK2sHrXLYY9Jztxs0lqa2Vt4xFlcKhyOTNP+mDDDMSYnfpixKjoIc0+ep8ACK9eD36QFdZp3KOR/Md01LKcMOkpqaBuL1kj3ENizorai/cy7f0kCKK9pPJ6fEu1pesK3JBhkKNX6hz2ikrW4DQAyFHHSHUKFxLLSmMr1EGwbOOglxz3VHKgncM/pFjWHJ2Jge5jOGz6cSwrJGWaWxdwi6nuePaBbjjgR66tccZz2gHrIHCjPzDfCl0sqr1K8wg6YJwJNrgZJGZzysruL8mS1cUdUAPMRZzyAMCONX6uuZRq94K5Esb4TVTa4BOBD/6aehB+s4axWesqhG88frOmoMFVRnrA2tk7YWw8cRW5gvJMjKNds5nmPqHx4aUmqhgbv4WD+ofqAUhqNK+60/c4/t/8zxljtYxZiSTySY+eR66z4vZfbbYzu5ZmOSSeskFJGG05qPEtVqL3vtszZYu12Cgbh8/tFCSes5JMja+mfqLVeA6sPXmyhiPMpJ4PyPYz7t9PeL6PxrQJqdHaHRuCO6n2I7Gfm+a3059Qa36f1q6jRv6T/wASo/a4+f8AvJZrV+l6KxjMYIULMf6D8b0n1RovPqdqQB6lZSSD3E2PGKv6La1b7lPfGIZN+BN1j+I1ksDmAT7QSSTnAl7NVVaxJPT4naymwHcPfoZL69Evhgb6WDvyDIVSzc6n1QH9ajPst5UcQdjClyVf0/rBn+D+q73eU2TjiB1Ff9RX5lHU8kCZmv1+xyoOcxrwnX1KjhnwCMYIOP4mkdbx+s0OpMqVwd/4l6xYSFKnd7Y5jS2aUZYP0HHB98zum1FRcjzeucNg8c5xFgXoFQ4PBIHfiddSoBLH9RGNRqENjkHhie37QTtTYjesBvT1B7CSQfC78LgE/gDrFH1IwVQkkdgMw2qupc7AeANuWzgj9IGk6aqwkMDlgeQc/v7zfrrpJA1vcc4PxJYHIDM4EvqdWjKFTAK47fdxEVYvZud+B2hvK6ZGxRksSZEUsef2lUsqH/qXF6ZwDwILyiWI2OBiAx154l7tQo/u6/EWewHndLEUtYL3Bi9l4Xp90tayYPqz+kStYc4M68xZhlr8V9cmeO+ovqIgNptHZk9HsB/gRb6h8dZy2l0jEJ0d+hb/AMTzRJJ5jnIddf4jsWJJOcys7OROaSSSTM//2Q=="/>
          <p:cNvSpPr>
            <a:spLocks noChangeAspect="1" noChangeArrowheads="1"/>
          </p:cNvSpPr>
          <p:nvPr/>
        </p:nvSpPr>
        <p:spPr bwMode="auto">
          <a:xfrm>
            <a:off x="0" y="-944563"/>
            <a:ext cx="2314575" cy="197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pic>
        <p:nvPicPr>
          <p:cNvPr id="95237" name="Picture 160" descr="http://img.medscape.com/pi/emed/ckb/gastroenterology/169972-1340261-174223-1944181t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429000"/>
            <a:ext cx="2808288" cy="23764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162" descr="http://t0.gstatic.com/images?q=tbn:ANd9GcQrbxGjZM6vxt93y5DFD57MqsEvx_06neJdS24vhWw_SMpKTZUZeQ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533400"/>
            <a:ext cx="3165475" cy="54102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781800" y="6345238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807552BF-70CC-4B01-B6C7-3292ED640E00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76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9" name="Picture 16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Ahmet\Desktop\New Folder\IMG_3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1150"/>
            <a:ext cx="7735888" cy="58023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1187450" y="6113463"/>
            <a:ext cx="70421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Kostik (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Caustic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) madde içimine bağlı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özofagus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striktürü</a:t>
            </a:r>
            <a:endParaRPr lang="en-US" altLang="tr-TR" sz="1800" b="0" dirty="0">
              <a:solidFill>
                <a:schemeClr val="bg1"/>
              </a:solidFill>
            </a:endParaRPr>
          </a:p>
        </p:txBody>
      </p:sp>
      <p:cxnSp>
        <p:nvCxnSpPr>
          <p:cNvPr id="96260" name="4 Düz Ok Bağlayıcısı"/>
          <p:cNvCxnSpPr>
            <a:cxnSpLocks noChangeShapeType="1"/>
          </p:cNvCxnSpPr>
          <p:nvPr/>
        </p:nvCxnSpPr>
        <p:spPr bwMode="auto">
          <a:xfrm>
            <a:off x="3924300" y="3068638"/>
            <a:ext cx="287338" cy="73025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1" name="5 Düz Ok Bağlayıcısı"/>
          <p:cNvCxnSpPr>
            <a:cxnSpLocks noChangeShapeType="1"/>
          </p:cNvCxnSpPr>
          <p:nvPr/>
        </p:nvCxnSpPr>
        <p:spPr bwMode="auto">
          <a:xfrm>
            <a:off x="1187450" y="3284538"/>
            <a:ext cx="288925" cy="73025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2" name="6 Düz Ok Bağlayıcısı"/>
          <p:cNvCxnSpPr>
            <a:cxnSpLocks noChangeShapeType="1"/>
          </p:cNvCxnSpPr>
          <p:nvPr/>
        </p:nvCxnSpPr>
        <p:spPr bwMode="auto">
          <a:xfrm>
            <a:off x="6732588" y="2997200"/>
            <a:ext cx="287337" cy="71438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5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875463" y="638175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47609FC-37C0-4B58-846D-39E268CBD431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77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9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57" descr="http://www.radpod.org/wp-content/uploads/2007/12/oesophageal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60375"/>
            <a:ext cx="5156200" cy="5502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1195804" y="1230313"/>
            <a:ext cx="43140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Servikal</a:t>
            </a:r>
            <a:r>
              <a:rPr lang="tr-TR" altLang="tr-TR" sz="1800" b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özofagusta</a:t>
            </a:r>
            <a:r>
              <a:rPr lang="tr-TR" altLang="tr-TR" sz="1800" b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membranöz</a:t>
            </a:r>
            <a:r>
              <a:rPr lang="tr-TR" altLang="tr-TR" sz="1800" b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halka (web)</a:t>
            </a:r>
            <a:endParaRPr lang="tr-TR" altLang="tr-TR" sz="1800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2" name="155 Dikdörtgen"/>
          <p:cNvSpPr>
            <a:spLocks noChangeArrowheads="1"/>
          </p:cNvSpPr>
          <p:nvPr/>
        </p:nvSpPr>
        <p:spPr bwMode="auto">
          <a:xfrm>
            <a:off x="6590411" y="385390"/>
            <a:ext cx="184537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Plummer-Vinson</a:t>
            </a:r>
            <a:endParaRPr lang="tr-TR" altLang="tr-TR" sz="1600" b="0" dirty="0" smtClean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Kelly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Peterson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)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Sendromu.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Sideropenik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disfaji</a:t>
            </a:r>
            <a:endParaRPr lang="tr-TR" altLang="tr-TR" sz="1600" b="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7285" name="Picture 159" descr="http://t0.gstatic.com/images?q=tbn:ANd9GcQovMgNIuGd1Dq9X7jKwOuJTPbn2KLDQFkCwyAACXaY2f_CZHO9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795463"/>
            <a:ext cx="2436813" cy="2124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161" descr="http://t1.gstatic.com/images?q=tbn:ANd9GcQhgweMFGZu6c4RWf15AlO8U4_ZhrVHwigGLj3V1BANZs7tIc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327525"/>
            <a:ext cx="2436813" cy="1771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8" name="Metin kutusu 8"/>
          <p:cNvSpPr txBox="1">
            <a:spLocks noChangeArrowheads="1"/>
          </p:cNvSpPr>
          <p:nvPr/>
        </p:nvSpPr>
        <p:spPr bwMode="auto">
          <a:xfrm>
            <a:off x="838200" y="6234113"/>
            <a:ext cx="754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Kronik demir eksikliğinde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postcricoidal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>
                <a:solidFill>
                  <a:schemeClr val="bg1"/>
                </a:solidFill>
              </a:rPr>
              <a:t>web 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formasyonu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cxnSp>
        <p:nvCxnSpPr>
          <p:cNvPr id="12" name="Dirsek Bağlayıcısı 11"/>
          <p:cNvCxnSpPr/>
          <p:nvPr/>
        </p:nvCxnSpPr>
        <p:spPr>
          <a:xfrm rot="16200000" flipH="1">
            <a:off x="3165475" y="1824038"/>
            <a:ext cx="954087" cy="579438"/>
          </a:xfrm>
          <a:prstGeom prst="bentConnector3">
            <a:avLst>
              <a:gd name="adj1" fmla="val 93387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irsek Bağlayıcısı 15"/>
          <p:cNvCxnSpPr/>
          <p:nvPr/>
        </p:nvCxnSpPr>
        <p:spPr>
          <a:xfrm rot="10800000" flipV="1">
            <a:off x="1790700" y="1681163"/>
            <a:ext cx="1143000" cy="801687"/>
          </a:xfrm>
          <a:prstGeom prst="bentConnector3">
            <a:avLst>
              <a:gd name="adj1" fmla="val 106216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3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858000" y="6396038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1E37D0C4-5E29-475D-8240-3E1397B1D0D1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78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sp>
        <p:nvSpPr>
          <p:cNvPr id="97292" name="Metin kutusu 1"/>
          <p:cNvSpPr txBox="1">
            <a:spLocks noChangeArrowheads="1"/>
          </p:cNvSpPr>
          <p:nvPr/>
        </p:nvSpPr>
        <p:spPr bwMode="auto">
          <a:xfrm>
            <a:off x="6291263" y="3581400"/>
            <a:ext cx="144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600"/>
              <a:t>Coilonichia</a:t>
            </a:r>
          </a:p>
        </p:txBody>
      </p:sp>
      <p:sp>
        <p:nvSpPr>
          <p:cNvPr id="97293" name="Metin kutusu 12"/>
          <p:cNvSpPr txBox="1">
            <a:spLocks noChangeArrowheads="1"/>
          </p:cNvSpPr>
          <p:nvPr/>
        </p:nvSpPr>
        <p:spPr bwMode="auto">
          <a:xfrm>
            <a:off x="6781800" y="4876800"/>
            <a:ext cx="1447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400" dirty="0" err="1"/>
              <a:t>Chelitis</a:t>
            </a:r>
            <a:r>
              <a:rPr lang="tr-TR" altLang="tr-TR" sz="1400" dirty="0"/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400" dirty="0" smtClean="0"/>
              <a:t>ve </a:t>
            </a:r>
            <a:endParaRPr lang="tr-TR" altLang="tr-TR" sz="1400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400" dirty="0" err="1"/>
              <a:t>Glossitis</a:t>
            </a:r>
            <a:r>
              <a:rPr lang="tr-TR" altLang="tr-TR" sz="1400" dirty="0"/>
              <a:t> </a:t>
            </a:r>
          </a:p>
        </p:txBody>
      </p:sp>
      <p:cxnSp>
        <p:nvCxnSpPr>
          <p:cNvPr id="4" name="Düz Ok Bağlayıcısı 3"/>
          <p:cNvCxnSpPr/>
          <p:nvPr/>
        </p:nvCxnSpPr>
        <p:spPr>
          <a:xfrm flipV="1">
            <a:off x="7924800" y="4787900"/>
            <a:ext cx="304800" cy="165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Düz Ok Bağlayıcısı 5"/>
          <p:cNvCxnSpPr/>
          <p:nvPr/>
        </p:nvCxnSpPr>
        <p:spPr>
          <a:xfrm>
            <a:off x="7505700" y="5614988"/>
            <a:ext cx="0" cy="184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TF_Logo_tp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A9018-6A6D-4137-9BB3-344CFB18F696}" type="slidenum">
              <a:rPr lang="tr-TR" smtClean="0"/>
              <a:pPr>
                <a:defRPr/>
              </a:pPr>
              <a:t>79</a:t>
            </a:fld>
            <a:endParaRPr lang="tr-TR"/>
          </a:p>
        </p:txBody>
      </p:sp>
      <p:pic>
        <p:nvPicPr>
          <p:cNvPr id="33794" name="Picture 2" descr="CT Findings in Patients with Esophageal Carcinoma and Its Correlation with  Esophagographic Find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64" y="1267318"/>
            <a:ext cx="8395836" cy="4176464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4572000" y="659027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tr-TR" sz="1000" b="0" dirty="0">
                <a:solidFill>
                  <a:schemeClr val="bg1"/>
                </a:solidFill>
              </a:rPr>
              <a:t>https://www.scirp.org/journal/paperinformation.aspx?paperid=85581</a:t>
            </a:r>
          </a:p>
        </p:txBody>
      </p:sp>
      <p:pic>
        <p:nvPicPr>
          <p:cNvPr id="5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 10"/>
          <p:cNvGrpSpPr/>
          <p:nvPr/>
        </p:nvGrpSpPr>
        <p:grpSpPr>
          <a:xfrm>
            <a:off x="1846729" y="2501153"/>
            <a:ext cx="5925671" cy="2429435"/>
            <a:chOff x="1846729" y="2501153"/>
            <a:chExt cx="5925671" cy="2429435"/>
          </a:xfrm>
          <a:noFill/>
        </p:grpSpPr>
        <p:sp>
          <p:nvSpPr>
            <p:cNvPr id="4" name="Serbest Form 3"/>
            <p:cNvSpPr/>
            <p:nvPr/>
          </p:nvSpPr>
          <p:spPr bwMode="auto">
            <a:xfrm>
              <a:off x="1846729" y="2761129"/>
              <a:ext cx="701520" cy="1694330"/>
            </a:xfrm>
            <a:custGeom>
              <a:avLst/>
              <a:gdLst>
                <a:gd name="connsiteX0" fmla="*/ 0 w 701520"/>
                <a:gd name="connsiteY0" fmla="*/ 0 h 1694330"/>
                <a:gd name="connsiteX1" fmla="*/ 26895 w 701520"/>
                <a:gd name="connsiteY1" fmla="*/ 44824 h 1694330"/>
                <a:gd name="connsiteX2" fmla="*/ 44824 w 701520"/>
                <a:gd name="connsiteY2" fmla="*/ 98612 h 1694330"/>
                <a:gd name="connsiteX3" fmla="*/ 62753 w 701520"/>
                <a:gd name="connsiteY3" fmla="*/ 125506 h 1694330"/>
                <a:gd name="connsiteX4" fmla="*/ 71718 w 701520"/>
                <a:gd name="connsiteY4" fmla="*/ 152400 h 1694330"/>
                <a:gd name="connsiteX5" fmla="*/ 89647 w 701520"/>
                <a:gd name="connsiteY5" fmla="*/ 188259 h 1694330"/>
                <a:gd name="connsiteX6" fmla="*/ 107577 w 701520"/>
                <a:gd name="connsiteY6" fmla="*/ 430306 h 1694330"/>
                <a:gd name="connsiteX7" fmla="*/ 125506 w 701520"/>
                <a:gd name="connsiteY7" fmla="*/ 484095 h 1694330"/>
                <a:gd name="connsiteX8" fmla="*/ 134471 w 701520"/>
                <a:gd name="connsiteY8" fmla="*/ 519953 h 1694330"/>
                <a:gd name="connsiteX9" fmla="*/ 143436 w 701520"/>
                <a:gd name="connsiteY9" fmla="*/ 591671 h 1694330"/>
                <a:gd name="connsiteX10" fmla="*/ 152400 w 701520"/>
                <a:gd name="connsiteY10" fmla="*/ 618565 h 1694330"/>
                <a:gd name="connsiteX11" fmla="*/ 161365 w 701520"/>
                <a:gd name="connsiteY11" fmla="*/ 663389 h 1694330"/>
                <a:gd name="connsiteX12" fmla="*/ 170330 w 701520"/>
                <a:gd name="connsiteY12" fmla="*/ 690283 h 1694330"/>
                <a:gd name="connsiteX13" fmla="*/ 179295 w 701520"/>
                <a:gd name="connsiteY13" fmla="*/ 744071 h 1694330"/>
                <a:gd name="connsiteX14" fmla="*/ 197224 w 701520"/>
                <a:gd name="connsiteY14" fmla="*/ 806824 h 1694330"/>
                <a:gd name="connsiteX15" fmla="*/ 215153 w 701520"/>
                <a:gd name="connsiteY15" fmla="*/ 878542 h 1694330"/>
                <a:gd name="connsiteX16" fmla="*/ 224118 w 701520"/>
                <a:gd name="connsiteY16" fmla="*/ 950259 h 1694330"/>
                <a:gd name="connsiteX17" fmla="*/ 242047 w 701520"/>
                <a:gd name="connsiteY17" fmla="*/ 1004047 h 1694330"/>
                <a:gd name="connsiteX18" fmla="*/ 251012 w 701520"/>
                <a:gd name="connsiteY18" fmla="*/ 1048871 h 1694330"/>
                <a:gd name="connsiteX19" fmla="*/ 259977 w 701520"/>
                <a:gd name="connsiteY19" fmla="*/ 1075765 h 1694330"/>
                <a:gd name="connsiteX20" fmla="*/ 268942 w 701520"/>
                <a:gd name="connsiteY20" fmla="*/ 1129553 h 1694330"/>
                <a:gd name="connsiteX21" fmla="*/ 277906 w 701520"/>
                <a:gd name="connsiteY21" fmla="*/ 1156447 h 1694330"/>
                <a:gd name="connsiteX22" fmla="*/ 286871 w 701520"/>
                <a:gd name="connsiteY22" fmla="*/ 1201271 h 1694330"/>
                <a:gd name="connsiteX23" fmla="*/ 295836 w 701520"/>
                <a:gd name="connsiteY23" fmla="*/ 1228165 h 1694330"/>
                <a:gd name="connsiteX24" fmla="*/ 322730 w 701520"/>
                <a:gd name="connsiteY24" fmla="*/ 1353671 h 1694330"/>
                <a:gd name="connsiteX25" fmla="*/ 331695 w 701520"/>
                <a:gd name="connsiteY25" fmla="*/ 1380565 h 1694330"/>
                <a:gd name="connsiteX26" fmla="*/ 358589 w 701520"/>
                <a:gd name="connsiteY26" fmla="*/ 1479177 h 1694330"/>
                <a:gd name="connsiteX27" fmla="*/ 376518 w 701520"/>
                <a:gd name="connsiteY27" fmla="*/ 1506071 h 1694330"/>
                <a:gd name="connsiteX28" fmla="*/ 430306 w 701520"/>
                <a:gd name="connsiteY28" fmla="*/ 1559859 h 1694330"/>
                <a:gd name="connsiteX29" fmla="*/ 484095 w 701520"/>
                <a:gd name="connsiteY29" fmla="*/ 1622612 h 1694330"/>
                <a:gd name="connsiteX30" fmla="*/ 502024 w 701520"/>
                <a:gd name="connsiteY30" fmla="*/ 1640542 h 1694330"/>
                <a:gd name="connsiteX31" fmla="*/ 564777 w 701520"/>
                <a:gd name="connsiteY31" fmla="*/ 1667436 h 1694330"/>
                <a:gd name="connsiteX32" fmla="*/ 591671 w 701520"/>
                <a:gd name="connsiteY32" fmla="*/ 1685365 h 1694330"/>
                <a:gd name="connsiteX33" fmla="*/ 645459 w 701520"/>
                <a:gd name="connsiteY33" fmla="*/ 1694330 h 1694330"/>
                <a:gd name="connsiteX34" fmla="*/ 699247 w 701520"/>
                <a:gd name="connsiteY34" fmla="*/ 1685365 h 1694330"/>
                <a:gd name="connsiteX35" fmla="*/ 690283 w 701520"/>
                <a:gd name="connsiteY35" fmla="*/ 1658471 h 1694330"/>
                <a:gd name="connsiteX36" fmla="*/ 654424 w 701520"/>
                <a:gd name="connsiteY36" fmla="*/ 1595718 h 1694330"/>
                <a:gd name="connsiteX37" fmla="*/ 627530 w 701520"/>
                <a:gd name="connsiteY37" fmla="*/ 1541930 h 1694330"/>
                <a:gd name="connsiteX38" fmla="*/ 582706 w 701520"/>
                <a:gd name="connsiteY38" fmla="*/ 1497106 h 1694330"/>
                <a:gd name="connsiteX39" fmla="*/ 555812 w 701520"/>
                <a:gd name="connsiteY39" fmla="*/ 1470212 h 1694330"/>
                <a:gd name="connsiteX40" fmla="*/ 618565 w 701520"/>
                <a:gd name="connsiteY40" fmla="*/ 1434353 h 1694330"/>
                <a:gd name="connsiteX41" fmla="*/ 609600 w 701520"/>
                <a:gd name="connsiteY41" fmla="*/ 1344706 h 1694330"/>
                <a:gd name="connsiteX42" fmla="*/ 582706 w 701520"/>
                <a:gd name="connsiteY42" fmla="*/ 1290918 h 1694330"/>
                <a:gd name="connsiteX43" fmla="*/ 555812 w 701520"/>
                <a:gd name="connsiteY43" fmla="*/ 1228165 h 1694330"/>
                <a:gd name="connsiteX44" fmla="*/ 519953 w 701520"/>
                <a:gd name="connsiteY44" fmla="*/ 1183342 h 1694330"/>
                <a:gd name="connsiteX45" fmla="*/ 510989 w 701520"/>
                <a:gd name="connsiteY45" fmla="*/ 1156447 h 1694330"/>
                <a:gd name="connsiteX46" fmla="*/ 475130 w 701520"/>
                <a:gd name="connsiteY46" fmla="*/ 1111624 h 1694330"/>
                <a:gd name="connsiteX47" fmla="*/ 457200 w 701520"/>
                <a:gd name="connsiteY47" fmla="*/ 1057836 h 1694330"/>
                <a:gd name="connsiteX48" fmla="*/ 448236 w 701520"/>
                <a:gd name="connsiteY48" fmla="*/ 1030942 h 1694330"/>
                <a:gd name="connsiteX49" fmla="*/ 439271 w 701520"/>
                <a:gd name="connsiteY49" fmla="*/ 779930 h 1694330"/>
                <a:gd name="connsiteX50" fmla="*/ 421342 w 701520"/>
                <a:gd name="connsiteY50" fmla="*/ 708212 h 1694330"/>
                <a:gd name="connsiteX51" fmla="*/ 412377 w 701520"/>
                <a:gd name="connsiteY51" fmla="*/ 672353 h 1694330"/>
                <a:gd name="connsiteX52" fmla="*/ 403412 w 701520"/>
                <a:gd name="connsiteY52" fmla="*/ 627530 h 1694330"/>
                <a:gd name="connsiteX53" fmla="*/ 376518 w 701520"/>
                <a:gd name="connsiteY53" fmla="*/ 564777 h 1694330"/>
                <a:gd name="connsiteX54" fmla="*/ 358589 w 701520"/>
                <a:gd name="connsiteY54" fmla="*/ 510989 h 1694330"/>
                <a:gd name="connsiteX55" fmla="*/ 349624 w 701520"/>
                <a:gd name="connsiteY55" fmla="*/ 484095 h 1694330"/>
                <a:gd name="connsiteX56" fmla="*/ 340659 w 701520"/>
                <a:gd name="connsiteY56" fmla="*/ 448236 h 1694330"/>
                <a:gd name="connsiteX57" fmla="*/ 322730 w 701520"/>
                <a:gd name="connsiteY57" fmla="*/ 421342 h 1694330"/>
                <a:gd name="connsiteX58" fmla="*/ 286871 w 701520"/>
                <a:gd name="connsiteY58" fmla="*/ 340659 h 1694330"/>
                <a:gd name="connsiteX59" fmla="*/ 268942 w 701520"/>
                <a:gd name="connsiteY59" fmla="*/ 268942 h 1694330"/>
                <a:gd name="connsiteX60" fmla="*/ 242047 w 701520"/>
                <a:gd name="connsiteY60" fmla="*/ 215153 h 1694330"/>
                <a:gd name="connsiteX61" fmla="*/ 224118 w 701520"/>
                <a:gd name="connsiteY61" fmla="*/ 188259 h 1694330"/>
                <a:gd name="connsiteX62" fmla="*/ 197224 w 701520"/>
                <a:gd name="connsiteY62" fmla="*/ 134471 h 1694330"/>
                <a:gd name="connsiteX63" fmla="*/ 125506 w 701520"/>
                <a:gd name="connsiteY63" fmla="*/ 71718 h 1694330"/>
                <a:gd name="connsiteX64" fmla="*/ 44824 w 701520"/>
                <a:gd name="connsiteY64" fmla="*/ 17930 h 1694330"/>
                <a:gd name="connsiteX65" fmla="*/ 0 w 701520"/>
                <a:gd name="connsiteY65" fmla="*/ 0 h 169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701520" h="1694330">
                  <a:moveTo>
                    <a:pt x="0" y="0"/>
                  </a:moveTo>
                  <a:cubicBezTo>
                    <a:pt x="8965" y="14941"/>
                    <a:pt x="19685" y="28961"/>
                    <a:pt x="26895" y="44824"/>
                  </a:cubicBezTo>
                  <a:cubicBezTo>
                    <a:pt x="34716" y="62029"/>
                    <a:pt x="34341" y="82887"/>
                    <a:pt x="44824" y="98612"/>
                  </a:cubicBezTo>
                  <a:cubicBezTo>
                    <a:pt x="50800" y="107577"/>
                    <a:pt x="57935" y="115869"/>
                    <a:pt x="62753" y="125506"/>
                  </a:cubicBezTo>
                  <a:cubicBezTo>
                    <a:pt x="66979" y="133958"/>
                    <a:pt x="67996" y="143714"/>
                    <a:pt x="71718" y="152400"/>
                  </a:cubicBezTo>
                  <a:cubicBezTo>
                    <a:pt x="76982" y="164683"/>
                    <a:pt x="83671" y="176306"/>
                    <a:pt x="89647" y="188259"/>
                  </a:cubicBezTo>
                  <a:cubicBezTo>
                    <a:pt x="90867" y="209003"/>
                    <a:pt x="99160" y="385413"/>
                    <a:pt x="107577" y="430306"/>
                  </a:cubicBezTo>
                  <a:cubicBezTo>
                    <a:pt x="111060" y="448882"/>
                    <a:pt x="120922" y="465760"/>
                    <a:pt x="125506" y="484095"/>
                  </a:cubicBezTo>
                  <a:lnTo>
                    <a:pt x="134471" y="519953"/>
                  </a:lnTo>
                  <a:cubicBezTo>
                    <a:pt x="137459" y="543859"/>
                    <a:pt x="139126" y="567968"/>
                    <a:pt x="143436" y="591671"/>
                  </a:cubicBezTo>
                  <a:cubicBezTo>
                    <a:pt x="145126" y="600968"/>
                    <a:pt x="150108" y="609398"/>
                    <a:pt x="152400" y="618565"/>
                  </a:cubicBezTo>
                  <a:cubicBezTo>
                    <a:pt x="156095" y="633347"/>
                    <a:pt x="157669" y="648607"/>
                    <a:pt x="161365" y="663389"/>
                  </a:cubicBezTo>
                  <a:cubicBezTo>
                    <a:pt x="163657" y="672556"/>
                    <a:pt x="168280" y="681058"/>
                    <a:pt x="170330" y="690283"/>
                  </a:cubicBezTo>
                  <a:cubicBezTo>
                    <a:pt x="174273" y="708027"/>
                    <a:pt x="175730" y="726247"/>
                    <a:pt x="179295" y="744071"/>
                  </a:cubicBezTo>
                  <a:cubicBezTo>
                    <a:pt x="196064" y="827919"/>
                    <a:pt x="180134" y="738467"/>
                    <a:pt x="197224" y="806824"/>
                  </a:cubicBezTo>
                  <a:cubicBezTo>
                    <a:pt x="218866" y="893386"/>
                    <a:pt x="194659" y="817052"/>
                    <a:pt x="215153" y="878542"/>
                  </a:cubicBezTo>
                  <a:cubicBezTo>
                    <a:pt x="218141" y="902448"/>
                    <a:pt x="219070" y="926702"/>
                    <a:pt x="224118" y="950259"/>
                  </a:cubicBezTo>
                  <a:cubicBezTo>
                    <a:pt x="228078" y="968739"/>
                    <a:pt x="238340" y="985515"/>
                    <a:pt x="242047" y="1004047"/>
                  </a:cubicBezTo>
                  <a:cubicBezTo>
                    <a:pt x="245035" y="1018988"/>
                    <a:pt x="247316" y="1034089"/>
                    <a:pt x="251012" y="1048871"/>
                  </a:cubicBezTo>
                  <a:cubicBezTo>
                    <a:pt x="253304" y="1058038"/>
                    <a:pt x="257927" y="1066540"/>
                    <a:pt x="259977" y="1075765"/>
                  </a:cubicBezTo>
                  <a:cubicBezTo>
                    <a:pt x="263920" y="1093509"/>
                    <a:pt x="264999" y="1111809"/>
                    <a:pt x="268942" y="1129553"/>
                  </a:cubicBezTo>
                  <a:cubicBezTo>
                    <a:pt x="270992" y="1138778"/>
                    <a:pt x="275614" y="1147280"/>
                    <a:pt x="277906" y="1156447"/>
                  </a:cubicBezTo>
                  <a:cubicBezTo>
                    <a:pt x="281601" y="1171229"/>
                    <a:pt x="283175" y="1186489"/>
                    <a:pt x="286871" y="1201271"/>
                  </a:cubicBezTo>
                  <a:cubicBezTo>
                    <a:pt x="289163" y="1210438"/>
                    <a:pt x="293350" y="1219048"/>
                    <a:pt x="295836" y="1228165"/>
                  </a:cubicBezTo>
                  <a:cubicBezTo>
                    <a:pt x="341003" y="1393777"/>
                    <a:pt x="292874" y="1219324"/>
                    <a:pt x="322730" y="1353671"/>
                  </a:cubicBezTo>
                  <a:cubicBezTo>
                    <a:pt x="324780" y="1362896"/>
                    <a:pt x="329403" y="1371398"/>
                    <a:pt x="331695" y="1380565"/>
                  </a:cubicBezTo>
                  <a:cubicBezTo>
                    <a:pt x="338432" y="1407513"/>
                    <a:pt x="343200" y="1456093"/>
                    <a:pt x="358589" y="1479177"/>
                  </a:cubicBezTo>
                  <a:cubicBezTo>
                    <a:pt x="364565" y="1488142"/>
                    <a:pt x="369360" y="1498018"/>
                    <a:pt x="376518" y="1506071"/>
                  </a:cubicBezTo>
                  <a:cubicBezTo>
                    <a:pt x="393364" y="1525022"/>
                    <a:pt x="416241" y="1538762"/>
                    <a:pt x="430306" y="1559859"/>
                  </a:cubicBezTo>
                  <a:cubicBezTo>
                    <a:pt x="457614" y="1600819"/>
                    <a:pt x="440616" y="1579132"/>
                    <a:pt x="484095" y="1622612"/>
                  </a:cubicBezTo>
                  <a:cubicBezTo>
                    <a:pt x="490071" y="1628589"/>
                    <a:pt x="494006" y="1637869"/>
                    <a:pt x="502024" y="1640542"/>
                  </a:cubicBezTo>
                  <a:cubicBezTo>
                    <a:pt x="532199" y="1650600"/>
                    <a:pt x="533756" y="1649709"/>
                    <a:pt x="564777" y="1667436"/>
                  </a:cubicBezTo>
                  <a:cubicBezTo>
                    <a:pt x="574132" y="1672781"/>
                    <a:pt x="581450" y="1681958"/>
                    <a:pt x="591671" y="1685365"/>
                  </a:cubicBezTo>
                  <a:cubicBezTo>
                    <a:pt x="608915" y="1691113"/>
                    <a:pt x="627530" y="1691342"/>
                    <a:pt x="645459" y="1694330"/>
                  </a:cubicBezTo>
                  <a:cubicBezTo>
                    <a:pt x="663388" y="1691342"/>
                    <a:pt x="685053" y="1696720"/>
                    <a:pt x="699247" y="1685365"/>
                  </a:cubicBezTo>
                  <a:cubicBezTo>
                    <a:pt x="706626" y="1679462"/>
                    <a:pt x="694005" y="1667156"/>
                    <a:pt x="690283" y="1658471"/>
                  </a:cubicBezTo>
                  <a:cubicBezTo>
                    <a:pt x="643141" y="1548473"/>
                    <a:pt x="699432" y="1685734"/>
                    <a:pt x="654424" y="1595718"/>
                  </a:cubicBezTo>
                  <a:cubicBezTo>
                    <a:pt x="636087" y="1559045"/>
                    <a:pt x="657501" y="1576183"/>
                    <a:pt x="627530" y="1541930"/>
                  </a:cubicBezTo>
                  <a:cubicBezTo>
                    <a:pt x="613616" y="1526028"/>
                    <a:pt x="597647" y="1512047"/>
                    <a:pt x="582706" y="1497106"/>
                  </a:cubicBezTo>
                  <a:lnTo>
                    <a:pt x="555812" y="1470212"/>
                  </a:lnTo>
                  <a:cubicBezTo>
                    <a:pt x="529164" y="1390270"/>
                    <a:pt x="563130" y="1521466"/>
                    <a:pt x="618565" y="1434353"/>
                  </a:cubicBezTo>
                  <a:cubicBezTo>
                    <a:pt x="634688" y="1409017"/>
                    <a:pt x="614166" y="1374388"/>
                    <a:pt x="609600" y="1344706"/>
                  </a:cubicBezTo>
                  <a:cubicBezTo>
                    <a:pt x="605274" y="1316588"/>
                    <a:pt x="596705" y="1315416"/>
                    <a:pt x="582706" y="1290918"/>
                  </a:cubicBezTo>
                  <a:cubicBezTo>
                    <a:pt x="508101" y="1160360"/>
                    <a:pt x="606091" y="1328723"/>
                    <a:pt x="555812" y="1228165"/>
                  </a:cubicBezTo>
                  <a:cubicBezTo>
                    <a:pt x="544502" y="1205545"/>
                    <a:pt x="536631" y="1200019"/>
                    <a:pt x="519953" y="1183342"/>
                  </a:cubicBezTo>
                  <a:cubicBezTo>
                    <a:pt x="516965" y="1174377"/>
                    <a:pt x="515851" y="1164550"/>
                    <a:pt x="510989" y="1156447"/>
                  </a:cubicBezTo>
                  <a:cubicBezTo>
                    <a:pt x="479048" y="1103212"/>
                    <a:pt x="505895" y="1180845"/>
                    <a:pt x="475130" y="1111624"/>
                  </a:cubicBezTo>
                  <a:cubicBezTo>
                    <a:pt x="467454" y="1094354"/>
                    <a:pt x="463176" y="1075765"/>
                    <a:pt x="457200" y="1057836"/>
                  </a:cubicBezTo>
                  <a:lnTo>
                    <a:pt x="448236" y="1030942"/>
                  </a:lnTo>
                  <a:cubicBezTo>
                    <a:pt x="445248" y="947271"/>
                    <a:pt x="446224" y="863365"/>
                    <a:pt x="439271" y="779930"/>
                  </a:cubicBezTo>
                  <a:cubicBezTo>
                    <a:pt x="437225" y="755373"/>
                    <a:pt x="427318" y="732118"/>
                    <a:pt x="421342" y="708212"/>
                  </a:cubicBezTo>
                  <a:cubicBezTo>
                    <a:pt x="418354" y="696259"/>
                    <a:pt x="414793" y="684435"/>
                    <a:pt x="412377" y="672353"/>
                  </a:cubicBezTo>
                  <a:cubicBezTo>
                    <a:pt x="409389" y="657412"/>
                    <a:pt x="407108" y="642312"/>
                    <a:pt x="403412" y="627530"/>
                  </a:cubicBezTo>
                  <a:cubicBezTo>
                    <a:pt x="393793" y="589056"/>
                    <a:pt x="393621" y="607536"/>
                    <a:pt x="376518" y="564777"/>
                  </a:cubicBezTo>
                  <a:cubicBezTo>
                    <a:pt x="369499" y="547230"/>
                    <a:pt x="364565" y="528918"/>
                    <a:pt x="358589" y="510989"/>
                  </a:cubicBezTo>
                  <a:cubicBezTo>
                    <a:pt x="355601" y="502024"/>
                    <a:pt x="351916" y="493262"/>
                    <a:pt x="349624" y="484095"/>
                  </a:cubicBezTo>
                  <a:cubicBezTo>
                    <a:pt x="346636" y="472142"/>
                    <a:pt x="345512" y="459561"/>
                    <a:pt x="340659" y="448236"/>
                  </a:cubicBezTo>
                  <a:cubicBezTo>
                    <a:pt x="336415" y="438333"/>
                    <a:pt x="327106" y="431188"/>
                    <a:pt x="322730" y="421342"/>
                  </a:cubicBezTo>
                  <a:cubicBezTo>
                    <a:pt x="280057" y="325327"/>
                    <a:pt x="327446" y="401523"/>
                    <a:pt x="286871" y="340659"/>
                  </a:cubicBezTo>
                  <a:cubicBezTo>
                    <a:pt x="280895" y="316753"/>
                    <a:pt x="282611" y="289445"/>
                    <a:pt x="268942" y="268942"/>
                  </a:cubicBezTo>
                  <a:cubicBezTo>
                    <a:pt x="217559" y="191868"/>
                    <a:pt x="279161" y="289382"/>
                    <a:pt x="242047" y="215153"/>
                  </a:cubicBezTo>
                  <a:cubicBezTo>
                    <a:pt x="237229" y="205516"/>
                    <a:pt x="228936" y="197896"/>
                    <a:pt x="224118" y="188259"/>
                  </a:cubicBezTo>
                  <a:cubicBezTo>
                    <a:pt x="209537" y="159096"/>
                    <a:pt x="222913" y="160160"/>
                    <a:pt x="197224" y="134471"/>
                  </a:cubicBezTo>
                  <a:cubicBezTo>
                    <a:pt x="135013" y="72260"/>
                    <a:pt x="212731" y="188020"/>
                    <a:pt x="125506" y="71718"/>
                  </a:cubicBezTo>
                  <a:cubicBezTo>
                    <a:pt x="87272" y="20739"/>
                    <a:pt x="112787" y="40584"/>
                    <a:pt x="44824" y="1793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Serbest Form 5"/>
            <p:cNvSpPr/>
            <p:nvPr/>
          </p:nvSpPr>
          <p:spPr bwMode="auto">
            <a:xfrm>
              <a:off x="2250141" y="2608362"/>
              <a:ext cx="618565" cy="2116038"/>
            </a:xfrm>
            <a:custGeom>
              <a:avLst/>
              <a:gdLst>
                <a:gd name="connsiteX0" fmla="*/ 322730 w 618565"/>
                <a:gd name="connsiteY0" fmla="*/ 9332 h 2116038"/>
                <a:gd name="connsiteX1" fmla="*/ 277906 w 618565"/>
                <a:gd name="connsiteY1" fmla="*/ 27262 h 2116038"/>
                <a:gd name="connsiteX2" fmla="*/ 268941 w 618565"/>
                <a:gd name="connsiteY2" fmla="*/ 54156 h 2116038"/>
                <a:gd name="connsiteX3" fmla="*/ 242047 w 618565"/>
                <a:gd name="connsiteY3" fmla="*/ 90014 h 2116038"/>
                <a:gd name="connsiteX4" fmla="*/ 206188 w 618565"/>
                <a:gd name="connsiteY4" fmla="*/ 125873 h 2116038"/>
                <a:gd name="connsiteX5" fmla="*/ 197224 w 618565"/>
                <a:gd name="connsiteY5" fmla="*/ 161732 h 2116038"/>
                <a:gd name="connsiteX6" fmla="*/ 179294 w 618565"/>
                <a:gd name="connsiteY6" fmla="*/ 179662 h 2116038"/>
                <a:gd name="connsiteX7" fmla="*/ 161365 w 618565"/>
                <a:gd name="connsiteY7" fmla="*/ 206556 h 2116038"/>
                <a:gd name="connsiteX8" fmla="*/ 107577 w 618565"/>
                <a:gd name="connsiteY8" fmla="*/ 251379 h 2116038"/>
                <a:gd name="connsiteX9" fmla="*/ 53788 w 618565"/>
                <a:gd name="connsiteY9" fmla="*/ 287238 h 2116038"/>
                <a:gd name="connsiteX10" fmla="*/ 0 w 618565"/>
                <a:gd name="connsiteY10" fmla="*/ 323097 h 2116038"/>
                <a:gd name="connsiteX11" fmla="*/ 8965 w 618565"/>
                <a:gd name="connsiteY11" fmla="*/ 502391 h 2116038"/>
                <a:gd name="connsiteX12" fmla="*/ 44824 w 618565"/>
                <a:gd name="connsiteY12" fmla="*/ 547214 h 2116038"/>
                <a:gd name="connsiteX13" fmla="*/ 71718 w 618565"/>
                <a:gd name="connsiteY13" fmla="*/ 556179 h 2116038"/>
                <a:gd name="connsiteX14" fmla="*/ 152400 w 618565"/>
                <a:gd name="connsiteY14" fmla="*/ 618932 h 2116038"/>
                <a:gd name="connsiteX15" fmla="*/ 170330 w 618565"/>
                <a:gd name="connsiteY15" fmla="*/ 672720 h 2116038"/>
                <a:gd name="connsiteX16" fmla="*/ 179294 w 618565"/>
                <a:gd name="connsiteY16" fmla="*/ 699614 h 2116038"/>
                <a:gd name="connsiteX17" fmla="*/ 197224 w 618565"/>
                <a:gd name="connsiteY17" fmla="*/ 825120 h 2116038"/>
                <a:gd name="connsiteX18" fmla="*/ 215153 w 618565"/>
                <a:gd name="connsiteY18" fmla="*/ 852014 h 2116038"/>
                <a:gd name="connsiteX19" fmla="*/ 233083 w 618565"/>
                <a:gd name="connsiteY19" fmla="*/ 869944 h 2116038"/>
                <a:gd name="connsiteX20" fmla="*/ 268941 w 618565"/>
                <a:gd name="connsiteY20" fmla="*/ 878909 h 2116038"/>
                <a:gd name="connsiteX21" fmla="*/ 313765 w 618565"/>
                <a:gd name="connsiteY21" fmla="*/ 923732 h 2116038"/>
                <a:gd name="connsiteX22" fmla="*/ 340659 w 618565"/>
                <a:gd name="connsiteY22" fmla="*/ 968556 h 2116038"/>
                <a:gd name="connsiteX23" fmla="*/ 331694 w 618565"/>
                <a:gd name="connsiteY23" fmla="*/ 1309214 h 2116038"/>
                <a:gd name="connsiteX24" fmla="*/ 313765 w 618565"/>
                <a:gd name="connsiteY24" fmla="*/ 1336109 h 2116038"/>
                <a:gd name="connsiteX25" fmla="*/ 268941 w 618565"/>
                <a:gd name="connsiteY25" fmla="*/ 1371967 h 2116038"/>
                <a:gd name="connsiteX26" fmla="*/ 224118 w 618565"/>
                <a:gd name="connsiteY26" fmla="*/ 1407826 h 2116038"/>
                <a:gd name="connsiteX27" fmla="*/ 233083 w 618565"/>
                <a:gd name="connsiteY27" fmla="*/ 1533332 h 2116038"/>
                <a:gd name="connsiteX28" fmla="*/ 251012 w 618565"/>
                <a:gd name="connsiteY28" fmla="*/ 1596085 h 2116038"/>
                <a:gd name="connsiteX29" fmla="*/ 304800 w 618565"/>
                <a:gd name="connsiteY29" fmla="*/ 1658838 h 2116038"/>
                <a:gd name="connsiteX30" fmla="*/ 322730 w 618565"/>
                <a:gd name="connsiteY30" fmla="*/ 1685732 h 2116038"/>
                <a:gd name="connsiteX31" fmla="*/ 340659 w 618565"/>
                <a:gd name="connsiteY31" fmla="*/ 1739520 h 2116038"/>
                <a:gd name="connsiteX32" fmla="*/ 349624 w 618565"/>
                <a:gd name="connsiteY32" fmla="*/ 1766414 h 2116038"/>
                <a:gd name="connsiteX33" fmla="*/ 367553 w 618565"/>
                <a:gd name="connsiteY33" fmla="*/ 1784344 h 2116038"/>
                <a:gd name="connsiteX34" fmla="*/ 376518 w 618565"/>
                <a:gd name="connsiteY34" fmla="*/ 1856062 h 2116038"/>
                <a:gd name="connsiteX35" fmla="*/ 385483 w 618565"/>
                <a:gd name="connsiteY35" fmla="*/ 1936744 h 2116038"/>
                <a:gd name="connsiteX36" fmla="*/ 403412 w 618565"/>
                <a:gd name="connsiteY36" fmla="*/ 1990532 h 2116038"/>
                <a:gd name="connsiteX37" fmla="*/ 412377 w 618565"/>
                <a:gd name="connsiteY37" fmla="*/ 2017426 h 2116038"/>
                <a:gd name="connsiteX38" fmla="*/ 430306 w 618565"/>
                <a:gd name="connsiteY38" fmla="*/ 2107073 h 2116038"/>
                <a:gd name="connsiteX39" fmla="*/ 466165 w 618565"/>
                <a:gd name="connsiteY39" fmla="*/ 2116038 h 2116038"/>
                <a:gd name="connsiteX40" fmla="*/ 493059 w 618565"/>
                <a:gd name="connsiteY40" fmla="*/ 2089144 h 2116038"/>
                <a:gd name="connsiteX41" fmla="*/ 555812 w 618565"/>
                <a:gd name="connsiteY41" fmla="*/ 2026391 h 2116038"/>
                <a:gd name="connsiteX42" fmla="*/ 573741 w 618565"/>
                <a:gd name="connsiteY42" fmla="*/ 1972603 h 2116038"/>
                <a:gd name="connsiteX43" fmla="*/ 582706 w 618565"/>
                <a:gd name="connsiteY43" fmla="*/ 1945709 h 2116038"/>
                <a:gd name="connsiteX44" fmla="*/ 600635 w 618565"/>
                <a:gd name="connsiteY44" fmla="*/ 1784344 h 2116038"/>
                <a:gd name="connsiteX45" fmla="*/ 618565 w 618565"/>
                <a:gd name="connsiteY45" fmla="*/ 1658838 h 2116038"/>
                <a:gd name="connsiteX46" fmla="*/ 609600 w 618565"/>
                <a:gd name="connsiteY46" fmla="*/ 986485 h 2116038"/>
                <a:gd name="connsiteX47" fmla="*/ 591671 w 618565"/>
                <a:gd name="connsiteY47" fmla="*/ 896838 h 2116038"/>
                <a:gd name="connsiteX48" fmla="*/ 582706 w 618565"/>
                <a:gd name="connsiteY48" fmla="*/ 860979 h 2116038"/>
                <a:gd name="connsiteX49" fmla="*/ 573741 w 618565"/>
                <a:gd name="connsiteY49" fmla="*/ 834085 h 2116038"/>
                <a:gd name="connsiteX50" fmla="*/ 564777 w 618565"/>
                <a:gd name="connsiteY50" fmla="*/ 798226 h 2116038"/>
                <a:gd name="connsiteX51" fmla="*/ 546847 w 618565"/>
                <a:gd name="connsiteY51" fmla="*/ 744438 h 2116038"/>
                <a:gd name="connsiteX52" fmla="*/ 537883 w 618565"/>
                <a:gd name="connsiteY52" fmla="*/ 717544 h 2116038"/>
                <a:gd name="connsiteX53" fmla="*/ 519953 w 618565"/>
                <a:gd name="connsiteY53" fmla="*/ 636862 h 2116038"/>
                <a:gd name="connsiteX54" fmla="*/ 502024 w 618565"/>
                <a:gd name="connsiteY54" fmla="*/ 538250 h 2116038"/>
                <a:gd name="connsiteX55" fmla="*/ 493059 w 618565"/>
                <a:gd name="connsiteY55" fmla="*/ 511356 h 2116038"/>
                <a:gd name="connsiteX56" fmla="*/ 475130 w 618565"/>
                <a:gd name="connsiteY56" fmla="*/ 412744 h 2116038"/>
                <a:gd name="connsiteX57" fmla="*/ 457200 w 618565"/>
                <a:gd name="connsiteY57" fmla="*/ 341026 h 2116038"/>
                <a:gd name="connsiteX58" fmla="*/ 448235 w 618565"/>
                <a:gd name="connsiteY58" fmla="*/ 305167 h 2116038"/>
                <a:gd name="connsiteX59" fmla="*/ 439271 w 618565"/>
                <a:gd name="connsiteY59" fmla="*/ 278273 h 2116038"/>
                <a:gd name="connsiteX60" fmla="*/ 430306 w 618565"/>
                <a:gd name="connsiteY60" fmla="*/ 233450 h 2116038"/>
                <a:gd name="connsiteX61" fmla="*/ 412377 w 618565"/>
                <a:gd name="connsiteY61" fmla="*/ 170697 h 2116038"/>
                <a:gd name="connsiteX62" fmla="*/ 403412 w 618565"/>
                <a:gd name="connsiteY62" fmla="*/ 63120 h 2116038"/>
                <a:gd name="connsiteX63" fmla="*/ 358588 w 618565"/>
                <a:gd name="connsiteY63" fmla="*/ 367 h 2116038"/>
                <a:gd name="connsiteX64" fmla="*/ 322730 w 618565"/>
                <a:gd name="connsiteY64" fmla="*/ 9332 h 211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18565" h="2116038">
                  <a:moveTo>
                    <a:pt x="322730" y="9332"/>
                  </a:moveTo>
                  <a:cubicBezTo>
                    <a:pt x="309283" y="13815"/>
                    <a:pt x="290269" y="16960"/>
                    <a:pt x="277906" y="27262"/>
                  </a:cubicBezTo>
                  <a:cubicBezTo>
                    <a:pt x="270647" y="33311"/>
                    <a:pt x="273629" y="45951"/>
                    <a:pt x="268941" y="54156"/>
                  </a:cubicBezTo>
                  <a:cubicBezTo>
                    <a:pt x="261528" y="67128"/>
                    <a:pt x="251886" y="78770"/>
                    <a:pt x="242047" y="90014"/>
                  </a:cubicBezTo>
                  <a:cubicBezTo>
                    <a:pt x="230916" y="102736"/>
                    <a:pt x="206188" y="125873"/>
                    <a:pt x="206188" y="125873"/>
                  </a:cubicBezTo>
                  <a:cubicBezTo>
                    <a:pt x="203200" y="137826"/>
                    <a:pt x="202734" y="150712"/>
                    <a:pt x="197224" y="161732"/>
                  </a:cubicBezTo>
                  <a:cubicBezTo>
                    <a:pt x="193444" y="169292"/>
                    <a:pt x="184574" y="173062"/>
                    <a:pt x="179294" y="179662"/>
                  </a:cubicBezTo>
                  <a:cubicBezTo>
                    <a:pt x="172563" y="188075"/>
                    <a:pt x="168096" y="198143"/>
                    <a:pt x="161365" y="206556"/>
                  </a:cubicBezTo>
                  <a:cubicBezTo>
                    <a:pt x="148017" y="223241"/>
                    <a:pt x="123421" y="240288"/>
                    <a:pt x="107577" y="251379"/>
                  </a:cubicBezTo>
                  <a:cubicBezTo>
                    <a:pt x="89924" y="263736"/>
                    <a:pt x="73062" y="277601"/>
                    <a:pt x="53788" y="287238"/>
                  </a:cubicBezTo>
                  <a:cubicBezTo>
                    <a:pt x="10370" y="308947"/>
                    <a:pt x="27379" y="295718"/>
                    <a:pt x="0" y="323097"/>
                  </a:cubicBezTo>
                  <a:cubicBezTo>
                    <a:pt x="2988" y="382862"/>
                    <a:pt x="1225" y="443054"/>
                    <a:pt x="8965" y="502391"/>
                  </a:cubicBezTo>
                  <a:cubicBezTo>
                    <a:pt x="10002" y="510344"/>
                    <a:pt x="36204" y="542042"/>
                    <a:pt x="44824" y="547214"/>
                  </a:cubicBezTo>
                  <a:cubicBezTo>
                    <a:pt x="52927" y="552076"/>
                    <a:pt x="63458" y="551590"/>
                    <a:pt x="71718" y="556179"/>
                  </a:cubicBezTo>
                  <a:cubicBezTo>
                    <a:pt x="119970" y="582986"/>
                    <a:pt x="119732" y="586264"/>
                    <a:pt x="152400" y="618932"/>
                  </a:cubicBezTo>
                  <a:lnTo>
                    <a:pt x="170330" y="672720"/>
                  </a:lnTo>
                  <a:lnTo>
                    <a:pt x="179294" y="699614"/>
                  </a:lnTo>
                  <a:cubicBezTo>
                    <a:pt x="180604" y="711404"/>
                    <a:pt x="188210" y="801082"/>
                    <a:pt x="197224" y="825120"/>
                  </a:cubicBezTo>
                  <a:cubicBezTo>
                    <a:pt x="201007" y="835208"/>
                    <a:pt x="208422" y="843601"/>
                    <a:pt x="215153" y="852014"/>
                  </a:cubicBezTo>
                  <a:cubicBezTo>
                    <a:pt x="220433" y="858614"/>
                    <a:pt x="225523" y="866164"/>
                    <a:pt x="233083" y="869944"/>
                  </a:cubicBezTo>
                  <a:cubicBezTo>
                    <a:pt x="244103" y="875454"/>
                    <a:pt x="256988" y="875921"/>
                    <a:pt x="268941" y="878909"/>
                  </a:cubicBezTo>
                  <a:cubicBezTo>
                    <a:pt x="283882" y="893850"/>
                    <a:pt x="307083" y="903686"/>
                    <a:pt x="313765" y="923732"/>
                  </a:cubicBezTo>
                  <a:cubicBezTo>
                    <a:pt x="325403" y="958644"/>
                    <a:pt x="316048" y="943944"/>
                    <a:pt x="340659" y="968556"/>
                  </a:cubicBezTo>
                  <a:cubicBezTo>
                    <a:pt x="337671" y="1082109"/>
                    <a:pt x="339983" y="1195925"/>
                    <a:pt x="331694" y="1309214"/>
                  </a:cubicBezTo>
                  <a:cubicBezTo>
                    <a:pt x="330908" y="1319960"/>
                    <a:pt x="320496" y="1327696"/>
                    <a:pt x="313765" y="1336109"/>
                  </a:cubicBezTo>
                  <a:cubicBezTo>
                    <a:pt x="294526" y="1360157"/>
                    <a:pt x="294824" y="1351260"/>
                    <a:pt x="268941" y="1371967"/>
                  </a:cubicBezTo>
                  <a:cubicBezTo>
                    <a:pt x="205072" y="1423063"/>
                    <a:pt x="306894" y="1352643"/>
                    <a:pt x="224118" y="1407826"/>
                  </a:cubicBezTo>
                  <a:cubicBezTo>
                    <a:pt x="204934" y="1465375"/>
                    <a:pt x="212237" y="1429100"/>
                    <a:pt x="233083" y="1533332"/>
                  </a:cubicBezTo>
                  <a:cubicBezTo>
                    <a:pt x="234427" y="1540054"/>
                    <a:pt x="245752" y="1586880"/>
                    <a:pt x="251012" y="1596085"/>
                  </a:cubicBezTo>
                  <a:cubicBezTo>
                    <a:pt x="275429" y="1638814"/>
                    <a:pt x="275897" y="1624155"/>
                    <a:pt x="304800" y="1658838"/>
                  </a:cubicBezTo>
                  <a:cubicBezTo>
                    <a:pt x="311698" y="1667115"/>
                    <a:pt x="316753" y="1676767"/>
                    <a:pt x="322730" y="1685732"/>
                  </a:cubicBezTo>
                  <a:lnTo>
                    <a:pt x="340659" y="1739520"/>
                  </a:lnTo>
                  <a:cubicBezTo>
                    <a:pt x="343647" y="1748485"/>
                    <a:pt x="342942" y="1759732"/>
                    <a:pt x="349624" y="1766414"/>
                  </a:cubicBezTo>
                  <a:lnTo>
                    <a:pt x="367553" y="1784344"/>
                  </a:lnTo>
                  <a:cubicBezTo>
                    <a:pt x="370541" y="1808250"/>
                    <a:pt x="373703" y="1832135"/>
                    <a:pt x="376518" y="1856062"/>
                  </a:cubicBezTo>
                  <a:cubicBezTo>
                    <a:pt x="379680" y="1882936"/>
                    <a:pt x="380176" y="1910210"/>
                    <a:pt x="385483" y="1936744"/>
                  </a:cubicBezTo>
                  <a:cubicBezTo>
                    <a:pt x="389189" y="1955276"/>
                    <a:pt x="397436" y="1972603"/>
                    <a:pt x="403412" y="1990532"/>
                  </a:cubicBezTo>
                  <a:cubicBezTo>
                    <a:pt x="406400" y="1999497"/>
                    <a:pt x="410524" y="2008160"/>
                    <a:pt x="412377" y="2017426"/>
                  </a:cubicBezTo>
                  <a:cubicBezTo>
                    <a:pt x="418353" y="2047308"/>
                    <a:pt x="400742" y="2099682"/>
                    <a:pt x="430306" y="2107073"/>
                  </a:cubicBezTo>
                  <a:lnTo>
                    <a:pt x="466165" y="2116038"/>
                  </a:lnTo>
                  <a:cubicBezTo>
                    <a:pt x="475130" y="2107073"/>
                    <a:pt x="482510" y="2096177"/>
                    <a:pt x="493059" y="2089144"/>
                  </a:cubicBezTo>
                  <a:cubicBezTo>
                    <a:pt x="535571" y="2060803"/>
                    <a:pt x="525714" y="2116687"/>
                    <a:pt x="555812" y="2026391"/>
                  </a:cubicBezTo>
                  <a:lnTo>
                    <a:pt x="573741" y="1972603"/>
                  </a:lnTo>
                  <a:lnTo>
                    <a:pt x="582706" y="1945709"/>
                  </a:lnTo>
                  <a:cubicBezTo>
                    <a:pt x="610267" y="1752789"/>
                    <a:pt x="568002" y="2056288"/>
                    <a:pt x="600635" y="1784344"/>
                  </a:cubicBezTo>
                  <a:cubicBezTo>
                    <a:pt x="605670" y="1742385"/>
                    <a:pt x="618565" y="1658838"/>
                    <a:pt x="618565" y="1658838"/>
                  </a:cubicBezTo>
                  <a:cubicBezTo>
                    <a:pt x="615577" y="1434720"/>
                    <a:pt x="615065" y="1210556"/>
                    <a:pt x="609600" y="986485"/>
                  </a:cubicBezTo>
                  <a:cubicBezTo>
                    <a:pt x="608172" y="927948"/>
                    <a:pt x="603348" y="937709"/>
                    <a:pt x="591671" y="896838"/>
                  </a:cubicBezTo>
                  <a:cubicBezTo>
                    <a:pt x="588286" y="884991"/>
                    <a:pt x="586091" y="872826"/>
                    <a:pt x="582706" y="860979"/>
                  </a:cubicBezTo>
                  <a:cubicBezTo>
                    <a:pt x="580110" y="851893"/>
                    <a:pt x="576337" y="843171"/>
                    <a:pt x="573741" y="834085"/>
                  </a:cubicBezTo>
                  <a:cubicBezTo>
                    <a:pt x="570356" y="822238"/>
                    <a:pt x="568317" y="810027"/>
                    <a:pt x="564777" y="798226"/>
                  </a:cubicBezTo>
                  <a:cubicBezTo>
                    <a:pt x="559346" y="780124"/>
                    <a:pt x="552823" y="762367"/>
                    <a:pt x="546847" y="744438"/>
                  </a:cubicBezTo>
                  <a:cubicBezTo>
                    <a:pt x="543859" y="735473"/>
                    <a:pt x="539437" y="726865"/>
                    <a:pt x="537883" y="717544"/>
                  </a:cubicBezTo>
                  <a:cubicBezTo>
                    <a:pt x="513213" y="569530"/>
                    <a:pt x="542023" y="725140"/>
                    <a:pt x="519953" y="636862"/>
                  </a:cubicBezTo>
                  <a:cubicBezTo>
                    <a:pt x="503635" y="571591"/>
                    <a:pt x="518012" y="610197"/>
                    <a:pt x="502024" y="538250"/>
                  </a:cubicBezTo>
                  <a:cubicBezTo>
                    <a:pt x="499974" y="529025"/>
                    <a:pt x="496047" y="520321"/>
                    <a:pt x="493059" y="511356"/>
                  </a:cubicBezTo>
                  <a:cubicBezTo>
                    <a:pt x="487571" y="478427"/>
                    <a:pt x="482644" y="445306"/>
                    <a:pt x="475130" y="412744"/>
                  </a:cubicBezTo>
                  <a:cubicBezTo>
                    <a:pt x="469589" y="388733"/>
                    <a:pt x="463177" y="364932"/>
                    <a:pt x="457200" y="341026"/>
                  </a:cubicBezTo>
                  <a:cubicBezTo>
                    <a:pt x="454212" y="329073"/>
                    <a:pt x="452131" y="316856"/>
                    <a:pt x="448235" y="305167"/>
                  </a:cubicBezTo>
                  <a:cubicBezTo>
                    <a:pt x="445247" y="296202"/>
                    <a:pt x="441563" y="287440"/>
                    <a:pt x="439271" y="278273"/>
                  </a:cubicBezTo>
                  <a:cubicBezTo>
                    <a:pt x="435576" y="263491"/>
                    <a:pt x="433611" y="248324"/>
                    <a:pt x="430306" y="233450"/>
                  </a:cubicBezTo>
                  <a:cubicBezTo>
                    <a:pt x="422802" y="199683"/>
                    <a:pt x="422359" y="200644"/>
                    <a:pt x="412377" y="170697"/>
                  </a:cubicBezTo>
                  <a:cubicBezTo>
                    <a:pt x="409389" y="134838"/>
                    <a:pt x="409328" y="98614"/>
                    <a:pt x="403412" y="63120"/>
                  </a:cubicBezTo>
                  <a:cubicBezTo>
                    <a:pt x="396533" y="21848"/>
                    <a:pt x="396393" y="4568"/>
                    <a:pt x="358588" y="367"/>
                  </a:cubicBezTo>
                  <a:cubicBezTo>
                    <a:pt x="340768" y="-1613"/>
                    <a:pt x="336177" y="4849"/>
                    <a:pt x="322730" y="9332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Serbest Form 8"/>
            <p:cNvSpPr/>
            <p:nvPr/>
          </p:nvSpPr>
          <p:spPr bwMode="auto">
            <a:xfrm>
              <a:off x="6629915" y="2877671"/>
              <a:ext cx="882509" cy="2052917"/>
            </a:xfrm>
            <a:custGeom>
              <a:avLst/>
              <a:gdLst>
                <a:gd name="connsiteX0" fmla="*/ 21897 w 882509"/>
                <a:gd name="connsiteY0" fmla="*/ 89647 h 2052917"/>
                <a:gd name="connsiteX1" fmla="*/ 39826 w 882509"/>
                <a:gd name="connsiteY1" fmla="*/ 143435 h 2052917"/>
                <a:gd name="connsiteX2" fmla="*/ 48791 w 882509"/>
                <a:gd name="connsiteY2" fmla="*/ 242047 h 2052917"/>
                <a:gd name="connsiteX3" fmla="*/ 66720 w 882509"/>
                <a:gd name="connsiteY3" fmla="*/ 295835 h 2052917"/>
                <a:gd name="connsiteX4" fmla="*/ 75685 w 882509"/>
                <a:gd name="connsiteY4" fmla="*/ 322729 h 2052917"/>
                <a:gd name="connsiteX5" fmla="*/ 111544 w 882509"/>
                <a:gd name="connsiteY5" fmla="*/ 367553 h 2052917"/>
                <a:gd name="connsiteX6" fmla="*/ 120509 w 882509"/>
                <a:gd name="connsiteY6" fmla="*/ 394447 h 2052917"/>
                <a:gd name="connsiteX7" fmla="*/ 129473 w 882509"/>
                <a:gd name="connsiteY7" fmla="*/ 430305 h 2052917"/>
                <a:gd name="connsiteX8" fmla="*/ 147403 w 882509"/>
                <a:gd name="connsiteY8" fmla="*/ 466164 h 2052917"/>
                <a:gd name="connsiteX9" fmla="*/ 174297 w 882509"/>
                <a:gd name="connsiteY9" fmla="*/ 528917 h 2052917"/>
                <a:gd name="connsiteX10" fmla="*/ 183261 w 882509"/>
                <a:gd name="connsiteY10" fmla="*/ 573741 h 2052917"/>
                <a:gd name="connsiteX11" fmla="*/ 210156 w 882509"/>
                <a:gd name="connsiteY11" fmla="*/ 654423 h 2052917"/>
                <a:gd name="connsiteX12" fmla="*/ 219120 w 882509"/>
                <a:gd name="connsiteY12" fmla="*/ 681317 h 2052917"/>
                <a:gd name="connsiteX13" fmla="*/ 228085 w 882509"/>
                <a:gd name="connsiteY13" fmla="*/ 708211 h 2052917"/>
                <a:gd name="connsiteX14" fmla="*/ 254979 w 882509"/>
                <a:gd name="connsiteY14" fmla="*/ 797858 h 2052917"/>
                <a:gd name="connsiteX15" fmla="*/ 272909 w 882509"/>
                <a:gd name="connsiteY15" fmla="*/ 833717 h 2052917"/>
                <a:gd name="connsiteX16" fmla="*/ 290838 w 882509"/>
                <a:gd name="connsiteY16" fmla="*/ 860611 h 2052917"/>
                <a:gd name="connsiteX17" fmla="*/ 326697 w 882509"/>
                <a:gd name="connsiteY17" fmla="*/ 941294 h 2052917"/>
                <a:gd name="connsiteX18" fmla="*/ 362556 w 882509"/>
                <a:gd name="connsiteY18" fmla="*/ 1021976 h 2052917"/>
                <a:gd name="connsiteX19" fmla="*/ 398414 w 882509"/>
                <a:gd name="connsiteY19" fmla="*/ 1084729 h 2052917"/>
                <a:gd name="connsiteX20" fmla="*/ 416344 w 882509"/>
                <a:gd name="connsiteY20" fmla="*/ 1138517 h 2052917"/>
                <a:gd name="connsiteX21" fmla="*/ 434273 w 882509"/>
                <a:gd name="connsiteY21" fmla="*/ 1165411 h 2052917"/>
                <a:gd name="connsiteX22" fmla="*/ 479097 w 882509"/>
                <a:gd name="connsiteY22" fmla="*/ 1264023 h 2052917"/>
                <a:gd name="connsiteX23" fmla="*/ 497026 w 882509"/>
                <a:gd name="connsiteY23" fmla="*/ 1281953 h 2052917"/>
                <a:gd name="connsiteX24" fmla="*/ 514956 w 882509"/>
                <a:gd name="connsiteY24" fmla="*/ 1317811 h 2052917"/>
                <a:gd name="connsiteX25" fmla="*/ 523920 w 882509"/>
                <a:gd name="connsiteY25" fmla="*/ 1344705 h 2052917"/>
                <a:gd name="connsiteX26" fmla="*/ 541850 w 882509"/>
                <a:gd name="connsiteY26" fmla="*/ 1362635 h 2052917"/>
                <a:gd name="connsiteX27" fmla="*/ 559779 w 882509"/>
                <a:gd name="connsiteY27" fmla="*/ 1434353 h 2052917"/>
                <a:gd name="connsiteX28" fmla="*/ 577709 w 882509"/>
                <a:gd name="connsiteY28" fmla="*/ 1461247 h 2052917"/>
                <a:gd name="connsiteX29" fmla="*/ 595638 w 882509"/>
                <a:gd name="connsiteY29" fmla="*/ 1515035 h 2052917"/>
                <a:gd name="connsiteX30" fmla="*/ 604603 w 882509"/>
                <a:gd name="connsiteY30" fmla="*/ 1541929 h 2052917"/>
                <a:gd name="connsiteX31" fmla="*/ 622532 w 882509"/>
                <a:gd name="connsiteY31" fmla="*/ 1568823 h 2052917"/>
                <a:gd name="connsiteX32" fmla="*/ 631497 w 882509"/>
                <a:gd name="connsiteY32" fmla="*/ 1604682 h 2052917"/>
                <a:gd name="connsiteX33" fmla="*/ 658391 w 882509"/>
                <a:gd name="connsiteY33" fmla="*/ 1685364 h 2052917"/>
                <a:gd name="connsiteX34" fmla="*/ 676320 w 882509"/>
                <a:gd name="connsiteY34" fmla="*/ 1739153 h 2052917"/>
                <a:gd name="connsiteX35" fmla="*/ 685285 w 882509"/>
                <a:gd name="connsiteY35" fmla="*/ 1775011 h 2052917"/>
                <a:gd name="connsiteX36" fmla="*/ 703214 w 882509"/>
                <a:gd name="connsiteY36" fmla="*/ 1828800 h 2052917"/>
                <a:gd name="connsiteX37" fmla="*/ 730109 w 882509"/>
                <a:gd name="connsiteY37" fmla="*/ 1900517 h 2052917"/>
                <a:gd name="connsiteX38" fmla="*/ 739073 w 882509"/>
                <a:gd name="connsiteY38" fmla="*/ 1927411 h 2052917"/>
                <a:gd name="connsiteX39" fmla="*/ 748038 w 882509"/>
                <a:gd name="connsiteY39" fmla="*/ 1963270 h 2052917"/>
                <a:gd name="connsiteX40" fmla="*/ 765967 w 882509"/>
                <a:gd name="connsiteY40" fmla="*/ 1981200 h 2052917"/>
                <a:gd name="connsiteX41" fmla="*/ 774932 w 882509"/>
                <a:gd name="connsiteY41" fmla="*/ 2008094 h 2052917"/>
                <a:gd name="connsiteX42" fmla="*/ 783897 w 882509"/>
                <a:gd name="connsiteY42" fmla="*/ 2052917 h 2052917"/>
                <a:gd name="connsiteX43" fmla="*/ 792861 w 882509"/>
                <a:gd name="connsiteY43" fmla="*/ 2008094 h 2052917"/>
                <a:gd name="connsiteX44" fmla="*/ 801826 w 882509"/>
                <a:gd name="connsiteY44" fmla="*/ 1954305 h 2052917"/>
                <a:gd name="connsiteX45" fmla="*/ 819756 w 882509"/>
                <a:gd name="connsiteY45" fmla="*/ 1900517 h 2052917"/>
                <a:gd name="connsiteX46" fmla="*/ 855614 w 882509"/>
                <a:gd name="connsiteY46" fmla="*/ 1846729 h 2052917"/>
                <a:gd name="connsiteX47" fmla="*/ 864579 w 882509"/>
                <a:gd name="connsiteY47" fmla="*/ 1810870 h 2052917"/>
                <a:gd name="connsiteX48" fmla="*/ 873544 w 882509"/>
                <a:gd name="connsiteY48" fmla="*/ 1783976 h 2052917"/>
                <a:gd name="connsiteX49" fmla="*/ 882509 w 882509"/>
                <a:gd name="connsiteY49" fmla="*/ 1685364 h 2052917"/>
                <a:gd name="connsiteX50" fmla="*/ 873544 w 882509"/>
                <a:gd name="connsiteY50" fmla="*/ 1416423 h 2052917"/>
                <a:gd name="connsiteX51" fmla="*/ 864579 w 882509"/>
                <a:gd name="connsiteY51" fmla="*/ 1389529 h 2052917"/>
                <a:gd name="connsiteX52" fmla="*/ 837685 w 882509"/>
                <a:gd name="connsiteY52" fmla="*/ 1362635 h 2052917"/>
                <a:gd name="connsiteX53" fmla="*/ 828720 w 882509"/>
                <a:gd name="connsiteY53" fmla="*/ 1335741 h 2052917"/>
                <a:gd name="connsiteX54" fmla="*/ 774932 w 882509"/>
                <a:gd name="connsiteY54" fmla="*/ 1308847 h 2052917"/>
                <a:gd name="connsiteX55" fmla="*/ 748038 w 882509"/>
                <a:gd name="connsiteY55" fmla="*/ 1290917 h 2052917"/>
                <a:gd name="connsiteX56" fmla="*/ 721144 w 882509"/>
                <a:gd name="connsiteY56" fmla="*/ 1281953 h 2052917"/>
                <a:gd name="connsiteX57" fmla="*/ 712179 w 882509"/>
                <a:gd name="connsiteY57" fmla="*/ 1255058 h 2052917"/>
                <a:gd name="connsiteX58" fmla="*/ 721144 w 882509"/>
                <a:gd name="connsiteY58" fmla="*/ 1210235 h 2052917"/>
                <a:gd name="connsiteX59" fmla="*/ 810791 w 882509"/>
                <a:gd name="connsiteY59" fmla="*/ 1183341 h 2052917"/>
                <a:gd name="connsiteX60" fmla="*/ 837685 w 882509"/>
                <a:gd name="connsiteY60" fmla="*/ 1057835 h 2052917"/>
                <a:gd name="connsiteX61" fmla="*/ 810791 w 882509"/>
                <a:gd name="connsiteY61" fmla="*/ 941294 h 2052917"/>
                <a:gd name="connsiteX62" fmla="*/ 792861 w 882509"/>
                <a:gd name="connsiteY62" fmla="*/ 923364 h 2052917"/>
                <a:gd name="connsiteX63" fmla="*/ 774932 w 882509"/>
                <a:gd name="connsiteY63" fmla="*/ 887505 h 2052917"/>
                <a:gd name="connsiteX64" fmla="*/ 739073 w 882509"/>
                <a:gd name="connsiteY64" fmla="*/ 842682 h 2052917"/>
                <a:gd name="connsiteX65" fmla="*/ 712179 w 882509"/>
                <a:gd name="connsiteY65" fmla="*/ 824753 h 2052917"/>
                <a:gd name="connsiteX66" fmla="*/ 694250 w 882509"/>
                <a:gd name="connsiteY66" fmla="*/ 806823 h 2052917"/>
                <a:gd name="connsiteX67" fmla="*/ 640461 w 882509"/>
                <a:gd name="connsiteY67" fmla="*/ 788894 h 2052917"/>
                <a:gd name="connsiteX68" fmla="*/ 622532 w 882509"/>
                <a:gd name="connsiteY68" fmla="*/ 770964 h 2052917"/>
                <a:gd name="connsiteX69" fmla="*/ 559779 w 882509"/>
                <a:gd name="connsiteY69" fmla="*/ 744070 h 2052917"/>
                <a:gd name="connsiteX70" fmla="*/ 532885 w 882509"/>
                <a:gd name="connsiteY70" fmla="*/ 717176 h 2052917"/>
                <a:gd name="connsiteX71" fmla="*/ 488061 w 882509"/>
                <a:gd name="connsiteY71" fmla="*/ 681317 h 2052917"/>
                <a:gd name="connsiteX72" fmla="*/ 452203 w 882509"/>
                <a:gd name="connsiteY72" fmla="*/ 627529 h 2052917"/>
                <a:gd name="connsiteX73" fmla="*/ 434273 w 882509"/>
                <a:gd name="connsiteY73" fmla="*/ 600635 h 2052917"/>
                <a:gd name="connsiteX74" fmla="*/ 425309 w 882509"/>
                <a:gd name="connsiteY74" fmla="*/ 564776 h 2052917"/>
                <a:gd name="connsiteX75" fmla="*/ 407379 w 882509"/>
                <a:gd name="connsiteY75" fmla="*/ 546847 h 2052917"/>
                <a:gd name="connsiteX76" fmla="*/ 398414 w 882509"/>
                <a:gd name="connsiteY76" fmla="*/ 519953 h 2052917"/>
                <a:gd name="connsiteX77" fmla="*/ 371520 w 882509"/>
                <a:gd name="connsiteY77" fmla="*/ 412376 h 2052917"/>
                <a:gd name="connsiteX78" fmla="*/ 362556 w 882509"/>
                <a:gd name="connsiteY78" fmla="*/ 385482 h 2052917"/>
                <a:gd name="connsiteX79" fmla="*/ 353591 w 882509"/>
                <a:gd name="connsiteY79" fmla="*/ 295835 h 2052917"/>
                <a:gd name="connsiteX80" fmla="*/ 344626 w 882509"/>
                <a:gd name="connsiteY80" fmla="*/ 215153 h 2052917"/>
                <a:gd name="connsiteX81" fmla="*/ 335661 w 882509"/>
                <a:gd name="connsiteY81" fmla="*/ 80682 h 2052917"/>
                <a:gd name="connsiteX82" fmla="*/ 326697 w 882509"/>
                <a:gd name="connsiteY82" fmla="*/ 53788 h 2052917"/>
                <a:gd name="connsiteX83" fmla="*/ 281873 w 882509"/>
                <a:gd name="connsiteY83" fmla="*/ 8964 h 2052917"/>
                <a:gd name="connsiteX84" fmla="*/ 254979 w 882509"/>
                <a:gd name="connsiteY84" fmla="*/ 0 h 2052917"/>
                <a:gd name="connsiteX85" fmla="*/ 48791 w 882509"/>
                <a:gd name="connsiteY85" fmla="*/ 8964 h 2052917"/>
                <a:gd name="connsiteX86" fmla="*/ 3967 w 882509"/>
                <a:gd name="connsiteY86" fmla="*/ 53788 h 2052917"/>
                <a:gd name="connsiteX87" fmla="*/ 21897 w 882509"/>
                <a:gd name="connsiteY87" fmla="*/ 89647 h 205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882509" h="2052917">
                  <a:moveTo>
                    <a:pt x="21897" y="89647"/>
                  </a:moveTo>
                  <a:cubicBezTo>
                    <a:pt x="27873" y="104588"/>
                    <a:pt x="36542" y="124823"/>
                    <a:pt x="39826" y="143435"/>
                  </a:cubicBezTo>
                  <a:cubicBezTo>
                    <a:pt x="45562" y="175939"/>
                    <a:pt x="43055" y="209543"/>
                    <a:pt x="48791" y="242047"/>
                  </a:cubicBezTo>
                  <a:cubicBezTo>
                    <a:pt x="52075" y="260659"/>
                    <a:pt x="60744" y="277906"/>
                    <a:pt x="66720" y="295835"/>
                  </a:cubicBezTo>
                  <a:cubicBezTo>
                    <a:pt x="69708" y="304800"/>
                    <a:pt x="70443" y="314866"/>
                    <a:pt x="75685" y="322729"/>
                  </a:cubicBezTo>
                  <a:cubicBezTo>
                    <a:pt x="98302" y="356656"/>
                    <a:pt x="85996" y="342005"/>
                    <a:pt x="111544" y="367553"/>
                  </a:cubicBezTo>
                  <a:cubicBezTo>
                    <a:pt x="114532" y="376518"/>
                    <a:pt x="117913" y="385361"/>
                    <a:pt x="120509" y="394447"/>
                  </a:cubicBezTo>
                  <a:cubicBezTo>
                    <a:pt x="123894" y="406293"/>
                    <a:pt x="125147" y="418769"/>
                    <a:pt x="129473" y="430305"/>
                  </a:cubicBezTo>
                  <a:cubicBezTo>
                    <a:pt x="134165" y="442818"/>
                    <a:pt x="142139" y="453881"/>
                    <a:pt x="147403" y="466164"/>
                  </a:cubicBezTo>
                  <a:cubicBezTo>
                    <a:pt x="186975" y="558500"/>
                    <a:pt x="114830" y="409986"/>
                    <a:pt x="174297" y="528917"/>
                  </a:cubicBezTo>
                  <a:cubicBezTo>
                    <a:pt x="177285" y="543858"/>
                    <a:pt x="179075" y="559090"/>
                    <a:pt x="183261" y="573741"/>
                  </a:cubicBezTo>
                  <a:cubicBezTo>
                    <a:pt x="191049" y="600999"/>
                    <a:pt x="201191" y="627529"/>
                    <a:pt x="210156" y="654423"/>
                  </a:cubicBezTo>
                  <a:lnTo>
                    <a:pt x="219120" y="681317"/>
                  </a:lnTo>
                  <a:cubicBezTo>
                    <a:pt x="222108" y="690282"/>
                    <a:pt x="225793" y="699044"/>
                    <a:pt x="228085" y="708211"/>
                  </a:cubicBezTo>
                  <a:cubicBezTo>
                    <a:pt x="234519" y="733945"/>
                    <a:pt x="244068" y="776037"/>
                    <a:pt x="254979" y="797858"/>
                  </a:cubicBezTo>
                  <a:cubicBezTo>
                    <a:pt x="260956" y="809811"/>
                    <a:pt x="266279" y="822114"/>
                    <a:pt x="272909" y="833717"/>
                  </a:cubicBezTo>
                  <a:cubicBezTo>
                    <a:pt x="278254" y="843072"/>
                    <a:pt x="286462" y="850765"/>
                    <a:pt x="290838" y="860611"/>
                  </a:cubicBezTo>
                  <a:cubicBezTo>
                    <a:pt x="333508" y="956621"/>
                    <a:pt x="286121" y="880433"/>
                    <a:pt x="326697" y="941294"/>
                  </a:cubicBezTo>
                  <a:cubicBezTo>
                    <a:pt x="348033" y="1005303"/>
                    <a:pt x="334142" y="979357"/>
                    <a:pt x="362556" y="1021976"/>
                  </a:cubicBezTo>
                  <a:cubicBezTo>
                    <a:pt x="389970" y="1104225"/>
                    <a:pt x="344148" y="976198"/>
                    <a:pt x="398414" y="1084729"/>
                  </a:cubicBezTo>
                  <a:cubicBezTo>
                    <a:pt x="406866" y="1101633"/>
                    <a:pt x="405861" y="1122792"/>
                    <a:pt x="416344" y="1138517"/>
                  </a:cubicBezTo>
                  <a:cubicBezTo>
                    <a:pt x="422320" y="1147482"/>
                    <a:pt x="429455" y="1155774"/>
                    <a:pt x="434273" y="1165411"/>
                  </a:cubicBezTo>
                  <a:cubicBezTo>
                    <a:pt x="454935" y="1206734"/>
                    <a:pt x="429836" y="1214759"/>
                    <a:pt x="479097" y="1264023"/>
                  </a:cubicBezTo>
                  <a:cubicBezTo>
                    <a:pt x="485073" y="1270000"/>
                    <a:pt x="492338" y="1274920"/>
                    <a:pt x="497026" y="1281953"/>
                  </a:cubicBezTo>
                  <a:cubicBezTo>
                    <a:pt x="504439" y="1293072"/>
                    <a:pt x="509692" y="1305528"/>
                    <a:pt x="514956" y="1317811"/>
                  </a:cubicBezTo>
                  <a:cubicBezTo>
                    <a:pt x="518678" y="1326496"/>
                    <a:pt x="519058" y="1336602"/>
                    <a:pt x="523920" y="1344705"/>
                  </a:cubicBezTo>
                  <a:cubicBezTo>
                    <a:pt x="528269" y="1351953"/>
                    <a:pt x="535873" y="1356658"/>
                    <a:pt x="541850" y="1362635"/>
                  </a:cubicBezTo>
                  <a:cubicBezTo>
                    <a:pt x="545260" y="1379685"/>
                    <a:pt x="550590" y="1415975"/>
                    <a:pt x="559779" y="1434353"/>
                  </a:cubicBezTo>
                  <a:cubicBezTo>
                    <a:pt x="564597" y="1443990"/>
                    <a:pt x="571732" y="1452282"/>
                    <a:pt x="577709" y="1461247"/>
                  </a:cubicBezTo>
                  <a:lnTo>
                    <a:pt x="595638" y="1515035"/>
                  </a:lnTo>
                  <a:cubicBezTo>
                    <a:pt x="598626" y="1524000"/>
                    <a:pt x="599361" y="1534066"/>
                    <a:pt x="604603" y="1541929"/>
                  </a:cubicBezTo>
                  <a:lnTo>
                    <a:pt x="622532" y="1568823"/>
                  </a:lnTo>
                  <a:cubicBezTo>
                    <a:pt x="625520" y="1580776"/>
                    <a:pt x="627957" y="1592881"/>
                    <a:pt x="631497" y="1604682"/>
                  </a:cubicBezTo>
                  <a:cubicBezTo>
                    <a:pt x="631507" y="1604717"/>
                    <a:pt x="653903" y="1671900"/>
                    <a:pt x="658391" y="1685364"/>
                  </a:cubicBezTo>
                  <a:lnTo>
                    <a:pt x="676320" y="1739153"/>
                  </a:lnTo>
                  <a:cubicBezTo>
                    <a:pt x="679308" y="1751106"/>
                    <a:pt x="681745" y="1763210"/>
                    <a:pt x="685285" y="1775011"/>
                  </a:cubicBezTo>
                  <a:cubicBezTo>
                    <a:pt x="690716" y="1793113"/>
                    <a:pt x="699507" y="1810268"/>
                    <a:pt x="703214" y="1828800"/>
                  </a:cubicBezTo>
                  <a:cubicBezTo>
                    <a:pt x="714292" y="1884188"/>
                    <a:pt x="703727" y="1860945"/>
                    <a:pt x="730109" y="1900517"/>
                  </a:cubicBezTo>
                  <a:cubicBezTo>
                    <a:pt x="733097" y="1909482"/>
                    <a:pt x="736477" y="1918325"/>
                    <a:pt x="739073" y="1927411"/>
                  </a:cubicBezTo>
                  <a:cubicBezTo>
                    <a:pt x="742458" y="1939258"/>
                    <a:pt x="742528" y="1952250"/>
                    <a:pt x="748038" y="1963270"/>
                  </a:cubicBezTo>
                  <a:cubicBezTo>
                    <a:pt x="751818" y="1970830"/>
                    <a:pt x="759991" y="1975223"/>
                    <a:pt x="765967" y="1981200"/>
                  </a:cubicBezTo>
                  <a:cubicBezTo>
                    <a:pt x="768955" y="1990165"/>
                    <a:pt x="772640" y="1998927"/>
                    <a:pt x="774932" y="2008094"/>
                  </a:cubicBezTo>
                  <a:cubicBezTo>
                    <a:pt x="778628" y="2022876"/>
                    <a:pt x="768660" y="2052917"/>
                    <a:pt x="783897" y="2052917"/>
                  </a:cubicBezTo>
                  <a:cubicBezTo>
                    <a:pt x="799134" y="2052917"/>
                    <a:pt x="790135" y="2023085"/>
                    <a:pt x="792861" y="2008094"/>
                  </a:cubicBezTo>
                  <a:cubicBezTo>
                    <a:pt x="796113" y="1990210"/>
                    <a:pt x="797417" y="1971939"/>
                    <a:pt x="801826" y="1954305"/>
                  </a:cubicBezTo>
                  <a:cubicBezTo>
                    <a:pt x="806410" y="1935970"/>
                    <a:pt x="809273" y="1916242"/>
                    <a:pt x="819756" y="1900517"/>
                  </a:cubicBezTo>
                  <a:lnTo>
                    <a:pt x="855614" y="1846729"/>
                  </a:lnTo>
                  <a:cubicBezTo>
                    <a:pt x="858602" y="1834776"/>
                    <a:pt x="861194" y="1822717"/>
                    <a:pt x="864579" y="1810870"/>
                  </a:cubicBezTo>
                  <a:cubicBezTo>
                    <a:pt x="867175" y="1801784"/>
                    <a:pt x="872208" y="1793331"/>
                    <a:pt x="873544" y="1783976"/>
                  </a:cubicBezTo>
                  <a:cubicBezTo>
                    <a:pt x="878212" y="1751302"/>
                    <a:pt x="879521" y="1718235"/>
                    <a:pt x="882509" y="1685364"/>
                  </a:cubicBezTo>
                  <a:cubicBezTo>
                    <a:pt x="879521" y="1595717"/>
                    <a:pt x="878970" y="1505956"/>
                    <a:pt x="873544" y="1416423"/>
                  </a:cubicBezTo>
                  <a:cubicBezTo>
                    <a:pt x="872972" y="1406991"/>
                    <a:pt x="869821" y="1397392"/>
                    <a:pt x="864579" y="1389529"/>
                  </a:cubicBezTo>
                  <a:cubicBezTo>
                    <a:pt x="857546" y="1378980"/>
                    <a:pt x="846650" y="1371600"/>
                    <a:pt x="837685" y="1362635"/>
                  </a:cubicBezTo>
                  <a:cubicBezTo>
                    <a:pt x="834697" y="1353670"/>
                    <a:pt x="834623" y="1343120"/>
                    <a:pt x="828720" y="1335741"/>
                  </a:cubicBezTo>
                  <a:cubicBezTo>
                    <a:pt x="816080" y="1319941"/>
                    <a:pt x="792651" y="1314753"/>
                    <a:pt x="774932" y="1308847"/>
                  </a:cubicBezTo>
                  <a:cubicBezTo>
                    <a:pt x="765967" y="1302870"/>
                    <a:pt x="757675" y="1295735"/>
                    <a:pt x="748038" y="1290917"/>
                  </a:cubicBezTo>
                  <a:cubicBezTo>
                    <a:pt x="739586" y="1286691"/>
                    <a:pt x="727826" y="1288635"/>
                    <a:pt x="721144" y="1281953"/>
                  </a:cubicBezTo>
                  <a:cubicBezTo>
                    <a:pt x="714462" y="1275271"/>
                    <a:pt x="715167" y="1264023"/>
                    <a:pt x="712179" y="1255058"/>
                  </a:cubicBezTo>
                  <a:cubicBezTo>
                    <a:pt x="715167" y="1240117"/>
                    <a:pt x="713584" y="1223464"/>
                    <a:pt x="721144" y="1210235"/>
                  </a:cubicBezTo>
                  <a:cubicBezTo>
                    <a:pt x="735641" y="1184866"/>
                    <a:pt x="796164" y="1185430"/>
                    <a:pt x="810791" y="1183341"/>
                  </a:cubicBezTo>
                  <a:cubicBezTo>
                    <a:pt x="851892" y="1142237"/>
                    <a:pt x="837685" y="1164166"/>
                    <a:pt x="837685" y="1057835"/>
                  </a:cubicBezTo>
                  <a:cubicBezTo>
                    <a:pt x="837685" y="1043044"/>
                    <a:pt x="824993" y="955496"/>
                    <a:pt x="810791" y="941294"/>
                  </a:cubicBezTo>
                  <a:lnTo>
                    <a:pt x="792861" y="923364"/>
                  </a:lnTo>
                  <a:cubicBezTo>
                    <a:pt x="786885" y="911411"/>
                    <a:pt x="781562" y="899108"/>
                    <a:pt x="774932" y="887505"/>
                  </a:cubicBezTo>
                  <a:cubicBezTo>
                    <a:pt x="765121" y="870336"/>
                    <a:pt x="754575" y="855083"/>
                    <a:pt x="739073" y="842682"/>
                  </a:cubicBezTo>
                  <a:cubicBezTo>
                    <a:pt x="730660" y="835952"/>
                    <a:pt x="720592" y="831484"/>
                    <a:pt x="712179" y="824753"/>
                  </a:cubicBezTo>
                  <a:cubicBezTo>
                    <a:pt x="705579" y="819473"/>
                    <a:pt x="701810" y="810603"/>
                    <a:pt x="694250" y="806823"/>
                  </a:cubicBezTo>
                  <a:cubicBezTo>
                    <a:pt x="677346" y="798371"/>
                    <a:pt x="640461" y="788894"/>
                    <a:pt x="640461" y="788894"/>
                  </a:cubicBezTo>
                  <a:cubicBezTo>
                    <a:pt x="634485" y="782917"/>
                    <a:pt x="629565" y="775652"/>
                    <a:pt x="622532" y="770964"/>
                  </a:cubicBezTo>
                  <a:cubicBezTo>
                    <a:pt x="600380" y="756196"/>
                    <a:pt x="583682" y="752038"/>
                    <a:pt x="559779" y="744070"/>
                  </a:cubicBezTo>
                  <a:cubicBezTo>
                    <a:pt x="550814" y="735105"/>
                    <a:pt x="542625" y="725292"/>
                    <a:pt x="532885" y="717176"/>
                  </a:cubicBezTo>
                  <a:cubicBezTo>
                    <a:pt x="509360" y="697572"/>
                    <a:pt x="505449" y="704501"/>
                    <a:pt x="488061" y="681317"/>
                  </a:cubicBezTo>
                  <a:cubicBezTo>
                    <a:pt x="475132" y="664078"/>
                    <a:pt x="464156" y="645458"/>
                    <a:pt x="452203" y="627529"/>
                  </a:cubicBezTo>
                  <a:lnTo>
                    <a:pt x="434273" y="600635"/>
                  </a:lnTo>
                  <a:cubicBezTo>
                    <a:pt x="431285" y="588682"/>
                    <a:pt x="430819" y="575796"/>
                    <a:pt x="425309" y="564776"/>
                  </a:cubicBezTo>
                  <a:cubicBezTo>
                    <a:pt x="421529" y="557216"/>
                    <a:pt x="411728" y="554094"/>
                    <a:pt x="407379" y="546847"/>
                  </a:cubicBezTo>
                  <a:cubicBezTo>
                    <a:pt x="402517" y="538744"/>
                    <a:pt x="401402" y="528918"/>
                    <a:pt x="398414" y="519953"/>
                  </a:cubicBezTo>
                  <a:cubicBezTo>
                    <a:pt x="386342" y="447517"/>
                    <a:pt x="395199" y="483413"/>
                    <a:pt x="371520" y="412376"/>
                  </a:cubicBezTo>
                  <a:lnTo>
                    <a:pt x="362556" y="385482"/>
                  </a:lnTo>
                  <a:cubicBezTo>
                    <a:pt x="359568" y="355600"/>
                    <a:pt x="356735" y="325701"/>
                    <a:pt x="353591" y="295835"/>
                  </a:cubicBezTo>
                  <a:cubicBezTo>
                    <a:pt x="350758" y="268924"/>
                    <a:pt x="346873" y="242119"/>
                    <a:pt x="344626" y="215153"/>
                  </a:cubicBezTo>
                  <a:cubicBezTo>
                    <a:pt x="340895" y="170385"/>
                    <a:pt x="340622" y="125330"/>
                    <a:pt x="335661" y="80682"/>
                  </a:cubicBezTo>
                  <a:cubicBezTo>
                    <a:pt x="334618" y="71290"/>
                    <a:pt x="332367" y="61348"/>
                    <a:pt x="326697" y="53788"/>
                  </a:cubicBezTo>
                  <a:cubicBezTo>
                    <a:pt x="314019" y="36884"/>
                    <a:pt x="301919" y="15646"/>
                    <a:pt x="281873" y="8964"/>
                  </a:cubicBezTo>
                  <a:lnTo>
                    <a:pt x="254979" y="0"/>
                  </a:lnTo>
                  <a:lnTo>
                    <a:pt x="48791" y="8964"/>
                  </a:lnTo>
                  <a:cubicBezTo>
                    <a:pt x="28130" y="13391"/>
                    <a:pt x="3967" y="53788"/>
                    <a:pt x="3967" y="53788"/>
                  </a:cubicBezTo>
                  <a:cubicBezTo>
                    <a:pt x="-9721" y="94856"/>
                    <a:pt x="15921" y="74706"/>
                    <a:pt x="21897" y="89647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Serbest Form 9"/>
            <p:cNvSpPr/>
            <p:nvPr/>
          </p:nvSpPr>
          <p:spPr bwMode="auto">
            <a:xfrm>
              <a:off x="7063594" y="2501153"/>
              <a:ext cx="708806" cy="2142565"/>
            </a:xfrm>
            <a:custGeom>
              <a:avLst/>
              <a:gdLst>
                <a:gd name="connsiteX0" fmla="*/ 18524 w 708806"/>
                <a:gd name="connsiteY0" fmla="*/ 35859 h 2142565"/>
                <a:gd name="connsiteX1" fmla="*/ 45418 w 708806"/>
                <a:gd name="connsiteY1" fmla="*/ 80682 h 2142565"/>
                <a:gd name="connsiteX2" fmla="*/ 63347 w 708806"/>
                <a:gd name="connsiteY2" fmla="*/ 98612 h 2142565"/>
                <a:gd name="connsiteX3" fmla="*/ 72312 w 708806"/>
                <a:gd name="connsiteY3" fmla="*/ 125506 h 2142565"/>
                <a:gd name="connsiteX4" fmla="*/ 90241 w 708806"/>
                <a:gd name="connsiteY4" fmla="*/ 152400 h 2142565"/>
                <a:gd name="connsiteX5" fmla="*/ 99206 w 708806"/>
                <a:gd name="connsiteY5" fmla="*/ 322729 h 2142565"/>
                <a:gd name="connsiteX6" fmla="*/ 117135 w 708806"/>
                <a:gd name="connsiteY6" fmla="*/ 412376 h 2142565"/>
                <a:gd name="connsiteX7" fmla="*/ 108171 w 708806"/>
                <a:gd name="connsiteY7" fmla="*/ 493059 h 2142565"/>
                <a:gd name="connsiteX8" fmla="*/ 18524 w 708806"/>
                <a:gd name="connsiteY8" fmla="*/ 519953 h 2142565"/>
                <a:gd name="connsiteX9" fmla="*/ 594 w 708806"/>
                <a:gd name="connsiteY9" fmla="*/ 546847 h 2142565"/>
                <a:gd name="connsiteX10" fmla="*/ 18524 w 708806"/>
                <a:gd name="connsiteY10" fmla="*/ 681318 h 2142565"/>
                <a:gd name="connsiteX11" fmla="*/ 27488 w 708806"/>
                <a:gd name="connsiteY11" fmla="*/ 708212 h 2142565"/>
                <a:gd name="connsiteX12" fmla="*/ 45418 w 708806"/>
                <a:gd name="connsiteY12" fmla="*/ 735106 h 2142565"/>
                <a:gd name="connsiteX13" fmla="*/ 72312 w 708806"/>
                <a:gd name="connsiteY13" fmla="*/ 788894 h 2142565"/>
                <a:gd name="connsiteX14" fmla="*/ 108171 w 708806"/>
                <a:gd name="connsiteY14" fmla="*/ 842682 h 2142565"/>
                <a:gd name="connsiteX15" fmla="*/ 135065 w 708806"/>
                <a:gd name="connsiteY15" fmla="*/ 887506 h 2142565"/>
                <a:gd name="connsiteX16" fmla="*/ 144030 w 708806"/>
                <a:gd name="connsiteY16" fmla="*/ 914400 h 2142565"/>
                <a:gd name="connsiteX17" fmla="*/ 188853 w 708806"/>
                <a:gd name="connsiteY17" fmla="*/ 968188 h 2142565"/>
                <a:gd name="connsiteX18" fmla="*/ 251606 w 708806"/>
                <a:gd name="connsiteY18" fmla="*/ 1039906 h 2142565"/>
                <a:gd name="connsiteX19" fmla="*/ 287465 w 708806"/>
                <a:gd name="connsiteY19" fmla="*/ 1048871 h 2142565"/>
                <a:gd name="connsiteX20" fmla="*/ 323324 w 708806"/>
                <a:gd name="connsiteY20" fmla="*/ 1093694 h 2142565"/>
                <a:gd name="connsiteX21" fmla="*/ 341253 w 708806"/>
                <a:gd name="connsiteY21" fmla="*/ 1120588 h 2142565"/>
                <a:gd name="connsiteX22" fmla="*/ 359182 w 708806"/>
                <a:gd name="connsiteY22" fmla="*/ 1138518 h 2142565"/>
                <a:gd name="connsiteX23" fmla="*/ 404006 w 708806"/>
                <a:gd name="connsiteY23" fmla="*/ 1192306 h 2142565"/>
                <a:gd name="connsiteX24" fmla="*/ 421935 w 708806"/>
                <a:gd name="connsiteY24" fmla="*/ 1246094 h 2142565"/>
                <a:gd name="connsiteX25" fmla="*/ 439865 w 708806"/>
                <a:gd name="connsiteY25" fmla="*/ 1272988 h 2142565"/>
                <a:gd name="connsiteX26" fmla="*/ 457794 w 708806"/>
                <a:gd name="connsiteY26" fmla="*/ 1326776 h 2142565"/>
                <a:gd name="connsiteX27" fmla="*/ 466759 w 708806"/>
                <a:gd name="connsiteY27" fmla="*/ 1479176 h 2142565"/>
                <a:gd name="connsiteX28" fmla="*/ 475724 w 708806"/>
                <a:gd name="connsiteY28" fmla="*/ 1559859 h 2142565"/>
                <a:gd name="connsiteX29" fmla="*/ 484688 w 708806"/>
                <a:gd name="connsiteY29" fmla="*/ 1810871 h 2142565"/>
                <a:gd name="connsiteX30" fmla="*/ 502618 w 708806"/>
                <a:gd name="connsiteY30" fmla="*/ 1900518 h 2142565"/>
                <a:gd name="connsiteX31" fmla="*/ 511582 w 708806"/>
                <a:gd name="connsiteY31" fmla="*/ 1972235 h 2142565"/>
                <a:gd name="connsiteX32" fmla="*/ 529512 w 708806"/>
                <a:gd name="connsiteY32" fmla="*/ 1999129 h 2142565"/>
                <a:gd name="connsiteX33" fmla="*/ 547441 w 708806"/>
                <a:gd name="connsiteY33" fmla="*/ 2079812 h 2142565"/>
                <a:gd name="connsiteX34" fmla="*/ 556406 w 708806"/>
                <a:gd name="connsiteY34" fmla="*/ 2142565 h 2142565"/>
                <a:gd name="connsiteX35" fmla="*/ 592265 w 708806"/>
                <a:gd name="connsiteY35" fmla="*/ 2097741 h 2142565"/>
                <a:gd name="connsiteX36" fmla="*/ 601230 w 708806"/>
                <a:gd name="connsiteY36" fmla="*/ 2052918 h 2142565"/>
                <a:gd name="connsiteX37" fmla="*/ 619159 w 708806"/>
                <a:gd name="connsiteY37" fmla="*/ 2026023 h 2142565"/>
                <a:gd name="connsiteX38" fmla="*/ 628124 w 708806"/>
                <a:gd name="connsiteY38" fmla="*/ 1999129 h 2142565"/>
                <a:gd name="connsiteX39" fmla="*/ 646053 w 708806"/>
                <a:gd name="connsiteY39" fmla="*/ 1927412 h 2142565"/>
                <a:gd name="connsiteX40" fmla="*/ 663982 w 708806"/>
                <a:gd name="connsiteY40" fmla="*/ 1873623 h 2142565"/>
                <a:gd name="connsiteX41" fmla="*/ 672947 w 708806"/>
                <a:gd name="connsiteY41" fmla="*/ 1846729 h 2142565"/>
                <a:gd name="connsiteX42" fmla="*/ 681912 w 708806"/>
                <a:gd name="connsiteY42" fmla="*/ 1748118 h 2142565"/>
                <a:gd name="connsiteX43" fmla="*/ 699841 w 708806"/>
                <a:gd name="connsiteY43" fmla="*/ 1694329 h 2142565"/>
                <a:gd name="connsiteX44" fmla="*/ 708806 w 708806"/>
                <a:gd name="connsiteY44" fmla="*/ 1631576 h 2142565"/>
                <a:gd name="connsiteX45" fmla="*/ 699841 w 708806"/>
                <a:gd name="connsiteY45" fmla="*/ 1246094 h 2142565"/>
                <a:gd name="connsiteX46" fmla="*/ 672947 w 708806"/>
                <a:gd name="connsiteY46" fmla="*/ 1147482 h 2142565"/>
                <a:gd name="connsiteX47" fmla="*/ 663982 w 708806"/>
                <a:gd name="connsiteY47" fmla="*/ 1120588 h 2142565"/>
                <a:gd name="connsiteX48" fmla="*/ 646053 w 708806"/>
                <a:gd name="connsiteY48" fmla="*/ 1084729 h 2142565"/>
                <a:gd name="connsiteX49" fmla="*/ 628124 w 708806"/>
                <a:gd name="connsiteY49" fmla="*/ 1013012 h 2142565"/>
                <a:gd name="connsiteX50" fmla="*/ 592265 w 708806"/>
                <a:gd name="connsiteY50" fmla="*/ 896471 h 2142565"/>
                <a:gd name="connsiteX51" fmla="*/ 565371 w 708806"/>
                <a:gd name="connsiteY51" fmla="*/ 824753 h 2142565"/>
                <a:gd name="connsiteX52" fmla="*/ 547441 w 708806"/>
                <a:gd name="connsiteY52" fmla="*/ 770965 h 2142565"/>
                <a:gd name="connsiteX53" fmla="*/ 529512 w 708806"/>
                <a:gd name="connsiteY53" fmla="*/ 699247 h 2142565"/>
                <a:gd name="connsiteX54" fmla="*/ 520547 w 708806"/>
                <a:gd name="connsiteY54" fmla="*/ 663388 h 2142565"/>
                <a:gd name="connsiteX55" fmla="*/ 493653 w 708806"/>
                <a:gd name="connsiteY55" fmla="*/ 573741 h 2142565"/>
                <a:gd name="connsiteX56" fmla="*/ 475724 w 708806"/>
                <a:gd name="connsiteY56" fmla="*/ 493059 h 2142565"/>
                <a:gd name="connsiteX57" fmla="*/ 466759 w 708806"/>
                <a:gd name="connsiteY57" fmla="*/ 466165 h 2142565"/>
                <a:gd name="connsiteX58" fmla="*/ 448830 w 708806"/>
                <a:gd name="connsiteY58" fmla="*/ 439271 h 2142565"/>
                <a:gd name="connsiteX59" fmla="*/ 439865 w 708806"/>
                <a:gd name="connsiteY59" fmla="*/ 403412 h 2142565"/>
                <a:gd name="connsiteX60" fmla="*/ 421935 w 708806"/>
                <a:gd name="connsiteY60" fmla="*/ 385482 h 2142565"/>
                <a:gd name="connsiteX61" fmla="*/ 412971 w 708806"/>
                <a:gd name="connsiteY61" fmla="*/ 349623 h 2142565"/>
                <a:gd name="connsiteX62" fmla="*/ 386077 w 708806"/>
                <a:gd name="connsiteY62" fmla="*/ 295835 h 2142565"/>
                <a:gd name="connsiteX63" fmla="*/ 377112 w 708806"/>
                <a:gd name="connsiteY63" fmla="*/ 259976 h 2142565"/>
                <a:gd name="connsiteX64" fmla="*/ 359182 w 708806"/>
                <a:gd name="connsiteY64" fmla="*/ 242047 h 2142565"/>
                <a:gd name="connsiteX65" fmla="*/ 332288 w 708806"/>
                <a:gd name="connsiteY65" fmla="*/ 206188 h 2142565"/>
                <a:gd name="connsiteX66" fmla="*/ 305394 w 708806"/>
                <a:gd name="connsiteY66" fmla="*/ 179294 h 2142565"/>
                <a:gd name="connsiteX67" fmla="*/ 278500 w 708806"/>
                <a:gd name="connsiteY67" fmla="*/ 143435 h 2142565"/>
                <a:gd name="connsiteX68" fmla="*/ 215747 w 708806"/>
                <a:gd name="connsiteY68" fmla="*/ 98612 h 2142565"/>
                <a:gd name="connsiteX69" fmla="*/ 170924 w 708806"/>
                <a:gd name="connsiteY69" fmla="*/ 53788 h 2142565"/>
                <a:gd name="connsiteX70" fmla="*/ 152994 w 708806"/>
                <a:gd name="connsiteY70" fmla="*/ 35859 h 2142565"/>
                <a:gd name="connsiteX71" fmla="*/ 63347 w 708806"/>
                <a:gd name="connsiteY71" fmla="*/ 0 h 2142565"/>
                <a:gd name="connsiteX72" fmla="*/ 18524 w 708806"/>
                <a:gd name="connsiteY72" fmla="*/ 35859 h 214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708806" h="2142565">
                  <a:moveTo>
                    <a:pt x="18524" y="35859"/>
                  </a:moveTo>
                  <a:cubicBezTo>
                    <a:pt x="15536" y="49306"/>
                    <a:pt x="35291" y="66503"/>
                    <a:pt x="45418" y="80682"/>
                  </a:cubicBezTo>
                  <a:cubicBezTo>
                    <a:pt x="50331" y="87560"/>
                    <a:pt x="58999" y="91364"/>
                    <a:pt x="63347" y="98612"/>
                  </a:cubicBezTo>
                  <a:cubicBezTo>
                    <a:pt x="68209" y="106715"/>
                    <a:pt x="68086" y="117054"/>
                    <a:pt x="72312" y="125506"/>
                  </a:cubicBezTo>
                  <a:cubicBezTo>
                    <a:pt x="77130" y="135143"/>
                    <a:pt x="84265" y="143435"/>
                    <a:pt x="90241" y="152400"/>
                  </a:cubicBezTo>
                  <a:cubicBezTo>
                    <a:pt x="93229" y="209176"/>
                    <a:pt x="93356" y="266176"/>
                    <a:pt x="99206" y="322729"/>
                  </a:cubicBezTo>
                  <a:cubicBezTo>
                    <a:pt x="102342" y="353041"/>
                    <a:pt x="117135" y="412376"/>
                    <a:pt x="117135" y="412376"/>
                  </a:cubicBezTo>
                  <a:cubicBezTo>
                    <a:pt x="114147" y="439270"/>
                    <a:pt x="122699" y="470230"/>
                    <a:pt x="108171" y="493059"/>
                  </a:cubicBezTo>
                  <a:cubicBezTo>
                    <a:pt x="104043" y="499546"/>
                    <a:pt x="32723" y="516403"/>
                    <a:pt x="18524" y="519953"/>
                  </a:cubicBezTo>
                  <a:cubicBezTo>
                    <a:pt x="12547" y="528918"/>
                    <a:pt x="1362" y="536100"/>
                    <a:pt x="594" y="546847"/>
                  </a:cubicBezTo>
                  <a:cubicBezTo>
                    <a:pt x="-2428" y="589149"/>
                    <a:pt x="6445" y="639039"/>
                    <a:pt x="18524" y="681318"/>
                  </a:cubicBezTo>
                  <a:cubicBezTo>
                    <a:pt x="21120" y="690404"/>
                    <a:pt x="23262" y="699760"/>
                    <a:pt x="27488" y="708212"/>
                  </a:cubicBezTo>
                  <a:cubicBezTo>
                    <a:pt x="32306" y="717849"/>
                    <a:pt x="39441" y="726141"/>
                    <a:pt x="45418" y="735106"/>
                  </a:cubicBezTo>
                  <a:cubicBezTo>
                    <a:pt x="61853" y="784416"/>
                    <a:pt x="44506" y="740233"/>
                    <a:pt x="72312" y="788894"/>
                  </a:cubicBezTo>
                  <a:cubicBezTo>
                    <a:pt x="101258" y="839550"/>
                    <a:pt x="76214" y="810726"/>
                    <a:pt x="108171" y="842682"/>
                  </a:cubicBezTo>
                  <a:cubicBezTo>
                    <a:pt x="133562" y="918861"/>
                    <a:pt x="98150" y="825983"/>
                    <a:pt x="135065" y="887506"/>
                  </a:cubicBezTo>
                  <a:cubicBezTo>
                    <a:pt x="139927" y="895609"/>
                    <a:pt x="139804" y="905948"/>
                    <a:pt x="144030" y="914400"/>
                  </a:cubicBezTo>
                  <a:cubicBezTo>
                    <a:pt x="160724" y="947788"/>
                    <a:pt x="164069" y="938447"/>
                    <a:pt x="188853" y="968188"/>
                  </a:cubicBezTo>
                  <a:cubicBezTo>
                    <a:pt x="206756" y="989672"/>
                    <a:pt x="222201" y="1032555"/>
                    <a:pt x="251606" y="1039906"/>
                  </a:cubicBezTo>
                  <a:lnTo>
                    <a:pt x="287465" y="1048871"/>
                  </a:lnTo>
                  <a:cubicBezTo>
                    <a:pt x="342648" y="1131647"/>
                    <a:pt x="272228" y="1029825"/>
                    <a:pt x="323324" y="1093694"/>
                  </a:cubicBezTo>
                  <a:cubicBezTo>
                    <a:pt x="330055" y="1102107"/>
                    <a:pt x="334523" y="1112175"/>
                    <a:pt x="341253" y="1120588"/>
                  </a:cubicBezTo>
                  <a:cubicBezTo>
                    <a:pt x="346533" y="1127188"/>
                    <a:pt x="353902" y="1131918"/>
                    <a:pt x="359182" y="1138518"/>
                  </a:cubicBezTo>
                  <a:cubicBezTo>
                    <a:pt x="409100" y="1200916"/>
                    <a:pt x="340128" y="1128428"/>
                    <a:pt x="404006" y="1192306"/>
                  </a:cubicBezTo>
                  <a:cubicBezTo>
                    <a:pt x="409982" y="1210235"/>
                    <a:pt x="411451" y="1230369"/>
                    <a:pt x="421935" y="1246094"/>
                  </a:cubicBezTo>
                  <a:cubicBezTo>
                    <a:pt x="427912" y="1255059"/>
                    <a:pt x="435489" y="1263142"/>
                    <a:pt x="439865" y="1272988"/>
                  </a:cubicBezTo>
                  <a:cubicBezTo>
                    <a:pt x="447541" y="1290258"/>
                    <a:pt x="457794" y="1326776"/>
                    <a:pt x="457794" y="1326776"/>
                  </a:cubicBezTo>
                  <a:cubicBezTo>
                    <a:pt x="460782" y="1377576"/>
                    <a:pt x="462856" y="1428438"/>
                    <a:pt x="466759" y="1479176"/>
                  </a:cubicBezTo>
                  <a:cubicBezTo>
                    <a:pt x="468834" y="1506156"/>
                    <a:pt x="474263" y="1532839"/>
                    <a:pt x="475724" y="1559859"/>
                  </a:cubicBezTo>
                  <a:cubicBezTo>
                    <a:pt x="480243" y="1643461"/>
                    <a:pt x="478099" y="1727407"/>
                    <a:pt x="484688" y="1810871"/>
                  </a:cubicBezTo>
                  <a:cubicBezTo>
                    <a:pt x="487086" y="1841251"/>
                    <a:pt x="498838" y="1870279"/>
                    <a:pt x="502618" y="1900518"/>
                  </a:cubicBezTo>
                  <a:cubicBezTo>
                    <a:pt x="505606" y="1924424"/>
                    <a:pt x="505243" y="1948992"/>
                    <a:pt x="511582" y="1972235"/>
                  </a:cubicBezTo>
                  <a:cubicBezTo>
                    <a:pt x="514417" y="1982630"/>
                    <a:pt x="523535" y="1990164"/>
                    <a:pt x="529512" y="1999129"/>
                  </a:cubicBezTo>
                  <a:cubicBezTo>
                    <a:pt x="537574" y="2031374"/>
                    <a:pt x="541749" y="2045656"/>
                    <a:pt x="547441" y="2079812"/>
                  </a:cubicBezTo>
                  <a:cubicBezTo>
                    <a:pt x="550915" y="2100655"/>
                    <a:pt x="553418" y="2121647"/>
                    <a:pt x="556406" y="2142565"/>
                  </a:cubicBezTo>
                  <a:cubicBezTo>
                    <a:pt x="569532" y="2129438"/>
                    <a:pt x="585480" y="2115833"/>
                    <a:pt x="592265" y="2097741"/>
                  </a:cubicBezTo>
                  <a:cubicBezTo>
                    <a:pt x="597615" y="2083474"/>
                    <a:pt x="595880" y="2067185"/>
                    <a:pt x="601230" y="2052918"/>
                  </a:cubicBezTo>
                  <a:cubicBezTo>
                    <a:pt x="605013" y="2042830"/>
                    <a:pt x="614341" y="2035660"/>
                    <a:pt x="619159" y="2026023"/>
                  </a:cubicBezTo>
                  <a:cubicBezTo>
                    <a:pt x="623385" y="2017571"/>
                    <a:pt x="625638" y="2008246"/>
                    <a:pt x="628124" y="1999129"/>
                  </a:cubicBezTo>
                  <a:cubicBezTo>
                    <a:pt x="634608" y="1975356"/>
                    <a:pt x="638261" y="1950789"/>
                    <a:pt x="646053" y="1927412"/>
                  </a:cubicBezTo>
                  <a:lnTo>
                    <a:pt x="663982" y="1873623"/>
                  </a:lnTo>
                  <a:lnTo>
                    <a:pt x="672947" y="1846729"/>
                  </a:lnTo>
                  <a:cubicBezTo>
                    <a:pt x="675935" y="1813859"/>
                    <a:pt x="676176" y="1780622"/>
                    <a:pt x="681912" y="1748118"/>
                  </a:cubicBezTo>
                  <a:cubicBezTo>
                    <a:pt x="685196" y="1729506"/>
                    <a:pt x="695591" y="1712744"/>
                    <a:pt x="699841" y="1694329"/>
                  </a:cubicBezTo>
                  <a:cubicBezTo>
                    <a:pt x="704592" y="1673740"/>
                    <a:pt x="705818" y="1652494"/>
                    <a:pt x="708806" y="1631576"/>
                  </a:cubicBezTo>
                  <a:cubicBezTo>
                    <a:pt x="705818" y="1503082"/>
                    <a:pt x="705192" y="1374511"/>
                    <a:pt x="699841" y="1246094"/>
                  </a:cubicBezTo>
                  <a:cubicBezTo>
                    <a:pt x="698634" y="1217128"/>
                    <a:pt x="681476" y="1173070"/>
                    <a:pt x="672947" y="1147482"/>
                  </a:cubicBezTo>
                  <a:cubicBezTo>
                    <a:pt x="669959" y="1138517"/>
                    <a:pt x="668208" y="1129040"/>
                    <a:pt x="663982" y="1120588"/>
                  </a:cubicBezTo>
                  <a:cubicBezTo>
                    <a:pt x="658006" y="1108635"/>
                    <a:pt x="650279" y="1097407"/>
                    <a:pt x="646053" y="1084729"/>
                  </a:cubicBezTo>
                  <a:cubicBezTo>
                    <a:pt x="638261" y="1061352"/>
                    <a:pt x="635916" y="1036389"/>
                    <a:pt x="628124" y="1013012"/>
                  </a:cubicBezTo>
                  <a:cubicBezTo>
                    <a:pt x="560882" y="811283"/>
                    <a:pt x="623948" y="1007359"/>
                    <a:pt x="592265" y="896471"/>
                  </a:cubicBezTo>
                  <a:cubicBezTo>
                    <a:pt x="583383" y="865386"/>
                    <a:pt x="578002" y="859489"/>
                    <a:pt x="565371" y="824753"/>
                  </a:cubicBezTo>
                  <a:cubicBezTo>
                    <a:pt x="558912" y="806992"/>
                    <a:pt x="552633" y="789137"/>
                    <a:pt x="547441" y="770965"/>
                  </a:cubicBezTo>
                  <a:cubicBezTo>
                    <a:pt x="540671" y="747271"/>
                    <a:pt x="535488" y="723153"/>
                    <a:pt x="529512" y="699247"/>
                  </a:cubicBezTo>
                  <a:cubicBezTo>
                    <a:pt x="526524" y="687294"/>
                    <a:pt x="524443" y="675077"/>
                    <a:pt x="520547" y="663388"/>
                  </a:cubicBezTo>
                  <a:cubicBezTo>
                    <a:pt x="505650" y="618695"/>
                    <a:pt x="502685" y="614385"/>
                    <a:pt x="493653" y="573741"/>
                  </a:cubicBezTo>
                  <a:cubicBezTo>
                    <a:pt x="484414" y="532166"/>
                    <a:pt x="486651" y="531305"/>
                    <a:pt x="475724" y="493059"/>
                  </a:cubicBezTo>
                  <a:cubicBezTo>
                    <a:pt x="473128" y="483973"/>
                    <a:pt x="470985" y="474617"/>
                    <a:pt x="466759" y="466165"/>
                  </a:cubicBezTo>
                  <a:cubicBezTo>
                    <a:pt x="461941" y="456528"/>
                    <a:pt x="454806" y="448236"/>
                    <a:pt x="448830" y="439271"/>
                  </a:cubicBezTo>
                  <a:cubicBezTo>
                    <a:pt x="445842" y="427318"/>
                    <a:pt x="445375" y="414432"/>
                    <a:pt x="439865" y="403412"/>
                  </a:cubicBezTo>
                  <a:cubicBezTo>
                    <a:pt x="436085" y="395852"/>
                    <a:pt x="425715" y="393042"/>
                    <a:pt x="421935" y="385482"/>
                  </a:cubicBezTo>
                  <a:cubicBezTo>
                    <a:pt x="416425" y="374462"/>
                    <a:pt x="416356" y="361470"/>
                    <a:pt x="412971" y="349623"/>
                  </a:cubicBezTo>
                  <a:cubicBezTo>
                    <a:pt x="403693" y="317149"/>
                    <a:pt x="405720" y="325300"/>
                    <a:pt x="386077" y="295835"/>
                  </a:cubicBezTo>
                  <a:cubicBezTo>
                    <a:pt x="383089" y="283882"/>
                    <a:pt x="382622" y="270996"/>
                    <a:pt x="377112" y="259976"/>
                  </a:cubicBezTo>
                  <a:cubicBezTo>
                    <a:pt x="373332" y="252416"/>
                    <a:pt x="364593" y="248540"/>
                    <a:pt x="359182" y="242047"/>
                  </a:cubicBezTo>
                  <a:cubicBezTo>
                    <a:pt x="349617" y="230569"/>
                    <a:pt x="342012" y="217532"/>
                    <a:pt x="332288" y="206188"/>
                  </a:cubicBezTo>
                  <a:cubicBezTo>
                    <a:pt x="324037" y="196562"/>
                    <a:pt x="313645" y="188920"/>
                    <a:pt x="305394" y="179294"/>
                  </a:cubicBezTo>
                  <a:cubicBezTo>
                    <a:pt x="295670" y="167950"/>
                    <a:pt x="289065" y="154000"/>
                    <a:pt x="278500" y="143435"/>
                  </a:cubicBezTo>
                  <a:cubicBezTo>
                    <a:pt x="232078" y="97013"/>
                    <a:pt x="256474" y="134249"/>
                    <a:pt x="215747" y="98612"/>
                  </a:cubicBezTo>
                  <a:cubicBezTo>
                    <a:pt x="199845" y="84698"/>
                    <a:pt x="185865" y="68729"/>
                    <a:pt x="170924" y="53788"/>
                  </a:cubicBezTo>
                  <a:cubicBezTo>
                    <a:pt x="164947" y="47811"/>
                    <a:pt x="161012" y="38532"/>
                    <a:pt x="152994" y="35859"/>
                  </a:cubicBezTo>
                  <a:cubicBezTo>
                    <a:pt x="86528" y="13703"/>
                    <a:pt x="116110" y="26381"/>
                    <a:pt x="63347" y="0"/>
                  </a:cubicBezTo>
                  <a:cubicBezTo>
                    <a:pt x="19289" y="11015"/>
                    <a:pt x="21512" y="22412"/>
                    <a:pt x="18524" y="35859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tr-T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3" name="Dikdörtgen 1"/>
          <p:cNvSpPr>
            <a:spLocks noChangeArrowheads="1"/>
          </p:cNvSpPr>
          <p:nvPr/>
        </p:nvSpPr>
        <p:spPr bwMode="auto">
          <a:xfrm>
            <a:off x="1187624" y="5647696"/>
            <a:ext cx="6972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Baryumlu pasaj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grafisinde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özofagus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kanseri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" b="97704" l="2174" r="96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6" y="764704"/>
            <a:ext cx="2050802" cy="274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3" descr="j0283949"/>
          <p:cNvPicPr>
            <a:picLocks noChangeAspect="1" noChangeArrowheads="1" noCrop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03" y="4504782"/>
            <a:ext cx="16097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17"/>
          <p:cNvSpPr>
            <a:spLocks noGrp="1" noChangeArrowheads="1"/>
          </p:cNvSpPr>
          <p:nvPr>
            <p:ph type="body" sz="half" idx="2"/>
          </p:nvPr>
        </p:nvSpPr>
        <p:spPr>
          <a:xfrm>
            <a:off x="2900363" y="1268760"/>
            <a:ext cx="6121400" cy="2011363"/>
          </a:xfrm>
        </p:spPr>
        <p:txBody>
          <a:bodyPr/>
          <a:lstStyle/>
          <a:p>
            <a:pPr>
              <a:buFontTx/>
              <a:buNone/>
            </a:pPr>
            <a:r>
              <a:rPr lang="tr-TR" altLang="tr-TR" sz="2000" dirty="0" smtClean="0">
                <a:solidFill>
                  <a:schemeClr val="bg1"/>
                </a:solidFill>
              </a:rPr>
              <a:t>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dirty="0" smtClean="0">
                <a:solidFill>
                  <a:schemeClr val="bg1"/>
                </a:solidFill>
              </a:rPr>
              <a:t>Genellikle </a:t>
            </a:r>
            <a:r>
              <a:rPr lang="tr-TR" sz="2000" dirty="0">
                <a:solidFill>
                  <a:schemeClr val="bg1"/>
                </a:solidFill>
              </a:rPr>
              <a:t>yanma tarzında olan </a:t>
            </a:r>
            <a:r>
              <a:rPr lang="tr-TR" sz="2000" dirty="0" err="1">
                <a:solidFill>
                  <a:schemeClr val="bg1"/>
                </a:solidFill>
              </a:rPr>
              <a:t>retrosternal</a:t>
            </a:r>
            <a:r>
              <a:rPr lang="tr-TR" sz="2000" dirty="0">
                <a:solidFill>
                  <a:schemeClr val="bg1"/>
                </a:solidFill>
              </a:rPr>
              <a:t> ağrı veya rahatsızlık hissi, </a:t>
            </a:r>
          </a:p>
          <a:p>
            <a:pPr eaLnBrk="1" hangingPunct="1">
              <a:lnSpc>
                <a:spcPct val="80000"/>
              </a:lnSpc>
              <a:defRPr/>
            </a:pPr>
            <a:endParaRPr lang="tr-TR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dirty="0" err="1">
                <a:solidFill>
                  <a:schemeClr val="bg1"/>
                </a:solidFill>
              </a:rPr>
              <a:t>Epigastriumda</a:t>
            </a:r>
            <a:r>
              <a:rPr lang="tr-TR" sz="2000" dirty="0">
                <a:solidFill>
                  <a:schemeClr val="bg1"/>
                </a:solidFill>
              </a:rPr>
              <a:t>  başlayıp </a:t>
            </a:r>
            <a:r>
              <a:rPr lang="tr-TR" sz="2000" dirty="0" err="1" smtClean="0">
                <a:solidFill>
                  <a:schemeClr val="bg1"/>
                </a:solidFill>
              </a:rPr>
              <a:t>özofagus</a:t>
            </a:r>
            <a:r>
              <a:rPr lang="tr-TR" sz="2000" dirty="0" smtClean="0">
                <a:solidFill>
                  <a:schemeClr val="bg1"/>
                </a:solidFill>
              </a:rPr>
              <a:t> </a:t>
            </a:r>
            <a:r>
              <a:rPr lang="tr-TR" sz="2000" dirty="0" err="1">
                <a:solidFill>
                  <a:schemeClr val="bg1"/>
                </a:solidFill>
              </a:rPr>
              <a:t>trajesi</a:t>
            </a:r>
            <a:r>
              <a:rPr lang="tr-TR" sz="2000" dirty="0">
                <a:solidFill>
                  <a:schemeClr val="bg1"/>
                </a:solidFill>
              </a:rPr>
              <a:t> boyunca boğaza doğru yayılım gösterir. </a:t>
            </a:r>
          </a:p>
          <a:p>
            <a:pPr eaLnBrk="1" hangingPunct="1">
              <a:lnSpc>
                <a:spcPct val="80000"/>
              </a:lnSpc>
              <a:defRPr/>
            </a:pPr>
            <a:endParaRPr lang="tr-TR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tr-TR" sz="2000" dirty="0">
                <a:solidFill>
                  <a:schemeClr val="bg1"/>
                </a:solidFill>
              </a:rPr>
              <a:t>Tekrarlayıcı karakterdedir</a:t>
            </a:r>
          </a:p>
          <a:p>
            <a:pPr>
              <a:spcAft>
                <a:spcPts val="600"/>
              </a:spcAft>
              <a:buFontTx/>
              <a:buNone/>
            </a:pPr>
            <a:endParaRPr lang="tr-TR" altLang="tr-TR" sz="2000" dirty="0" smtClean="0">
              <a:solidFill>
                <a:schemeClr val="bg1"/>
              </a:solidFill>
            </a:endParaRPr>
          </a:p>
          <a:p>
            <a:endParaRPr lang="en-US" altLang="tr-TR" sz="2000" dirty="0" smtClean="0">
              <a:solidFill>
                <a:schemeClr val="bg1"/>
              </a:solidFill>
            </a:endParaRPr>
          </a:p>
        </p:txBody>
      </p:sp>
      <p:sp>
        <p:nvSpPr>
          <p:cNvPr id="11269" name="Rectangle 18"/>
          <p:cNvSpPr>
            <a:spLocks noChangeArrowheads="1"/>
          </p:cNvSpPr>
          <p:nvPr/>
        </p:nvSpPr>
        <p:spPr bwMode="auto">
          <a:xfrm>
            <a:off x="512239" y="4289676"/>
            <a:ext cx="5976466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tr-TR" altLang="tr-TR" sz="2000" b="0" dirty="0" smtClean="0">
                <a:solidFill>
                  <a:schemeClr val="bg1"/>
                </a:solidFill>
              </a:rPr>
              <a:t>   </a:t>
            </a:r>
          </a:p>
          <a:p>
            <a:pPr>
              <a:lnSpc>
                <a:spcPct val="80000"/>
              </a:lnSpc>
              <a:defRPr/>
            </a:pPr>
            <a:r>
              <a:rPr lang="tr-TR" sz="2000" b="0" dirty="0" err="1">
                <a:solidFill>
                  <a:schemeClr val="bg1"/>
                </a:solidFill>
              </a:rPr>
              <a:t>Heartburn</a:t>
            </a:r>
            <a:r>
              <a:rPr lang="tr-TR" sz="2000" b="0" dirty="0">
                <a:solidFill>
                  <a:schemeClr val="bg1"/>
                </a:solidFill>
              </a:rPr>
              <a:t> </a:t>
            </a:r>
            <a:r>
              <a:rPr lang="tr-TR" sz="2000" b="0" dirty="0" err="1" smtClean="0">
                <a:solidFill>
                  <a:schemeClr val="bg1"/>
                </a:solidFill>
              </a:rPr>
              <a:t>çoğunluklakle</a:t>
            </a:r>
            <a:r>
              <a:rPr lang="tr-TR" sz="2000" b="0" dirty="0" smtClean="0">
                <a:solidFill>
                  <a:schemeClr val="bg1"/>
                </a:solidFill>
              </a:rPr>
              <a:t> </a:t>
            </a:r>
            <a:r>
              <a:rPr lang="tr-TR" sz="2000" b="0" dirty="0">
                <a:solidFill>
                  <a:schemeClr val="bg1"/>
                </a:solidFill>
              </a:rPr>
              <a:t>yemek sonrasında artar ve sırt üstü yatma veya öne eğilme ile şiddetlenir.             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tr-TR" sz="2000" b="0" dirty="0">
                <a:solidFill>
                  <a:schemeClr val="bg1"/>
                </a:solidFill>
              </a:rPr>
              <a:t>    </a:t>
            </a:r>
          </a:p>
          <a:p>
            <a:pPr>
              <a:lnSpc>
                <a:spcPct val="80000"/>
              </a:lnSpc>
              <a:defRPr/>
            </a:pPr>
            <a:r>
              <a:rPr lang="tr-TR" sz="2000" b="0" dirty="0" err="1">
                <a:solidFill>
                  <a:schemeClr val="bg1"/>
                </a:solidFill>
              </a:rPr>
              <a:t>Antasit</a:t>
            </a:r>
            <a:r>
              <a:rPr lang="tr-TR" sz="2000" b="0" dirty="0">
                <a:solidFill>
                  <a:schemeClr val="bg1"/>
                </a:solidFill>
              </a:rPr>
              <a:t> </a:t>
            </a:r>
            <a:r>
              <a:rPr lang="tr-TR" sz="2000" b="0" dirty="0" smtClean="0">
                <a:solidFill>
                  <a:schemeClr val="bg1"/>
                </a:solidFill>
              </a:rPr>
              <a:t>almakla </a:t>
            </a:r>
            <a:r>
              <a:rPr lang="tr-TR" sz="2000" b="0" dirty="0">
                <a:solidFill>
                  <a:schemeClr val="bg1"/>
                </a:solidFill>
              </a:rPr>
              <a:t>veya mide asit </a:t>
            </a:r>
            <a:r>
              <a:rPr lang="tr-TR" sz="2000" b="0" dirty="0" err="1">
                <a:solidFill>
                  <a:schemeClr val="bg1"/>
                </a:solidFill>
              </a:rPr>
              <a:t>sekresyonunu</a:t>
            </a:r>
            <a:r>
              <a:rPr lang="tr-TR" sz="2000" b="0" dirty="0">
                <a:solidFill>
                  <a:schemeClr val="bg1"/>
                </a:solidFill>
              </a:rPr>
              <a:t> baskılayan  ilaç </a:t>
            </a:r>
            <a:r>
              <a:rPr lang="tr-TR" sz="2000" b="0" dirty="0" smtClean="0">
                <a:solidFill>
                  <a:schemeClr val="bg1"/>
                </a:solidFill>
              </a:rPr>
              <a:t>tedavisiyle  </a:t>
            </a:r>
            <a:r>
              <a:rPr lang="tr-TR" sz="2000" b="0" dirty="0">
                <a:solidFill>
                  <a:schemeClr val="bg1"/>
                </a:solidFill>
              </a:rPr>
              <a:t>hafifler veya  geçer.</a:t>
            </a:r>
            <a:endParaRPr lang="en-US" sz="2000" b="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en-US" altLang="tr-TR" sz="2000" b="0" dirty="0" smtClean="0">
              <a:solidFill>
                <a:schemeClr val="bg1"/>
              </a:solidFill>
            </a:endParaRPr>
          </a:p>
        </p:txBody>
      </p:sp>
      <p:sp>
        <p:nvSpPr>
          <p:cNvPr id="12294" name="Text Box 19"/>
          <p:cNvSpPr txBox="1">
            <a:spLocks noChangeArrowheads="1"/>
          </p:cNvSpPr>
          <p:nvPr/>
        </p:nvSpPr>
        <p:spPr bwMode="auto">
          <a:xfrm>
            <a:off x="3995936" y="383750"/>
            <a:ext cx="23764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2800" b="0" dirty="0">
                <a:solidFill>
                  <a:srgbClr val="FFE05D"/>
                </a:solidFill>
              </a:rPr>
              <a:t>Heartburn</a:t>
            </a:r>
            <a:endParaRPr lang="en-US" altLang="tr-TR" sz="2800" b="0" dirty="0">
              <a:solidFill>
                <a:srgbClr val="FFE05D"/>
              </a:solidFill>
            </a:endParaRPr>
          </a:p>
        </p:txBody>
      </p:sp>
      <p:pic>
        <p:nvPicPr>
          <p:cNvPr id="12295" name="Picture 16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604250" y="6221413"/>
            <a:ext cx="417513" cy="476250"/>
          </a:xfrm>
        </p:spPr>
        <p:txBody>
          <a:bodyPr/>
          <a:lstStyle/>
          <a:p>
            <a:pPr>
              <a:defRPr/>
            </a:pPr>
            <a:fld id="{70BCBFFA-9460-4F15-896F-6D30AF2EB6AD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tr-T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6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4"/>
          <p:cNvSpPr txBox="1">
            <a:spLocks noChangeArrowheads="1"/>
          </p:cNvSpPr>
          <p:nvPr/>
        </p:nvSpPr>
        <p:spPr bwMode="auto">
          <a:xfrm>
            <a:off x="3689350" y="2667000"/>
            <a:ext cx="19431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Baryumlu pasaj </a:t>
            </a: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grafisinde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  ve endoskopide </a:t>
            </a: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özofagus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 kanserinin görünümü</a:t>
            </a:r>
          </a:p>
        </p:txBody>
      </p:sp>
      <p:sp>
        <p:nvSpPr>
          <p:cNvPr id="52227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7010400" y="6416675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BAA05DA-B138-4830-ADEC-FA57B7172C65}" type="slidenum">
              <a:rPr lang="en-US" altLang="tr-TR" sz="1400" b="1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80</a:t>
            </a:fld>
            <a:endParaRPr lang="en-US" altLang="tr-TR" sz="1400" b="1" smtClean="0">
              <a:solidFill>
                <a:schemeClr val="bg1"/>
              </a:solidFill>
            </a:endParaRPr>
          </a:p>
        </p:txBody>
      </p:sp>
      <p:pic>
        <p:nvPicPr>
          <p:cNvPr id="100357" name="Picture 6" descr="http://t1.gstatic.com/images?q=tbn:ANd9GcQLm1KIfirL8kLvKxwb4FIU-BMwCBbX6PV9dsLKgukHTy7XAx4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6538"/>
            <a:ext cx="3024188" cy="640873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8" descr="http://t2.gstatic.com/images?q=tbn:ANd9GcRuvswhORcZ0ChRfFD5zOxLfY3B19qJMUxFvbWEc8bfssvuB8TGO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6063"/>
            <a:ext cx="3168650" cy="640873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3" name="Grup 162"/>
          <p:cNvGrpSpPr/>
          <p:nvPr/>
        </p:nvGrpSpPr>
        <p:grpSpPr>
          <a:xfrm>
            <a:off x="689710" y="2821738"/>
            <a:ext cx="6633732" cy="2977591"/>
            <a:chOff x="689710" y="2821738"/>
            <a:chExt cx="6633732" cy="2977591"/>
          </a:xfrm>
          <a:solidFill>
            <a:schemeClr val="accent1">
              <a:lumMod val="90000"/>
              <a:alpha val="69000"/>
            </a:schemeClr>
          </a:solidFill>
        </p:grpSpPr>
        <p:sp>
          <p:nvSpPr>
            <p:cNvPr id="164" name="Serbest Form 163"/>
            <p:cNvSpPr/>
            <p:nvPr/>
          </p:nvSpPr>
          <p:spPr>
            <a:xfrm rot="21327698">
              <a:off x="689710" y="2821738"/>
              <a:ext cx="904874" cy="2977591"/>
            </a:xfrm>
            <a:custGeom>
              <a:avLst/>
              <a:gdLst>
                <a:gd name="connsiteX0" fmla="*/ 6178 w 1031789"/>
                <a:gd name="connsiteY0" fmla="*/ 24821 h 2977591"/>
                <a:gd name="connsiteX1" fmla="*/ 148281 w 1031789"/>
                <a:gd name="connsiteY1" fmla="*/ 24821 h 2977591"/>
                <a:gd name="connsiteX2" fmla="*/ 166816 w 1031789"/>
                <a:gd name="connsiteY2" fmla="*/ 43356 h 2977591"/>
                <a:gd name="connsiteX3" fmla="*/ 185351 w 1031789"/>
                <a:gd name="connsiteY3" fmla="*/ 55713 h 2977591"/>
                <a:gd name="connsiteX4" fmla="*/ 197708 w 1031789"/>
                <a:gd name="connsiteY4" fmla="*/ 74248 h 2977591"/>
                <a:gd name="connsiteX5" fmla="*/ 203886 w 1031789"/>
                <a:gd name="connsiteY5" fmla="*/ 92783 h 2977591"/>
                <a:gd name="connsiteX6" fmla="*/ 222421 w 1031789"/>
                <a:gd name="connsiteY6" fmla="*/ 111318 h 2977591"/>
                <a:gd name="connsiteX7" fmla="*/ 228600 w 1031789"/>
                <a:gd name="connsiteY7" fmla="*/ 136032 h 2977591"/>
                <a:gd name="connsiteX8" fmla="*/ 240956 w 1031789"/>
                <a:gd name="connsiteY8" fmla="*/ 173102 h 2977591"/>
                <a:gd name="connsiteX9" fmla="*/ 247135 w 1031789"/>
                <a:gd name="connsiteY9" fmla="*/ 210172 h 2977591"/>
                <a:gd name="connsiteX10" fmla="*/ 259492 w 1031789"/>
                <a:gd name="connsiteY10" fmla="*/ 234886 h 2977591"/>
                <a:gd name="connsiteX11" fmla="*/ 271848 w 1031789"/>
                <a:gd name="connsiteY11" fmla="*/ 271956 h 2977591"/>
                <a:gd name="connsiteX12" fmla="*/ 284205 w 1031789"/>
                <a:gd name="connsiteY12" fmla="*/ 296669 h 2977591"/>
                <a:gd name="connsiteX13" fmla="*/ 290383 w 1031789"/>
                <a:gd name="connsiteY13" fmla="*/ 315205 h 2977591"/>
                <a:gd name="connsiteX14" fmla="*/ 308919 w 1031789"/>
                <a:gd name="connsiteY14" fmla="*/ 327561 h 2977591"/>
                <a:gd name="connsiteX15" fmla="*/ 315097 w 1031789"/>
                <a:gd name="connsiteY15" fmla="*/ 346096 h 2977591"/>
                <a:gd name="connsiteX16" fmla="*/ 370702 w 1031789"/>
                <a:gd name="connsiteY16" fmla="*/ 389345 h 2977591"/>
                <a:gd name="connsiteX17" fmla="*/ 389237 w 1031789"/>
                <a:gd name="connsiteY17" fmla="*/ 426415 h 2977591"/>
                <a:gd name="connsiteX18" fmla="*/ 444843 w 1031789"/>
                <a:gd name="connsiteY18" fmla="*/ 438772 h 2977591"/>
                <a:gd name="connsiteX19" fmla="*/ 469556 w 1031789"/>
                <a:gd name="connsiteY19" fmla="*/ 444951 h 2977591"/>
                <a:gd name="connsiteX20" fmla="*/ 525162 w 1031789"/>
                <a:gd name="connsiteY20" fmla="*/ 463486 h 2977591"/>
                <a:gd name="connsiteX21" fmla="*/ 556054 w 1031789"/>
                <a:gd name="connsiteY21" fmla="*/ 469664 h 2977591"/>
                <a:gd name="connsiteX22" fmla="*/ 580767 w 1031789"/>
                <a:gd name="connsiteY22" fmla="*/ 482021 h 2977591"/>
                <a:gd name="connsiteX23" fmla="*/ 722870 w 1031789"/>
                <a:gd name="connsiteY23" fmla="*/ 500556 h 2977591"/>
                <a:gd name="connsiteX24" fmla="*/ 759940 w 1031789"/>
                <a:gd name="connsiteY24" fmla="*/ 543805 h 2977591"/>
                <a:gd name="connsiteX25" fmla="*/ 778475 w 1031789"/>
                <a:gd name="connsiteY25" fmla="*/ 556161 h 2977591"/>
                <a:gd name="connsiteX26" fmla="*/ 797010 w 1031789"/>
                <a:gd name="connsiteY26" fmla="*/ 574696 h 2977591"/>
                <a:gd name="connsiteX27" fmla="*/ 821724 w 1031789"/>
                <a:gd name="connsiteY27" fmla="*/ 593232 h 2977591"/>
                <a:gd name="connsiteX28" fmla="*/ 827902 w 1031789"/>
                <a:gd name="connsiteY28" fmla="*/ 611767 h 2977591"/>
                <a:gd name="connsiteX29" fmla="*/ 858794 w 1031789"/>
                <a:gd name="connsiteY29" fmla="*/ 648837 h 2977591"/>
                <a:gd name="connsiteX30" fmla="*/ 871151 w 1031789"/>
                <a:gd name="connsiteY30" fmla="*/ 692086 h 2977591"/>
                <a:gd name="connsiteX31" fmla="*/ 858794 w 1031789"/>
                <a:gd name="connsiteY31" fmla="*/ 760048 h 2977591"/>
                <a:gd name="connsiteX32" fmla="*/ 846437 w 1031789"/>
                <a:gd name="connsiteY32" fmla="*/ 797118 h 2977591"/>
                <a:gd name="connsiteX33" fmla="*/ 809367 w 1031789"/>
                <a:gd name="connsiteY33" fmla="*/ 834188 h 2977591"/>
                <a:gd name="connsiteX34" fmla="*/ 821724 w 1031789"/>
                <a:gd name="connsiteY34" fmla="*/ 858902 h 2977591"/>
                <a:gd name="connsiteX35" fmla="*/ 827902 w 1031789"/>
                <a:gd name="connsiteY35" fmla="*/ 877437 h 2977591"/>
                <a:gd name="connsiteX36" fmla="*/ 871151 w 1031789"/>
                <a:gd name="connsiteY36" fmla="*/ 939221 h 2977591"/>
                <a:gd name="connsiteX37" fmla="*/ 883508 w 1031789"/>
                <a:gd name="connsiteY37" fmla="*/ 957756 h 2977591"/>
                <a:gd name="connsiteX38" fmla="*/ 908221 w 1031789"/>
                <a:gd name="connsiteY38" fmla="*/ 1050432 h 2977591"/>
                <a:gd name="connsiteX39" fmla="*/ 914400 w 1031789"/>
                <a:gd name="connsiteY39" fmla="*/ 1099859 h 2977591"/>
                <a:gd name="connsiteX40" fmla="*/ 926756 w 1031789"/>
                <a:gd name="connsiteY40" fmla="*/ 1124572 h 2977591"/>
                <a:gd name="connsiteX41" fmla="*/ 932935 w 1031789"/>
                <a:gd name="connsiteY41" fmla="*/ 1143107 h 2977591"/>
                <a:gd name="connsiteX42" fmla="*/ 945292 w 1031789"/>
                <a:gd name="connsiteY42" fmla="*/ 1346994 h 2977591"/>
                <a:gd name="connsiteX43" fmla="*/ 970005 w 1031789"/>
                <a:gd name="connsiteY43" fmla="*/ 1371707 h 2977591"/>
                <a:gd name="connsiteX44" fmla="*/ 994719 w 1031789"/>
                <a:gd name="connsiteY44" fmla="*/ 1402599 h 2977591"/>
                <a:gd name="connsiteX45" fmla="*/ 1007075 w 1031789"/>
                <a:gd name="connsiteY45" fmla="*/ 1421134 h 2977591"/>
                <a:gd name="connsiteX46" fmla="*/ 1019432 w 1031789"/>
                <a:gd name="connsiteY46" fmla="*/ 1476740 h 2977591"/>
                <a:gd name="connsiteX47" fmla="*/ 1031789 w 1031789"/>
                <a:gd name="connsiteY47" fmla="*/ 1526167 h 2977591"/>
                <a:gd name="connsiteX48" fmla="*/ 1025610 w 1031789"/>
                <a:gd name="connsiteY48" fmla="*/ 1618842 h 2977591"/>
                <a:gd name="connsiteX49" fmla="*/ 1019432 w 1031789"/>
                <a:gd name="connsiteY49" fmla="*/ 1643556 h 2977591"/>
                <a:gd name="connsiteX50" fmla="*/ 1000897 w 1031789"/>
                <a:gd name="connsiteY50" fmla="*/ 1662091 h 2977591"/>
                <a:gd name="connsiteX51" fmla="*/ 994719 w 1031789"/>
                <a:gd name="connsiteY51" fmla="*/ 1680626 h 2977591"/>
                <a:gd name="connsiteX52" fmla="*/ 982362 w 1031789"/>
                <a:gd name="connsiteY52" fmla="*/ 1705340 h 2977591"/>
                <a:gd name="connsiteX53" fmla="*/ 963827 w 1031789"/>
                <a:gd name="connsiteY53" fmla="*/ 1754767 h 2977591"/>
                <a:gd name="connsiteX54" fmla="*/ 951470 w 1031789"/>
                <a:gd name="connsiteY54" fmla="*/ 1810372 h 2977591"/>
                <a:gd name="connsiteX55" fmla="*/ 939113 w 1031789"/>
                <a:gd name="connsiteY55" fmla="*/ 1828907 h 2977591"/>
                <a:gd name="connsiteX56" fmla="*/ 932935 w 1031789"/>
                <a:gd name="connsiteY56" fmla="*/ 1847442 h 2977591"/>
                <a:gd name="connsiteX57" fmla="*/ 914400 w 1031789"/>
                <a:gd name="connsiteY57" fmla="*/ 1859799 h 2977591"/>
                <a:gd name="connsiteX58" fmla="*/ 908221 w 1031789"/>
                <a:gd name="connsiteY58" fmla="*/ 1890691 h 2977591"/>
                <a:gd name="connsiteX59" fmla="*/ 895864 w 1031789"/>
                <a:gd name="connsiteY59" fmla="*/ 1933940 h 2977591"/>
                <a:gd name="connsiteX60" fmla="*/ 889686 w 1031789"/>
                <a:gd name="connsiteY60" fmla="*/ 1977188 h 2977591"/>
                <a:gd name="connsiteX61" fmla="*/ 877329 w 1031789"/>
                <a:gd name="connsiteY61" fmla="*/ 2026615 h 2977591"/>
                <a:gd name="connsiteX62" fmla="*/ 889686 w 1031789"/>
                <a:gd name="connsiteY62" fmla="*/ 2181075 h 2977591"/>
                <a:gd name="connsiteX63" fmla="*/ 902043 w 1031789"/>
                <a:gd name="connsiteY63" fmla="*/ 2211967 h 2977591"/>
                <a:gd name="connsiteX64" fmla="*/ 914400 w 1031789"/>
                <a:gd name="connsiteY64" fmla="*/ 2273751 h 2977591"/>
                <a:gd name="connsiteX65" fmla="*/ 932935 w 1031789"/>
                <a:gd name="connsiteY65" fmla="*/ 2471459 h 2977591"/>
                <a:gd name="connsiteX66" fmla="*/ 920578 w 1031789"/>
                <a:gd name="connsiteY66" fmla="*/ 2625918 h 2977591"/>
                <a:gd name="connsiteX67" fmla="*/ 908221 w 1031789"/>
                <a:gd name="connsiteY67" fmla="*/ 2662988 h 2977591"/>
                <a:gd name="connsiteX68" fmla="*/ 895864 w 1031789"/>
                <a:gd name="connsiteY68" fmla="*/ 2681524 h 2977591"/>
                <a:gd name="connsiteX69" fmla="*/ 889686 w 1031789"/>
                <a:gd name="connsiteY69" fmla="*/ 2700059 h 2977591"/>
                <a:gd name="connsiteX70" fmla="*/ 871151 w 1031789"/>
                <a:gd name="connsiteY70" fmla="*/ 2712415 h 2977591"/>
                <a:gd name="connsiteX71" fmla="*/ 852616 w 1031789"/>
                <a:gd name="connsiteY71" fmla="*/ 2730951 h 2977591"/>
                <a:gd name="connsiteX72" fmla="*/ 827902 w 1031789"/>
                <a:gd name="connsiteY72" fmla="*/ 2755664 h 2977591"/>
                <a:gd name="connsiteX73" fmla="*/ 815546 w 1031789"/>
                <a:gd name="connsiteY73" fmla="*/ 2774199 h 2977591"/>
                <a:gd name="connsiteX74" fmla="*/ 797010 w 1031789"/>
                <a:gd name="connsiteY74" fmla="*/ 2792734 h 2977591"/>
                <a:gd name="connsiteX75" fmla="*/ 784654 w 1031789"/>
                <a:gd name="connsiteY75" fmla="*/ 2811269 h 2977591"/>
                <a:gd name="connsiteX76" fmla="*/ 766119 w 1031789"/>
                <a:gd name="connsiteY76" fmla="*/ 2817448 h 2977591"/>
                <a:gd name="connsiteX77" fmla="*/ 729048 w 1031789"/>
                <a:gd name="connsiteY77" fmla="*/ 2848340 h 2977591"/>
                <a:gd name="connsiteX78" fmla="*/ 704335 w 1031789"/>
                <a:gd name="connsiteY78" fmla="*/ 2854518 h 2977591"/>
                <a:gd name="connsiteX79" fmla="*/ 679621 w 1031789"/>
                <a:gd name="connsiteY79" fmla="*/ 2866875 h 2977591"/>
                <a:gd name="connsiteX80" fmla="*/ 661086 w 1031789"/>
                <a:gd name="connsiteY80" fmla="*/ 2873053 h 2977591"/>
                <a:gd name="connsiteX81" fmla="*/ 624016 w 1031789"/>
                <a:gd name="connsiteY81" fmla="*/ 2897767 h 2977591"/>
                <a:gd name="connsiteX82" fmla="*/ 617837 w 1031789"/>
                <a:gd name="connsiteY82" fmla="*/ 2916302 h 2977591"/>
                <a:gd name="connsiteX83" fmla="*/ 556054 w 1031789"/>
                <a:gd name="connsiteY83" fmla="*/ 2953372 h 2977591"/>
                <a:gd name="connsiteX84" fmla="*/ 500448 w 1031789"/>
                <a:gd name="connsiteY84" fmla="*/ 2959551 h 2977591"/>
                <a:gd name="connsiteX85" fmla="*/ 413951 w 1031789"/>
                <a:gd name="connsiteY85" fmla="*/ 2965729 h 2977591"/>
                <a:gd name="connsiteX86" fmla="*/ 401594 w 1031789"/>
                <a:gd name="connsiteY86" fmla="*/ 2947194 h 2977591"/>
                <a:gd name="connsiteX87" fmla="*/ 383059 w 1031789"/>
                <a:gd name="connsiteY87" fmla="*/ 2941015 h 2977591"/>
                <a:gd name="connsiteX88" fmla="*/ 358346 w 1031789"/>
                <a:gd name="connsiteY88" fmla="*/ 2903945 h 2977591"/>
                <a:gd name="connsiteX89" fmla="*/ 339810 w 1031789"/>
                <a:gd name="connsiteY89" fmla="*/ 2835983 h 2977591"/>
                <a:gd name="connsiteX90" fmla="*/ 333632 w 1031789"/>
                <a:gd name="connsiteY90" fmla="*/ 2632096 h 2977591"/>
                <a:gd name="connsiteX91" fmla="*/ 321275 w 1031789"/>
                <a:gd name="connsiteY91" fmla="*/ 2397318 h 2977591"/>
                <a:gd name="connsiteX92" fmla="*/ 308919 w 1031789"/>
                <a:gd name="connsiteY92" fmla="*/ 2378783 h 2977591"/>
                <a:gd name="connsiteX93" fmla="*/ 296562 w 1031789"/>
                <a:gd name="connsiteY93" fmla="*/ 2354069 h 2977591"/>
                <a:gd name="connsiteX94" fmla="*/ 290383 w 1031789"/>
                <a:gd name="connsiteY94" fmla="*/ 2316999 h 2977591"/>
                <a:gd name="connsiteX95" fmla="*/ 278027 w 1031789"/>
                <a:gd name="connsiteY95" fmla="*/ 2298464 h 2977591"/>
                <a:gd name="connsiteX96" fmla="*/ 271848 w 1031789"/>
                <a:gd name="connsiteY96" fmla="*/ 2261394 h 2977591"/>
                <a:gd name="connsiteX97" fmla="*/ 253313 w 1031789"/>
                <a:gd name="connsiteY97" fmla="*/ 2199610 h 2977591"/>
                <a:gd name="connsiteX98" fmla="*/ 234778 w 1031789"/>
                <a:gd name="connsiteY98" fmla="*/ 2168718 h 2977591"/>
                <a:gd name="connsiteX99" fmla="*/ 216243 w 1031789"/>
                <a:gd name="connsiteY99" fmla="*/ 2045151 h 2977591"/>
                <a:gd name="connsiteX100" fmla="*/ 203886 w 1031789"/>
                <a:gd name="connsiteY100" fmla="*/ 1878334 h 2977591"/>
                <a:gd name="connsiteX101" fmla="*/ 185351 w 1031789"/>
                <a:gd name="connsiteY101" fmla="*/ 1668269 h 2977591"/>
                <a:gd name="connsiteX102" fmla="*/ 172994 w 1031789"/>
                <a:gd name="connsiteY102" fmla="*/ 1631199 h 2977591"/>
                <a:gd name="connsiteX103" fmla="*/ 166816 w 1031789"/>
                <a:gd name="connsiteY103" fmla="*/ 1594129 h 2977591"/>
                <a:gd name="connsiteX104" fmla="*/ 154459 w 1031789"/>
                <a:gd name="connsiteY104" fmla="*/ 1563237 h 2977591"/>
                <a:gd name="connsiteX105" fmla="*/ 129746 w 1031789"/>
                <a:gd name="connsiteY105" fmla="*/ 1464383 h 2977591"/>
                <a:gd name="connsiteX106" fmla="*/ 123567 w 1031789"/>
                <a:gd name="connsiteY106" fmla="*/ 1427313 h 2977591"/>
                <a:gd name="connsiteX107" fmla="*/ 111210 w 1031789"/>
                <a:gd name="connsiteY107" fmla="*/ 1402599 h 2977591"/>
                <a:gd name="connsiteX108" fmla="*/ 98854 w 1031789"/>
                <a:gd name="connsiteY108" fmla="*/ 1353172 h 2977591"/>
                <a:gd name="connsiteX109" fmla="*/ 86497 w 1031789"/>
                <a:gd name="connsiteY109" fmla="*/ 1303745 h 2977591"/>
                <a:gd name="connsiteX110" fmla="*/ 80319 w 1031789"/>
                <a:gd name="connsiteY110" fmla="*/ 1279032 h 2977591"/>
                <a:gd name="connsiteX111" fmla="*/ 92675 w 1031789"/>
                <a:gd name="connsiteY111" fmla="*/ 1013361 h 2977591"/>
                <a:gd name="connsiteX112" fmla="*/ 98854 w 1031789"/>
                <a:gd name="connsiteY112" fmla="*/ 970113 h 2977591"/>
                <a:gd name="connsiteX113" fmla="*/ 86497 w 1031789"/>
                <a:gd name="connsiteY113" fmla="*/ 636480 h 2977591"/>
                <a:gd name="connsiteX114" fmla="*/ 67962 w 1031789"/>
                <a:gd name="connsiteY114" fmla="*/ 580875 h 2977591"/>
                <a:gd name="connsiteX115" fmla="*/ 61783 w 1031789"/>
                <a:gd name="connsiteY115" fmla="*/ 556161 h 2977591"/>
                <a:gd name="connsiteX116" fmla="*/ 49427 w 1031789"/>
                <a:gd name="connsiteY116" fmla="*/ 537626 h 2977591"/>
                <a:gd name="connsiteX117" fmla="*/ 43248 w 1031789"/>
                <a:gd name="connsiteY117" fmla="*/ 512913 h 2977591"/>
                <a:gd name="connsiteX118" fmla="*/ 37070 w 1031789"/>
                <a:gd name="connsiteY118" fmla="*/ 475842 h 2977591"/>
                <a:gd name="connsiteX119" fmla="*/ 24713 w 1031789"/>
                <a:gd name="connsiteY119" fmla="*/ 444951 h 2977591"/>
                <a:gd name="connsiteX120" fmla="*/ 0 w 1031789"/>
                <a:gd name="connsiteY120" fmla="*/ 259599 h 2977591"/>
                <a:gd name="connsiteX121" fmla="*/ 12356 w 1031789"/>
                <a:gd name="connsiteY121" fmla="*/ 49534 h 2977591"/>
                <a:gd name="connsiteX122" fmla="*/ 37070 w 1031789"/>
                <a:gd name="connsiteY122" fmla="*/ 107 h 2977591"/>
                <a:gd name="connsiteX123" fmla="*/ 6178 w 1031789"/>
                <a:gd name="connsiteY123" fmla="*/ 24821 h 2977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031789" h="2977591">
                  <a:moveTo>
                    <a:pt x="6178" y="24821"/>
                  </a:moveTo>
                  <a:cubicBezTo>
                    <a:pt x="24713" y="28940"/>
                    <a:pt x="112579" y="11838"/>
                    <a:pt x="148281" y="24821"/>
                  </a:cubicBezTo>
                  <a:cubicBezTo>
                    <a:pt x="156492" y="27807"/>
                    <a:pt x="160104" y="37762"/>
                    <a:pt x="166816" y="43356"/>
                  </a:cubicBezTo>
                  <a:cubicBezTo>
                    <a:pt x="172520" y="48110"/>
                    <a:pt x="179173" y="51594"/>
                    <a:pt x="185351" y="55713"/>
                  </a:cubicBezTo>
                  <a:cubicBezTo>
                    <a:pt x="189470" y="61891"/>
                    <a:pt x="194387" y="67606"/>
                    <a:pt x="197708" y="74248"/>
                  </a:cubicBezTo>
                  <a:cubicBezTo>
                    <a:pt x="200620" y="80073"/>
                    <a:pt x="200274" y="87364"/>
                    <a:pt x="203886" y="92783"/>
                  </a:cubicBezTo>
                  <a:cubicBezTo>
                    <a:pt x="208733" y="100053"/>
                    <a:pt x="216243" y="105140"/>
                    <a:pt x="222421" y="111318"/>
                  </a:cubicBezTo>
                  <a:cubicBezTo>
                    <a:pt x="224481" y="119556"/>
                    <a:pt x="226160" y="127899"/>
                    <a:pt x="228600" y="136032"/>
                  </a:cubicBezTo>
                  <a:cubicBezTo>
                    <a:pt x="232343" y="148508"/>
                    <a:pt x="237797" y="160466"/>
                    <a:pt x="240956" y="173102"/>
                  </a:cubicBezTo>
                  <a:cubicBezTo>
                    <a:pt x="243994" y="185255"/>
                    <a:pt x="243535" y="198173"/>
                    <a:pt x="247135" y="210172"/>
                  </a:cubicBezTo>
                  <a:cubicBezTo>
                    <a:pt x="249782" y="218994"/>
                    <a:pt x="256071" y="226334"/>
                    <a:pt x="259492" y="234886"/>
                  </a:cubicBezTo>
                  <a:cubicBezTo>
                    <a:pt x="264329" y="246979"/>
                    <a:pt x="266023" y="260306"/>
                    <a:pt x="271848" y="271956"/>
                  </a:cubicBezTo>
                  <a:cubicBezTo>
                    <a:pt x="275967" y="280194"/>
                    <a:pt x="280577" y="288204"/>
                    <a:pt x="284205" y="296669"/>
                  </a:cubicBezTo>
                  <a:cubicBezTo>
                    <a:pt x="286770" y="302655"/>
                    <a:pt x="286314" y="310119"/>
                    <a:pt x="290383" y="315205"/>
                  </a:cubicBezTo>
                  <a:cubicBezTo>
                    <a:pt x="295022" y="321003"/>
                    <a:pt x="302740" y="323442"/>
                    <a:pt x="308919" y="327561"/>
                  </a:cubicBezTo>
                  <a:cubicBezTo>
                    <a:pt x="310978" y="333739"/>
                    <a:pt x="311099" y="340955"/>
                    <a:pt x="315097" y="346096"/>
                  </a:cubicBezTo>
                  <a:cubicBezTo>
                    <a:pt x="344270" y="383605"/>
                    <a:pt x="340248" y="379194"/>
                    <a:pt x="370702" y="389345"/>
                  </a:cubicBezTo>
                  <a:cubicBezTo>
                    <a:pt x="373476" y="397666"/>
                    <a:pt x="379828" y="422138"/>
                    <a:pt x="389237" y="426415"/>
                  </a:cubicBezTo>
                  <a:cubicBezTo>
                    <a:pt x="406523" y="434272"/>
                    <a:pt x="426342" y="434502"/>
                    <a:pt x="444843" y="438772"/>
                  </a:cubicBezTo>
                  <a:cubicBezTo>
                    <a:pt x="453117" y="440681"/>
                    <a:pt x="461440" y="442454"/>
                    <a:pt x="469556" y="444951"/>
                  </a:cubicBezTo>
                  <a:cubicBezTo>
                    <a:pt x="488230" y="450697"/>
                    <a:pt x="506003" y="459655"/>
                    <a:pt x="525162" y="463486"/>
                  </a:cubicBezTo>
                  <a:lnTo>
                    <a:pt x="556054" y="469664"/>
                  </a:lnTo>
                  <a:cubicBezTo>
                    <a:pt x="564292" y="473783"/>
                    <a:pt x="571711" y="480344"/>
                    <a:pt x="580767" y="482021"/>
                  </a:cubicBezTo>
                  <a:cubicBezTo>
                    <a:pt x="627737" y="490719"/>
                    <a:pt x="722870" y="500556"/>
                    <a:pt x="722870" y="500556"/>
                  </a:cubicBezTo>
                  <a:cubicBezTo>
                    <a:pt x="736503" y="518733"/>
                    <a:pt x="742732" y="529465"/>
                    <a:pt x="759940" y="543805"/>
                  </a:cubicBezTo>
                  <a:cubicBezTo>
                    <a:pt x="765644" y="548559"/>
                    <a:pt x="772771" y="551407"/>
                    <a:pt x="778475" y="556161"/>
                  </a:cubicBezTo>
                  <a:cubicBezTo>
                    <a:pt x="785187" y="561755"/>
                    <a:pt x="790376" y="569010"/>
                    <a:pt x="797010" y="574696"/>
                  </a:cubicBezTo>
                  <a:cubicBezTo>
                    <a:pt x="804828" y="581398"/>
                    <a:pt x="813486" y="587053"/>
                    <a:pt x="821724" y="593232"/>
                  </a:cubicBezTo>
                  <a:cubicBezTo>
                    <a:pt x="823783" y="599410"/>
                    <a:pt x="824990" y="605942"/>
                    <a:pt x="827902" y="611767"/>
                  </a:cubicBezTo>
                  <a:cubicBezTo>
                    <a:pt x="836503" y="628969"/>
                    <a:pt x="845131" y="635174"/>
                    <a:pt x="858794" y="648837"/>
                  </a:cubicBezTo>
                  <a:cubicBezTo>
                    <a:pt x="861378" y="656589"/>
                    <a:pt x="871582" y="685617"/>
                    <a:pt x="871151" y="692086"/>
                  </a:cubicBezTo>
                  <a:cubicBezTo>
                    <a:pt x="869619" y="715060"/>
                    <a:pt x="864068" y="737635"/>
                    <a:pt x="858794" y="760048"/>
                  </a:cubicBezTo>
                  <a:cubicBezTo>
                    <a:pt x="855811" y="772727"/>
                    <a:pt x="855647" y="787908"/>
                    <a:pt x="846437" y="797118"/>
                  </a:cubicBezTo>
                  <a:lnTo>
                    <a:pt x="809367" y="834188"/>
                  </a:lnTo>
                  <a:cubicBezTo>
                    <a:pt x="813486" y="842426"/>
                    <a:pt x="818096" y="850436"/>
                    <a:pt x="821724" y="858902"/>
                  </a:cubicBezTo>
                  <a:cubicBezTo>
                    <a:pt x="824289" y="864888"/>
                    <a:pt x="824739" y="871744"/>
                    <a:pt x="827902" y="877437"/>
                  </a:cubicBezTo>
                  <a:cubicBezTo>
                    <a:pt x="842100" y="902993"/>
                    <a:pt x="854958" y="916550"/>
                    <a:pt x="871151" y="939221"/>
                  </a:cubicBezTo>
                  <a:cubicBezTo>
                    <a:pt x="875467" y="945263"/>
                    <a:pt x="879389" y="951578"/>
                    <a:pt x="883508" y="957756"/>
                  </a:cubicBezTo>
                  <a:cubicBezTo>
                    <a:pt x="893629" y="988121"/>
                    <a:pt x="903340" y="1018704"/>
                    <a:pt x="908221" y="1050432"/>
                  </a:cubicBezTo>
                  <a:cubicBezTo>
                    <a:pt x="910746" y="1066843"/>
                    <a:pt x="910373" y="1083751"/>
                    <a:pt x="914400" y="1099859"/>
                  </a:cubicBezTo>
                  <a:cubicBezTo>
                    <a:pt x="916634" y="1108794"/>
                    <a:pt x="923128" y="1116107"/>
                    <a:pt x="926756" y="1124572"/>
                  </a:cubicBezTo>
                  <a:cubicBezTo>
                    <a:pt x="929321" y="1130558"/>
                    <a:pt x="930875" y="1136929"/>
                    <a:pt x="932935" y="1143107"/>
                  </a:cubicBezTo>
                  <a:cubicBezTo>
                    <a:pt x="937054" y="1211069"/>
                    <a:pt x="934393" y="1279785"/>
                    <a:pt x="945292" y="1346994"/>
                  </a:cubicBezTo>
                  <a:cubicBezTo>
                    <a:pt x="947157" y="1358494"/>
                    <a:pt x="963234" y="1362227"/>
                    <a:pt x="970005" y="1371707"/>
                  </a:cubicBezTo>
                  <a:cubicBezTo>
                    <a:pt x="997134" y="1409689"/>
                    <a:pt x="949552" y="1372489"/>
                    <a:pt x="994719" y="1402599"/>
                  </a:cubicBezTo>
                  <a:cubicBezTo>
                    <a:pt x="998838" y="1408777"/>
                    <a:pt x="1003754" y="1414493"/>
                    <a:pt x="1007075" y="1421134"/>
                  </a:cubicBezTo>
                  <a:cubicBezTo>
                    <a:pt x="1015299" y="1437582"/>
                    <a:pt x="1015871" y="1460120"/>
                    <a:pt x="1019432" y="1476740"/>
                  </a:cubicBezTo>
                  <a:cubicBezTo>
                    <a:pt x="1022990" y="1493346"/>
                    <a:pt x="1027670" y="1509691"/>
                    <a:pt x="1031789" y="1526167"/>
                  </a:cubicBezTo>
                  <a:cubicBezTo>
                    <a:pt x="1029729" y="1557059"/>
                    <a:pt x="1028851" y="1588052"/>
                    <a:pt x="1025610" y="1618842"/>
                  </a:cubicBezTo>
                  <a:cubicBezTo>
                    <a:pt x="1024721" y="1627287"/>
                    <a:pt x="1023645" y="1636183"/>
                    <a:pt x="1019432" y="1643556"/>
                  </a:cubicBezTo>
                  <a:cubicBezTo>
                    <a:pt x="1015097" y="1651142"/>
                    <a:pt x="1007075" y="1655913"/>
                    <a:pt x="1000897" y="1662091"/>
                  </a:cubicBezTo>
                  <a:cubicBezTo>
                    <a:pt x="998838" y="1668269"/>
                    <a:pt x="997284" y="1674640"/>
                    <a:pt x="994719" y="1680626"/>
                  </a:cubicBezTo>
                  <a:cubicBezTo>
                    <a:pt x="991091" y="1689092"/>
                    <a:pt x="985596" y="1696716"/>
                    <a:pt x="982362" y="1705340"/>
                  </a:cubicBezTo>
                  <a:cubicBezTo>
                    <a:pt x="957120" y="1772649"/>
                    <a:pt x="998234" y="1685948"/>
                    <a:pt x="963827" y="1754767"/>
                  </a:cubicBezTo>
                  <a:cubicBezTo>
                    <a:pt x="962728" y="1760259"/>
                    <a:pt x="954740" y="1802741"/>
                    <a:pt x="951470" y="1810372"/>
                  </a:cubicBezTo>
                  <a:cubicBezTo>
                    <a:pt x="948545" y="1817197"/>
                    <a:pt x="943232" y="1822729"/>
                    <a:pt x="939113" y="1828907"/>
                  </a:cubicBezTo>
                  <a:cubicBezTo>
                    <a:pt x="937054" y="1835085"/>
                    <a:pt x="937003" y="1842357"/>
                    <a:pt x="932935" y="1847442"/>
                  </a:cubicBezTo>
                  <a:cubicBezTo>
                    <a:pt x="928296" y="1853240"/>
                    <a:pt x="918084" y="1853352"/>
                    <a:pt x="914400" y="1859799"/>
                  </a:cubicBezTo>
                  <a:cubicBezTo>
                    <a:pt x="909190" y="1868917"/>
                    <a:pt x="910768" y="1880503"/>
                    <a:pt x="908221" y="1890691"/>
                  </a:cubicBezTo>
                  <a:cubicBezTo>
                    <a:pt x="904584" y="1905237"/>
                    <a:pt x="899983" y="1919524"/>
                    <a:pt x="895864" y="1933940"/>
                  </a:cubicBezTo>
                  <a:cubicBezTo>
                    <a:pt x="893805" y="1948356"/>
                    <a:pt x="892542" y="1962908"/>
                    <a:pt x="889686" y="1977188"/>
                  </a:cubicBezTo>
                  <a:cubicBezTo>
                    <a:pt x="886355" y="1993841"/>
                    <a:pt x="877958" y="2009644"/>
                    <a:pt x="877329" y="2026615"/>
                  </a:cubicBezTo>
                  <a:cubicBezTo>
                    <a:pt x="876914" y="2037808"/>
                    <a:pt x="879385" y="2143304"/>
                    <a:pt x="889686" y="2181075"/>
                  </a:cubicBezTo>
                  <a:cubicBezTo>
                    <a:pt x="892604" y="2191775"/>
                    <a:pt x="897924" y="2201670"/>
                    <a:pt x="902043" y="2211967"/>
                  </a:cubicBezTo>
                  <a:cubicBezTo>
                    <a:pt x="906162" y="2232562"/>
                    <a:pt x="912955" y="2252798"/>
                    <a:pt x="914400" y="2273751"/>
                  </a:cubicBezTo>
                  <a:cubicBezTo>
                    <a:pt x="927204" y="2459421"/>
                    <a:pt x="907823" y="2396131"/>
                    <a:pt x="932935" y="2471459"/>
                  </a:cubicBezTo>
                  <a:cubicBezTo>
                    <a:pt x="928816" y="2522945"/>
                    <a:pt x="927188" y="2574692"/>
                    <a:pt x="920578" y="2625918"/>
                  </a:cubicBezTo>
                  <a:cubicBezTo>
                    <a:pt x="918911" y="2638836"/>
                    <a:pt x="915446" y="2652150"/>
                    <a:pt x="908221" y="2662988"/>
                  </a:cubicBezTo>
                  <a:lnTo>
                    <a:pt x="895864" y="2681524"/>
                  </a:lnTo>
                  <a:cubicBezTo>
                    <a:pt x="893805" y="2687702"/>
                    <a:pt x="893754" y="2694974"/>
                    <a:pt x="889686" y="2700059"/>
                  </a:cubicBezTo>
                  <a:cubicBezTo>
                    <a:pt x="885047" y="2705857"/>
                    <a:pt x="876855" y="2707661"/>
                    <a:pt x="871151" y="2712415"/>
                  </a:cubicBezTo>
                  <a:cubicBezTo>
                    <a:pt x="864439" y="2718009"/>
                    <a:pt x="858794" y="2724772"/>
                    <a:pt x="852616" y="2730951"/>
                  </a:cubicBezTo>
                  <a:cubicBezTo>
                    <a:pt x="839134" y="2771393"/>
                    <a:pt x="857859" y="2731698"/>
                    <a:pt x="827902" y="2755664"/>
                  </a:cubicBezTo>
                  <a:cubicBezTo>
                    <a:pt x="822104" y="2760303"/>
                    <a:pt x="820300" y="2768495"/>
                    <a:pt x="815546" y="2774199"/>
                  </a:cubicBezTo>
                  <a:cubicBezTo>
                    <a:pt x="809952" y="2780911"/>
                    <a:pt x="802604" y="2786022"/>
                    <a:pt x="797010" y="2792734"/>
                  </a:cubicBezTo>
                  <a:cubicBezTo>
                    <a:pt x="792256" y="2798438"/>
                    <a:pt x="790452" y="2806630"/>
                    <a:pt x="784654" y="2811269"/>
                  </a:cubicBezTo>
                  <a:cubicBezTo>
                    <a:pt x="779569" y="2815338"/>
                    <a:pt x="772297" y="2815388"/>
                    <a:pt x="766119" y="2817448"/>
                  </a:cubicBezTo>
                  <a:cubicBezTo>
                    <a:pt x="754987" y="2828580"/>
                    <a:pt x="744099" y="2841889"/>
                    <a:pt x="729048" y="2848340"/>
                  </a:cubicBezTo>
                  <a:cubicBezTo>
                    <a:pt x="721243" y="2851685"/>
                    <a:pt x="712573" y="2852459"/>
                    <a:pt x="704335" y="2854518"/>
                  </a:cubicBezTo>
                  <a:cubicBezTo>
                    <a:pt x="696097" y="2858637"/>
                    <a:pt x="688087" y="2863247"/>
                    <a:pt x="679621" y="2866875"/>
                  </a:cubicBezTo>
                  <a:cubicBezTo>
                    <a:pt x="673635" y="2869440"/>
                    <a:pt x="666505" y="2869441"/>
                    <a:pt x="661086" y="2873053"/>
                  </a:cubicBezTo>
                  <a:cubicBezTo>
                    <a:pt x="614802" y="2903909"/>
                    <a:pt x="668091" y="2883074"/>
                    <a:pt x="624016" y="2897767"/>
                  </a:cubicBezTo>
                  <a:cubicBezTo>
                    <a:pt x="621956" y="2903945"/>
                    <a:pt x="622442" y="2911697"/>
                    <a:pt x="617837" y="2916302"/>
                  </a:cubicBezTo>
                  <a:cubicBezTo>
                    <a:pt x="613933" y="2920206"/>
                    <a:pt x="568729" y="2950447"/>
                    <a:pt x="556054" y="2953372"/>
                  </a:cubicBezTo>
                  <a:cubicBezTo>
                    <a:pt x="537882" y="2957566"/>
                    <a:pt x="518983" y="2957491"/>
                    <a:pt x="500448" y="2959551"/>
                  </a:cubicBezTo>
                  <a:cubicBezTo>
                    <a:pt x="468459" y="2980876"/>
                    <a:pt x="472541" y="2983756"/>
                    <a:pt x="413951" y="2965729"/>
                  </a:cubicBezTo>
                  <a:cubicBezTo>
                    <a:pt x="406854" y="2963545"/>
                    <a:pt x="407392" y="2951833"/>
                    <a:pt x="401594" y="2947194"/>
                  </a:cubicBezTo>
                  <a:cubicBezTo>
                    <a:pt x="396509" y="2943126"/>
                    <a:pt x="389237" y="2943075"/>
                    <a:pt x="383059" y="2941015"/>
                  </a:cubicBezTo>
                  <a:cubicBezTo>
                    <a:pt x="374821" y="2928658"/>
                    <a:pt x="361259" y="2918507"/>
                    <a:pt x="358346" y="2903945"/>
                  </a:cubicBezTo>
                  <a:cubicBezTo>
                    <a:pt x="349612" y="2860281"/>
                    <a:pt x="355488" y="2883015"/>
                    <a:pt x="339810" y="2835983"/>
                  </a:cubicBezTo>
                  <a:cubicBezTo>
                    <a:pt x="337751" y="2768021"/>
                    <a:pt x="336502" y="2700029"/>
                    <a:pt x="333632" y="2632096"/>
                  </a:cubicBezTo>
                  <a:cubicBezTo>
                    <a:pt x="330324" y="2553798"/>
                    <a:pt x="328884" y="2475315"/>
                    <a:pt x="321275" y="2397318"/>
                  </a:cubicBezTo>
                  <a:cubicBezTo>
                    <a:pt x="320554" y="2389928"/>
                    <a:pt x="312603" y="2385230"/>
                    <a:pt x="308919" y="2378783"/>
                  </a:cubicBezTo>
                  <a:cubicBezTo>
                    <a:pt x="304349" y="2370786"/>
                    <a:pt x="300681" y="2362307"/>
                    <a:pt x="296562" y="2354069"/>
                  </a:cubicBezTo>
                  <a:cubicBezTo>
                    <a:pt x="294502" y="2341712"/>
                    <a:pt x="294344" y="2328883"/>
                    <a:pt x="290383" y="2316999"/>
                  </a:cubicBezTo>
                  <a:cubicBezTo>
                    <a:pt x="288035" y="2309955"/>
                    <a:pt x="280375" y="2305508"/>
                    <a:pt x="278027" y="2298464"/>
                  </a:cubicBezTo>
                  <a:cubicBezTo>
                    <a:pt x="274066" y="2286580"/>
                    <a:pt x="274305" y="2273678"/>
                    <a:pt x="271848" y="2261394"/>
                  </a:cubicBezTo>
                  <a:cubicBezTo>
                    <a:pt x="268646" y="2245385"/>
                    <a:pt x="258945" y="2212000"/>
                    <a:pt x="253313" y="2199610"/>
                  </a:cubicBezTo>
                  <a:cubicBezTo>
                    <a:pt x="248344" y="2188678"/>
                    <a:pt x="240956" y="2179015"/>
                    <a:pt x="234778" y="2168718"/>
                  </a:cubicBezTo>
                  <a:cubicBezTo>
                    <a:pt x="216530" y="2004475"/>
                    <a:pt x="243700" y="2237338"/>
                    <a:pt x="216243" y="2045151"/>
                  </a:cubicBezTo>
                  <a:cubicBezTo>
                    <a:pt x="209181" y="1995717"/>
                    <a:pt x="206862" y="1923968"/>
                    <a:pt x="203886" y="1878334"/>
                  </a:cubicBezTo>
                  <a:cubicBezTo>
                    <a:pt x="203418" y="1871155"/>
                    <a:pt x="201057" y="1725857"/>
                    <a:pt x="185351" y="1668269"/>
                  </a:cubicBezTo>
                  <a:cubicBezTo>
                    <a:pt x="181924" y="1655703"/>
                    <a:pt x="177113" y="1643556"/>
                    <a:pt x="172994" y="1631199"/>
                  </a:cubicBezTo>
                  <a:cubicBezTo>
                    <a:pt x="170935" y="1618842"/>
                    <a:pt x="170112" y="1606215"/>
                    <a:pt x="166816" y="1594129"/>
                  </a:cubicBezTo>
                  <a:cubicBezTo>
                    <a:pt x="163898" y="1583429"/>
                    <a:pt x="156999" y="1574033"/>
                    <a:pt x="154459" y="1563237"/>
                  </a:cubicBezTo>
                  <a:cubicBezTo>
                    <a:pt x="129799" y="1458432"/>
                    <a:pt x="157272" y="1519438"/>
                    <a:pt x="129746" y="1464383"/>
                  </a:cubicBezTo>
                  <a:cubicBezTo>
                    <a:pt x="127686" y="1452026"/>
                    <a:pt x="127167" y="1439312"/>
                    <a:pt x="123567" y="1427313"/>
                  </a:cubicBezTo>
                  <a:cubicBezTo>
                    <a:pt x="120920" y="1418491"/>
                    <a:pt x="114123" y="1411337"/>
                    <a:pt x="111210" y="1402599"/>
                  </a:cubicBezTo>
                  <a:cubicBezTo>
                    <a:pt x="105840" y="1386488"/>
                    <a:pt x="102973" y="1369648"/>
                    <a:pt x="98854" y="1353172"/>
                  </a:cubicBezTo>
                  <a:lnTo>
                    <a:pt x="86497" y="1303745"/>
                  </a:lnTo>
                  <a:lnTo>
                    <a:pt x="80319" y="1279032"/>
                  </a:lnTo>
                  <a:cubicBezTo>
                    <a:pt x="84438" y="1190475"/>
                    <a:pt x="87365" y="1101855"/>
                    <a:pt x="92675" y="1013361"/>
                  </a:cubicBezTo>
                  <a:cubicBezTo>
                    <a:pt x="93547" y="998825"/>
                    <a:pt x="99093" y="984673"/>
                    <a:pt x="98854" y="970113"/>
                  </a:cubicBezTo>
                  <a:cubicBezTo>
                    <a:pt x="97030" y="858841"/>
                    <a:pt x="95302" y="747418"/>
                    <a:pt x="86497" y="636480"/>
                  </a:cubicBezTo>
                  <a:cubicBezTo>
                    <a:pt x="84951" y="617004"/>
                    <a:pt x="72701" y="599829"/>
                    <a:pt x="67962" y="580875"/>
                  </a:cubicBezTo>
                  <a:cubicBezTo>
                    <a:pt x="65902" y="572637"/>
                    <a:pt x="65128" y="563966"/>
                    <a:pt x="61783" y="556161"/>
                  </a:cubicBezTo>
                  <a:cubicBezTo>
                    <a:pt x="58858" y="549336"/>
                    <a:pt x="53546" y="543804"/>
                    <a:pt x="49427" y="537626"/>
                  </a:cubicBezTo>
                  <a:cubicBezTo>
                    <a:pt x="47367" y="529388"/>
                    <a:pt x="44913" y="521239"/>
                    <a:pt x="43248" y="512913"/>
                  </a:cubicBezTo>
                  <a:cubicBezTo>
                    <a:pt x="40791" y="500629"/>
                    <a:pt x="40366" y="487928"/>
                    <a:pt x="37070" y="475842"/>
                  </a:cubicBezTo>
                  <a:cubicBezTo>
                    <a:pt x="34152" y="465142"/>
                    <a:pt x="28832" y="455248"/>
                    <a:pt x="24713" y="444951"/>
                  </a:cubicBezTo>
                  <a:cubicBezTo>
                    <a:pt x="3108" y="300915"/>
                    <a:pt x="10322" y="362826"/>
                    <a:pt x="0" y="259599"/>
                  </a:cubicBezTo>
                  <a:cubicBezTo>
                    <a:pt x="4119" y="189577"/>
                    <a:pt x="6687" y="119447"/>
                    <a:pt x="12356" y="49534"/>
                  </a:cubicBezTo>
                  <a:cubicBezTo>
                    <a:pt x="13704" y="32908"/>
                    <a:pt x="31095" y="12057"/>
                    <a:pt x="37070" y="107"/>
                  </a:cubicBezTo>
                  <a:cubicBezTo>
                    <a:pt x="37991" y="-1735"/>
                    <a:pt x="-12357" y="20702"/>
                    <a:pt x="6178" y="24821"/>
                  </a:cubicBez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165" name="Serbest Form 164"/>
            <p:cNvSpPr/>
            <p:nvPr/>
          </p:nvSpPr>
          <p:spPr>
            <a:xfrm>
              <a:off x="6047566" y="3601995"/>
              <a:ext cx="658532" cy="1632837"/>
            </a:xfrm>
            <a:custGeom>
              <a:avLst/>
              <a:gdLst>
                <a:gd name="connsiteX0" fmla="*/ 143422 w 658532"/>
                <a:gd name="connsiteY0" fmla="*/ 74140 h 1632837"/>
                <a:gd name="connsiteX1" fmla="*/ 155778 w 658532"/>
                <a:gd name="connsiteY1" fmla="*/ 111210 h 1632837"/>
                <a:gd name="connsiteX2" fmla="*/ 186670 w 658532"/>
                <a:gd name="connsiteY2" fmla="*/ 142102 h 1632837"/>
                <a:gd name="connsiteX3" fmla="*/ 205205 w 658532"/>
                <a:gd name="connsiteY3" fmla="*/ 160637 h 1632837"/>
                <a:gd name="connsiteX4" fmla="*/ 211384 w 658532"/>
                <a:gd name="connsiteY4" fmla="*/ 179173 h 1632837"/>
                <a:gd name="connsiteX5" fmla="*/ 248454 w 658532"/>
                <a:gd name="connsiteY5" fmla="*/ 197708 h 1632837"/>
                <a:gd name="connsiteX6" fmla="*/ 266989 w 658532"/>
                <a:gd name="connsiteY6" fmla="*/ 210064 h 1632837"/>
                <a:gd name="connsiteX7" fmla="*/ 304060 w 658532"/>
                <a:gd name="connsiteY7" fmla="*/ 222421 h 1632837"/>
                <a:gd name="connsiteX8" fmla="*/ 353487 w 658532"/>
                <a:gd name="connsiteY8" fmla="*/ 278027 h 1632837"/>
                <a:gd name="connsiteX9" fmla="*/ 372022 w 658532"/>
                <a:gd name="connsiteY9" fmla="*/ 296562 h 1632837"/>
                <a:gd name="connsiteX10" fmla="*/ 390557 w 658532"/>
                <a:gd name="connsiteY10" fmla="*/ 315097 h 1632837"/>
                <a:gd name="connsiteX11" fmla="*/ 409092 w 658532"/>
                <a:gd name="connsiteY11" fmla="*/ 389237 h 1632837"/>
                <a:gd name="connsiteX12" fmla="*/ 433805 w 658532"/>
                <a:gd name="connsiteY12" fmla="*/ 444843 h 1632837"/>
                <a:gd name="connsiteX13" fmla="*/ 452341 w 658532"/>
                <a:gd name="connsiteY13" fmla="*/ 481913 h 1632837"/>
                <a:gd name="connsiteX14" fmla="*/ 470876 w 658532"/>
                <a:gd name="connsiteY14" fmla="*/ 593124 h 1632837"/>
                <a:gd name="connsiteX15" fmla="*/ 495589 w 658532"/>
                <a:gd name="connsiteY15" fmla="*/ 648729 h 1632837"/>
                <a:gd name="connsiteX16" fmla="*/ 501768 w 658532"/>
                <a:gd name="connsiteY16" fmla="*/ 735227 h 1632837"/>
                <a:gd name="connsiteX17" fmla="*/ 520303 w 658532"/>
                <a:gd name="connsiteY17" fmla="*/ 741405 h 1632837"/>
                <a:gd name="connsiteX18" fmla="*/ 526481 w 658532"/>
                <a:gd name="connsiteY18" fmla="*/ 759940 h 1632837"/>
                <a:gd name="connsiteX19" fmla="*/ 538838 w 658532"/>
                <a:gd name="connsiteY19" fmla="*/ 778475 h 1632837"/>
                <a:gd name="connsiteX20" fmla="*/ 545016 w 658532"/>
                <a:gd name="connsiteY20" fmla="*/ 797010 h 1632837"/>
                <a:gd name="connsiteX21" fmla="*/ 575908 w 658532"/>
                <a:gd name="connsiteY21" fmla="*/ 834081 h 1632837"/>
                <a:gd name="connsiteX22" fmla="*/ 569730 w 658532"/>
                <a:gd name="connsiteY22" fmla="*/ 1124464 h 1632837"/>
                <a:gd name="connsiteX23" fmla="*/ 551195 w 658532"/>
                <a:gd name="connsiteY23" fmla="*/ 1235675 h 1632837"/>
                <a:gd name="connsiteX24" fmla="*/ 575908 w 658532"/>
                <a:gd name="connsiteY24" fmla="*/ 1272746 h 1632837"/>
                <a:gd name="connsiteX25" fmla="*/ 600622 w 658532"/>
                <a:gd name="connsiteY25" fmla="*/ 1297459 h 1632837"/>
                <a:gd name="connsiteX26" fmla="*/ 619157 w 658532"/>
                <a:gd name="connsiteY26" fmla="*/ 1334529 h 1632837"/>
                <a:gd name="connsiteX27" fmla="*/ 625335 w 658532"/>
                <a:gd name="connsiteY27" fmla="*/ 1353064 h 1632837"/>
                <a:gd name="connsiteX28" fmla="*/ 643870 w 658532"/>
                <a:gd name="connsiteY28" fmla="*/ 1359243 h 1632837"/>
                <a:gd name="connsiteX29" fmla="*/ 650049 w 658532"/>
                <a:gd name="connsiteY29" fmla="*/ 1476632 h 1632837"/>
                <a:gd name="connsiteX30" fmla="*/ 643870 w 658532"/>
                <a:gd name="connsiteY30" fmla="*/ 1532237 h 1632837"/>
                <a:gd name="connsiteX31" fmla="*/ 625335 w 658532"/>
                <a:gd name="connsiteY31" fmla="*/ 1556951 h 1632837"/>
                <a:gd name="connsiteX32" fmla="*/ 600622 w 658532"/>
                <a:gd name="connsiteY32" fmla="*/ 1594021 h 1632837"/>
                <a:gd name="connsiteX33" fmla="*/ 594443 w 658532"/>
                <a:gd name="connsiteY33" fmla="*/ 1631091 h 1632837"/>
                <a:gd name="connsiteX34" fmla="*/ 600622 w 658532"/>
                <a:gd name="connsiteY34" fmla="*/ 1606378 h 1632837"/>
                <a:gd name="connsiteX35" fmla="*/ 588265 w 658532"/>
                <a:gd name="connsiteY35" fmla="*/ 1581664 h 1632837"/>
                <a:gd name="connsiteX36" fmla="*/ 582087 w 658532"/>
                <a:gd name="connsiteY36" fmla="*/ 1556951 h 1632837"/>
                <a:gd name="connsiteX37" fmla="*/ 563551 w 658532"/>
                <a:gd name="connsiteY37" fmla="*/ 1544594 h 1632837"/>
                <a:gd name="connsiteX38" fmla="*/ 526481 w 658532"/>
                <a:gd name="connsiteY38" fmla="*/ 1519881 h 1632837"/>
                <a:gd name="connsiteX39" fmla="*/ 520303 w 658532"/>
                <a:gd name="connsiteY39" fmla="*/ 1501346 h 1632837"/>
                <a:gd name="connsiteX40" fmla="*/ 464697 w 658532"/>
                <a:gd name="connsiteY40" fmla="*/ 1451919 h 1632837"/>
                <a:gd name="connsiteX41" fmla="*/ 452341 w 658532"/>
                <a:gd name="connsiteY41" fmla="*/ 1433383 h 1632837"/>
                <a:gd name="connsiteX42" fmla="*/ 415270 w 658532"/>
                <a:gd name="connsiteY42" fmla="*/ 1396313 h 1632837"/>
                <a:gd name="connsiteX43" fmla="*/ 372022 w 658532"/>
                <a:gd name="connsiteY43" fmla="*/ 1346886 h 1632837"/>
                <a:gd name="connsiteX44" fmla="*/ 353487 w 658532"/>
                <a:gd name="connsiteY44" fmla="*/ 1309816 h 1632837"/>
                <a:gd name="connsiteX45" fmla="*/ 341130 w 658532"/>
                <a:gd name="connsiteY45" fmla="*/ 1291281 h 1632837"/>
                <a:gd name="connsiteX46" fmla="*/ 334951 w 658532"/>
                <a:gd name="connsiteY46" fmla="*/ 1272746 h 1632837"/>
                <a:gd name="connsiteX47" fmla="*/ 297881 w 658532"/>
                <a:gd name="connsiteY47" fmla="*/ 1235675 h 1632837"/>
                <a:gd name="connsiteX48" fmla="*/ 285524 w 658532"/>
                <a:gd name="connsiteY48" fmla="*/ 1192427 h 1632837"/>
                <a:gd name="connsiteX49" fmla="*/ 273168 w 658532"/>
                <a:gd name="connsiteY49" fmla="*/ 1167713 h 1632837"/>
                <a:gd name="connsiteX50" fmla="*/ 254632 w 658532"/>
                <a:gd name="connsiteY50" fmla="*/ 1062681 h 1632837"/>
                <a:gd name="connsiteX51" fmla="*/ 248454 w 658532"/>
                <a:gd name="connsiteY51" fmla="*/ 1044146 h 1632837"/>
                <a:gd name="connsiteX52" fmla="*/ 236097 w 658532"/>
                <a:gd name="connsiteY52" fmla="*/ 1025610 h 1632837"/>
                <a:gd name="connsiteX53" fmla="*/ 229919 w 658532"/>
                <a:gd name="connsiteY53" fmla="*/ 1000897 h 1632837"/>
                <a:gd name="connsiteX54" fmla="*/ 211384 w 658532"/>
                <a:gd name="connsiteY54" fmla="*/ 963827 h 1632837"/>
                <a:gd name="connsiteX55" fmla="*/ 192849 w 658532"/>
                <a:gd name="connsiteY55" fmla="*/ 951470 h 1632837"/>
                <a:gd name="connsiteX56" fmla="*/ 174314 w 658532"/>
                <a:gd name="connsiteY56" fmla="*/ 932935 h 1632837"/>
                <a:gd name="connsiteX57" fmla="*/ 155778 w 658532"/>
                <a:gd name="connsiteY57" fmla="*/ 895864 h 1632837"/>
                <a:gd name="connsiteX58" fmla="*/ 143422 w 658532"/>
                <a:gd name="connsiteY58" fmla="*/ 858794 h 1632837"/>
                <a:gd name="connsiteX59" fmla="*/ 124887 w 658532"/>
                <a:gd name="connsiteY59" fmla="*/ 840259 h 1632837"/>
                <a:gd name="connsiteX60" fmla="*/ 106351 w 658532"/>
                <a:gd name="connsiteY60" fmla="*/ 797010 h 1632837"/>
                <a:gd name="connsiteX61" fmla="*/ 93995 w 658532"/>
                <a:gd name="connsiteY61" fmla="*/ 778475 h 1632837"/>
                <a:gd name="connsiteX62" fmla="*/ 75460 w 658532"/>
                <a:gd name="connsiteY62" fmla="*/ 741405 h 1632837"/>
                <a:gd name="connsiteX63" fmla="*/ 69281 w 658532"/>
                <a:gd name="connsiteY63" fmla="*/ 722870 h 1632837"/>
                <a:gd name="connsiteX64" fmla="*/ 50746 w 658532"/>
                <a:gd name="connsiteY64" fmla="*/ 698156 h 1632837"/>
                <a:gd name="connsiteX65" fmla="*/ 32211 w 658532"/>
                <a:gd name="connsiteY65" fmla="*/ 636373 h 1632837"/>
                <a:gd name="connsiteX66" fmla="*/ 13676 w 658532"/>
                <a:gd name="connsiteY66" fmla="*/ 580767 h 1632837"/>
                <a:gd name="connsiteX67" fmla="*/ 1319 w 658532"/>
                <a:gd name="connsiteY67" fmla="*/ 469556 h 1632837"/>
                <a:gd name="connsiteX68" fmla="*/ 19854 w 658532"/>
                <a:gd name="connsiteY68" fmla="*/ 185351 h 1632837"/>
                <a:gd name="connsiteX69" fmla="*/ 26032 w 658532"/>
                <a:gd name="connsiteY69" fmla="*/ 142102 h 1632837"/>
                <a:gd name="connsiteX70" fmla="*/ 81638 w 658532"/>
                <a:gd name="connsiteY70" fmla="*/ 80319 h 1632837"/>
                <a:gd name="connsiteX71" fmla="*/ 143422 w 658532"/>
                <a:gd name="connsiteY71" fmla="*/ 24713 h 1632837"/>
                <a:gd name="connsiteX72" fmla="*/ 174314 w 658532"/>
                <a:gd name="connsiteY72" fmla="*/ 18535 h 1632837"/>
                <a:gd name="connsiteX73" fmla="*/ 192849 w 658532"/>
                <a:gd name="connsiteY73" fmla="*/ 0 h 163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58532" h="1632837">
                  <a:moveTo>
                    <a:pt x="143422" y="74140"/>
                  </a:moveTo>
                  <a:cubicBezTo>
                    <a:pt x="147541" y="86497"/>
                    <a:pt x="150488" y="99308"/>
                    <a:pt x="155778" y="111210"/>
                  </a:cubicBezTo>
                  <a:cubicBezTo>
                    <a:pt x="166439" y="135199"/>
                    <a:pt x="167770" y="126353"/>
                    <a:pt x="186670" y="142102"/>
                  </a:cubicBezTo>
                  <a:cubicBezTo>
                    <a:pt x="193382" y="147696"/>
                    <a:pt x="199027" y="154459"/>
                    <a:pt x="205205" y="160637"/>
                  </a:cubicBezTo>
                  <a:cubicBezTo>
                    <a:pt x="207265" y="166816"/>
                    <a:pt x="207315" y="174087"/>
                    <a:pt x="211384" y="179173"/>
                  </a:cubicBezTo>
                  <a:cubicBezTo>
                    <a:pt x="223186" y="193925"/>
                    <a:pt x="233533" y="190248"/>
                    <a:pt x="248454" y="197708"/>
                  </a:cubicBezTo>
                  <a:cubicBezTo>
                    <a:pt x="255095" y="201029"/>
                    <a:pt x="260204" y="207048"/>
                    <a:pt x="266989" y="210064"/>
                  </a:cubicBezTo>
                  <a:cubicBezTo>
                    <a:pt x="278892" y="215354"/>
                    <a:pt x="304060" y="222421"/>
                    <a:pt x="304060" y="222421"/>
                  </a:cubicBezTo>
                  <a:cubicBezTo>
                    <a:pt x="326109" y="255497"/>
                    <a:pt x="311166" y="235706"/>
                    <a:pt x="353487" y="278027"/>
                  </a:cubicBezTo>
                  <a:lnTo>
                    <a:pt x="372022" y="296562"/>
                  </a:lnTo>
                  <a:lnTo>
                    <a:pt x="390557" y="315097"/>
                  </a:lnTo>
                  <a:cubicBezTo>
                    <a:pt x="407463" y="365818"/>
                    <a:pt x="381549" y="285954"/>
                    <a:pt x="409092" y="389237"/>
                  </a:cubicBezTo>
                  <a:cubicBezTo>
                    <a:pt x="427308" y="457545"/>
                    <a:pt x="412223" y="401678"/>
                    <a:pt x="433805" y="444843"/>
                  </a:cubicBezTo>
                  <a:cubicBezTo>
                    <a:pt x="459380" y="495993"/>
                    <a:pt x="416934" y="428804"/>
                    <a:pt x="452341" y="481913"/>
                  </a:cubicBezTo>
                  <a:cubicBezTo>
                    <a:pt x="462667" y="564527"/>
                    <a:pt x="453311" y="499441"/>
                    <a:pt x="470876" y="593124"/>
                  </a:cubicBezTo>
                  <a:cubicBezTo>
                    <a:pt x="479662" y="639985"/>
                    <a:pt x="467379" y="620519"/>
                    <a:pt x="495589" y="648729"/>
                  </a:cubicBezTo>
                  <a:cubicBezTo>
                    <a:pt x="497649" y="677562"/>
                    <a:pt x="494320" y="707297"/>
                    <a:pt x="501768" y="735227"/>
                  </a:cubicBezTo>
                  <a:cubicBezTo>
                    <a:pt x="503446" y="741520"/>
                    <a:pt x="515698" y="736800"/>
                    <a:pt x="520303" y="741405"/>
                  </a:cubicBezTo>
                  <a:cubicBezTo>
                    <a:pt x="524908" y="746010"/>
                    <a:pt x="523569" y="754115"/>
                    <a:pt x="526481" y="759940"/>
                  </a:cubicBezTo>
                  <a:cubicBezTo>
                    <a:pt x="529802" y="766582"/>
                    <a:pt x="534719" y="772297"/>
                    <a:pt x="538838" y="778475"/>
                  </a:cubicBezTo>
                  <a:cubicBezTo>
                    <a:pt x="540897" y="784653"/>
                    <a:pt x="542104" y="791185"/>
                    <a:pt x="545016" y="797010"/>
                  </a:cubicBezTo>
                  <a:cubicBezTo>
                    <a:pt x="553618" y="814215"/>
                    <a:pt x="562243" y="820416"/>
                    <a:pt x="575908" y="834081"/>
                  </a:cubicBezTo>
                  <a:cubicBezTo>
                    <a:pt x="598815" y="948606"/>
                    <a:pt x="584698" y="865038"/>
                    <a:pt x="569730" y="1124464"/>
                  </a:cubicBezTo>
                  <a:cubicBezTo>
                    <a:pt x="566189" y="1185832"/>
                    <a:pt x="565019" y="1180375"/>
                    <a:pt x="551195" y="1235675"/>
                  </a:cubicBezTo>
                  <a:cubicBezTo>
                    <a:pt x="565884" y="1279743"/>
                    <a:pt x="545056" y="1226469"/>
                    <a:pt x="575908" y="1272746"/>
                  </a:cubicBezTo>
                  <a:cubicBezTo>
                    <a:pt x="594737" y="1300989"/>
                    <a:pt x="565319" y="1285692"/>
                    <a:pt x="600622" y="1297459"/>
                  </a:cubicBezTo>
                  <a:cubicBezTo>
                    <a:pt x="616150" y="1344047"/>
                    <a:pt x="595203" y="1286622"/>
                    <a:pt x="619157" y="1334529"/>
                  </a:cubicBezTo>
                  <a:cubicBezTo>
                    <a:pt x="622069" y="1340354"/>
                    <a:pt x="620730" y="1348459"/>
                    <a:pt x="625335" y="1353064"/>
                  </a:cubicBezTo>
                  <a:cubicBezTo>
                    <a:pt x="629940" y="1357669"/>
                    <a:pt x="637692" y="1357183"/>
                    <a:pt x="643870" y="1359243"/>
                  </a:cubicBezTo>
                  <a:cubicBezTo>
                    <a:pt x="666485" y="1415779"/>
                    <a:pt x="658262" y="1382185"/>
                    <a:pt x="650049" y="1476632"/>
                  </a:cubicBezTo>
                  <a:cubicBezTo>
                    <a:pt x="648433" y="1495211"/>
                    <a:pt x="649355" y="1514413"/>
                    <a:pt x="643870" y="1532237"/>
                  </a:cubicBezTo>
                  <a:cubicBezTo>
                    <a:pt x="640842" y="1542079"/>
                    <a:pt x="631240" y="1548515"/>
                    <a:pt x="625335" y="1556951"/>
                  </a:cubicBezTo>
                  <a:cubicBezTo>
                    <a:pt x="616819" y="1569117"/>
                    <a:pt x="600622" y="1594021"/>
                    <a:pt x="600622" y="1594021"/>
                  </a:cubicBezTo>
                  <a:cubicBezTo>
                    <a:pt x="598562" y="1606378"/>
                    <a:pt x="594443" y="1618564"/>
                    <a:pt x="594443" y="1631091"/>
                  </a:cubicBezTo>
                  <a:cubicBezTo>
                    <a:pt x="594443" y="1639582"/>
                    <a:pt x="601675" y="1614804"/>
                    <a:pt x="600622" y="1606378"/>
                  </a:cubicBezTo>
                  <a:cubicBezTo>
                    <a:pt x="599480" y="1597239"/>
                    <a:pt x="592384" y="1589902"/>
                    <a:pt x="588265" y="1581664"/>
                  </a:cubicBezTo>
                  <a:cubicBezTo>
                    <a:pt x="586206" y="1573426"/>
                    <a:pt x="586797" y="1564016"/>
                    <a:pt x="582087" y="1556951"/>
                  </a:cubicBezTo>
                  <a:cubicBezTo>
                    <a:pt x="577968" y="1550772"/>
                    <a:pt x="569256" y="1549348"/>
                    <a:pt x="563551" y="1544594"/>
                  </a:cubicBezTo>
                  <a:cubicBezTo>
                    <a:pt x="532697" y="1518883"/>
                    <a:pt x="559055" y="1530738"/>
                    <a:pt x="526481" y="1519881"/>
                  </a:cubicBezTo>
                  <a:cubicBezTo>
                    <a:pt x="524422" y="1513703"/>
                    <a:pt x="524301" y="1506487"/>
                    <a:pt x="520303" y="1501346"/>
                  </a:cubicBezTo>
                  <a:cubicBezTo>
                    <a:pt x="497513" y="1472045"/>
                    <a:pt x="489474" y="1468436"/>
                    <a:pt x="464697" y="1451919"/>
                  </a:cubicBezTo>
                  <a:cubicBezTo>
                    <a:pt x="460578" y="1445740"/>
                    <a:pt x="457274" y="1438933"/>
                    <a:pt x="452341" y="1433383"/>
                  </a:cubicBezTo>
                  <a:cubicBezTo>
                    <a:pt x="440731" y="1420322"/>
                    <a:pt x="424963" y="1410853"/>
                    <a:pt x="415270" y="1396313"/>
                  </a:cubicBezTo>
                  <a:cubicBezTo>
                    <a:pt x="386438" y="1353065"/>
                    <a:pt x="402914" y="1367481"/>
                    <a:pt x="372022" y="1346886"/>
                  </a:cubicBezTo>
                  <a:cubicBezTo>
                    <a:pt x="336608" y="1293767"/>
                    <a:pt x="379066" y="1360975"/>
                    <a:pt x="353487" y="1309816"/>
                  </a:cubicBezTo>
                  <a:cubicBezTo>
                    <a:pt x="350166" y="1303174"/>
                    <a:pt x="344451" y="1297922"/>
                    <a:pt x="341130" y="1291281"/>
                  </a:cubicBezTo>
                  <a:cubicBezTo>
                    <a:pt x="338217" y="1285456"/>
                    <a:pt x="338949" y="1277887"/>
                    <a:pt x="334951" y="1272746"/>
                  </a:cubicBezTo>
                  <a:cubicBezTo>
                    <a:pt x="324222" y="1258952"/>
                    <a:pt x="297881" y="1235675"/>
                    <a:pt x="297881" y="1235675"/>
                  </a:cubicBezTo>
                  <a:cubicBezTo>
                    <a:pt x="294744" y="1223125"/>
                    <a:pt x="290845" y="1204842"/>
                    <a:pt x="285524" y="1192427"/>
                  </a:cubicBezTo>
                  <a:cubicBezTo>
                    <a:pt x="281896" y="1183961"/>
                    <a:pt x="277287" y="1175951"/>
                    <a:pt x="273168" y="1167713"/>
                  </a:cubicBezTo>
                  <a:cubicBezTo>
                    <a:pt x="266656" y="1122132"/>
                    <a:pt x="266042" y="1112123"/>
                    <a:pt x="254632" y="1062681"/>
                  </a:cubicBezTo>
                  <a:cubicBezTo>
                    <a:pt x="253168" y="1056335"/>
                    <a:pt x="251366" y="1049971"/>
                    <a:pt x="248454" y="1044146"/>
                  </a:cubicBezTo>
                  <a:cubicBezTo>
                    <a:pt x="245133" y="1037504"/>
                    <a:pt x="240216" y="1031789"/>
                    <a:pt x="236097" y="1025610"/>
                  </a:cubicBezTo>
                  <a:cubicBezTo>
                    <a:pt x="234038" y="1017372"/>
                    <a:pt x="232252" y="1009061"/>
                    <a:pt x="229919" y="1000897"/>
                  </a:cubicBezTo>
                  <a:cubicBezTo>
                    <a:pt x="225899" y="986826"/>
                    <a:pt x="222216" y="974659"/>
                    <a:pt x="211384" y="963827"/>
                  </a:cubicBezTo>
                  <a:cubicBezTo>
                    <a:pt x="206133" y="958576"/>
                    <a:pt x="198553" y="956224"/>
                    <a:pt x="192849" y="951470"/>
                  </a:cubicBezTo>
                  <a:cubicBezTo>
                    <a:pt x="186137" y="945876"/>
                    <a:pt x="180492" y="939113"/>
                    <a:pt x="174314" y="932935"/>
                  </a:cubicBezTo>
                  <a:cubicBezTo>
                    <a:pt x="151773" y="865319"/>
                    <a:pt x="187726" y="967749"/>
                    <a:pt x="155778" y="895864"/>
                  </a:cubicBezTo>
                  <a:cubicBezTo>
                    <a:pt x="150488" y="883962"/>
                    <a:pt x="152632" y="868004"/>
                    <a:pt x="143422" y="858794"/>
                  </a:cubicBezTo>
                  <a:cubicBezTo>
                    <a:pt x="137244" y="852616"/>
                    <a:pt x="129966" y="847369"/>
                    <a:pt x="124887" y="840259"/>
                  </a:cubicBezTo>
                  <a:cubicBezTo>
                    <a:pt x="103463" y="810266"/>
                    <a:pt x="119794" y="823898"/>
                    <a:pt x="106351" y="797010"/>
                  </a:cubicBezTo>
                  <a:cubicBezTo>
                    <a:pt x="103030" y="790369"/>
                    <a:pt x="97601" y="784966"/>
                    <a:pt x="93995" y="778475"/>
                  </a:cubicBezTo>
                  <a:cubicBezTo>
                    <a:pt x="87286" y="766398"/>
                    <a:pt x="81071" y="754029"/>
                    <a:pt x="75460" y="741405"/>
                  </a:cubicBezTo>
                  <a:cubicBezTo>
                    <a:pt x="72815" y="735454"/>
                    <a:pt x="72512" y="728525"/>
                    <a:pt x="69281" y="722870"/>
                  </a:cubicBezTo>
                  <a:cubicBezTo>
                    <a:pt x="64172" y="713929"/>
                    <a:pt x="56924" y="706394"/>
                    <a:pt x="50746" y="698156"/>
                  </a:cubicBezTo>
                  <a:cubicBezTo>
                    <a:pt x="43668" y="676921"/>
                    <a:pt x="37514" y="659353"/>
                    <a:pt x="32211" y="636373"/>
                  </a:cubicBezTo>
                  <a:cubicBezTo>
                    <a:pt x="20459" y="585449"/>
                    <a:pt x="35561" y="613596"/>
                    <a:pt x="13676" y="580767"/>
                  </a:cubicBezTo>
                  <a:cubicBezTo>
                    <a:pt x="7066" y="541110"/>
                    <a:pt x="1319" y="512876"/>
                    <a:pt x="1319" y="469556"/>
                  </a:cubicBezTo>
                  <a:cubicBezTo>
                    <a:pt x="1319" y="160977"/>
                    <a:pt x="-7373" y="330562"/>
                    <a:pt x="19854" y="185351"/>
                  </a:cubicBezTo>
                  <a:cubicBezTo>
                    <a:pt x="22538" y="171038"/>
                    <a:pt x="20804" y="155694"/>
                    <a:pt x="26032" y="142102"/>
                  </a:cubicBezTo>
                  <a:cubicBezTo>
                    <a:pt x="40447" y="104623"/>
                    <a:pt x="54789" y="104930"/>
                    <a:pt x="81638" y="80319"/>
                  </a:cubicBezTo>
                  <a:cubicBezTo>
                    <a:pt x="85114" y="77133"/>
                    <a:pt x="124322" y="31876"/>
                    <a:pt x="143422" y="24713"/>
                  </a:cubicBezTo>
                  <a:cubicBezTo>
                    <a:pt x="153255" y="21026"/>
                    <a:pt x="164017" y="20594"/>
                    <a:pt x="174314" y="18535"/>
                  </a:cubicBezTo>
                  <a:lnTo>
                    <a:pt x="192849" y="0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166" name="Serbest Form 165"/>
            <p:cNvSpPr/>
            <p:nvPr/>
          </p:nvSpPr>
          <p:spPr>
            <a:xfrm>
              <a:off x="6781800" y="3033586"/>
              <a:ext cx="541642" cy="2529014"/>
            </a:xfrm>
            <a:custGeom>
              <a:avLst/>
              <a:gdLst>
                <a:gd name="connsiteX0" fmla="*/ 315097 w 735227"/>
                <a:gd name="connsiteY0" fmla="*/ 49427 h 2519765"/>
                <a:gd name="connsiteX1" fmla="*/ 278027 w 735227"/>
                <a:gd name="connsiteY1" fmla="*/ 67962 h 2519765"/>
                <a:gd name="connsiteX2" fmla="*/ 259491 w 735227"/>
                <a:gd name="connsiteY2" fmla="*/ 86497 h 2519765"/>
                <a:gd name="connsiteX3" fmla="*/ 216243 w 735227"/>
                <a:gd name="connsiteY3" fmla="*/ 111210 h 2519765"/>
                <a:gd name="connsiteX4" fmla="*/ 166816 w 735227"/>
                <a:gd name="connsiteY4" fmla="*/ 135924 h 2519765"/>
                <a:gd name="connsiteX5" fmla="*/ 142102 w 735227"/>
                <a:gd name="connsiteY5" fmla="*/ 148281 h 2519765"/>
                <a:gd name="connsiteX6" fmla="*/ 123567 w 735227"/>
                <a:gd name="connsiteY6" fmla="*/ 154459 h 2519765"/>
                <a:gd name="connsiteX7" fmla="*/ 105032 w 735227"/>
                <a:gd name="connsiteY7" fmla="*/ 166816 h 2519765"/>
                <a:gd name="connsiteX8" fmla="*/ 67962 w 735227"/>
                <a:gd name="connsiteY8" fmla="*/ 185351 h 2519765"/>
                <a:gd name="connsiteX9" fmla="*/ 49427 w 735227"/>
                <a:gd name="connsiteY9" fmla="*/ 210065 h 2519765"/>
                <a:gd name="connsiteX10" fmla="*/ 43248 w 735227"/>
                <a:gd name="connsiteY10" fmla="*/ 228600 h 2519765"/>
                <a:gd name="connsiteX11" fmla="*/ 37070 w 735227"/>
                <a:gd name="connsiteY11" fmla="*/ 253313 h 2519765"/>
                <a:gd name="connsiteX12" fmla="*/ 24713 w 735227"/>
                <a:gd name="connsiteY12" fmla="*/ 271848 h 2519765"/>
                <a:gd name="connsiteX13" fmla="*/ 30891 w 735227"/>
                <a:gd name="connsiteY13" fmla="*/ 302740 h 2519765"/>
                <a:gd name="connsiteX14" fmla="*/ 37070 w 735227"/>
                <a:gd name="connsiteY14" fmla="*/ 321275 h 2519765"/>
                <a:gd name="connsiteX15" fmla="*/ 43248 w 735227"/>
                <a:gd name="connsiteY15" fmla="*/ 352167 h 2519765"/>
                <a:gd name="connsiteX16" fmla="*/ 61783 w 735227"/>
                <a:gd name="connsiteY16" fmla="*/ 364524 h 2519765"/>
                <a:gd name="connsiteX17" fmla="*/ 74140 w 735227"/>
                <a:gd name="connsiteY17" fmla="*/ 395416 h 2519765"/>
                <a:gd name="connsiteX18" fmla="*/ 98854 w 735227"/>
                <a:gd name="connsiteY18" fmla="*/ 438665 h 2519765"/>
                <a:gd name="connsiteX19" fmla="*/ 117389 w 735227"/>
                <a:gd name="connsiteY19" fmla="*/ 481913 h 2519765"/>
                <a:gd name="connsiteX20" fmla="*/ 111210 w 735227"/>
                <a:gd name="connsiteY20" fmla="*/ 630194 h 2519765"/>
                <a:gd name="connsiteX21" fmla="*/ 105032 w 735227"/>
                <a:gd name="connsiteY21" fmla="*/ 648729 h 2519765"/>
                <a:gd name="connsiteX22" fmla="*/ 49427 w 735227"/>
                <a:gd name="connsiteY22" fmla="*/ 667265 h 2519765"/>
                <a:gd name="connsiteX23" fmla="*/ 55605 w 735227"/>
                <a:gd name="connsiteY23" fmla="*/ 784654 h 2519765"/>
                <a:gd name="connsiteX24" fmla="*/ 61783 w 735227"/>
                <a:gd name="connsiteY24" fmla="*/ 803189 h 2519765"/>
                <a:gd name="connsiteX25" fmla="*/ 117389 w 735227"/>
                <a:gd name="connsiteY25" fmla="*/ 852616 h 2519765"/>
                <a:gd name="connsiteX26" fmla="*/ 123567 w 735227"/>
                <a:gd name="connsiteY26" fmla="*/ 871151 h 2519765"/>
                <a:gd name="connsiteX27" fmla="*/ 148281 w 735227"/>
                <a:gd name="connsiteY27" fmla="*/ 908221 h 2519765"/>
                <a:gd name="connsiteX28" fmla="*/ 142102 w 735227"/>
                <a:gd name="connsiteY28" fmla="*/ 1143000 h 2519765"/>
                <a:gd name="connsiteX29" fmla="*/ 129746 w 735227"/>
                <a:gd name="connsiteY29" fmla="*/ 1204783 h 2519765"/>
                <a:gd name="connsiteX30" fmla="*/ 123567 w 735227"/>
                <a:gd name="connsiteY30" fmla="*/ 1223319 h 2519765"/>
                <a:gd name="connsiteX31" fmla="*/ 111210 w 735227"/>
                <a:gd name="connsiteY31" fmla="*/ 1241854 h 2519765"/>
                <a:gd name="connsiteX32" fmla="*/ 92675 w 735227"/>
                <a:gd name="connsiteY32" fmla="*/ 1248032 h 2519765"/>
                <a:gd name="connsiteX33" fmla="*/ 49427 w 735227"/>
                <a:gd name="connsiteY33" fmla="*/ 1285102 h 2519765"/>
                <a:gd name="connsiteX34" fmla="*/ 24713 w 735227"/>
                <a:gd name="connsiteY34" fmla="*/ 1322173 h 2519765"/>
                <a:gd name="connsiteX35" fmla="*/ 18535 w 735227"/>
                <a:gd name="connsiteY35" fmla="*/ 1340708 h 2519765"/>
                <a:gd name="connsiteX36" fmla="*/ 6178 w 735227"/>
                <a:gd name="connsiteY36" fmla="*/ 1365421 h 2519765"/>
                <a:gd name="connsiteX37" fmla="*/ 0 w 735227"/>
                <a:gd name="connsiteY37" fmla="*/ 1390135 h 2519765"/>
                <a:gd name="connsiteX38" fmla="*/ 12356 w 735227"/>
                <a:gd name="connsiteY38" fmla="*/ 1631092 h 2519765"/>
                <a:gd name="connsiteX39" fmla="*/ 18535 w 735227"/>
                <a:gd name="connsiteY39" fmla="*/ 1655805 h 2519765"/>
                <a:gd name="connsiteX40" fmla="*/ 30891 w 735227"/>
                <a:gd name="connsiteY40" fmla="*/ 1680519 h 2519765"/>
                <a:gd name="connsiteX41" fmla="*/ 24713 w 735227"/>
                <a:gd name="connsiteY41" fmla="*/ 1748481 h 2519765"/>
                <a:gd name="connsiteX42" fmla="*/ 6178 w 735227"/>
                <a:gd name="connsiteY42" fmla="*/ 1841156 h 2519765"/>
                <a:gd name="connsiteX43" fmla="*/ 0 w 735227"/>
                <a:gd name="connsiteY43" fmla="*/ 1872048 h 2519765"/>
                <a:gd name="connsiteX44" fmla="*/ 12356 w 735227"/>
                <a:gd name="connsiteY44" fmla="*/ 2026508 h 2519765"/>
                <a:gd name="connsiteX45" fmla="*/ 18535 w 735227"/>
                <a:gd name="connsiteY45" fmla="*/ 2051221 h 2519765"/>
                <a:gd name="connsiteX46" fmla="*/ 37070 w 735227"/>
                <a:gd name="connsiteY46" fmla="*/ 2069756 h 2519765"/>
                <a:gd name="connsiteX47" fmla="*/ 55605 w 735227"/>
                <a:gd name="connsiteY47" fmla="*/ 2094470 h 2519765"/>
                <a:gd name="connsiteX48" fmla="*/ 61783 w 735227"/>
                <a:gd name="connsiteY48" fmla="*/ 2113005 h 2519765"/>
                <a:gd name="connsiteX49" fmla="*/ 80319 w 735227"/>
                <a:gd name="connsiteY49" fmla="*/ 2131540 h 2519765"/>
                <a:gd name="connsiteX50" fmla="*/ 98854 w 735227"/>
                <a:gd name="connsiteY50" fmla="*/ 2156254 h 2519765"/>
                <a:gd name="connsiteX51" fmla="*/ 105032 w 735227"/>
                <a:gd name="connsiteY51" fmla="*/ 2174789 h 2519765"/>
                <a:gd name="connsiteX52" fmla="*/ 135924 w 735227"/>
                <a:gd name="connsiteY52" fmla="*/ 2218038 h 2519765"/>
                <a:gd name="connsiteX53" fmla="*/ 142102 w 735227"/>
                <a:gd name="connsiteY53" fmla="*/ 2242751 h 2519765"/>
                <a:gd name="connsiteX54" fmla="*/ 148281 w 735227"/>
                <a:gd name="connsiteY54" fmla="*/ 2279821 h 2519765"/>
                <a:gd name="connsiteX55" fmla="*/ 160637 w 735227"/>
                <a:gd name="connsiteY55" fmla="*/ 2298356 h 2519765"/>
                <a:gd name="connsiteX56" fmla="*/ 179173 w 735227"/>
                <a:gd name="connsiteY56" fmla="*/ 2341605 h 2519765"/>
                <a:gd name="connsiteX57" fmla="*/ 197708 w 735227"/>
                <a:gd name="connsiteY57" fmla="*/ 2384854 h 2519765"/>
                <a:gd name="connsiteX58" fmla="*/ 222421 w 735227"/>
                <a:gd name="connsiteY58" fmla="*/ 2403389 h 2519765"/>
                <a:gd name="connsiteX59" fmla="*/ 265670 w 735227"/>
                <a:gd name="connsiteY59" fmla="*/ 2446638 h 2519765"/>
                <a:gd name="connsiteX60" fmla="*/ 284205 w 735227"/>
                <a:gd name="connsiteY60" fmla="*/ 2465173 h 2519765"/>
                <a:gd name="connsiteX61" fmla="*/ 302740 w 735227"/>
                <a:gd name="connsiteY61" fmla="*/ 2477529 h 2519765"/>
                <a:gd name="connsiteX62" fmla="*/ 315097 w 735227"/>
                <a:gd name="connsiteY62" fmla="*/ 2496065 h 2519765"/>
                <a:gd name="connsiteX63" fmla="*/ 432486 w 735227"/>
                <a:gd name="connsiteY63" fmla="*/ 2502243 h 2519765"/>
                <a:gd name="connsiteX64" fmla="*/ 469556 w 735227"/>
                <a:gd name="connsiteY64" fmla="*/ 2483708 h 2519765"/>
                <a:gd name="connsiteX65" fmla="*/ 518983 w 735227"/>
                <a:gd name="connsiteY65" fmla="*/ 2434281 h 2519765"/>
                <a:gd name="connsiteX66" fmla="*/ 543697 w 735227"/>
                <a:gd name="connsiteY66" fmla="*/ 2397210 h 2519765"/>
                <a:gd name="connsiteX67" fmla="*/ 568410 w 735227"/>
                <a:gd name="connsiteY67" fmla="*/ 2372497 h 2519765"/>
                <a:gd name="connsiteX68" fmla="*/ 586946 w 735227"/>
                <a:gd name="connsiteY68" fmla="*/ 2353962 h 2519765"/>
                <a:gd name="connsiteX69" fmla="*/ 630194 w 735227"/>
                <a:gd name="connsiteY69" fmla="*/ 2341605 h 2519765"/>
                <a:gd name="connsiteX70" fmla="*/ 611659 w 735227"/>
                <a:gd name="connsiteY70" fmla="*/ 1989438 h 2519765"/>
                <a:gd name="connsiteX71" fmla="*/ 599302 w 735227"/>
                <a:gd name="connsiteY71" fmla="*/ 1946189 h 2519765"/>
                <a:gd name="connsiteX72" fmla="*/ 605481 w 735227"/>
                <a:gd name="connsiteY72" fmla="*/ 1847335 h 2519765"/>
                <a:gd name="connsiteX73" fmla="*/ 630194 w 735227"/>
                <a:gd name="connsiteY73" fmla="*/ 1779373 h 2519765"/>
                <a:gd name="connsiteX74" fmla="*/ 636373 w 735227"/>
                <a:gd name="connsiteY74" fmla="*/ 1742302 h 2519765"/>
                <a:gd name="connsiteX75" fmla="*/ 654908 w 735227"/>
                <a:gd name="connsiteY75" fmla="*/ 1723767 h 2519765"/>
                <a:gd name="connsiteX76" fmla="*/ 679621 w 735227"/>
                <a:gd name="connsiteY76" fmla="*/ 1680519 h 2519765"/>
                <a:gd name="connsiteX77" fmla="*/ 710513 w 735227"/>
                <a:gd name="connsiteY77" fmla="*/ 1643448 h 2519765"/>
                <a:gd name="connsiteX78" fmla="*/ 722870 w 735227"/>
                <a:gd name="connsiteY78" fmla="*/ 1575486 h 2519765"/>
                <a:gd name="connsiteX79" fmla="*/ 735227 w 735227"/>
                <a:gd name="connsiteY79" fmla="*/ 1556951 h 2519765"/>
                <a:gd name="connsiteX80" fmla="*/ 722870 w 735227"/>
                <a:gd name="connsiteY80" fmla="*/ 1507524 h 2519765"/>
                <a:gd name="connsiteX81" fmla="*/ 698156 w 735227"/>
                <a:gd name="connsiteY81" fmla="*/ 1470454 h 2519765"/>
                <a:gd name="connsiteX82" fmla="*/ 685800 w 735227"/>
                <a:gd name="connsiteY82" fmla="*/ 1451919 h 2519765"/>
                <a:gd name="connsiteX83" fmla="*/ 679621 w 735227"/>
                <a:gd name="connsiteY83" fmla="*/ 1414848 h 2519765"/>
                <a:gd name="connsiteX84" fmla="*/ 698156 w 735227"/>
                <a:gd name="connsiteY84" fmla="*/ 1186248 h 2519765"/>
                <a:gd name="connsiteX85" fmla="*/ 704335 w 735227"/>
                <a:gd name="connsiteY85" fmla="*/ 1105929 h 2519765"/>
                <a:gd name="connsiteX86" fmla="*/ 716691 w 735227"/>
                <a:gd name="connsiteY86" fmla="*/ 1075038 h 2519765"/>
                <a:gd name="connsiteX87" fmla="*/ 704335 w 735227"/>
                <a:gd name="connsiteY87" fmla="*/ 877329 h 2519765"/>
                <a:gd name="connsiteX88" fmla="*/ 698156 w 735227"/>
                <a:gd name="connsiteY88" fmla="*/ 827902 h 2519765"/>
                <a:gd name="connsiteX89" fmla="*/ 667264 w 735227"/>
                <a:gd name="connsiteY89" fmla="*/ 741405 h 2519765"/>
                <a:gd name="connsiteX90" fmla="*/ 661086 w 735227"/>
                <a:gd name="connsiteY90" fmla="*/ 685800 h 2519765"/>
                <a:gd name="connsiteX91" fmla="*/ 654908 w 735227"/>
                <a:gd name="connsiteY91" fmla="*/ 667265 h 2519765"/>
                <a:gd name="connsiteX92" fmla="*/ 642551 w 735227"/>
                <a:gd name="connsiteY92" fmla="*/ 605481 h 2519765"/>
                <a:gd name="connsiteX93" fmla="*/ 630194 w 735227"/>
                <a:gd name="connsiteY93" fmla="*/ 253313 h 2519765"/>
                <a:gd name="connsiteX94" fmla="*/ 624016 w 735227"/>
                <a:gd name="connsiteY94" fmla="*/ 117389 h 2519765"/>
                <a:gd name="connsiteX95" fmla="*/ 617837 w 735227"/>
                <a:gd name="connsiteY95" fmla="*/ 86497 h 2519765"/>
                <a:gd name="connsiteX96" fmla="*/ 562232 w 735227"/>
                <a:gd name="connsiteY96" fmla="*/ 37070 h 2519765"/>
                <a:gd name="connsiteX97" fmla="*/ 525162 w 735227"/>
                <a:gd name="connsiteY97" fmla="*/ 6178 h 2519765"/>
                <a:gd name="connsiteX98" fmla="*/ 500448 w 735227"/>
                <a:gd name="connsiteY98" fmla="*/ 0 h 2519765"/>
                <a:gd name="connsiteX99" fmla="*/ 407773 w 735227"/>
                <a:gd name="connsiteY99" fmla="*/ 12356 h 2519765"/>
                <a:gd name="connsiteX100" fmla="*/ 370702 w 735227"/>
                <a:gd name="connsiteY100" fmla="*/ 30892 h 2519765"/>
                <a:gd name="connsiteX101" fmla="*/ 327454 w 735227"/>
                <a:gd name="connsiteY101" fmla="*/ 43248 h 2519765"/>
                <a:gd name="connsiteX102" fmla="*/ 290383 w 735227"/>
                <a:gd name="connsiteY102" fmla="*/ 61783 h 2519765"/>
                <a:gd name="connsiteX103" fmla="*/ 253313 w 735227"/>
                <a:gd name="connsiteY103" fmla="*/ 80319 h 2519765"/>
                <a:gd name="connsiteX104" fmla="*/ 247135 w 735227"/>
                <a:gd name="connsiteY104" fmla="*/ 105032 h 2519765"/>
                <a:gd name="connsiteX105" fmla="*/ 191529 w 735227"/>
                <a:gd name="connsiteY105" fmla="*/ 117389 h 251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735227" h="2519765">
                  <a:moveTo>
                    <a:pt x="315097" y="49427"/>
                  </a:moveTo>
                  <a:cubicBezTo>
                    <a:pt x="302740" y="55605"/>
                    <a:pt x="289522" y="60299"/>
                    <a:pt x="278027" y="67962"/>
                  </a:cubicBezTo>
                  <a:cubicBezTo>
                    <a:pt x="270757" y="72809"/>
                    <a:pt x="266125" y="80811"/>
                    <a:pt x="259491" y="86497"/>
                  </a:cubicBezTo>
                  <a:cubicBezTo>
                    <a:pt x="235687" y="106900"/>
                    <a:pt x="240677" y="103066"/>
                    <a:pt x="216243" y="111210"/>
                  </a:cubicBezTo>
                  <a:cubicBezTo>
                    <a:pt x="204400" y="146736"/>
                    <a:pt x="218878" y="121725"/>
                    <a:pt x="166816" y="135924"/>
                  </a:cubicBezTo>
                  <a:cubicBezTo>
                    <a:pt x="157930" y="138347"/>
                    <a:pt x="150568" y="144653"/>
                    <a:pt x="142102" y="148281"/>
                  </a:cubicBezTo>
                  <a:cubicBezTo>
                    <a:pt x="136116" y="150846"/>
                    <a:pt x="129745" y="152400"/>
                    <a:pt x="123567" y="154459"/>
                  </a:cubicBezTo>
                  <a:cubicBezTo>
                    <a:pt x="117389" y="158578"/>
                    <a:pt x="111674" y="163495"/>
                    <a:pt x="105032" y="166816"/>
                  </a:cubicBezTo>
                  <a:cubicBezTo>
                    <a:pt x="84931" y="176867"/>
                    <a:pt x="85669" y="167643"/>
                    <a:pt x="67962" y="185351"/>
                  </a:cubicBezTo>
                  <a:cubicBezTo>
                    <a:pt x="60681" y="192632"/>
                    <a:pt x="55605" y="201827"/>
                    <a:pt x="49427" y="210065"/>
                  </a:cubicBezTo>
                  <a:cubicBezTo>
                    <a:pt x="47367" y="216243"/>
                    <a:pt x="45037" y="222338"/>
                    <a:pt x="43248" y="228600"/>
                  </a:cubicBezTo>
                  <a:cubicBezTo>
                    <a:pt x="40915" y="236764"/>
                    <a:pt x="40415" y="245508"/>
                    <a:pt x="37070" y="253313"/>
                  </a:cubicBezTo>
                  <a:cubicBezTo>
                    <a:pt x="34145" y="260138"/>
                    <a:pt x="28832" y="265670"/>
                    <a:pt x="24713" y="271848"/>
                  </a:cubicBezTo>
                  <a:cubicBezTo>
                    <a:pt x="26772" y="282145"/>
                    <a:pt x="28344" y="292552"/>
                    <a:pt x="30891" y="302740"/>
                  </a:cubicBezTo>
                  <a:cubicBezTo>
                    <a:pt x="32471" y="309058"/>
                    <a:pt x="35490" y="314957"/>
                    <a:pt x="37070" y="321275"/>
                  </a:cubicBezTo>
                  <a:cubicBezTo>
                    <a:pt x="39617" y="331463"/>
                    <a:pt x="38038" y="343049"/>
                    <a:pt x="43248" y="352167"/>
                  </a:cubicBezTo>
                  <a:cubicBezTo>
                    <a:pt x="46932" y="358614"/>
                    <a:pt x="55605" y="360405"/>
                    <a:pt x="61783" y="364524"/>
                  </a:cubicBezTo>
                  <a:cubicBezTo>
                    <a:pt x="65902" y="374821"/>
                    <a:pt x="69180" y="385496"/>
                    <a:pt x="74140" y="395416"/>
                  </a:cubicBezTo>
                  <a:cubicBezTo>
                    <a:pt x="105161" y="457457"/>
                    <a:pt x="66363" y="362851"/>
                    <a:pt x="98854" y="438665"/>
                  </a:cubicBezTo>
                  <a:cubicBezTo>
                    <a:pt x="126122" y="502291"/>
                    <a:pt x="76412" y="399963"/>
                    <a:pt x="117389" y="481913"/>
                  </a:cubicBezTo>
                  <a:cubicBezTo>
                    <a:pt x="125541" y="563435"/>
                    <a:pt x="127795" y="536214"/>
                    <a:pt x="111210" y="630194"/>
                  </a:cubicBezTo>
                  <a:cubicBezTo>
                    <a:pt x="110078" y="636607"/>
                    <a:pt x="109100" y="643644"/>
                    <a:pt x="105032" y="648729"/>
                  </a:cubicBezTo>
                  <a:cubicBezTo>
                    <a:pt x="91667" y="665436"/>
                    <a:pt x="67515" y="664250"/>
                    <a:pt x="49427" y="667265"/>
                  </a:cubicBezTo>
                  <a:cubicBezTo>
                    <a:pt x="33207" y="715920"/>
                    <a:pt x="40090" y="686389"/>
                    <a:pt x="55605" y="784654"/>
                  </a:cubicBezTo>
                  <a:cubicBezTo>
                    <a:pt x="56621" y="791087"/>
                    <a:pt x="57785" y="798048"/>
                    <a:pt x="61783" y="803189"/>
                  </a:cubicBezTo>
                  <a:cubicBezTo>
                    <a:pt x="84570" y="832486"/>
                    <a:pt x="92615" y="836099"/>
                    <a:pt x="117389" y="852616"/>
                  </a:cubicBezTo>
                  <a:cubicBezTo>
                    <a:pt x="119448" y="858794"/>
                    <a:pt x="119955" y="865732"/>
                    <a:pt x="123567" y="871151"/>
                  </a:cubicBezTo>
                  <a:cubicBezTo>
                    <a:pt x="154423" y="917435"/>
                    <a:pt x="133588" y="864146"/>
                    <a:pt x="148281" y="908221"/>
                  </a:cubicBezTo>
                  <a:cubicBezTo>
                    <a:pt x="146221" y="986481"/>
                    <a:pt x="146985" y="1064866"/>
                    <a:pt x="142102" y="1143000"/>
                  </a:cubicBezTo>
                  <a:cubicBezTo>
                    <a:pt x="140792" y="1163961"/>
                    <a:pt x="134468" y="1184319"/>
                    <a:pt x="129746" y="1204783"/>
                  </a:cubicBezTo>
                  <a:cubicBezTo>
                    <a:pt x="128282" y="1211129"/>
                    <a:pt x="126480" y="1217494"/>
                    <a:pt x="123567" y="1223319"/>
                  </a:cubicBezTo>
                  <a:cubicBezTo>
                    <a:pt x="120246" y="1229961"/>
                    <a:pt x="117008" y="1237215"/>
                    <a:pt x="111210" y="1241854"/>
                  </a:cubicBezTo>
                  <a:cubicBezTo>
                    <a:pt x="106125" y="1245922"/>
                    <a:pt x="98853" y="1245973"/>
                    <a:pt x="92675" y="1248032"/>
                  </a:cubicBezTo>
                  <a:cubicBezTo>
                    <a:pt x="77199" y="1259639"/>
                    <a:pt x="61474" y="1269613"/>
                    <a:pt x="49427" y="1285102"/>
                  </a:cubicBezTo>
                  <a:cubicBezTo>
                    <a:pt x="40309" y="1296825"/>
                    <a:pt x="24713" y="1322173"/>
                    <a:pt x="24713" y="1322173"/>
                  </a:cubicBezTo>
                  <a:cubicBezTo>
                    <a:pt x="22654" y="1328351"/>
                    <a:pt x="21100" y="1334722"/>
                    <a:pt x="18535" y="1340708"/>
                  </a:cubicBezTo>
                  <a:cubicBezTo>
                    <a:pt x="14907" y="1349173"/>
                    <a:pt x="9412" y="1356797"/>
                    <a:pt x="6178" y="1365421"/>
                  </a:cubicBezTo>
                  <a:cubicBezTo>
                    <a:pt x="3196" y="1373372"/>
                    <a:pt x="2059" y="1381897"/>
                    <a:pt x="0" y="1390135"/>
                  </a:cubicBezTo>
                  <a:cubicBezTo>
                    <a:pt x="4119" y="1470454"/>
                    <a:pt x="6759" y="1550862"/>
                    <a:pt x="12356" y="1631092"/>
                  </a:cubicBezTo>
                  <a:cubicBezTo>
                    <a:pt x="12947" y="1639563"/>
                    <a:pt x="15554" y="1647854"/>
                    <a:pt x="18535" y="1655805"/>
                  </a:cubicBezTo>
                  <a:cubicBezTo>
                    <a:pt x="21769" y="1664429"/>
                    <a:pt x="26772" y="1672281"/>
                    <a:pt x="30891" y="1680519"/>
                  </a:cubicBezTo>
                  <a:cubicBezTo>
                    <a:pt x="28832" y="1703173"/>
                    <a:pt x="27371" y="1725889"/>
                    <a:pt x="24713" y="1748481"/>
                  </a:cubicBezTo>
                  <a:cubicBezTo>
                    <a:pt x="21045" y="1779658"/>
                    <a:pt x="12717" y="1810642"/>
                    <a:pt x="6178" y="1841156"/>
                  </a:cubicBezTo>
                  <a:cubicBezTo>
                    <a:pt x="3978" y="1851424"/>
                    <a:pt x="2059" y="1861751"/>
                    <a:pt x="0" y="1872048"/>
                  </a:cubicBezTo>
                  <a:cubicBezTo>
                    <a:pt x="4119" y="1923535"/>
                    <a:pt x="7041" y="1975131"/>
                    <a:pt x="12356" y="2026508"/>
                  </a:cubicBezTo>
                  <a:cubicBezTo>
                    <a:pt x="13230" y="2034954"/>
                    <a:pt x="14322" y="2043849"/>
                    <a:pt x="18535" y="2051221"/>
                  </a:cubicBezTo>
                  <a:cubicBezTo>
                    <a:pt x="22870" y="2058807"/>
                    <a:pt x="31384" y="2063122"/>
                    <a:pt x="37070" y="2069756"/>
                  </a:cubicBezTo>
                  <a:cubicBezTo>
                    <a:pt x="43771" y="2077574"/>
                    <a:pt x="49427" y="2086232"/>
                    <a:pt x="55605" y="2094470"/>
                  </a:cubicBezTo>
                  <a:cubicBezTo>
                    <a:pt x="57664" y="2100648"/>
                    <a:pt x="58170" y="2107586"/>
                    <a:pt x="61783" y="2113005"/>
                  </a:cubicBezTo>
                  <a:cubicBezTo>
                    <a:pt x="66630" y="2120275"/>
                    <a:pt x="74633" y="2124906"/>
                    <a:pt x="80319" y="2131540"/>
                  </a:cubicBezTo>
                  <a:cubicBezTo>
                    <a:pt x="87021" y="2139358"/>
                    <a:pt x="92676" y="2148016"/>
                    <a:pt x="98854" y="2156254"/>
                  </a:cubicBezTo>
                  <a:cubicBezTo>
                    <a:pt x="100913" y="2162432"/>
                    <a:pt x="102120" y="2168964"/>
                    <a:pt x="105032" y="2174789"/>
                  </a:cubicBezTo>
                  <a:cubicBezTo>
                    <a:pt x="109547" y="2183820"/>
                    <a:pt x="131729" y="2212445"/>
                    <a:pt x="135924" y="2218038"/>
                  </a:cubicBezTo>
                  <a:cubicBezTo>
                    <a:pt x="137983" y="2226276"/>
                    <a:pt x="140437" y="2234425"/>
                    <a:pt x="142102" y="2242751"/>
                  </a:cubicBezTo>
                  <a:cubicBezTo>
                    <a:pt x="144559" y="2255035"/>
                    <a:pt x="144320" y="2267937"/>
                    <a:pt x="148281" y="2279821"/>
                  </a:cubicBezTo>
                  <a:cubicBezTo>
                    <a:pt x="150629" y="2286865"/>
                    <a:pt x="156518" y="2292178"/>
                    <a:pt x="160637" y="2298356"/>
                  </a:cubicBezTo>
                  <a:cubicBezTo>
                    <a:pt x="173498" y="2349795"/>
                    <a:pt x="157838" y="2298935"/>
                    <a:pt x="179173" y="2341605"/>
                  </a:cubicBezTo>
                  <a:cubicBezTo>
                    <a:pt x="188377" y="2360013"/>
                    <a:pt x="182278" y="2366852"/>
                    <a:pt x="197708" y="2384854"/>
                  </a:cubicBezTo>
                  <a:cubicBezTo>
                    <a:pt x="204409" y="2392672"/>
                    <a:pt x="214802" y="2396462"/>
                    <a:pt x="222421" y="2403389"/>
                  </a:cubicBezTo>
                  <a:cubicBezTo>
                    <a:pt x="237507" y="2417103"/>
                    <a:pt x="251254" y="2432222"/>
                    <a:pt x="265670" y="2446638"/>
                  </a:cubicBezTo>
                  <a:cubicBezTo>
                    <a:pt x="271848" y="2452816"/>
                    <a:pt x="276935" y="2460326"/>
                    <a:pt x="284205" y="2465173"/>
                  </a:cubicBezTo>
                  <a:lnTo>
                    <a:pt x="302740" y="2477529"/>
                  </a:lnTo>
                  <a:cubicBezTo>
                    <a:pt x="306859" y="2483708"/>
                    <a:pt x="310343" y="2490360"/>
                    <a:pt x="315097" y="2496065"/>
                  </a:cubicBezTo>
                  <a:cubicBezTo>
                    <a:pt x="350771" y="2538874"/>
                    <a:pt x="349068" y="2512670"/>
                    <a:pt x="432486" y="2502243"/>
                  </a:cubicBezTo>
                  <a:cubicBezTo>
                    <a:pt x="447562" y="2497218"/>
                    <a:pt x="457578" y="2495686"/>
                    <a:pt x="469556" y="2483708"/>
                  </a:cubicBezTo>
                  <a:cubicBezTo>
                    <a:pt x="526589" y="2426675"/>
                    <a:pt x="477191" y="2462143"/>
                    <a:pt x="518983" y="2434281"/>
                  </a:cubicBezTo>
                  <a:cubicBezTo>
                    <a:pt x="533676" y="2390207"/>
                    <a:pt x="512842" y="2443495"/>
                    <a:pt x="543697" y="2397210"/>
                  </a:cubicBezTo>
                  <a:cubicBezTo>
                    <a:pt x="562525" y="2368967"/>
                    <a:pt x="533106" y="2384264"/>
                    <a:pt x="568410" y="2372497"/>
                  </a:cubicBezTo>
                  <a:cubicBezTo>
                    <a:pt x="574589" y="2366319"/>
                    <a:pt x="579131" y="2357870"/>
                    <a:pt x="586946" y="2353962"/>
                  </a:cubicBezTo>
                  <a:cubicBezTo>
                    <a:pt x="600356" y="2347257"/>
                    <a:pt x="628812" y="2356534"/>
                    <a:pt x="630194" y="2341605"/>
                  </a:cubicBezTo>
                  <a:cubicBezTo>
                    <a:pt x="630405" y="2339322"/>
                    <a:pt x="637583" y="2093135"/>
                    <a:pt x="611659" y="1989438"/>
                  </a:cubicBezTo>
                  <a:cubicBezTo>
                    <a:pt x="608023" y="1974892"/>
                    <a:pt x="603421" y="1960605"/>
                    <a:pt x="599302" y="1946189"/>
                  </a:cubicBezTo>
                  <a:cubicBezTo>
                    <a:pt x="601362" y="1913238"/>
                    <a:pt x="601020" y="1880048"/>
                    <a:pt x="605481" y="1847335"/>
                  </a:cubicBezTo>
                  <a:cubicBezTo>
                    <a:pt x="607123" y="1835296"/>
                    <a:pt x="625109" y="1792086"/>
                    <a:pt x="630194" y="1779373"/>
                  </a:cubicBezTo>
                  <a:cubicBezTo>
                    <a:pt x="632254" y="1767016"/>
                    <a:pt x="631285" y="1753750"/>
                    <a:pt x="636373" y="1742302"/>
                  </a:cubicBezTo>
                  <a:cubicBezTo>
                    <a:pt x="639922" y="1734318"/>
                    <a:pt x="649314" y="1730479"/>
                    <a:pt x="654908" y="1723767"/>
                  </a:cubicBezTo>
                  <a:cubicBezTo>
                    <a:pt x="668588" y="1707350"/>
                    <a:pt x="668637" y="1699741"/>
                    <a:pt x="679621" y="1680519"/>
                  </a:cubicBezTo>
                  <a:cubicBezTo>
                    <a:pt x="691091" y="1660446"/>
                    <a:pt x="693473" y="1660488"/>
                    <a:pt x="710513" y="1643448"/>
                  </a:cubicBezTo>
                  <a:cubicBezTo>
                    <a:pt x="712643" y="1626404"/>
                    <a:pt x="713344" y="1594536"/>
                    <a:pt x="722870" y="1575486"/>
                  </a:cubicBezTo>
                  <a:cubicBezTo>
                    <a:pt x="726191" y="1568845"/>
                    <a:pt x="731108" y="1563129"/>
                    <a:pt x="735227" y="1556951"/>
                  </a:cubicBezTo>
                  <a:cubicBezTo>
                    <a:pt x="733516" y="1548397"/>
                    <a:pt x="728806" y="1518208"/>
                    <a:pt x="722870" y="1507524"/>
                  </a:cubicBezTo>
                  <a:cubicBezTo>
                    <a:pt x="715658" y="1494542"/>
                    <a:pt x="706394" y="1482811"/>
                    <a:pt x="698156" y="1470454"/>
                  </a:cubicBezTo>
                  <a:lnTo>
                    <a:pt x="685800" y="1451919"/>
                  </a:lnTo>
                  <a:cubicBezTo>
                    <a:pt x="683740" y="1439562"/>
                    <a:pt x="679308" y="1427372"/>
                    <a:pt x="679621" y="1414848"/>
                  </a:cubicBezTo>
                  <a:cubicBezTo>
                    <a:pt x="684441" y="1222042"/>
                    <a:pt x="670533" y="1269121"/>
                    <a:pt x="698156" y="1186248"/>
                  </a:cubicBezTo>
                  <a:cubicBezTo>
                    <a:pt x="700216" y="1159475"/>
                    <a:pt x="699921" y="1132416"/>
                    <a:pt x="704335" y="1105929"/>
                  </a:cubicBezTo>
                  <a:cubicBezTo>
                    <a:pt x="706158" y="1094990"/>
                    <a:pt x="716333" y="1086122"/>
                    <a:pt x="716691" y="1075038"/>
                  </a:cubicBezTo>
                  <a:cubicBezTo>
                    <a:pt x="721707" y="919539"/>
                    <a:pt x="716592" y="963129"/>
                    <a:pt x="704335" y="877329"/>
                  </a:cubicBezTo>
                  <a:cubicBezTo>
                    <a:pt x="701987" y="860892"/>
                    <a:pt x="701959" y="844065"/>
                    <a:pt x="698156" y="827902"/>
                  </a:cubicBezTo>
                  <a:cubicBezTo>
                    <a:pt x="691858" y="801134"/>
                    <a:pt x="677940" y="768095"/>
                    <a:pt x="667264" y="741405"/>
                  </a:cubicBezTo>
                  <a:cubicBezTo>
                    <a:pt x="665205" y="722870"/>
                    <a:pt x="664152" y="704195"/>
                    <a:pt x="661086" y="685800"/>
                  </a:cubicBezTo>
                  <a:cubicBezTo>
                    <a:pt x="660015" y="679376"/>
                    <a:pt x="656372" y="673611"/>
                    <a:pt x="654908" y="667265"/>
                  </a:cubicBezTo>
                  <a:cubicBezTo>
                    <a:pt x="650185" y="646800"/>
                    <a:pt x="646670" y="626076"/>
                    <a:pt x="642551" y="605481"/>
                  </a:cubicBezTo>
                  <a:cubicBezTo>
                    <a:pt x="618479" y="364762"/>
                    <a:pt x="621718" y="482179"/>
                    <a:pt x="630194" y="253313"/>
                  </a:cubicBezTo>
                  <a:cubicBezTo>
                    <a:pt x="628135" y="208005"/>
                    <a:pt x="627367" y="162620"/>
                    <a:pt x="624016" y="117389"/>
                  </a:cubicBezTo>
                  <a:cubicBezTo>
                    <a:pt x="623240" y="106916"/>
                    <a:pt x="623475" y="95357"/>
                    <a:pt x="617837" y="86497"/>
                  </a:cubicBezTo>
                  <a:cubicBezTo>
                    <a:pt x="590705" y="43861"/>
                    <a:pt x="588853" y="59254"/>
                    <a:pt x="562232" y="37070"/>
                  </a:cubicBezTo>
                  <a:cubicBezTo>
                    <a:pt x="546516" y="23973"/>
                    <a:pt x="544109" y="14298"/>
                    <a:pt x="525162" y="6178"/>
                  </a:cubicBezTo>
                  <a:cubicBezTo>
                    <a:pt x="517357" y="2833"/>
                    <a:pt x="508686" y="2059"/>
                    <a:pt x="500448" y="0"/>
                  </a:cubicBezTo>
                  <a:cubicBezTo>
                    <a:pt x="469556" y="4119"/>
                    <a:pt x="438514" y="7233"/>
                    <a:pt x="407773" y="12356"/>
                  </a:cubicBezTo>
                  <a:cubicBezTo>
                    <a:pt x="384478" y="16238"/>
                    <a:pt x="392050" y="20218"/>
                    <a:pt x="370702" y="30892"/>
                  </a:cubicBezTo>
                  <a:cubicBezTo>
                    <a:pt x="361840" y="35323"/>
                    <a:pt x="335371" y="41269"/>
                    <a:pt x="327454" y="43248"/>
                  </a:cubicBezTo>
                  <a:cubicBezTo>
                    <a:pt x="274336" y="78661"/>
                    <a:pt x="341543" y="36204"/>
                    <a:pt x="290383" y="61783"/>
                  </a:cubicBezTo>
                  <a:cubicBezTo>
                    <a:pt x="242464" y="85742"/>
                    <a:pt x="299911" y="64785"/>
                    <a:pt x="253313" y="80319"/>
                  </a:cubicBezTo>
                  <a:cubicBezTo>
                    <a:pt x="251254" y="88557"/>
                    <a:pt x="251845" y="97967"/>
                    <a:pt x="247135" y="105032"/>
                  </a:cubicBezTo>
                  <a:cubicBezTo>
                    <a:pt x="234327" y="124244"/>
                    <a:pt x="209384" y="117389"/>
                    <a:pt x="191529" y="117389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</p:grpSp>
      <p:pic>
        <p:nvPicPr>
          <p:cNvPr id="13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423" y="387400"/>
            <a:ext cx="1867289" cy="1647397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pic>
        <p:nvPicPr>
          <p:cNvPr id="15" name="Picture 2" descr="PLOS Medicine: The Alcohol Flushing Response: An Unrecognized Risk Factor  for Esophageal Cancer from Alcohol Consump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34" y="4868863"/>
            <a:ext cx="1907160" cy="17104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151" descr="gi13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33400"/>
            <a:ext cx="3800475" cy="574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151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816725" y="6376988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EFF2FD2-1E87-426D-950C-E1CE7D623003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81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sp>
        <p:nvSpPr>
          <p:cNvPr id="154" name="153 Sol Ok"/>
          <p:cNvSpPr/>
          <p:nvPr/>
        </p:nvSpPr>
        <p:spPr>
          <a:xfrm rot="19140000">
            <a:off x="2632075" y="2413000"/>
            <a:ext cx="285750" cy="252413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01382" name="154 Metin kutusu"/>
          <p:cNvSpPr txBox="1">
            <a:spLocks noChangeArrowheads="1"/>
          </p:cNvSpPr>
          <p:nvPr/>
        </p:nvSpPr>
        <p:spPr bwMode="auto">
          <a:xfrm>
            <a:off x="1631950" y="180975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E</a:t>
            </a:r>
          </a:p>
        </p:txBody>
      </p:sp>
      <p:sp>
        <p:nvSpPr>
          <p:cNvPr id="101383" name="155 Metin kutusu"/>
          <p:cNvSpPr txBox="1">
            <a:spLocks noChangeArrowheads="1"/>
          </p:cNvSpPr>
          <p:nvPr/>
        </p:nvSpPr>
        <p:spPr bwMode="auto">
          <a:xfrm>
            <a:off x="2698750" y="3959225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S</a:t>
            </a:r>
          </a:p>
        </p:txBody>
      </p:sp>
      <p:grpSp>
        <p:nvGrpSpPr>
          <p:cNvPr id="4" name="Grup 3"/>
          <p:cNvGrpSpPr/>
          <p:nvPr/>
        </p:nvGrpSpPr>
        <p:grpSpPr>
          <a:xfrm>
            <a:off x="1795161" y="2456193"/>
            <a:ext cx="1458856" cy="1304594"/>
            <a:chOff x="1649627" y="2505406"/>
            <a:chExt cx="1458856" cy="1304594"/>
          </a:xfrm>
          <a:solidFill>
            <a:schemeClr val="accent1">
              <a:lumMod val="90000"/>
              <a:alpha val="56000"/>
            </a:schemeClr>
          </a:solidFill>
        </p:grpSpPr>
        <p:sp>
          <p:nvSpPr>
            <p:cNvPr id="2" name="Serbest Form 1"/>
            <p:cNvSpPr/>
            <p:nvPr/>
          </p:nvSpPr>
          <p:spPr>
            <a:xfrm>
              <a:off x="1649627" y="2728784"/>
              <a:ext cx="896066" cy="1081216"/>
            </a:xfrm>
            <a:custGeom>
              <a:avLst/>
              <a:gdLst>
                <a:gd name="connsiteX0" fmla="*/ 0 w 896066"/>
                <a:gd name="connsiteY0" fmla="*/ 0 h 1081216"/>
                <a:gd name="connsiteX1" fmla="*/ 24714 w 896066"/>
                <a:gd name="connsiteY1" fmla="*/ 37070 h 1081216"/>
                <a:gd name="connsiteX2" fmla="*/ 30892 w 896066"/>
                <a:gd name="connsiteY2" fmla="*/ 55605 h 1081216"/>
                <a:gd name="connsiteX3" fmla="*/ 49427 w 896066"/>
                <a:gd name="connsiteY3" fmla="*/ 61783 h 1081216"/>
                <a:gd name="connsiteX4" fmla="*/ 61784 w 896066"/>
                <a:gd name="connsiteY4" fmla="*/ 80319 h 1081216"/>
                <a:gd name="connsiteX5" fmla="*/ 92676 w 896066"/>
                <a:gd name="connsiteY5" fmla="*/ 123567 h 1081216"/>
                <a:gd name="connsiteX6" fmla="*/ 154459 w 896066"/>
                <a:gd name="connsiteY6" fmla="*/ 135924 h 1081216"/>
                <a:gd name="connsiteX7" fmla="*/ 172995 w 896066"/>
                <a:gd name="connsiteY7" fmla="*/ 142102 h 1081216"/>
                <a:gd name="connsiteX8" fmla="*/ 247135 w 896066"/>
                <a:gd name="connsiteY8" fmla="*/ 129746 h 1081216"/>
                <a:gd name="connsiteX9" fmla="*/ 358346 w 896066"/>
                <a:gd name="connsiteY9" fmla="*/ 154459 h 1081216"/>
                <a:gd name="connsiteX10" fmla="*/ 376881 w 896066"/>
                <a:gd name="connsiteY10" fmla="*/ 197708 h 1081216"/>
                <a:gd name="connsiteX11" fmla="*/ 407773 w 896066"/>
                <a:gd name="connsiteY11" fmla="*/ 240956 h 1081216"/>
                <a:gd name="connsiteX12" fmla="*/ 432487 w 896066"/>
                <a:gd name="connsiteY12" fmla="*/ 321275 h 1081216"/>
                <a:gd name="connsiteX13" fmla="*/ 451022 w 896066"/>
                <a:gd name="connsiteY13" fmla="*/ 327454 h 1081216"/>
                <a:gd name="connsiteX14" fmla="*/ 457200 w 896066"/>
                <a:gd name="connsiteY14" fmla="*/ 345989 h 1081216"/>
                <a:gd name="connsiteX15" fmla="*/ 488092 w 896066"/>
                <a:gd name="connsiteY15" fmla="*/ 383059 h 1081216"/>
                <a:gd name="connsiteX16" fmla="*/ 512805 w 896066"/>
                <a:gd name="connsiteY16" fmla="*/ 463378 h 1081216"/>
                <a:gd name="connsiteX17" fmla="*/ 518984 w 896066"/>
                <a:gd name="connsiteY17" fmla="*/ 481913 h 1081216"/>
                <a:gd name="connsiteX18" fmla="*/ 531341 w 896066"/>
                <a:gd name="connsiteY18" fmla="*/ 500448 h 1081216"/>
                <a:gd name="connsiteX19" fmla="*/ 543697 w 896066"/>
                <a:gd name="connsiteY19" fmla="*/ 543697 h 1081216"/>
                <a:gd name="connsiteX20" fmla="*/ 574589 w 896066"/>
                <a:gd name="connsiteY20" fmla="*/ 586946 h 1081216"/>
                <a:gd name="connsiteX21" fmla="*/ 593124 w 896066"/>
                <a:gd name="connsiteY21" fmla="*/ 605481 h 1081216"/>
                <a:gd name="connsiteX22" fmla="*/ 624016 w 896066"/>
                <a:gd name="connsiteY22" fmla="*/ 636373 h 1081216"/>
                <a:gd name="connsiteX23" fmla="*/ 636373 w 896066"/>
                <a:gd name="connsiteY23" fmla="*/ 654908 h 1081216"/>
                <a:gd name="connsiteX24" fmla="*/ 679622 w 896066"/>
                <a:gd name="connsiteY24" fmla="*/ 679621 h 1081216"/>
                <a:gd name="connsiteX25" fmla="*/ 710514 w 896066"/>
                <a:gd name="connsiteY25" fmla="*/ 716691 h 1081216"/>
                <a:gd name="connsiteX26" fmla="*/ 747584 w 896066"/>
                <a:gd name="connsiteY26" fmla="*/ 741405 h 1081216"/>
                <a:gd name="connsiteX27" fmla="*/ 759941 w 896066"/>
                <a:gd name="connsiteY27" fmla="*/ 759940 h 1081216"/>
                <a:gd name="connsiteX28" fmla="*/ 846438 w 896066"/>
                <a:gd name="connsiteY28" fmla="*/ 778475 h 1081216"/>
                <a:gd name="connsiteX29" fmla="*/ 883508 w 896066"/>
                <a:gd name="connsiteY29" fmla="*/ 790832 h 1081216"/>
                <a:gd name="connsiteX30" fmla="*/ 889687 w 896066"/>
                <a:gd name="connsiteY30" fmla="*/ 834081 h 1081216"/>
                <a:gd name="connsiteX31" fmla="*/ 852616 w 896066"/>
                <a:gd name="connsiteY31" fmla="*/ 864973 h 1081216"/>
                <a:gd name="connsiteX32" fmla="*/ 840259 w 896066"/>
                <a:gd name="connsiteY32" fmla="*/ 883508 h 1081216"/>
                <a:gd name="connsiteX33" fmla="*/ 803189 w 896066"/>
                <a:gd name="connsiteY33" fmla="*/ 920578 h 1081216"/>
                <a:gd name="connsiteX34" fmla="*/ 778476 w 896066"/>
                <a:gd name="connsiteY34" fmla="*/ 957648 h 1081216"/>
                <a:gd name="connsiteX35" fmla="*/ 766119 w 896066"/>
                <a:gd name="connsiteY35" fmla="*/ 976183 h 1081216"/>
                <a:gd name="connsiteX36" fmla="*/ 710514 w 896066"/>
                <a:gd name="connsiteY36" fmla="*/ 1007075 h 1081216"/>
                <a:gd name="connsiteX37" fmla="*/ 698157 w 896066"/>
                <a:gd name="connsiteY37" fmla="*/ 1025610 h 1081216"/>
                <a:gd name="connsiteX38" fmla="*/ 661087 w 896066"/>
                <a:gd name="connsiteY38" fmla="*/ 1044146 h 1081216"/>
                <a:gd name="connsiteX39" fmla="*/ 648730 w 896066"/>
                <a:gd name="connsiteY39" fmla="*/ 1062681 h 1081216"/>
                <a:gd name="connsiteX40" fmla="*/ 630195 w 896066"/>
                <a:gd name="connsiteY40" fmla="*/ 1068859 h 1081216"/>
                <a:gd name="connsiteX41" fmla="*/ 611659 w 896066"/>
                <a:gd name="connsiteY41" fmla="*/ 1081216 h 1081216"/>
                <a:gd name="connsiteX42" fmla="*/ 568411 w 896066"/>
                <a:gd name="connsiteY42" fmla="*/ 1050324 h 1081216"/>
                <a:gd name="connsiteX43" fmla="*/ 562232 w 896066"/>
                <a:gd name="connsiteY43" fmla="*/ 1031789 h 1081216"/>
                <a:gd name="connsiteX44" fmla="*/ 543697 w 896066"/>
                <a:gd name="connsiteY44" fmla="*/ 1019432 h 1081216"/>
                <a:gd name="connsiteX45" fmla="*/ 506627 w 896066"/>
                <a:gd name="connsiteY45" fmla="*/ 982362 h 1081216"/>
                <a:gd name="connsiteX46" fmla="*/ 475735 w 896066"/>
                <a:gd name="connsiteY46" fmla="*/ 957648 h 1081216"/>
                <a:gd name="connsiteX47" fmla="*/ 420130 w 896066"/>
                <a:gd name="connsiteY47" fmla="*/ 902043 h 1081216"/>
                <a:gd name="connsiteX48" fmla="*/ 401595 w 896066"/>
                <a:gd name="connsiteY48" fmla="*/ 883508 h 1081216"/>
                <a:gd name="connsiteX49" fmla="*/ 376881 w 896066"/>
                <a:gd name="connsiteY49" fmla="*/ 858794 h 1081216"/>
                <a:gd name="connsiteX50" fmla="*/ 370703 w 896066"/>
                <a:gd name="connsiteY50" fmla="*/ 840259 h 1081216"/>
                <a:gd name="connsiteX51" fmla="*/ 358346 w 896066"/>
                <a:gd name="connsiteY51" fmla="*/ 821724 h 1081216"/>
                <a:gd name="connsiteX52" fmla="*/ 327454 w 896066"/>
                <a:gd name="connsiteY52" fmla="*/ 759940 h 1081216"/>
                <a:gd name="connsiteX53" fmla="*/ 308919 w 896066"/>
                <a:gd name="connsiteY53" fmla="*/ 753762 h 1081216"/>
                <a:gd name="connsiteX54" fmla="*/ 296562 w 896066"/>
                <a:gd name="connsiteY54" fmla="*/ 735227 h 1081216"/>
                <a:gd name="connsiteX55" fmla="*/ 290384 w 896066"/>
                <a:gd name="connsiteY55" fmla="*/ 716691 h 1081216"/>
                <a:gd name="connsiteX56" fmla="*/ 253314 w 896066"/>
                <a:gd name="connsiteY56" fmla="*/ 679621 h 1081216"/>
                <a:gd name="connsiteX57" fmla="*/ 216243 w 896066"/>
                <a:gd name="connsiteY57" fmla="*/ 630194 h 1081216"/>
                <a:gd name="connsiteX58" fmla="*/ 203887 w 896066"/>
                <a:gd name="connsiteY58" fmla="*/ 593124 h 1081216"/>
                <a:gd name="connsiteX59" fmla="*/ 191530 w 896066"/>
                <a:gd name="connsiteY59" fmla="*/ 568410 h 1081216"/>
                <a:gd name="connsiteX60" fmla="*/ 185351 w 896066"/>
                <a:gd name="connsiteY60" fmla="*/ 543697 h 1081216"/>
                <a:gd name="connsiteX61" fmla="*/ 172995 w 896066"/>
                <a:gd name="connsiteY61" fmla="*/ 500448 h 1081216"/>
                <a:gd name="connsiteX62" fmla="*/ 160638 w 896066"/>
                <a:gd name="connsiteY62" fmla="*/ 407773 h 1081216"/>
                <a:gd name="connsiteX63" fmla="*/ 148281 w 896066"/>
                <a:gd name="connsiteY63" fmla="*/ 383059 h 1081216"/>
                <a:gd name="connsiteX64" fmla="*/ 129746 w 896066"/>
                <a:gd name="connsiteY64" fmla="*/ 345989 h 1081216"/>
                <a:gd name="connsiteX65" fmla="*/ 111211 w 896066"/>
                <a:gd name="connsiteY65" fmla="*/ 333632 h 1081216"/>
                <a:gd name="connsiteX66" fmla="*/ 105032 w 896066"/>
                <a:gd name="connsiteY66" fmla="*/ 315097 h 1081216"/>
                <a:gd name="connsiteX67" fmla="*/ 98854 w 896066"/>
                <a:gd name="connsiteY67" fmla="*/ 284205 h 1081216"/>
                <a:gd name="connsiteX68" fmla="*/ 80319 w 896066"/>
                <a:gd name="connsiteY68" fmla="*/ 278027 h 1081216"/>
                <a:gd name="connsiteX69" fmla="*/ 67962 w 896066"/>
                <a:gd name="connsiteY69" fmla="*/ 253313 h 1081216"/>
                <a:gd name="connsiteX70" fmla="*/ 61784 w 896066"/>
                <a:gd name="connsiteY70" fmla="*/ 234778 h 1081216"/>
                <a:gd name="connsiteX71" fmla="*/ 49427 w 896066"/>
                <a:gd name="connsiteY71" fmla="*/ 216243 h 1081216"/>
                <a:gd name="connsiteX72" fmla="*/ 37070 w 896066"/>
                <a:gd name="connsiteY72" fmla="*/ 154459 h 1081216"/>
                <a:gd name="connsiteX73" fmla="*/ 37070 w 896066"/>
                <a:gd name="connsiteY73" fmla="*/ 111210 h 108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896066" h="1081216">
                  <a:moveTo>
                    <a:pt x="0" y="0"/>
                  </a:moveTo>
                  <a:cubicBezTo>
                    <a:pt x="8238" y="12357"/>
                    <a:pt x="17502" y="24088"/>
                    <a:pt x="24714" y="37070"/>
                  </a:cubicBezTo>
                  <a:cubicBezTo>
                    <a:pt x="27877" y="42763"/>
                    <a:pt x="26287" y="51000"/>
                    <a:pt x="30892" y="55605"/>
                  </a:cubicBezTo>
                  <a:cubicBezTo>
                    <a:pt x="35497" y="60210"/>
                    <a:pt x="43249" y="59724"/>
                    <a:pt x="49427" y="61783"/>
                  </a:cubicBezTo>
                  <a:cubicBezTo>
                    <a:pt x="53546" y="67962"/>
                    <a:pt x="58768" y="73533"/>
                    <a:pt x="61784" y="80319"/>
                  </a:cubicBezTo>
                  <a:cubicBezTo>
                    <a:pt x="78417" y="117743"/>
                    <a:pt x="60676" y="116182"/>
                    <a:pt x="92676" y="123567"/>
                  </a:cubicBezTo>
                  <a:cubicBezTo>
                    <a:pt x="113140" y="128290"/>
                    <a:pt x="133995" y="131201"/>
                    <a:pt x="154459" y="135924"/>
                  </a:cubicBezTo>
                  <a:cubicBezTo>
                    <a:pt x="160805" y="137388"/>
                    <a:pt x="166816" y="140043"/>
                    <a:pt x="172995" y="142102"/>
                  </a:cubicBezTo>
                  <a:cubicBezTo>
                    <a:pt x="197708" y="137983"/>
                    <a:pt x="222081" y="129746"/>
                    <a:pt x="247135" y="129746"/>
                  </a:cubicBezTo>
                  <a:cubicBezTo>
                    <a:pt x="262828" y="129746"/>
                    <a:pt x="339279" y="149692"/>
                    <a:pt x="358346" y="154459"/>
                  </a:cubicBezTo>
                  <a:cubicBezTo>
                    <a:pt x="389369" y="200992"/>
                    <a:pt x="352943" y="141852"/>
                    <a:pt x="376881" y="197708"/>
                  </a:cubicBezTo>
                  <a:cubicBezTo>
                    <a:pt x="379892" y="204734"/>
                    <a:pt x="405664" y="238144"/>
                    <a:pt x="407773" y="240956"/>
                  </a:cubicBezTo>
                  <a:cubicBezTo>
                    <a:pt x="411982" y="257795"/>
                    <a:pt x="426697" y="319345"/>
                    <a:pt x="432487" y="321275"/>
                  </a:cubicBezTo>
                  <a:lnTo>
                    <a:pt x="451022" y="327454"/>
                  </a:lnTo>
                  <a:cubicBezTo>
                    <a:pt x="453081" y="333632"/>
                    <a:pt x="454288" y="340164"/>
                    <a:pt x="457200" y="345989"/>
                  </a:cubicBezTo>
                  <a:cubicBezTo>
                    <a:pt x="465801" y="363191"/>
                    <a:pt x="474429" y="369396"/>
                    <a:pt x="488092" y="383059"/>
                  </a:cubicBezTo>
                  <a:cubicBezTo>
                    <a:pt x="499007" y="426724"/>
                    <a:pt x="491586" y="399724"/>
                    <a:pt x="512805" y="463378"/>
                  </a:cubicBezTo>
                  <a:cubicBezTo>
                    <a:pt x="514865" y="469556"/>
                    <a:pt x="515371" y="476494"/>
                    <a:pt x="518984" y="481913"/>
                  </a:cubicBezTo>
                  <a:lnTo>
                    <a:pt x="531341" y="500448"/>
                  </a:lnTo>
                  <a:cubicBezTo>
                    <a:pt x="533320" y="508365"/>
                    <a:pt x="539265" y="534834"/>
                    <a:pt x="543697" y="543697"/>
                  </a:cubicBezTo>
                  <a:cubicBezTo>
                    <a:pt x="547607" y="551518"/>
                    <a:pt x="571233" y="583031"/>
                    <a:pt x="574589" y="586946"/>
                  </a:cubicBezTo>
                  <a:cubicBezTo>
                    <a:pt x="580275" y="593580"/>
                    <a:pt x="587530" y="598769"/>
                    <a:pt x="593124" y="605481"/>
                  </a:cubicBezTo>
                  <a:cubicBezTo>
                    <a:pt x="618867" y="636373"/>
                    <a:pt x="590035" y="613719"/>
                    <a:pt x="624016" y="636373"/>
                  </a:cubicBezTo>
                  <a:cubicBezTo>
                    <a:pt x="628135" y="642551"/>
                    <a:pt x="631122" y="649657"/>
                    <a:pt x="636373" y="654908"/>
                  </a:cubicBezTo>
                  <a:cubicBezTo>
                    <a:pt x="650964" y="669498"/>
                    <a:pt x="662665" y="667509"/>
                    <a:pt x="679622" y="679621"/>
                  </a:cubicBezTo>
                  <a:cubicBezTo>
                    <a:pt x="739838" y="722632"/>
                    <a:pt x="662350" y="674547"/>
                    <a:pt x="710514" y="716691"/>
                  </a:cubicBezTo>
                  <a:cubicBezTo>
                    <a:pt x="721690" y="726470"/>
                    <a:pt x="747584" y="741405"/>
                    <a:pt x="747584" y="741405"/>
                  </a:cubicBezTo>
                  <a:cubicBezTo>
                    <a:pt x="751703" y="747583"/>
                    <a:pt x="753450" y="756334"/>
                    <a:pt x="759941" y="759940"/>
                  </a:cubicBezTo>
                  <a:cubicBezTo>
                    <a:pt x="779760" y="770951"/>
                    <a:pt x="824704" y="775370"/>
                    <a:pt x="846438" y="778475"/>
                  </a:cubicBezTo>
                  <a:cubicBezTo>
                    <a:pt x="858795" y="782594"/>
                    <a:pt x="872463" y="783929"/>
                    <a:pt x="883508" y="790832"/>
                  </a:cubicBezTo>
                  <a:cubicBezTo>
                    <a:pt x="900252" y="801297"/>
                    <a:pt x="898036" y="819471"/>
                    <a:pt x="889687" y="834081"/>
                  </a:cubicBezTo>
                  <a:cubicBezTo>
                    <a:pt x="882369" y="846887"/>
                    <a:pt x="864425" y="857100"/>
                    <a:pt x="852616" y="864973"/>
                  </a:cubicBezTo>
                  <a:cubicBezTo>
                    <a:pt x="848497" y="871151"/>
                    <a:pt x="845192" y="877958"/>
                    <a:pt x="840259" y="883508"/>
                  </a:cubicBezTo>
                  <a:cubicBezTo>
                    <a:pt x="828649" y="896569"/>
                    <a:pt x="803189" y="920578"/>
                    <a:pt x="803189" y="920578"/>
                  </a:cubicBezTo>
                  <a:cubicBezTo>
                    <a:pt x="792332" y="953151"/>
                    <a:pt x="804187" y="926795"/>
                    <a:pt x="778476" y="957648"/>
                  </a:cubicBezTo>
                  <a:cubicBezTo>
                    <a:pt x="773722" y="963352"/>
                    <a:pt x="771707" y="971293"/>
                    <a:pt x="766119" y="976183"/>
                  </a:cubicBezTo>
                  <a:cubicBezTo>
                    <a:pt x="739971" y="999063"/>
                    <a:pt x="735972" y="998589"/>
                    <a:pt x="710514" y="1007075"/>
                  </a:cubicBezTo>
                  <a:cubicBezTo>
                    <a:pt x="706395" y="1013253"/>
                    <a:pt x="703408" y="1020359"/>
                    <a:pt x="698157" y="1025610"/>
                  </a:cubicBezTo>
                  <a:cubicBezTo>
                    <a:pt x="686180" y="1037587"/>
                    <a:pt x="676162" y="1039120"/>
                    <a:pt x="661087" y="1044146"/>
                  </a:cubicBezTo>
                  <a:cubicBezTo>
                    <a:pt x="656968" y="1050324"/>
                    <a:pt x="654528" y="1058042"/>
                    <a:pt x="648730" y="1062681"/>
                  </a:cubicBezTo>
                  <a:cubicBezTo>
                    <a:pt x="643645" y="1066749"/>
                    <a:pt x="636020" y="1065947"/>
                    <a:pt x="630195" y="1068859"/>
                  </a:cubicBezTo>
                  <a:cubicBezTo>
                    <a:pt x="623553" y="1072180"/>
                    <a:pt x="617838" y="1077097"/>
                    <a:pt x="611659" y="1081216"/>
                  </a:cubicBezTo>
                  <a:cubicBezTo>
                    <a:pt x="592332" y="1071552"/>
                    <a:pt x="580935" y="1069109"/>
                    <a:pt x="568411" y="1050324"/>
                  </a:cubicBezTo>
                  <a:cubicBezTo>
                    <a:pt x="564798" y="1044905"/>
                    <a:pt x="566300" y="1036874"/>
                    <a:pt x="562232" y="1031789"/>
                  </a:cubicBezTo>
                  <a:cubicBezTo>
                    <a:pt x="557593" y="1025991"/>
                    <a:pt x="549247" y="1024365"/>
                    <a:pt x="543697" y="1019432"/>
                  </a:cubicBezTo>
                  <a:cubicBezTo>
                    <a:pt x="530636" y="1007822"/>
                    <a:pt x="516321" y="996902"/>
                    <a:pt x="506627" y="982362"/>
                  </a:cubicBezTo>
                  <a:cubicBezTo>
                    <a:pt x="490657" y="958408"/>
                    <a:pt x="501314" y="966175"/>
                    <a:pt x="475735" y="957648"/>
                  </a:cubicBezTo>
                  <a:lnTo>
                    <a:pt x="420130" y="902043"/>
                  </a:lnTo>
                  <a:lnTo>
                    <a:pt x="401595" y="883508"/>
                  </a:lnTo>
                  <a:cubicBezTo>
                    <a:pt x="385117" y="834079"/>
                    <a:pt x="409834" y="891748"/>
                    <a:pt x="376881" y="858794"/>
                  </a:cubicBezTo>
                  <a:cubicBezTo>
                    <a:pt x="372276" y="854189"/>
                    <a:pt x="373615" y="846084"/>
                    <a:pt x="370703" y="840259"/>
                  </a:cubicBezTo>
                  <a:cubicBezTo>
                    <a:pt x="367382" y="833617"/>
                    <a:pt x="362465" y="827902"/>
                    <a:pt x="358346" y="821724"/>
                  </a:cubicBezTo>
                  <a:cubicBezTo>
                    <a:pt x="353919" y="804014"/>
                    <a:pt x="347517" y="766627"/>
                    <a:pt x="327454" y="759940"/>
                  </a:cubicBezTo>
                  <a:lnTo>
                    <a:pt x="308919" y="753762"/>
                  </a:lnTo>
                  <a:cubicBezTo>
                    <a:pt x="304800" y="747584"/>
                    <a:pt x="299883" y="741869"/>
                    <a:pt x="296562" y="735227"/>
                  </a:cubicBezTo>
                  <a:cubicBezTo>
                    <a:pt x="293649" y="729402"/>
                    <a:pt x="294382" y="721832"/>
                    <a:pt x="290384" y="716691"/>
                  </a:cubicBezTo>
                  <a:cubicBezTo>
                    <a:pt x="279656" y="702897"/>
                    <a:pt x="263799" y="693601"/>
                    <a:pt x="253314" y="679621"/>
                  </a:cubicBezTo>
                  <a:lnTo>
                    <a:pt x="216243" y="630194"/>
                  </a:lnTo>
                  <a:cubicBezTo>
                    <a:pt x="212124" y="617837"/>
                    <a:pt x="209712" y="604774"/>
                    <a:pt x="203887" y="593124"/>
                  </a:cubicBezTo>
                  <a:cubicBezTo>
                    <a:pt x="199768" y="584886"/>
                    <a:pt x="194764" y="577034"/>
                    <a:pt x="191530" y="568410"/>
                  </a:cubicBezTo>
                  <a:cubicBezTo>
                    <a:pt x="188548" y="560459"/>
                    <a:pt x="187585" y="551889"/>
                    <a:pt x="185351" y="543697"/>
                  </a:cubicBezTo>
                  <a:cubicBezTo>
                    <a:pt x="181406" y="529232"/>
                    <a:pt x="177114" y="514864"/>
                    <a:pt x="172995" y="500448"/>
                  </a:cubicBezTo>
                  <a:cubicBezTo>
                    <a:pt x="171537" y="485871"/>
                    <a:pt x="167949" y="429707"/>
                    <a:pt x="160638" y="407773"/>
                  </a:cubicBezTo>
                  <a:cubicBezTo>
                    <a:pt x="157725" y="399035"/>
                    <a:pt x="151909" y="391525"/>
                    <a:pt x="148281" y="383059"/>
                  </a:cubicBezTo>
                  <a:cubicBezTo>
                    <a:pt x="140743" y="365470"/>
                    <a:pt x="144589" y="360832"/>
                    <a:pt x="129746" y="345989"/>
                  </a:cubicBezTo>
                  <a:cubicBezTo>
                    <a:pt x="124495" y="340738"/>
                    <a:pt x="117389" y="337751"/>
                    <a:pt x="111211" y="333632"/>
                  </a:cubicBezTo>
                  <a:cubicBezTo>
                    <a:pt x="109151" y="327454"/>
                    <a:pt x="106612" y="321415"/>
                    <a:pt x="105032" y="315097"/>
                  </a:cubicBezTo>
                  <a:cubicBezTo>
                    <a:pt x="102485" y="304909"/>
                    <a:pt x="104679" y="292943"/>
                    <a:pt x="98854" y="284205"/>
                  </a:cubicBezTo>
                  <a:cubicBezTo>
                    <a:pt x="95242" y="278786"/>
                    <a:pt x="86497" y="280086"/>
                    <a:pt x="80319" y="278027"/>
                  </a:cubicBezTo>
                  <a:cubicBezTo>
                    <a:pt x="76200" y="269789"/>
                    <a:pt x="71590" y="261779"/>
                    <a:pt x="67962" y="253313"/>
                  </a:cubicBezTo>
                  <a:cubicBezTo>
                    <a:pt x="65397" y="247327"/>
                    <a:pt x="64696" y="240603"/>
                    <a:pt x="61784" y="234778"/>
                  </a:cubicBezTo>
                  <a:cubicBezTo>
                    <a:pt x="58463" y="228136"/>
                    <a:pt x="53546" y="222421"/>
                    <a:pt x="49427" y="216243"/>
                  </a:cubicBezTo>
                  <a:cubicBezTo>
                    <a:pt x="40665" y="189955"/>
                    <a:pt x="39652" y="190599"/>
                    <a:pt x="37070" y="154459"/>
                  </a:cubicBezTo>
                  <a:cubicBezTo>
                    <a:pt x="36043" y="140079"/>
                    <a:pt x="37070" y="125626"/>
                    <a:pt x="37070" y="111210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3" name="Serbest Form 2"/>
            <p:cNvSpPr/>
            <p:nvPr/>
          </p:nvSpPr>
          <p:spPr>
            <a:xfrm rot="186343">
              <a:off x="2057400" y="2505406"/>
              <a:ext cx="1051083" cy="1013254"/>
            </a:xfrm>
            <a:custGeom>
              <a:avLst/>
              <a:gdLst>
                <a:gd name="connsiteX0" fmla="*/ 222422 w 1075797"/>
                <a:gd name="connsiteY0" fmla="*/ 80319 h 1190782"/>
                <a:gd name="connsiteX1" fmla="*/ 86498 w 1075797"/>
                <a:gd name="connsiteY1" fmla="*/ 86497 h 1190782"/>
                <a:gd name="connsiteX2" fmla="*/ 67963 w 1075797"/>
                <a:gd name="connsiteY2" fmla="*/ 98854 h 1190782"/>
                <a:gd name="connsiteX3" fmla="*/ 49428 w 1075797"/>
                <a:gd name="connsiteY3" fmla="*/ 105032 h 1190782"/>
                <a:gd name="connsiteX4" fmla="*/ 0 w 1075797"/>
                <a:gd name="connsiteY4" fmla="*/ 148281 h 1190782"/>
                <a:gd name="connsiteX5" fmla="*/ 18536 w 1075797"/>
                <a:gd name="connsiteY5" fmla="*/ 284205 h 1190782"/>
                <a:gd name="connsiteX6" fmla="*/ 24714 w 1075797"/>
                <a:gd name="connsiteY6" fmla="*/ 302740 h 1190782"/>
                <a:gd name="connsiteX7" fmla="*/ 43249 w 1075797"/>
                <a:gd name="connsiteY7" fmla="*/ 315097 h 1190782"/>
                <a:gd name="connsiteX8" fmla="*/ 61784 w 1075797"/>
                <a:gd name="connsiteY8" fmla="*/ 333632 h 1190782"/>
                <a:gd name="connsiteX9" fmla="*/ 67963 w 1075797"/>
                <a:gd name="connsiteY9" fmla="*/ 407773 h 1190782"/>
                <a:gd name="connsiteX10" fmla="*/ 80319 w 1075797"/>
                <a:gd name="connsiteY10" fmla="*/ 432486 h 1190782"/>
                <a:gd name="connsiteX11" fmla="*/ 86498 w 1075797"/>
                <a:gd name="connsiteY11" fmla="*/ 451022 h 1190782"/>
                <a:gd name="connsiteX12" fmla="*/ 123568 w 1075797"/>
                <a:gd name="connsiteY12" fmla="*/ 488092 h 1190782"/>
                <a:gd name="connsiteX13" fmla="*/ 160638 w 1075797"/>
                <a:gd name="connsiteY13" fmla="*/ 518984 h 1190782"/>
                <a:gd name="connsiteX14" fmla="*/ 185352 w 1075797"/>
                <a:gd name="connsiteY14" fmla="*/ 556054 h 1190782"/>
                <a:gd name="connsiteX15" fmla="*/ 191530 w 1075797"/>
                <a:gd name="connsiteY15" fmla="*/ 574589 h 1190782"/>
                <a:gd name="connsiteX16" fmla="*/ 210065 w 1075797"/>
                <a:gd name="connsiteY16" fmla="*/ 580768 h 1190782"/>
                <a:gd name="connsiteX17" fmla="*/ 228600 w 1075797"/>
                <a:gd name="connsiteY17" fmla="*/ 593124 h 1190782"/>
                <a:gd name="connsiteX18" fmla="*/ 253314 w 1075797"/>
                <a:gd name="connsiteY18" fmla="*/ 624016 h 1190782"/>
                <a:gd name="connsiteX19" fmla="*/ 290384 w 1075797"/>
                <a:gd name="connsiteY19" fmla="*/ 661086 h 1190782"/>
                <a:gd name="connsiteX20" fmla="*/ 327455 w 1075797"/>
                <a:gd name="connsiteY20" fmla="*/ 685800 h 1190782"/>
                <a:gd name="connsiteX21" fmla="*/ 345990 w 1075797"/>
                <a:gd name="connsiteY21" fmla="*/ 704335 h 1190782"/>
                <a:gd name="connsiteX22" fmla="*/ 358346 w 1075797"/>
                <a:gd name="connsiteY22" fmla="*/ 722870 h 1190782"/>
                <a:gd name="connsiteX23" fmla="*/ 395417 w 1075797"/>
                <a:gd name="connsiteY23" fmla="*/ 759940 h 1190782"/>
                <a:gd name="connsiteX24" fmla="*/ 413952 w 1075797"/>
                <a:gd name="connsiteY24" fmla="*/ 784654 h 1190782"/>
                <a:gd name="connsiteX25" fmla="*/ 444844 w 1075797"/>
                <a:gd name="connsiteY25" fmla="*/ 803189 h 1190782"/>
                <a:gd name="connsiteX26" fmla="*/ 457200 w 1075797"/>
                <a:gd name="connsiteY26" fmla="*/ 821724 h 1190782"/>
                <a:gd name="connsiteX27" fmla="*/ 494271 w 1075797"/>
                <a:gd name="connsiteY27" fmla="*/ 846438 h 1190782"/>
                <a:gd name="connsiteX28" fmla="*/ 518984 w 1075797"/>
                <a:gd name="connsiteY28" fmla="*/ 883508 h 1190782"/>
                <a:gd name="connsiteX29" fmla="*/ 531341 w 1075797"/>
                <a:gd name="connsiteY29" fmla="*/ 902043 h 1190782"/>
                <a:gd name="connsiteX30" fmla="*/ 549876 w 1075797"/>
                <a:gd name="connsiteY30" fmla="*/ 908222 h 1190782"/>
                <a:gd name="connsiteX31" fmla="*/ 556055 w 1075797"/>
                <a:gd name="connsiteY31" fmla="*/ 926757 h 1190782"/>
                <a:gd name="connsiteX32" fmla="*/ 593125 w 1075797"/>
                <a:gd name="connsiteY32" fmla="*/ 963827 h 1190782"/>
                <a:gd name="connsiteX33" fmla="*/ 611660 w 1075797"/>
                <a:gd name="connsiteY33" fmla="*/ 970005 h 1190782"/>
                <a:gd name="connsiteX34" fmla="*/ 617838 w 1075797"/>
                <a:gd name="connsiteY34" fmla="*/ 988540 h 1190782"/>
                <a:gd name="connsiteX35" fmla="*/ 636373 w 1075797"/>
                <a:gd name="connsiteY35" fmla="*/ 1000897 h 1190782"/>
                <a:gd name="connsiteX36" fmla="*/ 661087 w 1075797"/>
                <a:gd name="connsiteY36" fmla="*/ 1025611 h 1190782"/>
                <a:gd name="connsiteX37" fmla="*/ 698157 w 1075797"/>
                <a:gd name="connsiteY37" fmla="*/ 1068859 h 1190782"/>
                <a:gd name="connsiteX38" fmla="*/ 735228 w 1075797"/>
                <a:gd name="connsiteY38" fmla="*/ 1087395 h 1190782"/>
                <a:gd name="connsiteX39" fmla="*/ 778476 w 1075797"/>
                <a:gd name="connsiteY39" fmla="*/ 1105930 h 1190782"/>
                <a:gd name="connsiteX40" fmla="*/ 821725 w 1075797"/>
                <a:gd name="connsiteY40" fmla="*/ 1130643 h 1190782"/>
                <a:gd name="connsiteX41" fmla="*/ 858795 w 1075797"/>
                <a:gd name="connsiteY41" fmla="*/ 1149178 h 1190782"/>
                <a:gd name="connsiteX42" fmla="*/ 877330 w 1075797"/>
                <a:gd name="connsiteY42" fmla="*/ 1161535 h 1190782"/>
                <a:gd name="connsiteX43" fmla="*/ 920579 w 1075797"/>
                <a:gd name="connsiteY43" fmla="*/ 1173892 h 1190782"/>
                <a:gd name="connsiteX44" fmla="*/ 976184 w 1075797"/>
                <a:gd name="connsiteY44" fmla="*/ 1186249 h 1190782"/>
                <a:gd name="connsiteX45" fmla="*/ 1068860 w 1075797"/>
                <a:gd name="connsiteY45" fmla="*/ 1155357 h 1190782"/>
                <a:gd name="connsiteX46" fmla="*/ 1050325 w 1075797"/>
                <a:gd name="connsiteY46" fmla="*/ 1136822 h 1190782"/>
                <a:gd name="connsiteX47" fmla="*/ 1031790 w 1075797"/>
                <a:gd name="connsiteY47" fmla="*/ 1093573 h 1190782"/>
                <a:gd name="connsiteX48" fmla="*/ 1019433 w 1075797"/>
                <a:gd name="connsiteY48" fmla="*/ 1044146 h 1190782"/>
                <a:gd name="connsiteX49" fmla="*/ 1007076 w 1075797"/>
                <a:gd name="connsiteY49" fmla="*/ 1007076 h 1190782"/>
                <a:gd name="connsiteX50" fmla="*/ 988541 w 1075797"/>
                <a:gd name="connsiteY50" fmla="*/ 951470 h 1190782"/>
                <a:gd name="connsiteX51" fmla="*/ 970006 w 1075797"/>
                <a:gd name="connsiteY51" fmla="*/ 939113 h 1190782"/>
                <a:gd name="connsiteX52" fmla="*/ 945292 w 1075797"/>
                <a:gd name="connsiteY52" fmla="*/ 883508 h 1190782"/>
                <a:gd name="connsiteX53" fmla="*/ 926757 w 1075797"/>
                <a:gd name="connsiteY53" fmla="*/ 877330 h 1190782"/>
                <a:gd name="connsiteX54" fmla="*/ 914400 w 1075797"/>
                <a:gd name="connsiteY54" fmla="*/ 840259 h 1190782"/>
                <a:gd name="connsiteX55" fmla="*/ 902044 w 1075797"/>
                <a:gd name="connsiteY55" fmla="*/ 821724 h 1190782"/>
                <a:gd name="connsiteX56" fmla="*/ 883509 w 1075797"/>
                <a:gd name="connsiteY56" fmla="*/ 784654 h 1190782"/>
                <a:gd name="connsiteX57" fmla="*/ 864973 w 1075797"/>
                <a:gd name="connsiteY57" fmla="*/ 772297 h 1190782"/>
                <a:gd name="connsiteX58" fmla="*/ 834082 w 1075797"/>
                <a:gd name="connsiteY58" fmla="*/ 735227 h 1190782"/>
                <a:gd name="connsiteX59" fmla="*/ 821725 w 1075797"/>
                <a:gd name="connsiteY59" fmla="*/ 716692 h 1190782"/>
                <a:gd name="connsiteX60" fmla="*/ 803190 w 1075797"/>
                <a:gd name="connsiteY60" fmla="*/ 698157 h 1190782"/>
                <a:gd name="connsiteX61" fmla="*/ 772298 w 1075797"/>
                <a:gd name="connsiteY61" fmla="*/ 654908 h 1190782"/>
                <a:gd name="connsiteX62" fmla="*/ 735228 w 1075797"/>
                <a:gd name="connsiteY62" fmla="*/ 617838 h 1190782"/>
                <a:gd name="connsiteX63" fmla="*/ 698157 w 1075797"/>
                <a:gd name="connsiteY63" fmla="*/ 586946 h 1190782"/>
                <a:gd name="connsiteX64" fmla="*/ 636373 w 1075797"/>
                <a:gd name="connsiteY64" fmla="*/ 512805 h 1190782"/>
                <a:gd name="connsiteX65" fmla="*/ 617838 w 1075797"/>
                <a:gd name="connsiteY65" fmla="*/ 494270 h 1190782"/>
                <a:gd name="connsiteX66" fmla="*/ 593125 w 1075797"/>
                <a:gd name="connsiteY66" fmla="*/ 463378 h 1190782"/>
                <a:gd name="connsiteX67" fmla="*/ 556055 w 1075797"/>
                <a:gd name="connsiteY67" fmla="*/ 426308 h 1190782"/>
                <a:gd name="connsiteX68" fmla="*/ 531341 w 1075797"/>
                <a:gd name="connsiteY68" fmla="*/ 370703 h 1190782"/>
                <a:gd name="connsiteX69" fmla="*/ 506628 w 1075797"/>
                <a:gd name="connsiteY69" fmla="*/ 327454 h 1190782"/>
                <a:gd name="connsiteX70" fmla="*/ 500449 w 1075797"/>
                <a:gd name="connsiteY70" fmla="*/ 308919 h 1190782"/>
                <a:gd name="connsiteX71" fmla="*/ 488092 w 1075797"/>
                <a:gd name="connsiteY71" fmla="*/ 284205 h 1190782"/>
                <a:gd name="connsiteX72" fmla="*/ 469557 w 1075797"/>
                <a:gd name="connsiteY72" fmla="*/ 247135 h 1190782"/>
                <a:gd name="connsiteX73" fmla="*/ 444844 w 1075797"/>
                <a:gd name="connsiteY73" fmla="*/ 203886 h 1190782"/>
                <a:gd name="connsiteX74" fmla="*/ 438665 w 1075797"/>
                <a:gd name="connsiteY74" fmla="*/ 185351 h 1190782"/>
                <a:gd name="connsiteX75" fmla="*/ 420130 w 1075797"/>
                <a:gd name="connsiteY75" fmla="*/ 160638 h 1190782"/>
                <a:gd name="connsiteX76" fmla="*/ 407773 w 1075797"/>
                <a:gd name="connsiteY76" fmla="*/ 142103 h 1190782"/>
                <a:gd name="connsiteX77" fmla="*/ 401595 w 1075797"/>
                <a:gd name="connsiteY77" fmla="*/ 123568 h 1190782"/>
                <a:gd name="connsiteX78" fmla="*/ 383060 w 1075797"/>
                <a:gd name="connsiteY78" fmla="*/ 111211 h 1190782"/>
                <a:gd name="connsiteX79" fmla="*/ 364525 w 1075797"/>
                <a:gd name="connsiteY79" fmla="*/ 92676 h 1190782"/>
                <a:gd name="connsiteX80" fmla="*/ 358346 w 1075797"/>
                <a:gd name="connsiteY80" fmla="*/ 74140 h 1190782"/>
                <a:gd name="connsiteX81" fmla="*/ 321276 w 1075797"/>
                <a:gd name="connsiteY81" fmla="*/ 37070 h 1190782"/>
                <a:gd name="connsiteX82" fmla="*/ 302741 w 1075797"/>
                <a:gd name="connsiteY82" fmla="*/ 30892 h 1190782"/>
                <a:gd name="connsiteX83" fmla="*/ 265671 w 1075797"/>
                <a:gd name="connsiteY83" fmla="*/ 12357 h 1190782"/>
                <a:gd name="connsiteX84" fmla="*/ 247136 w 1075797"/>
                <a:gd name="connsiteY84" fmla="*/ 0 h 1190782"/>
                <a:gd name="connsiteX85" fmla="*/ 172995 w 1075797"/>
                <a:gd name="connsiteY85" fmla="*/ 6178 h 1190782"/>
                <a:gd name="connsiteX86" fmla="*/ 154460 w 1075797"/>
                <a:gd name="connsiteY86" fmla="*/ 12357 h 1190782"/>
                <a:gd name="connsiteX87" fmla="*/ 142103 w 1075797"/>
                <a:gd name="connsiteY87" fmla="*/ 49427 h 1190782"/>
                <a:gd name="connsiteX88" fmla="*/ 129746 w 1075797"/>
                <a:gd name="connsiteY88" fmla="*/ 67962 h 1190782"/>
                <a:gd name="connsiteX89" fmla="*/ 123568 w 1075797"/>
                <a:gd name="connsiteY89" fmla="*/ 111211 h 1190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075797" h="1190782">
                  <a:moveTo>
                    <a:pt x="222422" y="80319"/>
                  </a:moveTo>
                  <a:cubicBezTo>
                    <a:pt x="177114" y="82378"/>
                    <a:pt x="131530" y="81093"/>
                    <a:pt x="86498" y="86497"/>
                  </a:cubicBezTo>
                  <a:cubicBezTo>
                    <a:pt x="79125" y="87382"/>
                    <a:pt x="74605" y="95533"/>
                    <a:pt x="67963" y="98854"/>
                  </a:cubicBezTo>
                  <a:cubicBezTo>
                    <a:pt x="62138" y="101766"/>
                    <a:pt x="55606" y="102973"/>
                    <a:pt x="49428" y="105032"/>
                  </a:cubicBezTo>
                  <a:cubicBezTo>
                    <a:pt x="6179" y="133865"/>
                    <a:pt x="20595" y="117389"/>
                    <a:pt x="0" y="148281"/>
                  </a:cubicBezTo>
                  <a:cubicBezTo>
                    <a:pt x="7764" y="280257"/>
                    <a:pt x="-7142" y="215731"/>
                    <a:pt x="18536" y="284205"/>
                  </a:cubicBezTo>
                  <a:cubicBezTo>
                    <a:pt x="20823" y="290303"/>
                    <a:pt x="20646" y="297655"/>
                    <a:pt x="24714" y="302740"/>
                  </a:cubicBezTo>
                  <a:cubicBezTo>
                    <a:pt x="29353" y="308538"/>
                    <a:pt x="37545" y="310343"/>
                    <a:pt x="43249" y="315097"/>
                  </a:cubicBezTo>
                  <a:cubicBezTo>
                    <a:pt x="49961" y="320691"/>
                    <a:pt x="55606" y="327454"/>
                    <a:pt x="61784" y="333632"/>
                  </a:cubicBezTo>
                  <a:cubicBezTo>
                    <a:pt x="63844" y="358346"/>
                    <a:pt x="63393" y="383398"/>
                    <a:pt x="67963" y="407773"/>
                  </a:cubicBezTo>
                  <a:cubicBezTo>
                    <a:pt x="69660" y="416825"/>
                    <a:pt x="76691" y="424021"/>
                    <a:pt x="80319" y="432486"/>
                  </a:cubicBezTo>
                  <a:cubicBezTo>
                    <a:pt x="82885" y="438472"/>
                    <a:pt x="82499" y="445881"/>
                    <a:pt x="86498" y="451022"/>
                  </a:cubicBezTo>
                  <a:cubicBezTo>
                    <a:pt x="97227" y="464816"/>
                    <a:pt x="111211" y="475735"/>
                    <a:pt x="123568" y="488092"/>
                  </a:cubicBezTo>
                  <a:cubicBezTo>
                    <a:pt x="147354" y="511878"/>
                    <a:pt x="134833" y="501780"/>
                    <a:pt x="160638" y="518984"/>
                  </a:cubicBezTo>
                  <a:cubicBezTo>
                    <a:pt x="175331" y="563059"/>
                    <a:pt x="154496" y="509770"/>
                    <a:pt x="185352" y="556054"/>
                  </a:cubicBezTo>
                  <a:cubicBezTo>
                    <a:pt x="188964" y="561473"/>
                    <a:pt x="186925" y="569984"/>
                    <a:pt x="191530" y="574589"/>
                  </a:cubicBezTo>
                  <a:cubicBezTo>
                    <a:pt x="196135" y="579194"/>
                    <a:pt x="204240" y="577855"/>
                    <a:pt x="210065" y="580768"/>
                  </a:cubicBezTo>
                  <a:cubicBezTo>
                    <a:pt x="216706" y="584089"/>
                    <a:pt x="222422" y="589005"/>
                    <a:pt x="228600" y="593124"/>
                  </a:cubicBezTo>
                  <a:cubicBezTo>
                    <a:pt x="239339" y="625338"/>
                    <a:pt x="226839" y="600482"/>
                    <a:pt x="253314" y="624016"/>
                  </a:cubicBezTo>
                  <a:cubicBezTo>
                    <a:pt x="266375" y="635626"/>
                    <a:pt x="275844" y="651393"/>
                    <a:pt x="290384" y="661086"/>
                  </a:cubicBezTo>
                  <a:cubicBezTo>
                    <a:pt x="302741" y="669324"/>
                    <a:pt x="316954" y="675299"/>
                    <a:pt x="327455" y="685800"/>
                  </a:cubicBezTo>
                  <a:cubicBezTo>
                    <a:pt x="333633" y="691978"/>
                    <a:pt x="340396" y="697623"/>
                    <a:pt x="345990" y="704335"/>
                  </a:cubicBezTo>
                  <a:cubicBezTo>
                    <a:pt x="350744" y="710039"/>
                    <a:pt x="353413" y="717320"/>
                    <a:pt x="358346" y="722870"/>
                  </a:cubicBezTo>
                  <a:cubicBezTo>
                    <a:pt x="369956" y="735931"/>
                    <a:pt x="384932" y="745960"/>
                    <a:pt x="395417" y="759940"/>
                  </a:cubicBezTo>
                  <a:cubicBezTo>
                    <a:pt x="401595" y="768178"/>
                    <a:pt x="406202" y="777873"/>
                    <a:pt x="413952" y="784654"/>
                  </a:cubicBezTo>
                  <a:cubicBezTo>
                    <a:pt x="422989" y="792562"/>
                    <a:pt x="434547" y="797011"/>
                    <a:pt x="444844" y="803189"/>
                  </a:cubicBezTo>
                  <a:cubicBezTo>
                    <a:pt x="448963" y="809367"/>
                    <a:pt x="451612" y="816834"/>
                    <a:pt x="457200" y="821724"/>
                  </a:cubicBezTo>
                  <a:cubicBezTo>
                    <a:pt x="468377" y="831504"/>
                    <a:pt x="494271" y="846438"/>
                    <a:pt x="494271" y="846438"/>
                  </a:cubicBezTo>
                  <a:lnTo>
                    <a:pt x="518984" y="883508"/>
                  </a:lnTo>
                  <a:cubicBezTo>
                    <a:pt x="523103" y="889686"/>
                    <a:pt x="524297" y="899695"/>
                    <a:pt x="531341" y="902043"/>
                  </a:cubicBezTo>
                  <a:lnTo>
                    <a:pt x="549876" y="908222"/>
                  </a:lnTo>
                  <a:cubicBezTo>
                    <a:pt x="551936" y="914400"/>
                    <a:pt x="553142" y="920932"/>
                    <a:pt x="556055" y="926757"/>
                  </a:cubicBezTo>
                  <a:cubicBezTo>
                    <a:pt x="565037" y="944721"/>
                    <a:pt x="575071" y="953510"/>
                    <a:pt x="593125" y="963827"/>
                  </a:cubicBezTo>
                  <a:cubicBezTo>
                    <a:pt x="598779" y="967058"/>
                    <a:pt x="605482" y="967946"/>
                    <a:pt x="611660" y="970005"/>
                  </a:cubicBezTo>
                  <a:cubicBezTo>
                    <a:pt x="613719" y="976183"/>
                    <a:pt x="613770" y="983455"/>
                    <a:pt x="617838" y="988540"/>
                  </a:cubicBezTo>
                  <a:cubicBezTo>
                    <a:pt x="622477" y="994338"/>
                    <a:pt x="630735" y="996065"/>
                    <a:pt x="636373" y="1000897"/>
                  </a:cubicBezTo>
                  <a:cubicBezTo>
                    <a:pt x="645219" y="1008479"/>
                    <a:pt x="653415" y="1016843"/>
                    <a:pt x="661087" y="1025611"/>
                  </a:cubicBezTo>
                  <a:cubicBezTo>
                    <a:pt x="683115" y="1050785"/>
                    <a:pt x="673826" y="1048583"/>
                    <a:pt x="698157" y="1068859"/>
                  </a:cubicBezTo>
                  <a:cubicBezTo>
                    <a:pt x="719109" y="1086319"/>
                    <a:pt x="712281" y="1077561"/>
                    <a:pt x="735228" y="1087395"/>
                  </a:cubicBezTo>
                  <a:cubicBezTo>
                    <a:pt x="788676" y="1110301"/>
                    <a:pt x="735004" y="1091438"/>
                    <a:pt x="778476" y="1105930"/>
                  </a:cubicBezTo>
                  <a:cubicBezTo>
                    <a:pt x="838241" y="1150753"/>
                    <a:pt x="774548" y="1107055"/>
                    <a:pt x="821725" y="1130643"/>
                  </a:cubicBezTo>
                  <a:cubicBezTo>
                    <a:pt x="869632" y="1154597"/>
                    <a:pt x="812207" y="1133650"/>
                    <a:pt x="858795" y="1149178"/>
                  </a:cubicBezTo>
                  <a:cubicBezTo>
                    <a:pt x="864973" y="1153297"/>
                    <a:pt x="870688" y="1158214"/>
                    <a:pt x="877330" y="1161535"/>
                  </a:cubicBezTo>
                  <a:cubicBezTo>
                    <a:pt x="885757" y="1165748"/>
                    <a:pt x="913231" y="1172196"/>
                    <a:pt x="920579" y="1173892"/>
                  </a:cubicBezTo>
                  <a:lnTo>
                    <a:pt x="976184" y="1186249"/>
                  </a:lnTo>
                  <a:cubicBezTo>
                    <a:pt x="1015040" y="1183820"/>
                    <a:pt x="1100655" y="1210999"/>
                    <a:pt x="1068860" y="1155357"/>
                  </a:cubicBezTo>
                  <a:cubicBezTo>
                    <a:pt x="1064525" y="1147771"/>
                    <a:pt x="1056503" y="1143000"/>
                    <a:pt x="1050325" y="1136822"/>
                  </a:cubicBezTo>
                  <a:cubicBezTo>
                    <a:pt x="1037466" y="1085389"/>
                    <a:pt x="1053123" y="1136238"/>
                    <a:pt x="1031790" y="1093573"/>
                  </a:cubicBezTo>
                  <a:cubicBezTo>
                    <a:pt x="1024288" y="1078570"/>
                    <a:pt x="1023666" y="1059666"/>
                    <a:pt x="1019433" y="1044146"/>
                  </a:cubicBezTo>
                  <a:cubicBezTo>
                    <a:pt x="1016006" y="1031580"/>
                    <a:pt x="1011195" y="1019433"/>
                    <a:pt x="1007076" y="1007076"/>
                  </a:cubicBezTo>
                  <a:cubicBezTo>
                    <a:pt x="1002934" y="982221"/>
                    <a:pt x="1005917" y="968846"/>
                    <a:pt x="988541" y="951470"/>
                  </a:cubicBezTo>
                  <a:cubicBezTo>
                    <a:pt x="983290" y="946219"/>
                    <a:pt x="976184" y="943232"/>
                    <a:pt x="970006" y="939113"/>
                  </a:cubicBezTo>
                  <a:cubicBezTo>
                    <a:pt x="966230" y="927785"/>
                    <a:pt x="958643" y="894189"/>
                    <a:pt x="945292" y="883508"/>
                  </a:cubicBezTo>
                  <a:cubicBezTo>
                    <a:pt x="940207" y="879440"/>
                    <a:pt x="932935" y="879389"/>
                    <a:pt x="926757" y="877330"/>
                  </a:cubicBezTo>
                  <a:cubicBezTo>
                    <a:pt x="922638" y="864973"/>
                    <a:pt x="921625" y="851097"/>
                    <a:pt x="914400" y="840259"/>
                  </a:cubicBezTo>
                  <a:cubicBezTo>
                    <a:pt x="910281" y="834081"/>
                    <a:pt x="905365" y="828365"/>
                    <a:pt x="902044" y="821724"/>
                  </a:cubicBezTo>
                  <a:cubicBezTo>
                    <a:pt x="891996" y="801628"/>
                    <a:pt x="901211" y="802356"/>
                    <a:pt x="883509" y="784654"/>
                  </a:cubicBezTo>
                  <a:cubicBezTo>
                    <a:pt x="878258" y="779403"/>
                    <a:pt x="871152" y="776416"/>
                    <a:pt x="864973" y="772297"/>
                  </a:cubicBezTo>
                  <a:cubicBezTo>
                    <a:pt x="834300" y="726285"/>
                    <a:pt x="873718" y="782790"/>
                    <a:pt x="834082" y="735227"/>
                  </a:cubicBezTo>
                  <a:cubicBezTo>
                    <a:pt x="829328" y="729523"/>
                    <a:pt x="826479" y="722396"/>
                    <a:pt x="821725" y="716692"/>
                  </a:cubicBezTo>
                  <a:cubicBezTo>
                    <a:pt x="816131" y="709980"/>
                    <a:pt x="808784" y="704869"/>
                    <a:pt x="803190" y="698157"/>
                  </a:cubicBezTo>
                  <a:cubicBezTo>
                    <a:pt x="765588" y="653035"/>
                    <a:pt x="822375" y="710550"/>
                    <a:pt x="772298" y="654908"/>
                  </a:cubicBezTo>
                  <a:cubicBezTo>
                    <a:pt x="760608" y="641919"/>
                    <a:pt x="749768" y="627531"/>
                    <a:pt x="735228" y="617838"/>
                  </a:cubicBezTo>
                  <a:cubicBezTo>
                    <a:pt x="718752" y="606854"/>
                    <a:pt x="710965" y="603413"/>
                    <a:pt x="698157" y="586946"/>
                  </a:cubicBezTo>
                  <a:cubicBezTo>
                    <a:pt x="637945" y="509530"/>
                    <a:pt x="714311" y="590743"/>
                    <a:pt x="636373" y="512805"/>
                  </a:cubicBezTo>
                  <a:lnTo>
                    <a:pt x="617838" y="494270"/>
                  </a:lnTo>
                  <a:cubicBezTo>
                    <a:pt x="607101" y="462057"/>
                    <a:pt x="619600" y="486911"/>
                    <a:pt x="593125" y="463378"/>
                  </a:cubicBezTo>
                  <a:cubicBezTo>
                    <a:pt x="580064" y="451768"/>
                    <a:pt x="556055" y="426308"/>
                    <a:pt x="556055" y="426308"/>
                  </a:cubicBezTo>
                  <a:cubicBezTo>
                    <a:pt x="541350" y="382194"/>
                    <a:pt x="550923" y="400075"/>
                    <a:pt x="531341" y="370703"/>
                  </a:cubicBezTo>
                  <a:cubicBezTo>
                    <a:pt x="517177" y="328209"/>
                    <a:pt x="536549" y="379815"/>
                    <a:pt x="506628" y="327454"/>
                  </a:cubicBezTo>
                  <a:cubicBezTo>
                    <a:pt x="503397" y="321799"/>
                    <a:pt x="503015" y="314905"/>
                    <a:pt x="500449" y="308919"/>
                  </a:cubicBezTo>
                  <a:cubicBezTo>
                    <a:pt x="496821" y="300453"/>
                    <a:pt x="491720" y="292671"/>
                    <a:pt x="488092" y="284205"/>
                  </a:cubicBezTo>
                  <a:cubicBezTo>
                    <a:pt x="472744" y="248394"/>
                    <a:pt x="493304" y="282755"/>
                    <a:pt x="469557" y="247135"/>
                  </a:cubicBezTo>
                  <a:cubicBezTo>
                    <a:pt x="456491" y="194870"/>
                    <a:pt x="474290" y="248055"/>
                    <a:pt x="444844" y="203886"/>
                  </a:cubicBezTo>
                  <a:cubicBezTo>
                    <a:pt x="441231" y="198467"/>
                    <a:pt x="441896" y="191005"/>
                    <a:pt x="438665" y="185351"/>
                  </a:cubicBezTo>
                  <a:cubicBezTo>
                    <a:pt x="433556" y="176411"/>
                    <a:pt x="426115" y="169017"/>
                    <a:pt x="420130" y="160638"/>
                  </a:cubicBezTo>
                  <a:cubicBezTo>
                    <a:pt x="415814" y="154596"/>
                    <a:pt x="411892" y="148281"/>
                    <a:pt x="407773" y="142103"/>
                  </a:cubicBezTo>
                  <a:cubicBezTo>
                    <a:pt x="405714" y="135925"/>
                    <a:pt x="405663" y="128653"/>
                    <a:pt x="401595" y="123568"/>
                  </a:cubicBezTo>
                  <a:cubicBezTo>
                    <a:pt x="396956" y="117770"/>
                    <a:pt x="388764" y="115965"/>
                    <a:pt x="383060" y="111211"/>
                  </a:cubicBezTo>
                  <a:cubicBezTo>
                    <a:pt x="376348" y="105617"/>
                    <a:pt x="370703" y="98854"/>
                    <a:pt x="364525" y="92676"/>
                  </a:cubicBezTo>
                  <a:cubicBezTo>
                    <a:pt x="362465" y="86497"/>
                    <a:pt x="361259" y="79965"/>
                    <a:pt x="358346" y="74140"/>
                  </a:cubicBezTo>
                  <a:cubicBezTo>
                    <a:pt x="349364" y="56176"/>
                    <a:pt x="339330" y="47386"/>
                    <a:pt x="321276" y="37070"/>
                  </a:cubicBezTo>
                  <a:cubicBezTo>
                    <a:pt x="315622" y="33839"/>
                    <a:pt x="308919" y="32951"/>
                    <a:pt x="302741" y="30892"/>
                  </a:cubicBezTo>
                  <a:cubicBezTo>
                    <a:pt x="249622" y="-4522"/>
                    <a:pt x="316830" y="37936"/>
                    <a:pt x="265671" y="12357"/>
                  </a:cubicBezTo>
                  <a:cubicBezTo>
                    <a:pt x="259029" y="9036"/>
                    <a:pt x="253314" y="4119"/>
                    <a:pt x="247136" y="0"/>
                  </a:cubicBezTo>
                  <a:cubicBezTo>
                    <a:pt x="222422" y="2059"/>
                    <a:pt x="197577" y="2900"/>
                    <a:pt x="172995" y="6178"/>
                  </a:cubicBezTo>
                  <a:cubicBezTo>
                    <a:pt x="166540" y="7039"/>
                    <a:pt x="158245" y="7057"/>
                    <a:pt x="154460" y="12357"/>
                  </a:cubicBezTo>
                  <a:cubicBezTo>
                    <a:pt x="146889" y="22956"/>
                    <a:pt x="149328" y="38590"/>
                    <a:pt x="142103" y="49427"/>
                  </a:cubicBezTo>
                  <a:lnTo>
                    <a:pt x="129746" y="67962"/>
                  </a:lnTo>
                  <a:cubicBezTo>
                    <a:pt x="122760" y="102893"/>
                    <a:pt x="123568" y="88353"/>
                    <a:pt x="123568" y="111211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</p:grpSp>
      <p:sp>
        <p:nvSpPr>
          <p:cNvPr id="93194" name="Text Box 2"/>
          <p:cNvSpPr txBox="1">
            <a:spLocks noChangeArrowheads="1"/>
          </p:cNvSpPr>
          <p:nvPr/>
        </p:nvSpPr>
        <p:spPr bwMode="auto">
          <a:xfrm>
            <a:off x="4827264" y="5229200"/>
            <a:ext cx="37296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Distal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özofagus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 kanserinin baryumlu pasaj </a:t>
            </a:r>
            <a:r>
              <a:rPr lang="tr-TR" altLang="tr-TR" sz="1600" b="0" dirty="0" err="1" smtClean="0">
                <a:solidFill>
                  <a:schemeClr val="bg1"/>
                </a:solidFill>
                <a:latin typeface="+mn-lt"/>
              </a:rPr>
              <a:t>grafisinde</a:t>
            </a:r>
            <a:r>
              <a:rPr lang="tr-TR" altLang="tr-TR" sz="1600" b="0" dirty="0" smtClean="0">
                <a:solidFill>
                  <a:schemeClr val="bg1"/>
                </a:solidFill>
                <a:latin typeface="+mn-lt"/>
              </a:rPr>
              <a:t> ve endoskopide görünümü</a:t>
            </a:r>
          </a:p>
        </p:txBody>
      </p:sp>
      <p:pic>
        <p:nvPicPr>
          <p:cNvPr id="13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Esophageal Cancer - Oncology - Medbullets Ste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935" y="1268760"/>
            <a:ext cx="3662012" cy="3382006"/>
          </a:xfrm>
          <a:prstGeom prst="rect">
            <a:avLst/>
          </a:prstGeom>
          <a:noFill/>
          <a:ln w="31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user\Desktop\Yeni Klasör (2)\Yeni resimler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52400"/>
            <a:ext cx="4514850" cy="5999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152400"/>
            <a:ext cx="5103812" cy="5999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 6"/>
          <p:cNvGrpSpPr/>
          <p:nvPr/>
        </p:nvGrpSpPr>
        <p:grpSpPr>
          <a:xfrm>
            <a:off x="1371600" y="1447800"/>
            <a:ext cx="6453031" cy="2704227"/>
            <a:chOff x="947623" y="1492487"/>
            <a:chExt cx="7004180" cy="2900340"/>
          </a:xfrm>
          <a:solidFill>
            <a:schemeClr val="accent1">
              <a:lumMod val="90000"/>
              <a:alpha val="60000"/>
            </a:schemeClr>
          </a:solidFill>
        </p:grpSpPr>
        <p:sp>
          <p:nvSpPr>
            <p:cNvPr id="2" name="Serbest Form 1"/>
            <p:cNvSpPr/>
            <p:nvPr/>
          </p:nvSpPr>
          <p:spPr>
            <a:xfrm>
              <a:off x="3759701" y="3143266"/>
              <a:ext cx="612220" cy="1200710"/>
            </a:xfrm>
            <a:custGeom>
              <a:avLst/>
              <a:gdLst>
                <a:gd name="connsiteX0" fmla="*/ 62344 w 612220"/>
                <a:gd name="connsiteY0" fmla="*/ 26818 h 1200710"/>
                <a:gd name="connsiteX1" fmla="*/ 136484 w 612220"/>
                <a:gd name="connsiteY1" fmla="*/ 32996 h 1200710"/>
                <a:gd name="connsiteX2" fmla="*/ 161198 w 612220"/>
                <a:gd name="connsiteY2" fmla="*/ 63888 h 1200710"/>
                <a:gd name="connsiteX3" fmla="*/ 179733 w 612220"/>
                <a:gd name="connsiteY3" fmla="*/ 82423 h 1200710"/>
                <a:gd name="connsiteX4" fmla="*/ 192090 w 612220"/>
                <a:gd name="connsiteY4" fmla="*/ 100959 h 1200710"/>
                <a:gd name="connsiteX5" fmla="*/ 204447 w 612220"/>
                <a:gd name="connsiteY5" fmla="*/ 138029 h 1200710"/>
                <a:gd name="connsiteX6" fmla="*/ 278587 w 612220"/>
                <a:gd name="connsiteY6" fmla="*/ 125672 h 1200710"/>
                <a:gd name="connsiteX7" fmla="*/ 328014 w 612220"/>
                <a:gd name="connsiteY7" fmla="*/ 138029 h 1200710"/>
                <a:gd name="connsiteX8" fmla="*/ 346549 w 612220"/>
                <a:gd name="connsiteY8" fmla="*/ 144207 h 1200710"/>
                <a:gd name="connsiteX9" fmla="*/ 377441 w 612220"/>
                <a:gd name="connsiteY9" fmla="*/ 168921 h 1200710"/>
                <a:gd name="connsiteX10" fmla="*/ 402155 w 612220"/>
                <a:gd name="connsiteY10" fmla="*/ 199813 h 1200710"/>
                <a:gd name="connsiteX11" fmla="*/ 408333 w 612220"/>
                <a:gd name="connsiteY11" fmla="*/ 224526 h 1200710"/>
                <a:gd name="connsiteX12" fmla="*/ 420690 w 612220"/>
                <a:gd name="connsiteY12" fmla="*/ 243061 h 1200710"/>
                <a:gd name="connsiteX13" fmla="*/ 426868 w 612220"/>
                <a:gd name="connsiteY13" fmla="*/ 261596 h 1200710"/>
                <a:gd name="connsiteX14" fmla="*/ 426868 w 612220"/>
                <a:gd name="connsiteY14" fmla="*/ 490196 h 1200710"/>
                <a:gd name="connsiteX15" fmla="*/ 470117 w 612220"/>
                <a:gd name="connsiteY15" fmla="*/ 576694 h 1200710"/>
                <a:gd name="connsiteX16" fmla="*/ 482474 w 612220"/>
                <a:gd name="connsiteY16" fmla="*/ 601407 h 1200710"/>
                <a:gd name="connsiteX17" fmla="*/ 494830 w 612220"/>
                <a:gd name="connsiteY17" fmla="*/ 638478 h 1200710"/>
                <a:gd name="connsiteX18" fmla="*/ 507187 w 612220"/>
                <a:gd name="connsiteY18" fmla="*/ 749688 h 1200710"/>
                <a:gd name="connsiteX19" fmla="*/ 513365 w 612220"/>
                <a:gd name="connsiteY19" fmla="*/ 780580 h 1200710"/>
                <a:gd name="connsiteX20" fmla="*/ 550436 w 612220"/>
                <a:gd name="connsiteY20" fmla="*/ 823829 h 1200710"/>
                <a:gd name="connsiteX21" fmla="*/ 587506 w 612220"/>
                <a:gd name="connsiteY21" fmla="*/ 867078 h 1200710"/>
                <a:gd name="connsiteX22" fmla="*/ 593684 w 612220"/>
                <a:gd name="connsiteY22" fmla="*/ 885613 h 1200710"/>
                <a:gd name="connsiteX23" fmla="*/ 599863 w 612220"/>
                <a:gd name="connsiteY23" fmla="*/ 910326 h 1200710"/>
                <a:gd name="connsiteX24" fmla="*/ 612220 w 612220"/>
                <a:gd name="connsiteY24" fmla="*/ 935040 h 1200710"/>
                <a:gd name="connsiteX25" fmla="*/ 599863 w 612220"/>
                <a:gd name="connsiteY25" fmla="*/ 1083321 h 1200710"/>
                <a:gd name="connsiteX26" fmla="*/ 581328 w 612220"/>
                <a:gd name="connsiteY26" fmla="*/ 1126569 h 1200710"/>
                <a:gd name="connsiteX27" fmla="*/ 575149 w 612220"/>
                <a:gd name="connsiteY27" fmla="*/ 1157461 h 1200710"/>
                <a:gd name="connsiteX28" fmla="*/ 562792 w 612220"/>
                <a:gd name="connsiteY28" fmla="*/ 1175996 h 1200710"/>
                <a:gd name="connsiteX29" fmla="*/ 550436 w 612220"/>
                <a:gd name="connsiteY29" fmla="*/ 1200710 h 1200710"/>
                <a:gd name="connsiteX30" fmla="*/ 531901 w 612220"/>
                <a:gd name="connsiteY30" fmla="*/ 1194532 h 1200710"/>
                <a:gd name="connsiteX31" fmla="*/ 513365 w 612220"/>
                <a:gd name="connsiteY31" fmla="*/ 1151283 h 1200710"/>
                <a:gd name="connsiteX32" fmla="*/ 501009 w 612220"/>
                <a:gd name="connsiteY32" fmla="*/ 1132748 h 1200710"/>
                <a:gd name="connsiteX33" fmla="*/ 476295 w 612220"/>
                <a:gd name="connsiteY33" fmla="*/ 1089499 h 1200710"/>
                <a:gd name="connsiteX34" fmla="*/ 470117 w 612220"/>
                <a:gd name="connsiteY34" fmla="*/ 1070964 h 1200710"/>
                <a:gd name="connsiteX35" fmla="*/ 457760 w 612220"/>
                <a:gd name="connsiteY35" fmla="*/ 1040072 h 1200710"/>
                <a:gd name="connsiteX36" fmla="*/ 439225 w 612220"/>
                <a:gd name="connsiteY36" fmla="*/ 965932 h 1200710"/>
                <a:gd name="connsiteX37" fmla="*/ 433047 w 612220"/>
                <a:gd name="connsiteY37" fmla="*/ 941218 h 1200710"/>
                <a:gd name="connsiteX38" fmla="*/ 414511 w 612220"/>
                <a:gd name="connsiteY38" fmla="*/ 879434 h 1200710"/>
                <a:gd name="connsiteX39" fmla="*/ 395976 w 612220"/>
                <a:gd name="connsiteY39" fmla="*/ 860899 h 1200710"/>
                <a:gd name="connsiteX40" fmla="*/ 389798 w 612220"/>
                <a:gd name="connsiteY40" fmla="*/ 842364 h 1200710"/>
                <a:gd name="connsiteX41" fmla="*/ 383620 w 612220"/>
                <a:gd name="connsiteY41" fmla="*/ 817650 h 1200710"/>
                <a:gd name="connsiteX42" fmla="*/ 365084 w 612220"/>
                <a:gd name="connsiteY42" fmla="*/ 811472 h 1200710"/>
                <a:gd name="connsiteX43" fmla="*/ 346549 w 612220"/>
                <a:gd name="connsiteY43" fmla="*/ 774402 h 1200710"/>
                <a:gd name="connsiteX44" fmla="*/ 334192 w 612220"/>
                <a:gd name="connsiteY44" fmla="*/ 755867 h 1200710"/>
                <a:gd name="connsiteX45" fmla="*/ 309479 w 612220"/>
                <a:gd name="connsiteY45" fmla="*/ 724975 h 1200710"/>
                <a:gd name="connsiteX46" fmla="*/ 303301 w 612220"/>
                <a:gd name="connsiteY46" fmla="*/ 706440 h 1200710"/>
                <a:gd name="connsiteX47" fmla="*/ 290944 w 612220"/>
                <a:gd name="connsiteY47" fmla="*/ 687905 h 1200710"/>
                <a:gd name="connsiteX48" fmla="*/ 284765 w 612220"/>
                <a:gd name="connsiteY48" fmla="*/ 669369 h 1200710"/>
                <a:gd name="connsiteX49" fmla="*/ 272409 w 612220"/>
                <a:gd name="connsiteY49" fmla="*/ 650834 h 1200710"/>
                <a:gd name="connsiteX50" fmla="*/ 247695 w 612220"/>
                <a:gd name="connsiteY50" fmla="*/ 607586 h 1200710"/>
                <a:gd name="connsiteX51" fmla="*/ 241517 w 612220"/>
                <a:gd name="connsiteY51" fmla="*/ 589050 h 1200710"/>
                <a:gd name="connsiteX52" fmla="*/ 229160 w 612220"/>
                <a:gd name="connsiteY52" fmla="*/ 570515 h 1200710"/>
                <a:gd name="connsiteX53" fmla="*/ 210625 w 612220"/>
                <a:gd name="connsiteY53" fmla="*/ 527267 h 1200710"/>
                <a:gd name="connsiteX54" fmla="*/ 204447 w 612220"/>
                <a:gd name="connsiteY54" fmla="*/ 508732 h 1200710"/>
                <a:gd name="connsiteX55" fmla="*/ 198268 w 612220"/>
                <a:gd name="connsiteY55" fmla="*/ 484018 h 1200710"/>
                <a:gd name="connsiteX56" fmla="*/ 185911 w 612220"/>
                <a:gd name="connsiteY56" fmla="*/ 465483 h 1200710"/>
                <a:gd name="connsiteX57" fmla="*/ 167376 w 612220"/>
                <a:gd name="connsiteY57" fmla="*/ 422234 h 1200710"/>
                <a:gd name="connsiteX58" fmla="*/ 155020 w 612220"/>
                <a:gd name="connsiteY58" fmla="*/ 385164 h 1200710"/>
                <a:gd name="connsiteX59" fmla="*/ 142663 w 612220"/>
                <a:gd name="connsiteY59" fmla="*/ 360450 h 1200710"/>
                <a:gd name="connsiteX60" fmla="*/ 124128 w 612220"/>
                <a:gd name="connsiteY60" fmla="*/ 317202 h 1200710"/>
                <a:gd name="connsiteX61" fmla="*/ 105592 w 612220"/>
                <a:gd name="connsiteY61" fmla="*/ 261596 h 1200710"/>
                <a:gd name="connsiteX62" fmla="*/ 93236 w 612220"/>
                <a:gd name="connsiteY62" fmla="*/ 218348 h 1200710"/>
                <a:gd name="connsiteX63" fmla="*/ 74701 w 612220"/>
                <a:gd name="connsiteY63" fmla="*/ 199813 h 1200710"/>
                <a:gd name="connsiteX64" fmla="*/ 56165 w 612220"/>
                <a:gd name="connsiteY64" fmla="*/ 156564 h 1200710"/>
                <a:gd name="connsiteX65" fmla="*/ 37630 w 612220"/>
                <a:gd name="connsiteY65" fmla="*/ 131850 h 1200710"/>
                <a:gd name="connsiteX66" fmla="*/ 31452 w 612220"/>
                <a:gd name="connsiteY66" fmla="*/ 113315 h 1200710"/>
                <a:gd name="connsiteX67" fmla="*/ 19095 w 612220"/>
                <a:gd name="connsiteY67" fmla="*/ 94780 h 1200710"/>
                <a:gd name="connsiteX68" fmla="*/ 560 w 612220"/>
                <a:gd name="connsiteY68" fmla="*/ 51532 h 1200710"/>
                <a:gd name="connsiteX69" fmla="*/ 6738 w 612220"/>
                <a:gd name="connsiteY69" fmla="*/ 2105 h 1200710"/>
                <a:gd name="connsiteX70" fmla="*/ 37630 w 612220"/>
                <a:gd name="connsiteY70" fmla="*/ 14461 h 1200710"/>
                <a:gd name="connsiteX71" fmla="*/ 87057 w 612220"/>
                <a:gd name="connsiteY71" fmla="*/ 26818 h 1200710"/>
                <a:gd name="connsiteX72" fmla="*/ 62344 w 612220"/>
                <a:gd name="connsiteY72" fmla="*/ 26818 h 120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2220" h="1200710">
                  <a:moveTo>
                    <a:pt x="62344" y="26818"/>
                  </a:moveTo>
                  <a:cubicBezTo>
                    <a:pt x="70582" y="27848"/>
                    <a:pt x="112167" y="28133"/>
                    <a:pt x="136484" y="32996"/>
                  </a:cubicBezTo>
                  <a:cubicBezTo>
                    <a:pt x="163058" y="38311"/>
                    <a:pt x="150374" y="47652"/>
                    <a:pt x="161198" y="63888"/>
                  </a:cubicBezTo>
                  <a:cubicBezTo>
                    <a:pt x="166045" y="71158"/>
                    <a:pt x="174139" y="75711"/>
                    <a:pt x="179733" y="82423"/>
                  </a:cubicBezTo>
                  <a:cubicBezTo>
                    <a:pt x="184487" y="88128"/>
                    <a:pt x="187971" y="94780"/>
                    <a:pt x="192090" y="100959"/>
                  </a:cubicBezTo>
                  <a:cubicBezTo>
                    <a:pt x="196209" y="113316"/>
                    <a:pt x="191599" y="140170"/>
                    <a:pt x="204447" y="138029"/>
                  </a:cubicBezTo>
                  <a:lnTo>
                    <a:pt x="278587" y="125672"/>
                  </a:lnTo>
                  <a:cubicBezTo>
                    <a:pt x="295063" y="129791"/>
                    <a:pt x="311630" y="133561"/>
                    <a:pt x="328014" y="138029"/>
                  </a:cubicBezTo>
                  <a:cubicBezTo>
                    <a:pt x="334297" y="139743"/>
                    <a:pt x="341464" y="140139"/>
                    <a:pt x="346549" y="144207"/>
                  </a:cubicBezTo>
                  <a:cubicBezTo>
                    <a:pt x="386475" y="176147"/>
                    <a:pt x="330850" y="153389"/>
                    <a:pt x="377441" y="168921"/>
                  </a:cubicBezTo>
                  <a:cubicBezTo>
                    <a:pt x="397643" y="229520"/>
                    <a:pt x="364890" y="143915"/>
                    <a:pt x="402155" y="199813"/>
                  </a:cubicBezTo>
                  <a:cubicBezTo>
                    <a:pt x="406865" y="206878"/>
                    <a:pt x="404988" y="216721"/>
                    <a:pt x="408333" y="224526"/>
                  </a:cubicBezTo>
                  <a:cubicBezTo>
                    <a:pt x="411258" y="231351"/>
                    <a:pt x="416571" y="236883"/>
                    <a:pt x="420690" y="243061"/>
                  </a:cubicBezTo>
                  <a:cubicBezTo>
                    <a:pt x="422749" y="249239"/>
                    <a:pt x="426007" y="255141"/>
                    <a:pt x="426868" y="261596"/>
                  </a:cubicBezTo>
                  <a:cubicBezTo>
                    <a:pt x="438774" y="350893"/>
                    <a:pt x="431030" y="386160"/>
                    <a:pt x="426868" y="490196"/>
                  </a:cubicBezTo>
                  <a:cubicBezTo>
                    <a:pt x="442944" y="618794"/>
                    <a:pt x="413171" y="462807"/>
                    <a:pt x="470117" y="576694"/>
                  </a:cubicBezTo>
                  <a:cubicBezTo>
                    <a:pt x="474236" y="584932"/>
                    <a:pt x="479054" y="592856"/>
                    <a:pt x="482474" y="601407"/>
                  </a:cubicBezTo>
                  <a:cubicBezTo>
                    <a:pt x="487311" y="613501"/>
                    <a:pt x="494830" y="638478"/>
                    <a:pt x="494830" y="638478"/>
                  </a:cubicBezTo>
                  <a:cubicBezTo>
                    <a:pt x="498949" y="675548"/>
                    <a:pt x="502363" y="712703"/>
                    <a:pt x="507187" y="749688"/>
                  </a:cubicBezTo>
                  <a:cubicBezTo>
                    <a:pt x="508545" y="760101"/>
                    <a:pt x="509100" y="770984"/>
                    <a:pt x="513365" y="780580"/>
                  </a:cubicBezTo>
                  <a:cubicBezTo>
                    <a:pt x="521703" y="799341"/>
                    <a:pt x="537720" y="808994"/>
                    <a:pt x="550436" y="823829"/>
                  </a:cubicBezTo>
                  <a:cubicBezTo>
                    <a:pt x="597999" y="879319"/>
                    <a:pt x="541507" y="821076"/>
                    <a:pt x="587506" y="867078"/>
                  </a:cubicBezTo>
                  <a:cubicBezTo>
                    <a:pt x="589565" y="873256"/>
                    <a:pt x="591895" y="879351"/>
                    <a:pt x="593684" y="885613"/>
                  </a:cubicBezTo>
                  <a:cubicBezTo>
                    <a:pt x="596017" y="893778"/>
                    <a:pt x="596881" y="902375"/>
                    <a:pt x="599863" y="910326"/>
                  </a:cubicBezTo>
                  <a:cubicBezTo>
                    <a:pt x="603097" y="918950"/>
                    <a:pt x="608101" y="926802"/>
                    <a:pt x="612220" y="935040"/>
                  </a:cubicBezTo>
                  <a:cubicBezTo>
                    <a:pt x="609658" y="978589"/>
                    <a:pt x="609143" y="1036920"/>
                    <a:pt x="599863" y="1083321"/>
                  </a:cubicBezTo>
                  <a:cubicBezTo>
                    <a:pt x="596833" y="1098468"/>
                    <a:pt x="588023" y="1113178"/>
                    <a:pt x="581328" y="1126569"/>
                  </a:cubicBezTo>
                  <a:cubicBezTo>
                    <a:pt x="579268" y="1136866"/>
                    <a:pt x="578836" y="1147628"/>
                    <a:pt x="575149" y="1157461"/>
                  </a:cubicBezTo>
                  <a:cubicBezTo>
                    <a:pt x="572542" y="1164414"/>
                    <a:pt x="566476" y="1169549"/>
                    <a:pt x="562792" y="1175996"/>
                  </a:cubicBezTo>
                  <a:cubicBezTo>
                    <a:pt x="558223" y="1183993"/>
                    <a:pt x="554555" y="1192472"/>
                    <a:pt x="550436" y="1200710"/>
                  </a:cubicBezTo>
                  <a:cubicBezTo>
                    <a:pt x="544258" y="1198651"/>
                    <a:pt x="536506" y="1199137"/>
                    <a:pt x="531901" y="1194532"/>
                  </a:cubicBezTo>
                  <a:cubicBezTo>
                    <a:pt x="519047" y="1181678"/>
                    <a:pt x="520749" y="1166051"/>
                    <a:pt x="513365" y="1151283"/>
                  </a:cubicBezTo>
                  <a:cubicBezTo>
                    <a:pt x="510044" y="1144642"/>
                    <a:pt x="504693" y="1139195"/>
                    <a:pt x="501009" y="1132748"/>
                  </a:cubicBezTo>
                  <a:cubicBezTo>
                    <a:pt x="469662" y="1077890"/>
                    <a:pt x="506394" y="1134646"/>
                    <a:pt x="476295" y="1089499"/>
                  </a:cubicBezTo>
                  <a:cubicBezTo>
                    <a:pt x="474236" y="1083321"/>
                    <a:pt x="472404" y="1077062"/>
                    <a:pt x="470117" y="1070964"/>
                  </a:cubicBezTo>
                  <a:cubicBezTo>
                    <a:pt x="466223" y="1060580"/>
                    <a:pt x="460889" y="1050712"/>
                    <a:pt x="457760" y="1040072"/>
                  </a:cubicBezTo>
                  <a:cubicBezTo>
                    <a:pt x="450572" y="1015633"/>
                    <a:pt x="445403" y="990645"/>
                    <a:pt x="439225" y="965932"/>
                  </a:cubicBezTo>
                  <a:cubicBezTo>
                    <a:pt x="437166" y="957694"/>
                    <a:pt x="434443" y="949594"/>
                    <a:pt x="433047" y="941218"/>
                  </a:cubicBezTo>
                  <a:cubicBezTo>
                    <a:pt x="428540" y="914180"/>
                    <a:pt x="430127" y="901297"/>
                    <a:pt x="414511" y="879434"/>
                  </a:cubicBezTo>
                  <a:cubicBezTo>
                    <a:pt x="409432" y="872324"/>
                    <a:pt x="402154" y="867077"/>
                    <a:pt x="395976" y="860899"/>
                  </a:cubicBezTo>
                  <a:cubicBezTo>
                    <a:pt x="393917" y="854721"/>
                    <a:pt x="391587" y="848626"/>
                    <a:pt x="389798" y="842364"/>
                  </a:cubicBezTo>
                  <a:cubicBezTo>
                    <a:pt x="387465" y="834199"/>
                    <a:pt x="388925" y="824281"/>
                    <a:pt x="383620" y="817650"/>
                  </a:cubicBezTo>
                  <a:cubicBezTo>
                    <a:pt x="379551" y="812564"/>
                    <a:pt x="371263" y="813531"/>
                    <a:pt x="365084" y="811472"/>
                  </a:cubicBezTo>
                  <a:cubicBezTo>
                    <a:pt x="329668" y="758345"/>
                    <a:pt x="372134" y="825569"/>
                    <a:pt x="346549" y="774402"/>
                  </a:cubicBezTo>
                  <a:cubicBezTo>
                    <a:pt x="343228" y="767761"/>
                    <a:pt x="338311" y="762045"/>
                    <a:pt x="334192" y="755867"/>
                  </a:cubicBezTo>
                  <a:cubicBezTo>
                    <a:pt x="318664" y="709279"/>
                    <a:pt x="341417" y="764898"/>
                    <a:pt x="309479" y="724975"/>
                  </a:cubicBezTo>
                  <a:cubicBezTo>
                    <a:pt x="305411" y="719890"/>
                    <a:pt x="306213" y="712265"/>
                    <a:pt x="303301" y="706440"/>
                  </a:cubicBezTo>
                  <a:cubicBezTo>
                    <a:pt x="299980" y="699798"/>
                    <a:pt x="294265" y="694547"/>
                    <a:pt x="290944" y="687905"/>
                  </a:cubicBezTo>
                  <a:cubicBezTo>
                    <a:pt x="288031" y="682080"/>
                    <a:pt x="287678" y="675194"/>
                    <a:pt x="284765" y="669369"/>
                  </a:cubicBezTo>
                  <a:cubicBezTo>
                    <a:pt x="281444" y="662728"/>
                    <a:pt x="275730" y="657475"/>
                    <a:pt x="272409" y="650834"/>
                  </a:cubicBezTo>
                  <a:cubicBezTo>
                    <a:pt x="248825" y="603666"/>
                    <a:pt x="292508" y="667335"/>
                    <a:pt x="247695" y="607586"/>
                  </a:cubicBezTo>
                  <a:cubicBezTo>
                    <a:pt x="245636" y="601407"/>
                    <a:pt x="244430" y="594875"/>
                    <a:pt x="241517" y="589050"/>
                  </a:cubicBezTo>
                  <a:cubicBezTo>
                    <a:pt x="238196" y="582408"/>
                    <a:pt x="232085" y="577340"/>
                    <a:pt x="229160" y="570515"/>
                  </a:cubicBezTo>
                  <a:cubicBezTo>
                    <a:pt x="205222" y="514660"/>
                    <a:pt x="241648" y="573801"/>
                    <a:pt x="210625" y="527267"/>
                  </a:cubicBezTo>
                  <a:cubicBezTo>
                    <a:pt x="208566" y="521089"/>
                    <a:pt x="206236" y="514994"/>
                    <a:pt x="204447" y="508732"/>
                  </a:cubicBezTo>
                  <a:cubicBezTo>
                    <a:pt x="202114" y="500567"/>
                    <a:pt x="201613" y="491823"/>
                    <a:pt x="198268" y="484018"/>
                  </a:cubicBezTo>
                  <a:cubicBezTo>
                    <a:pt x="195343" y="477193"/>
                    <a:pt x="190030" y="471661"/>
                    <a:pt x="185911" y="465483"/>
                  </a:cubicBezTo>
                  <a:cubicBezTo>
                    <a:pt x="166025" y="405821"/>
                    <a:pt x="197914" y="498580"/>
                    <a:pt x="167376" y="422234"/>
                  </a:cubicBezTo>
                  <a:cubicBezTo>
                    <a:pt x="162539" y="410141"/>
                    <a:pt x="160845" y="396814"/>
                    <a:pt x="155020" y="385164"/>
                  </a:cubicBezTo>
                  <a:cubicBezTo>
                    <a:pt x="150901" y="376926"/>
                    <a:pt x="146291" y="368916"/>
                    <a:pt x="142663" y="360450"/>
                  </a:cubicBezTo>
                  <a:cubicBezTo>
                    <a:pt x="115385" y="296804"/>
                    <a:pt x="165115" y="399179"/>
                    <a:pt x="124128" y="317202"/>
                  </a:cubicBezTo>
                  <a:cubicBezTo>
                    <a:pt x="109325" y="228393"/>
                    <a:pt x="129286" y="316883"/>
                    <a:pt x="105592" y="261596"/>
                  </a:cubicBezTo>
                  <a:cubicBezTo>
                    <a:pt x="103121" y="255830"/>
                    <a:pt x="98045" y="225561"/>
                    <a:pt x="93236" y="218348"/>
                  </a:cubicBezTo>
                  <a:cubicBezTo>
                    <a:pt x="88389" y="211078"/>
                    <a:pt x="79780" y="206923"/>
                    <a:pt x="74701" y="199813"/>
                  </a:cubicBezTo>
                  <a:cubicBezTo>
                    <a:pt x="39696" y="150805"/>
                    <a:pt x="79212" y="196896"/>
                    <a:pt x="56165" y="156564"/>
                  </a:cubicBezTo>
                  <a:cubicBezTo>
                    <a:pt x="51056" y="147623"/>
                    <a:pt x="43808" y="140088"/>
                    <a:pt x="37630" y="131850"/>
                  </a:cubicBezTo>
                  <a:cubicBezTo>
                    <a:pt x="35571" y="125672"/>
                    <a:pt x="34364" y="119140"/>
                    <a:pt x="31452" y="113315"/>
                  </a:cubicBezTo>
                  <a:cubicBezTo>
                    <a:pt x="28131" y="106673"/>
                    <a:pt x="22020" y="101605"/>
                    <a:pt x="19095" y="94780"/>
                  </a:cubicBezTo>
                  <a:cubicBezTo>
                    <a:pt x="-4843" y="38925"/>
                    <a:pt x="31583" y="98066"/>
                    <a:pt x="560" y="51532"/>
                  </a:cubicBezTo>
                  <a:cubicBezTo>
                    <a:pt x="2619" y="35056"/>
                    <a:pt x="-5003" y="13846"/>
                    <a:pt x="6738" y="2105"/>
                  </a:cubicBezTo>
                  <a:cubicBezTo>
                    <a:pt x="14580" y="-5737"/>
                    <a:pt x="27246" y="10567"/>
                    <a:pt x="37630" y="14461"/>
                  </a:cubicBezTo>
                  <a:cubicBezTo>
                    <a:pt x="56734" y="21625"/>
                    <a:pt x="64924" y="23130"/>
                    <a:pt x="87057" y="26818"/>
                  </a:cubicBezTo>
                  <a:cubicBezTo>
                    <a:pt x="89089" y="27157"/>
                    <a:pt x="54106" y="25788"/>
                    <a:pt x="62344" y="26818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3" name="Serbest Form 2"/>
            <p:cNvSpPr/>
            <p:nvPr/>
          </p:nvSpPr>
          <p:spPr>
            <a:xfrm>
              <a:off x="4331043" y="3107724"/>
              <a:ext cx="420130" cy="1285103"/>
            </a:xfrm>
            <a:custGeom>
              <a:avLst/>
              <a:gdLst>
                <a:gd name="connsiteX0" fmla="*/ 30892 w 420130"/>
                <a:gd name="connsiteY0" fmla="*/ 0 h 1285103"/>
                <a:gd name="connsiteX1" fmla="*/ 24714 w 420130"/>
                <a:gd name="connsiteY1" fmla="*/ 30892 h 1285103"/>
                <a:gd name="connsiteX2" fmla="*/ 43249 w 420130"/>
                <a:gd name="connsiteY2" fmla="*/ 247135 h 1285103"/>
                <a:gd name="connsiteX3" fmla="*/ 30892 w 420130"/>
                <a:gd name="connsiteY3" fmla="*/ 345990 h 1285103"/>
                <a:gd name="connsiteX4" fmla="*/ 24714 w 420130"/>
                <a:gd name="connsiteY4" fmla="*/ 364525 h 1285103"/>
                <a:gd name="connsiteX5" fmla="*/ 12357 w 420130"/>
                <a:gd name="connsiteY5" fmla="*/ 383060 h 1285103"/>
                <a:gd name="connsiteX6" fmla="*/ 37071 w 420130"/>
                <a:gd name="connsiteY6" fmla="*/ 426308 h 1285103"/>
                <a:gd name="connsiteX7" fmla="*/ 61784 w 420130"/>
                <a:gd name="connsiteY7" fmla="*/ 451022 h 1285103"/>
                <a:gd name="connsiteX8" fmla="*/ 80319 w 420130"/>
                <a:gd name="connsiteY8" fmla="*/ 537519 h 1285103"/>
                <a:gd name="connsiteX9" fmla="*/ 98854 w 420130"/>
                <a:gd name="connsiteY9" fmla="*/ 617838 h 1285103"/>
                <a:gd name="connsiteX10" fmla="*/ 105033 w 420130"/>
                <a:gd name="connsiteY10" fmla="*/ 654908 h 1285103"/>
                <a:gd name="connsiteX11" fmla="*/ 111211 w 420130"/>
                <a:gd name="connsiteY11" fmla="*/ 673444 h 1285103"/>
                <a:gd name="connsiteX12" fmla="*/ 105033 w 420130"/>
                <a:gd name="connsiteY12" fmla="*/ 759941 h 1285103"/>
                <a:gd name="connsiteX13" fmla="*/ 86498 w 420130"/>
                <a:gd name="connsiteY13" fmla="*/ 766119 h 1285103"/>
                <a:gd name="connsiteX14" fmla="*/ 67962 w 420130"/>
                <a:gd name="connsiteY14" fmla="*/ 778476 h 1285103"/>
                <a:gd name="connsiteX15" fmla="*/ 6179 w 420130"/>
                <a:gd name="connsiteY15" fmla="*/ 790833 h 1285103"/>
                <a:gd name="connsiteX16" fmla="*/ 0 w 420130"/>
                <a:gd name="connsiteY16" fmla="*/ 809368 h 1285103"/>
                <a:gd name="connsiteX17" fmla="*/ 6179 w 420130"/>
                <a:gd name="connsiteY17" fmla="*/ 827903 h 1285103"/>
                <a:gd name="connsiteX18" fmla="*/ 37071 w 420130"/>
                <a:gd name="connsiteY18" fmla="*/ 864973 h 1285103"/>
                <a:gd name="connsiteX19" fmla="*/ 61784 w 420130"/>
                <a:gd name="connsiteY19" fmla="*/ 889687 h 1285103"/>
                <a:gd name="connsiteX20" fmla="*/ 67962 w 420130"/>
                <a:gd name="connsiteY20" fmla="*/ 908222 h 1285103"/>
                <a:gd name="connsiteX21" fmla="*/ 98854 w 420130"/>
                <a:gd name="connsiteY21" fmla="*/ 945292 h 1285103"/>
                <a:gd name="connsiteX22" fmla="*/ 111211 w 420130"/>
                <a:gd name="connsiteY22" fmla="*/ 970006 h 1285103"/>
                <a:gd name="connsiteX23" fmla="*/ 123568 w 420130"/>
                <a:gd name="connsiteY23" fmla="*/ 1093573 h 1285103"/>
                <a:gd name="connsiteX24" fmla="*/ 129746 w 420130"/>
                <a:gd name="connsiteY24" fmla="*/ 1112108 h 1285103"/>
                <a:gd name="connsiteX25" fmla="*/ 148281 w 420130"/>
                <a:gd name="connsiteY25" fmla="*/ 1124465 h 1285103"/>
                <a:gd name="connsiteX26" fmla="*/ 191530 w 420130"/>
                <a:gd name="connsiteY26" fmla="*/ 1173892 h 1285103"/>
                <a:gd name="connsiteX27" fmla="*/ 216243 w 420130"/>
                <a:gd name="connsiteY27" fmla="*/ 1217141 h 1285103"/>
                <a:gd name="connsiteX28" fmla="*/ 234779 w 420130"/>
                <a:gd name="connsiteY28" fmla="*/ 1223319 h 1285103"/>
                <a:gd name="connsiteX29" fmla="*/ 265671 w 420130"/>
                <a:gd name="connsiteY29" fmla="*/ 1248033 h 1285103"/>
                <a:gd name="connsiteX30" fmla="*/ 278027 w 420130"/>
                <a:gd name="connsiteY30" fmla="*/ 1266568 h 1285103"/>
                <a:gd name="connsiteX31" fmla="*/ 296562 w 420130"/>
                <a:gd name="connsiteY31" fmla="*/ 1285103 h 1285103"/>
                <a:gd name="connsiteX32" fmla="*/ 352168 w 420130"/>
                <a:gd name="connsiteY32" fmla="*/ 1272746 h 1285103"/>
                <a:gd name="connsiteX33" fmla="*/ 420130 w 420130"/>
                <a:gd name="connsiteY33" fmla="*/ 1272746 h 1285103"/>
                <a:gd name="connsiteX34" fmla="*/ 401595 w 420130"/>
                <a:gd name="connsiteY34" fmla="*/ 1210962 h 1285103"/>
                <a:gd name="connsiteX35" fmla="*/ 383060 w 420130"/>
                <a:gd name="connsiteY35" fmla="*/ 1149179 h 1285103"/>
                <a:gd name="connsiteX36" fmla="*/ 364525 w 420130"/>
                <a:gd name="connsiteY36" fmla="*/ 1062681 h 1285103"/>
                <a:gd name="connsiteX37" fmla="*/ 358346 w 420130"/>
                <a:gd name="connsiteY37" fmla="*/ 1025611 h 1285103"/>
                <a:gd name="connsiteX38" fmla="*/ 345989 w 420130"/>
                <a:gd name="connsiteY38" fmla="*/ 1000898 h 1285103"/>
                <a:gd name="connsiteX39" fmla="*/ 339811 w 420130"/>
                <a:gd name="connsiteY39" fmla="*/ 982362 h 1285103"/>
                <a:gd name="connsiteX40" fmla="*/ 321276 w 420130"/>
                <a:gd name="connsiteY40" fmla="*/ 834081 h 1285103"/>
                <a:gd name="connsiteX41" fmla="*/ 315098 w 420130"/>
                <a:gd name="connsiteY41" fmla="*/ 772298 h 1285103"/>
                <a:gd name="connsiteX42" fmla="*/ 302741 w 420130"/>
                <a:gd name="connsiteY42" fmla="*/ 747584 h 1285103"/>
                <a:gd name="connsiteX43" fmla="*/ 284206 w 420130"/>
                <a:gd name="connsiteY43" fmla="*/ 704335 h 1285103"/>
                <a:gd name="connsiteX44" fmla="*/ 278027 w 420130"/>
                <a:gd name="connsiteY44" fmla="*/ 661087 h 1285103"/>
                <a:gd name="connsiteX45" fmla="*/ 259492 w 420130"/>
                <a:gd name="connsiteY45" fmla="*/ 426308 h 1285103"/>
                <a:gd name="connsiteX46" fmla="*/ 234779 w 420130"/>
                <a:gd name="connsiteY46" fmla="*/ 271849 h 1285103"/>
                <a:gd name="connsiteX47" fmla="*/ 222422 w 420130"/>
                <a:gd name="connsiteY47" fmla="*/ 247135 h 1285103"/>
                <a:gd name="connsiteX48" fmla="*/ 210065 w 420130"/>
                <a:gd name="connsiteY48" fmla="*/ 191530 h 1285103"/>
                <a:gd name="connsiteX49" fmla="*/ 197708 w 420130"/>
                <a:gd name="connsiteY49" fmla="*/ 172995 h 1285103"/>
                <a:gd name="connsiteX50" fmla="*/ 191530 w 420130"/>
                <a:gd name="connsiteY50" fmla="*/ 154460 h 1285103"/>
                <a:gd name="connsiteX51" fmla="*/ 179173 w 420130"/>
                <a:gd name="connsiteY51" fmla="*/ 135925 h 1285103"/>
                <a:gd name="connsiteX52" fmla="*/ 172995 w 420130"/>
                <a:gd name="connsiteY52" fmla="*/ 111211 h 1285103"/>
                <a:gd name="connsiteX53" fmla="*/ 160638 w 420130"/>
                <a:gd name="connsiteY53" fmla="*/ 86498 h 1285103"/>
                <a:gd name="connsiteX54" fmla="*/ 154460 w 420130"/>
                <a:gd name="connsiteY54" fmla="*/ 49427 h 1285103"/>
                <a:gd name="connsiteX55" fmla="*/ 123568 w 420130"/>
                <a:gd name="connsiteY55" fmla="*/ 24714 h 1285103"/>
                <a:gd name="connsiteX56" fmla="*/ 105033 w 420130"/>
                <a:gd name="connsiteY56" fmla="*/ 12357 h 1285103"/>
                <a:gd name="connsiteX57" fmla="*/ 80319 w 420130"/>
                <a:gd name="connsiteY57" fmla="*/ 6179 h 1285103"/>
                <a:gd name="connsiteX58" fmla="*/ 61784 w 420130"/>
                <a:gd name="connsiteY58" fmla="*/ 0 h 1285103"/>
                <a:gd name="connsiteX59" fmla="*/ 30892 w 420130"/>
                <a:gd name="connsiteY59" fmla="*/ 0 h 128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20130" h="1285103">
                  <a:moveTo>
                    <a:pt x="30892" y="0"/>
                  </a:moveTo>
                  <a:cubicBezTo>
                    <a:pt x="28833" y="10297"/>
                    <a:pt x="24364" y="20397"/>
                    <a:pt x="24714" y="30892"/>
                  </a:cubicBezTo>
                  <a:cubicBezTo>
                    <a:pt x="26465" y="83410"/>
                    <a:pt x="36843" y="183073"/>
                    <a:pt x="43249" y="247135"/>
                  </a:cubicBezTo>
                  <a:cubicBezTo>
                    <a:pt x="39130" y="280087"/>
                    <a:pt x="36071" y="313188"/>
                    <a:pt x="30892" y="345990"/>
                  </a:cubicBezTo>
                  <a:cubicBezTo>
                    <a:pt x="29876" y="352423"/>
                    <a:pt x="27626" y="358700"/>
                    <a:pt x="24714" y="364525"/>
                  </a:cubicBezTo>
                  <a:cubicBezTo>
                    <a:pt x="21393" y="371167"/>
                    <a:pt x="16476" y="376882"/>
                    <a:pt x="12357" y="383060"/>
                  </a:cubicBezTo>
                  <a:cubicBezTo>
                    <a:pt x="25424" y="435330"/>
                    <a:pt x="7622" y="382135"/>
                    <a:pt x="37071" y="426308"/>
                  </a:cubicBezTo>
                  <a:cubicBezTo>
                    <a:pt x="55901" y="454553"/>
                    <a:pt x="26478" y="439254"/>
                    <a:pt x="61784" y="451022"/>
                  </a:cubicBezTo>
                  <a:cubicBezTo>
                    <a:pt x="69816" y="483151"/>
                    <a:pt x="74310" y="499463"/>
                    <a:pt x="80319" y="537519"/>
                  </a:cubicBezTo>
                  <a:cubicBezTo>
                    <a:pt x="91943" y="611135"/>
                    <a:pt x="75971" y="572071"/>
                    <a:pt x="98854" y="617838"/>
                  </a:cubicBezTo>
                  <a:cubicBezTo>
                    <a:pt x="100914" y="630195"/>
                    <a:pt x="102315" y="642679"/>
                    <a:pt x="105033" y="654908"/>
                  </a:cubicBezTo>
                  <a:cubicBezTo>
                    <a:pt x="106446" y="661266"/>
                    <a:pt x="111211" y="666931"/>
                    <a:pt x="111211" y="673444"/>
                  </a:cubicBezTo>
                  <a:cubicBezTo>
                    <a:pt x="111211" y="702350"/>
                    <a:pt x="112481" y="732011"/>
                    <a:pt x="105033" y="759941"/>
                  </a:cubicBezTo>
                  <a:cubicBezTo>
                    <a:pt x="103355" y="766234"/>
                    <a:pt x="92676" y="764060"/>
                    <a:pt x="86498" y="766119"/>
                  </a:cubicBezTo>
                  <a:cubicBezTo>
                    <a:pt x="80319" y="770238"/>
                    <a:pt x="74604" y="775155"/>
                    <a:pt x="67962" y="778476"/>
                  </a:cubicBezTo>
                  <a:cubicBezTo>
                    <a:pt x="50710" y="787102"/>
                    <a:pt x="22113" y="788556"/>
                    <a:pt x="6179" y="790833"/>
                  </a:cubicBezTo>
                  <a:cubicBezTo>
                    <a:pt x="4119" y="797011"/>
                    <a:pt x="0" y="802855"/>
                    <a:pt x="0" y="809368"/>
                  </a:cubicBezTo>
                  <a:cubicBezTo>
                    <a:pt x="0" y="815881"/>
                    <a:pt x="3266" y="822078"/>
                    <a:pt x="6179" y="827903"/>
                  </a:cubicBezTo>
                  <a:cubicBezTo>
                    <a:pt x="14782" y="845109"/>
                    <a:pt x="23404" y="851307"/>
                    <a:pt x="37071" y="864973"/>
                  </a:cubicBezTo>
                  <a:cubicBezTo>
                    <a:pt x="53546" y="914399"/>
                    <a:pt x="28833" y="856735"/>
                    <a:pt x="61784" y="889687"/>
                  </a:cubicBezTo>
                  <a:cubicBezTo>
                    <a:pt x="66389" y="894292"/>
                    <a:pt x="65050" y="902397"/>
                    <a:pt x="67962" y="908222"/>
                  </a:cubicBezTo>
                  <a:cubicBezTo>
                    <a:pt x="84304" y="940907"/>
                    <a:pt x="76082" y="913411"/>
                    <a:pt x="98854" y="945292"/>
                  </a:cubicBezTo>
                  <a:cubicBezTo>
                    <a:pt x="104207" y="952787"/>
                    <a:pt x="107092" y="961768"/>
                    <a:pt x="111211" y="970006"/>
                  </a:cubicBezTo>
                  <a:cubicBezTo>
                    <a:pt x="115330" y="1011195"/>
                    <a:pt x="118214" y="1052526"/>
                    <a:pt x="123568" y="1093573"/>
                  </a:cubicBezTo>
                  <a:cubicBezTo>
                    <a:pt x="124410" y="1100031"/>
                    <a:pt x="125678" y="1107023"/>
                    <a:pt x="129746" y="1112108"/>
                  </a:cubicBezTo>
                  <a:cubicBezTo>
                    <a:pt x="134385" y="1117906"/>
                    <a:pt x="142103" y="1120346"/>
                    <a:pt x="148281" y="1124465"/>
                  </a:cubicBezTo>
                  <a:cubicBezTo>
                    <a:pt x="177114" y="1167713"/>
                    <a:pt x="160638" y="1153297"/>
                    <a:pt x="191530" y="1173892"/>
                  </a:cubicBezTo>
                  <a:cubicBezTo>
                    <a:pt x="194569" y="1179970"/>
                    <a:pt x="208967" y="1211321"/>
                    <a:pt x="216243" y="1217141"/>
                  </a:cubicBezTo>
                  <a:cubicBezTo>
                    <a:pt x="221329" y="1221209"/>
                    <a:pt x="228600" y="1221260"/>
                    <a:pt x="234779" y="1223319"/>
                  </a:cubicBezTo>
                  <a:cubicBezTo>
                    <a:pt x="270188" y="1276435"/>
                    <a:pt x="223039" y="1213927"/>
                    <a:pt x="265671" y="1248033"/>
                  </a:cubicBezTo>
                  <a:cubicBezTo>
                    <a:pt x="271469" y="1252672"/>
                    <a:pt x="273273" y="1260864"/>
                    <a:pt x="278027" y="1266568"/>
                  </a:cubicBezTo>
                  <a:cubicBezTo>
                    <a:pt x="283621" y="1273280"/>
                    <a:pt x="290384" y="1278925"/>
                    <a:pt x="296562" y="1285103"/>
                  </a:cubicBezTo>
                  <a:cubicBezTo>
                    <a:pt x="315097" y="1280984"/>
                    <a:pt x="333223" y="1274009"/>
                    <a:pt x="352168" y="1272746"/>
                  </a:cubicBezTo>
                  <a:cubicBezTo>
                    <a:pt x="482586" y="1264052"/>
                    <a:pt x="307385" y="1295297"/>
                    <a:pt x="420130" y="1272746"/>
                  </a:cubicBezTo>
                  <a:cubicBezTo>
                    <a:pt x="400284" y="1233056"/>
                    <a:pt x="411852" y="1262248"/>
                    <a:pt x="401595" y="1210962"/>
                  </a:cubicBezTo>
                  <a:cubicBezTo>
                    <a:pt x="396928" y="1187629"/>
                    <a:pt x="390935" y="1172805"/>
                    <a:pt x="383060" y="1149179"/>
                  </a:cubicBezTo>
                  <a:cubicBezTo>
                    <a:pt x="369654" y="1041944"/>
                    <a:pt x="386533" y="1150714"/>
                    <a:pt x="364525" y="1062681"/>
                  </a:cubicBezTo>
                  <a:cubicBezTo>
                    <a:pt x="361487" y="1050528"/>
                    <a:pt x="361946" y="1037610"/>
                    <a:pt x="358346" y="1025611"/>
                  </a:cubicBezTo>
                  <a:cubicBezTo>
                    <a:pt x="355699" y="1016789"/>
                    <a:pt x="349617" y="1009363"/>
                    <a:pt x="345989" y="1000898"/>
                  </a:cubicBezTo>
                  <a:cubicBezTo>
                    <a:pt x="343424" y="994912"/>
                    <a:pt x="341870" y="988541"/>
                    <a:pt x="339811" y="982362"/>
                  </a:cubicBezTo>
                  <a:cubicBezTo>
                    <a:pt x="325305" y="837294"/>
                    <a:pt x="344201" y="1017486"/>
                    <a:pt x="321276" y="834081"/>
                  </a:cubicBezTo>
                  <a:cubicBezTo>
                    <a:pt x="318709" y="813544"/>
                    <a:pt x="319435" y="792536"/>
                    <a:pt x="315098" y="772298"/>
                  </a:cubicBezTo>
                  <a:cubicBezTo>
                    <a:pt x="313168" y="763292"/>
                    <a:pt x="306369" y="756050"/>
                    <a:pt x="302741" y="747584"/>
                  </a:cubicBezTo>
                  <a:cubicBezTo>
                    <a:pt x="275458" y="683927"/>
                    <a:pt x="325200" y="786330"/>
                    <a:pt x="284206" y="704335"/>
                  </a:cubicBezTo>
                  <a:cubicBezTo>
                    <a:pt x="282146" y="689919"/>
                    <a:pt x="279065" y="675612"/>
                    <a:pt x="278027" y="661087"/>
                  </a:cubicBezTo>
                  <a:cubicBezTo>
                    <a:pt x="261249" y="426190"/>
                    <a:pt x="288869" y="514433"/>
                    <a:pt x="259492" y="426308"/>
                  </a:cubicBezTo>
                  <a:cubicBezTo>
                    <a:pt x="255018" y="390512"/>
                    <a:pt x="243110" y="288511"/>
                    <a:pt x="234779" y="271849"/>
                  </a:cubicBezTo>
                  <a:lnTo>
                    <a:pt x="222422" y="247135"/>
                  </a:lnTo>
                  <a:cubicBezTo>
                    <a:pt x="220050" y="232903"/>
                    <a:pt x="217669" y="206737"/>
                    <a:pt x="210065" y="191530"/>
                  </a:cubicBezTo>
                  <a:cubicBezTo>
                    <a:pt x="206744" y="184888"/>
                    <a:pt x="201827" y="179173"/>
                    <a:pt x="197708" y="172995"/>
                  </a:cubicBezTo>
                  <a:cubicBezTo>
                    <a:pt x="195649" y="166817"/>
                    <a:pt x="194442" y="160285"/>
                    <a:pt x="191530" y="154460"/>
                  </a:cubicBezTo>
                  <a:cubicBezTo>
                    <a:pt x="188209" y="147818"/>
                    <a:pt x="182098" y="142750"/>
                    <a:pt x="179173" y="135925"/>
                  </a:cubicBezTo>
                  <a:cubicBezTo>
                    <a:pt x="175828" y="128120"/>
                    <a:pt x="175977" y="119162"/>
                    <a:pt x="172995" y="111211"/>
                  </a:cubicBezTo>
                  <a:cubicBezTo>
                    <a:pt x="169761" y="102587"/>
                    <a:pt x="164757" y="94736"/>
                    <a:pt x="160638" y="86498"/>
                  </a:cubicBezTo>
                  <a:cubicBezTo>
                    <a:pt x="158579" y="74141"/>
                    <a:pt x="160905" y="60169"/>
                    <a:pt x="154460" y="49427"/>
                  </a:cubicBezTo>
                  <a:cubicBezTo>
                    <a:pt x="147675" y="38119"/>
                    <a:pt x="134118" y="32626"/>
                    <a:pt x="123568" y="24714"/>
                  </a:cubicBezTo>
                  <a:cubicBezTo>
                    <a:pt x="117628" y="20259"/>
                    <a:pt x="111858" y="15282"/>
                    <a:pt x="105033" y="12357"/>
                  </a:cubicBezTo>
                  <a:cubicBezTo>
                    <a:pt x="97228" y="9012"/>
                    <a:pt x="88484" y="8512"/>
                    <a:pt x="80319" y="6179"/>
                  </a:cubicBezTo>
                  <a:cubicBezTo>
                    <a:pt x="74057" y="4390"/>
                    <a:pt x="67962" y="2060"/>
                    <a:pt x="61784" y="0"/>
                  </a:cubicBezTo>
                  <a:lnTo>
                    <a:pt x="30892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4" name="Serbest Form 3"/>
            <p:cNvSpPr/>
            <p:nvPr/>
          </p:nvSpPr>
          <p:spPr>
            <a:xfrm>
              <a:off x="6880157" y="3064476"/>
              <a:ext cx="679972" cy="1285103"/>
            </a:xfrm>
            <a:custGeom>
              <a:avLst/>
              <a:gdLst>
                <a:gd name="connsiteX0" fmla="*/ 68312 w 679972"/>
                <a:gd name="connsiteY0" fmla="*/ 129746 h 1285103"/>
                <a:gd name="connsiteX1" fmla="*/ 99204 w 679972"/>
                <a:gd name="connsiteY1" fmla="*/ 123568 h 1285103"/>
                <a:gd name="connsiteX2" fmla="*/ 117739 w 679972"/>
                <a:gd name="connsiteY2" fmla="*/ 135925 h 1285103"/>
                <a:gd name="connsiteX3" fmla="*/ 142453 w 679972"/>
                <a:gd name="connsiteY3" fmla="*/ 148282 h 1285103"/>
                <a:gd name="connsiteX4" fmla="*/ 173345 w 679972"/>
                <a:gd name="connsiteY4" fmla="*/ 185352 h 1285103"/>
                <a:gd name="connsiteX5" fmla="*/ 191880 w 679972"/>
                <a:gd name="connsiteY5" fmla="*/ 197709 h 1285103"/>
                <a:gd name="connsiteX6" fmla="*/ 228950 w 679972"/>
                <a:gd name="connsiteY6" fmla="*/ 210065 h 1285103"/>
                <a:gd name="connsiteX7" fmla="*/ 272199 w 679972"/>
                <a:gd name="connsiteY7" fmla="*/ 228600 h 1285103"/>
                <a:gd name="connsiteX8" fmla="*/ 309269 w 679972"/>
                <a:gd name="connsiteY8" fmla="*/ 259492 h 1285103"/>
                <a:gd name="connsiteX9" fmla="*/ 346339 w 679972"/>
                <a:gd name="connsiteY9" fmla="*/ 271849 h 1285103"/>
                <a:gd name="connsiteX10" fmla="*/ 389588 w 679972"/>
                <a:gd name="connsiteY10" fmla="*/ 302741 h 1285103"/>
                <a:gd name="connsiteX11" fmla="*/ 426658 w 679972"/>
                <a:gd name="connsiteY11" fmla="*/ 333633 h 1285103"/>
                <a:gd name="connsiteX12" fmla="*/ 439015 w 679972"/>
                <a:gd name="connsiteY12" fmla="*/ 352168 h 1285103"/>
                <a:gd name="connsiteX13" fmla="*/ 457550 w 679972"/>
                <a:gd name="connsiteY13" fmla="*/ 364525 h 1285103"/>
                <a:gd name="connsiteX14" fmla="*/ 439015 w 679972"/>
                <a:gd name="connsiteY14" fmla="*/ 518984 h 1285103"/>
                <a:gd name="connsiteX15" fmla="*/ 451372 w 679972"/>
                <a:gd name="connsiteY15" fmla="*/ 611660 h 1285103"/>
                <a:gd name="connsiteX16" fmla="*/ 469907 w 679972"/>
                <a:gd name="connsiteY16" fmla="*/ 624017 h 1285103"/>
                <a:gd name="connsiteX17" fmla="*/ 476085 w 679972"/>
                <a:gd name="connsiteY17" fmla="*/ 642552 h 1285103"/>
                <a:gd name="connsiteX18" fmla="*/ 488442 w 679972"/>
                <a:gd name="connsiteY18" fmla="*/ 661087 h 1285103"/>
                <a:gd name="connsiteX19" fmla="*/ 500799 w 679972"/>
                <a:gd name="connsiteY19" fmla="*/ 704336 h 1285103"/>
                <a:gd name="connsiteX20" fmla="*/ 513155 w 679972"/>
                <a:gd name="connsiteY20" fmla="*/ 827903 h 1285103"/>
                <a:gd name="connsiteX21" fmla="*/ 531691 w 679972"/>
                <a:gd name="connsiteY21" fmla="*/ 883509 h 1285103"/>
                <a:gd name="connsiteX22" fmla="*/ 550226 w 679972"/>
                <a:gd name="connsiteY22" fmla="*/ 889687 h 1285103"/>
                <a:gd name="connsiteX23" fmla="*/ 574939 w 679972"/>
                <a:gd name="connsiteY23" fmla="*/ 926757 h 1285103"/>
                <a:gd name="connsiteX24" fmla="*/ 593474 w 679972"/>
                <a:gd name="connsiteY24" fmla="*/ 970006 h 1285103"/>
                <a:gd name="connsiteX25" fmla="*/ 605831 w 679972"/>
                <a:gd name="connsiteY25" fmla="*/ 1007076 h 1285103"/>
                <a:gd name="connsiteX26" fmla="*/ 618188 w 679972"/>
                <a:gd name="connsiteY26" fmla="*/ 1031790 h 1285103"/>
                <a:gd name="connsiteX27" fmla="*/ 624366 w 679972"/>
                <a:gd name="connsiteY27" fmla="*/ 1050325 h 1285103"/>
                <a:gd name="connsiteX28" fmla="*/ 642901 w 679972"/>
                <a:gd name="connsiteY28" fmla="*/ 1062682 h 1285103"/>
                <a:gd name="connsiteX29" fmla="*/ 667615 w 679972"/>
                <a:gd name="connsiteY29" fmla="*/ 1118287 h 1285103"/>
                <a:gd name="connsiteX30" fmla="*/ 679972 w 679972"/>
                <a:gd name="connsiteY30" fmla="*/ 1155357 h 1285103"/>
                <a:gd name="connsiteX31" fmla="*/ 667615 w 679972"/>
                <a:gd name="connsiteY31" fmla="*/ 1223319 h 1285103"/>
                <a:gd name="connsiteX32" fmla="*/ 649080 w 679972"/>
                <a:gd name="connsiteY32" fmla="*/ 1260390 h 1285103"/>
                <a:gd name="connsiteX33" fmla="*/ 630545 w 679972"/>
                <a:gd name="connsiteY33" fmla="*/ 1278925 h 1285103"/>
                <a:gd name="connsiteX34" fmla="*/ 612009 w 679972"/>
                <a:gd name="connsiteY34" fmla="*/ 1285103 h 1285103"/>
                <a:gd name="connsiteX35" fmla="*/ 587296 w 679972"/>
                <a:gd name="connsiteY35" fmla="*/ 1248033 h 1285103"/>
                <a:gd name="connsiteX36" fmla="*/ 581118 w 679972"/>
                <a:gd name="connsiteY36" fmla="*/ 1229498 h 1285103"/>
                <a:gd name="connsiteX37" fmla="*/ 568761 w 679972"/>
                <a:gd name="connsiteY37" fmla="*/ 1210963 h 1285103"/>
                <a:gd name="connsiteX38" fmla="*/ 556404 w 679972"/>
                <a:gd name="connsiteY38" fmla="*/ 1167714 h 1285103"/>
                <a:gd name="connsiteX39" fmla="*/ 544047 w 679972"/>
                <a:gd name="connsiteY39" fmla="*/ 1149179 h 1285103"/>
                <a:gd name="connsiteX40" fmla="*/ 525512 w 679972"/>
                <a:gd name="connsiteY40" fmla="*/ 1105930 h 1285103"/>
                <a:gd name="connsiteX41" fmla="*/ 519334 w 679972"/>
                <a:gd name="connsiteY41" fmla="*/ 1087395 h 1285103"/>
                <a:gd name="connsiteX42" fmla="*/ 506977 w 679972"/>
                <a:gd name="connsiteY42" fmla="*/ 1068860 h 1285103"/>
                <a:gd name="connsiteX43" fmla="*/ 482263 w 679972"/>
                <a:gd name="connsiteY43" fmla="*/ 1025611 h 1285103"/>
                <a:gd name="connsiteX44" fmla="*/ 476085 w 679972"/>
                <a:gd name="connsiteY44" fmla="*/ 1000898 h 1285103"/>
                <a:gd name="connsiteX45" fmla="*/ 445193 w 679972"/>
                <a:gd name="connsiteY45" fmla="*/ 963827 h 1285103"/>
                <a:gd name="connsiteX46" fmla="*/ 432836 w 679972"/>
                <a:gd name="connsiteY46" fmla="*/ 939114 h 1285103"/>
                <a:gd name="connsiteX47" fmla="*/ 401945 w 679972"/>
                <a:gd name="connsiteY47" fmla="*/ 902044 h 1285103"/>
                <a:gd name="connsiteX48" fmla="*/ 383409 w 679972"/>
                <a:gd name="connsiteY48" fmla="*/ 889687 h 1285103"/>
                <a:gd name="connsiteX49" fmla="*/ 358696 w 679972"/>
                <a:gd name="connsiteY49" fmla="*/ 858795 h 1285103"/>
                <a:gd name="connsiteX50" fmla="*/ 352518 w 679972"/>
                <a:gd name="connsiteY50" fmla="*/ 834082 h 1285103"/>
                <a:gd name="connsiteX51" fmla="*/ 340161 w 679972"/>
                <a:gd name="connsiteY51" fmla="*/ 815546 h 1285103"/>
                <a:gd name="connsiteX52" fmla="*/ 315447 w 679972"/>
                <a:gd name="connsiteY52" fmla="*/ 784655 h 1285103"/>
                <a:gd name="connsiteX53" fmla="*/ 296912 w 679972"/>
                <a:gd name="connsiteY53" fmla="*/ 735227 h 1285103"/>
                <a:gd name="connsiteX54" fmla="*/ 278377 w 679972"/>
                <a:gd name="connsiteY54" fmla="*/ 691979 h 1285103"/>
                <a:gd name="connsiteX55" fmla="*/ 272199 w 679972"/>
                <a:gd name="connsiteY55" fmla="*/ 673444 h 1285103"/>
                <a:gd name="connsiteX56" fmla="*/ 266020 w 679972"/>
                <a:gd name="connsiteY56" fmla="*/ 648730 h 1285103"/>
                <a:gd name="connsiteX57" fmla="*/ 247485 w 679972"/>
                <a:gd name="connsiteY57" fmla="*/ 624017 h 1285103"/>
                <a:gd name="connsiteX58" fmla="*/ 235128 w 679972"/>
                <a:gd name="connsiteY58" fmla="*/ 599303 h 1285103"/>
                <a:gd name="connsiteX59" fmla="*/ 228950 w 679972"/>
                <a:gd name="connsiteY59" fmla="*/ 580768 h 1285103"/>
                <a:gd name="connsiteX60" fmla="*/ 204236 w 679972"/>
                <a:gd name="connsiteY60" fmla="*/ 543698 h 1285103"/>
                <a:gd name="connsiteX61" fmla="*/ 191880 w 679972"/>
                <a:gd name="connsiteY61" fmla="*/ 525163 h 1285103"/>
                <a:gd name="connsiteX62" fmla="*/ 185701 w 679972"/>
                <a:gd name="connsiteY62" fmla="*/ 506627 h 1285103"/>
                <a:gd name="connsiteX63" fmla="*/ 167166 w 679972"/>
                <a:gd name="connsiteY63" fmla="*/ 494271 h 1285103"/>
                <a:gd name="connsiteX64" fmla="*/ 142453 w 679972"/>
                <a:gd name="connsiteY64" fmla="*/ 463379 h 1285103"/>
                <a:gd name="connsiteX65" fmla="*/ 130096 w 679972"/>
                <a:gd name="connsiteY65" fmla="*/ 438665 h 1285103"/>
                <a:gd name="connsiteX66" fmla="*/ 111561 w 679972"/>
                <a:gd name="connsiteY66" fmla="*/ 420130 h 1285103"/>
                <a:gd name="connsiteX67" fmla="*/ 99204 w 679972"/>
                <a:gd name="connsiteY67" fmla="*/ 401595 h 1285103"/>
                <a:gd name="connsiteX68" fmla="*/ 68312 w 679972"/>
                <a:gd name="connsiteY68" fmla="*/ 358346 h 1285103"/>
                <a:gd name="connsiteX69" fmla="*/ 49777 w 679972"/>
                <a:gd name="connsiteY69" fmla="*/ 315098 h 1285103"/>
                <a:gd name="connsiteX70" fmla="*/ 37420 w 679972"/>
                <a:gd name="connsiteY70" fmla="*/ 278027 h 1285103"/>
                <a:gd name="connsiteX71" fmla="*/ 6528 w 679972"/>
                <a:gd name="connsiteY71" fmla="*/ 222422 h 1285103"/>
                <a:gd name="connsiteX72" fmla="*/ 12707 w 679972"/>
                <a:gd name="connsiteY72" fmla="*/ 43249 h 1285103"/>
                <a:gd name="connsiteX73" fmla="*/ 31242 w 679972"/>
                <a:gd name="connsiteY73" fmla="*/ 0 h 1285103"/>
                <a:gd name="connsiteX74" fmla="*/ 74491 w 679972"/>
                <a:gd name="connsiteY74" fmla="*/ 12357 h 1285103"/>
                <a:gd name="connsiteX75" fmla="*/ 93026 w 679972"/>
                <a:gd name="connsiteY75" fmla="*/ 18536 h 128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79972" h="1285103">
                  <a:moveTo>
                    <a:pt x="68312" y="129746"/>
                  </a:moveTo>
                  <a:cubicBezTo>
                    <a:pt x="78609" y="127687"/>
                    <a:pt x="88784" y="122265"/>
                    <a:pt x="99204" y="123568"/>
                  </a:cubicBezTo>
                  <a:cubicBezTo>
                    <a:pt x="106572" y="124489"/>
                    <a:pt x="111292" y="132241"/>
                    <a:pt x="117739" y="135925"/>
                  </a:cubicBezTo>
                  <a:cubicBezTo>
                    <a:pt x="125736" y="140495"/>
                    <a:pt x="134958" y="142929"/>
                    <a:pt x="142453" y="148282"/>
                  </a:cubicBezTo>
                  <a:cubicBezTo>
                    <a:pt x="177876" y="173584"/>
                    <a:pt x="146251" y="158258"/>
                    <a:pt x="173345" y="185352"/>
                  </a:cubicBezTo>
                  <a:cubicBezTo>
                    <a:pt x="178596" y="190603"/>
                    <a:pt x="185094" y="194693"/>
                    <a:pt x="191880" y="197709"/>
                  </a:cubicBezTo>
                  <a:cubicBezTo>
                    <a:pt x="203782" y="202999"/>
                    <a:pt x="228950" y="210065"/>
                    <a:pt x="228950" y="210065"/>
                  </a:cubicBezTo>
                  <a:cubicBezTo>
                    <a:pt x="275483" y="241088"/>
                    <a:pt x="216343" y="204662"/>
                    <a:pt x="272199" y="228600"/>
                  </a:cubicBezTo>
                  <a:cubicBezTo>
                    <a:pt x="320361" y="249240"/>
                    <a:pt x="259177" y="231663"/>
                    <a:pt x="309269" y="259492"/>
                  </a:cubicBezTo>
                  <a:cubicBezTo>
                    <a:pt x="320655" y="265818"/>
                    <a:pt x="346339" y="271849"/>
                    <a:pt x="346339" y="271849"/>
                  </a:cubicBezTo>
                  <a:cubicBezTo>
                    <a:pt x="361005" y="281627"/>
                    <a:pt x="376181" y="291249"/>
                    <a:pt x="389588" y="302741"/>
                  </a:cubicBezTo>
                  <a:cubicBezTo>
                    <a:pt x="431217" y="338423"/>
                    <a:pt x="385689" y="306319"/>
                    <a:pt x="426658" y="333633"/>
                  </a:cubicBezTo>
                  <a:cubicBezTo>
                    <a:pt x="430777" y="339811"/>
                    <a:pt x="433764" y="346917"/>
                    <a:pt x="439015" y="352168"/>
                  </a:cubicBezTo>
                  <a:cubicBezTo>
                    <a:pt x="444266" y="357419"/>
                    <a:pt x="457227" y="357107"/>
                    <a:pt x="457550" y="364525"/>
                  </a:cubicBezTo>
                  <a:cubicBezTo>
                    <a:pt x="460718" y="437400"/>
                    <a:pt x="452538" y="464891"/>
                    <a:pt x="439015" y="518984"/>
                  </a:cubicBezTo>
                  <a:cubicBezTo>
                    <a:pt x="443134" y="549876"/>
                    <a:pt x="442578" y="581761"/>
                    <a:pt x="451372" y="611660"/>
                  </a:cubicBezTo>
                  <a:cubicBezTo>
                    <a:pt x="453467" y="618784"/>
                    <a:pt x="465268" y="618219"/>
                    <a:pt x="469907" y="624017"/>
                  </a:cubicBezTo>
                  <a:cubicBezTo>
                    <a:pt x="473975" y="629102"/>
                    <a:pt x="473173" y="636727"/>
                    <a:pt x="476085" y="642552"/>
                  </a:cubicBezTo>
                  <a:cubicBezTo>
                    <a:pt x="479406" y="649194"/>
                    <a:pt x="484323" y="654909"/>
                    <a:pt x="488442" y="661087"/>
                  </a:cubicBezTo>
                  <a:cubicBezTo>
                    <a:pt x="492544" y="673395"/>
                    <a:pt x="499248" y="691928"/>
                    <a:pt x="500799" y="704336"/>
                  </a:cubicBezTo>
                  <a:cubicBezTo>
                    <a:pt x="505933" y="745411"/>
                    <a:pt x="508410" y="786781"/>
                    <a:pt x="513155" y="827903"/>
                  </a:cubicBezTo>
                  <a:cubicBezTo>
                    <a:pt x="515148" y="845173"/>
                    <a:pt x="515591" y="870628"/>
                    <a:pt x="531691" y="883509"/>
                  </a:cubicBezTo>
                  <a:cubicBezTo>
                    <a:pt x="536776" y="887577"/>
                    <a:pt x="544048" y="887628"/>
                    <a:pt x="550226" y="889687"/>
                  </a:cubicBezTo>
                  <a:cubicBezTo>
                    <a:pt x="558464" y="902044"/>
                    <a:pt x="570242" y="912668"/>
                    <a:pt x="574939" y="926757"/>
                  </a:cubicBezTo>
                  <a:cubicBezTo>
                    <a:pt x="594833" y="986433"/>
                    <a:pt x="562929" y="893641"/>
                    <a:pt x="593474" y="970006"/>
                  </a:cubicBezTo>
                  <a:cubicBezTo>
                    <a:pt x="598311" y="982100"/>
                    <a:pt x="600006" y="995426"/>
                    <a:pt x="605831" y="1007076"/>
                  </a:cubicBezTo>
                  <a:cubicBezTo>
                    <a:pt x="609950" y="1015314"/>
                    <a:pt x="614560" y="1023324"/>
                    <a:pt x="618188" y="1031790"/>
                  </a:cubicBezTo>
                  <a:cubicBezTo>
                    <a:pt x="620753" y="1037776"/>
                    <a:pt x="620298" y="1045240"/>
                    <a:pt x="624366" y="1050325"/>
                  </a:cubicBezTo>
                  <a:cubicBezTo>
                    <a:pt x="629005" y="1056123"/>
                    <a:pt x="636723" y="1058563"/>
                    <a:pt x="642901" y="1062682"/>
                  </a:cubicBezTo>
                  <a:cubicBezTo>
                    <a:pt x="662483" y="1092054"/>
                    <a:pt x="652910" y="1074173"/>
                    <a:pt x="667615" y="1118287"/>
                  </a:cubicBezTo>
                  <a:lnTo>
                    <a:pt x="679972" y="1155357"/>
                  </a:lnTo>
                  <a:cubicBezTo>
                    <a:pt x="674972" y="1190351"/>
                    <a:pt x="675937" y="1194193"/>
                    <a:pt x="667615" y="1223319"/>
                  </a:cubicBezTo>
                  <a:cubicBezTo>
                    <a:pt x="662769" y="1240279"/>
                    <a:pt x="660851" y="1246264"/>
                    <a:pt x="649080" y="1260390"/>
                  </a:cubicBezTo>
                  <a:cubicBezTo>
                    <a:pt x="643486" y="1267102"/>
                    <a:pt x="637815" y="1274078"/>
                    <a:pt x="630545" y="1278925"/>
                  </a:cubicBezTo>
                  <a:cubicBezTo>
                    <a:pt x="625126" y="1282538"/>
                    <a:pt x="618188" y="1283044"/>
                    <a:pt x="612009" y="1285103"/>
                  </a:cubicBezTo>
                  <a:cubicBezTo>
                    <a:pt x="603771" y="1272746"/>
                    <a:pt x="591992" y="1262122"/>
                    <a:pt x="587296" y="1248033"/>
                  </a:cubicBezTo>
                  <a:cubicBezTo>
                    <a:pt x="585237" y="1241855"/>
                    <a:pt x="584030" y="1235323"/>
                    <a:pt x="581118" y="1229498"/>
                  </a:cubicBezTo>
                  <a:cubicBezTo>
                    <a:pt x="577797" y="1222856"/>
                    <a:pt x="572082" y="1217605"/>
                    <a:pt x="568761" y="1210963"/>
                  </a:cubicBezTo>
                  <a:cubicBezTo>
                    <a:pt x="556733" y="1186907"/>
                    <a:pt x="568287" y="1195440"/>
                    <a:pt x="556404" y="1167714"/>
                  </a:cubicBezTo>
                  <a:cubicBezTo>
                    <a:pt x="553479" y="1160889"/>
                    <a:pt x="548166" y="1155357"/>
                    <a:pt x="544047" y="1149179"/>
                  </a:cubicBezTo>
                  <a:cubicBezTo>
                    <a:pt x="529559" y="1105711"/>
                    <a:pt x="548416" y="1159373"/>
                    <a:pt x="525512" y="1105930"/>
                  </a:cubicBezTo>
                  <a:cubicBezTo>
                    <a:pt x="522947" y="1099944"/>
                    <a:pt x="522246" y="1093220"/>
                    <a:pt x="519334" y="1087395"/>
                  </a:cubicBezTo>
                  <a:cubicBezTo>
                    <a:pt x="516013" y="1080753"/>
                    <a:pt x="510661" y="1075307"/>
                    <a:pt x="506977" y="1068860"/>
                  </a:cubicBezTo>
                  <a:cubicBezTo>
                    <a:pt x="475621" y="1013988"/>
                    <a:pt x="512369" y="1070768"/>
                    <a:pt x="482263" y="1025611"/>
                  </a:cubicBezTo>
                  <a:cubicBezTo>
                    <a:pt x="480204" y="1017373"/>
                    <a:pt x="479430" y="1008703"/>
                    <a:pt x="476085" y="1000898"/>
                  </a:cubicBezTo>
                  <a:cubicBezTo>
                    <a:pt x="465580" y="976388"/>
                    <a:pt x="461095" y="986090"/>
                    <a:pt x="445193" y="963827"/>
                  </a:cubicBezTo>
                  <a:cubicBezTo>
                    <a:pt x="439840" y="956332"/>
                    <a:pt x="437405" y="947111"/>
                    <a:pt x="432836" y="939114"/>
                  </a:cubicBezTo>
                  <a:cubicBezTo>
                    <a:pt x="423999" y="923649"/>
                    <a:pt x="415887" y="913662"/>
                    <a:pt x="401945" y="902044"/>
                  </a:cubicBezTo>
                  <a:cubicBezTo>
                    <a:pt x="396240" y="897290"/>
                    <a:pt x="389588" y="893806"/>
                    <a:pt x="383409" y="889687"/>
                  </a:cubicBezTo>
                  <a:cubicBezTo>
                    <a:pt x="363213" y="829095"/>
                    <a:pt x="395956" y="914686"/>
                    <a:pt x="358696" y="858795"/>
                  </a:cubicBezTo>
                  <a:cubicBezTo>
                    <a:pt x="353986" y="851730"/>
                    <a:pt x="355863" y="841887"/>
                    <a:pt x="352518" y="834082"/>
                  </a:cubicBezTo>
                  <a:cubicBezTo>
                    <a:pt x="349593" y="827257"/>
                    <a:pt x="343482" y="822188"/>
                    <a:pt x="340161" y="815546"/>
                  </a:cubicBezTo>
                  <a:cubicBezTo>
                    <a:pt x="325240" y="785704"/>
                    <a:pt x="346691" y="805483"/>
                    <a:pt x="315447" y="784655"/>
                  </a:cubicBezTo>
                  <a:cubicBezTo>
                    <a:pt x="299779" y="706308"/>
                    <a:pt x="320775" y="790909"/>
                    <a:pt x="296912" y="735227"/>
                  </a:cubicBezTo>
                  <a:cubicBezTo>
                    <a:pt x="272976" y="679375"/>
                    <a:pt x="309399" y="738511"/>
                    <a:pt x="278377" y="691979"/>
                  </a:cubicBezTo>
                  <a:cubicBezTo>
                    <a:pt x="276318" y="685801"/>
                    <a:pt x="273988" y="679706"/>
                    <a:pt x="272199" y="673444"/>
                  </a:cubicBezTo>
                  <a:cubicBezTo>
                    <a:pt x="269866" y="665279"/>
                    <a:pt x="269818" y="656325"/>
                    <a:pt x="266020" y="648730"/>
                  </a:cubicBezTo>
                  <a:cubicBezTo>
                    <a:pt x="261415" y="639520"/>
                    <a:pt x="252942" y="632749"/>
                    <a:pt x="247485" y="624017"/>
                  </a:cubicBezTo>
                  <a:cubicBezTo>
                    <a:pt x="242604" y="616207"/>
                    <a:pt x="238756" y="607769"/>
                    <a:pt x="235128" y="599303"/>
                  </a:cubicBezTo>
                  <a:cubicBezTo>
                    <a:pt x="232563" y="593317"/>
                    <a:pt x="232113" y="586461"/>
                    <a:pt x="228950" y="580768"/>
                  </a:cubicBezTo>
                  <a:cubicBezTo>
                    <a:pt x="221738" y="567786"/>
                    <a:pt x="212474" y="556055"/>
                    <a:pt x="204236" y="543698"/>
                  </a:cubicBezTo>
                  <a:cubicBezTo>
                    <a:pt x="200117" y="537520"/>
                    <a:pt x="194228" y="532207"/>
                    <a:pt x="191880" y="525163"/>
                  </a:cubicBezTo>
                  <a:cubicBezTo>
                    <a:pt x="189820" y="518984"/>
                    <a:pt x="189770" y="511713"/>
                    <a:pt x="185701" y="506627"/>
                  </a:cubicBezTo>
                  <a:cubicBezTo>
                    <a:pt x="181062" y="500829"/>
                    <a:pt x="173344" y="498390"/>
                    <a:pt x="167166" y="494271"/>
                  </a:cubicBezTo>
                  <a:cubicBezTo>
                    <a:pt x="152416" y="450018"/>
                    <a:pt x="173504" y="500640"/>
                    <a:pt x="142453" y="463379"/>
                  </a:cubicBezTo>
                  <a:cubicBezTo>
                    <a:pt x="136557" y="456303"/>
                    <a:pt x="135449" y="446160"/>
                    <a:pt x="130096" y="438665"/>
                  </a:cubicBezTo>
                  <a:cubicBezTo>
                    <a:pt x="125017" y="431555"/>
                    <a:pt x="117155" y="426842"/>
                    <a:pt x="111561" y="420130"/>
                  </a:cubicBezTo>
                  <a:cubicBezTo>
                    <a:pt x="106807" y="414426"/>
                    <a:pt x="103520" y="407637"/>
                    <a:pt x="99204" y="401595"/>
                  </a:cubicBezTo>
                  <a:cubicBezTo>
                    <a:pt x="60898" y="347968"/>
                    <a:pt x="97425" y="402017"/>
                    <a:pt x="68312" y="358346"/>
                  </a:cubicBezTo>
                  <a:cubicBezTo>
                    <a:pt x="51970" y="292973"/>
                    <a:pt x="74158" y="369955"/>
                    <a:pt x="49777" y="315098"/>
                  </a:cubicBezTo>
                  <a:cubicBezTo>
                    <a:pt x="44487" y="303195"/>
                    <a:pt x="45235" y="288447"/>
                    <a:pt x="37420" y="278027"/>
                  </a:cubicBezTo>
                  <a:cubicBezTo>
                    <a:pt x="12231" y="244442"/>
                    <a:pt x="22709" y="262875"/>
                    <a:pt x="6528" y="222422"/>
                  </a:cubicBezTo>
                  <a:cubicBezTo>
                    <a:pt x="-2772" y="129415"/>
                    <a:pt x="-3324" y="166151"/>
                    <a:pt x="12707" y="43249"/>
                  </a:cubicBezTo>
                  <a:cubicBezTo>
                    <a:pt x="15942" y="18448"/>
                    <a:pt x="18324" y="19378"/>
                    <a:pt x="31242" y="0"/>
                  </a:cubicBezTo>
                  <a:lnTo>
                    <a:pt x="74491" y="12357"/>
                  </a:lnTo>
                  <a:cubicBezTo>
                    <a:pt x="80729" y="14228"/>
                    <a:pt x="93026" y="18536"/>
                    <a:pt x="93026" y="1853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5" name="Serbest Form 4"/>
            <p:cNvSpPr/>
            <p:nvPr/>
          </p:nvSpPr>
          <p:spPr>
            <a:xfrm>
              <a:off x="7444946" y="3064476"/>
              <a:ext cx="506857" cy="1279500"/>
            </a:xfrm>
            <a:custGeom>
              <a:avLst/>
              <a:gdLst>
                <a:gd name="connsiteX0" fmla="*/ 148281 w 506857"/>
                <a:gd name="connsiteY0" fmla="*/ 0 h 1279500"/>
                <a:gd name="connsiteX1" fmla="*/ 142103 w 506857"/>
                <a:gd name="connsiteY1" fmla="*/ 30892 h 1279500"/>
                <a:gd name="connsiteX2" fmla="*/ 129746 w 506857"/>
                <a:gd name="connsiteY2" fmla="*/ 80319 h 1279500"/>
                <a:gd name="connsiteX3" fmla="*/ 123568 w 506857"/>
                <a:gd name="connsiteY3" fmla="*/ 222421 h 1279500"/>
                <a:gd name="connsiteX4" fmla="*/ 117389 w 506857"/>
                <a:gd name="connsiteY4" fmla="*/ 271848 h 1279500"/>
                <a:gd name="connsiteX5" fmla="*/ 105032 w 506857"/>
                <a:gd name="connsiteY5" fmla="*/ 290383 h 1279500"/>
                <a:gd name="connsiteX6" fmla="*/ 86497 w 506857"/>
                <a:gd name="connsiteY6" fmla="*/ 345989 h 1279500"/>
                <a:gd name="connsiteX7" fmla="*/ 74140 w 506857"/>
                <a:gd name="connsiteY7" fmla="*/ 364524 h 1279500"/>
                <a:gd name="connsiteX8" fmla="*/ 55605 w 506857"/>
                <a:gd name="connsiteY8" fmla="*/ 370702 h 1279500"/>
                <a:gd name="connsiteX9" fmla="*/ 30892 w 506857"/>
                <a:gd name="connsiteY9" fmla="*/ 488092 h 1279500"/>
                <a:gd name="connsiteX10" fmla="*/ 49427 w 506857"/>
                <a:gd name="connsiteY10" fmla="*/ 512805 h 1279500"/>
                <a:gd name="connsiteX11" fmla="*/ 55605 w 506857"/>
                <a:gd name="connsiteY11" fmla="*/ 531340 h 1279500"/>
                <a:gd name="connsiteX12" fmla="*/ 67962 w 506857"/>
                <a:gd name="connsiteY12" fmla="*/ 549875 h 1279500"/>
                <a:gd name="connsiteX13" fmla="*/ 74140 w 506857"/>
                <a:gd name="connsiteY13" fmla="*/ 574589 h 1279500"/>
                <a:gd name="connsiteX14" fmla="*/ 61784 w 506857"/>
                <a:gd name="connsiteY14" fmla="*/ 685800 h 1279500"/>
                <a:gd name="connsiteX15" fmla="*/ 55605 w 506857"/>
                <a:gd name="connsiteY15" fmla="*/ 716692 h 1279500"/>
                <a:gd name="connsiteX16" fmla="*/ 43249 w 506857"/>
                <a:gd name="connsiteY16" fmla="*/ 741405 h 1279500"/>
                <a:gd name="connsiteX17" fmla="*/ 24713 w 506857"/>
                <a:gd name="connsiteY17" fmla="*/ 784654 h 1279500"/>
                <a:gd name="connsiteX18" fmla="*/ 12357 w 506857"/>
                <a:gd name="connsiteY18" fmla="*/ 945292 h 1279500"/>
                <a:gd name="connsiteX19" fmla="*/ 0 w 506857"/>
                <a:gd name="connsiteY19" fmla="*/ 970005 h 1279500"/>
                <a:gd name="connsiteX20" fmla="*/ 18535 w 506857"/>
                <a:gd name="connsiteY20" fmla="*/ 1013254 h 1279500"/>
                <a:gd name="connsiteX21" fmla="*/ 49427 w 506857"/>
                <a:gd name="connsiteY21" fmla="*/ 1019432 h 1279500"/>
                <a:gd name="connsiteX22" fmla="*/ 74140 w 506857"/>
                <a:gd name="connsiteY22" fmla="*/ 1031789 h 1279500"/>
                <a:gd name="connsiteX23" fmla="*/ 92676 w 506857"/>
                <a:gd name="connsiteY23" fmla="*/ 1037967 h 1279500"/>
                <a:gd name="connsiteX24" fmla="*/ 111211 w 506857"/>
                <a:gd name="connsiteY24" fmla="*/ 1050324 h 1279500"/>
                <a:gd name="connsiteX25" fmla="*/ 148281 w 506857"/>
                <a:gd name="connsiteY25" fmla="*/ 1056502 h 1279500"/>
                <a:gd name="connsiteX26" fmla="*/ 185351 w 506857"/>
                <a:gd name="connsiteY26" fmla="*/ 1068859 h 1279500"/>
                <a:gd name="connsiteX27" fmla="*/ 228600 w 506857"/>
                <a:gd name="connsiteY27" fmla="*/ 1075038 h 1279500"/>
                <a:gd name="connsiteX28" fmla="*/ 265670 w 506857"/>
                <a:gd name="connsiteY28" fmla="*/ 1112108 h 1279500"/>
                <a:gd name="connsiteX29" fmla="*/ 284205 w 506857"/>
                <a:gd name="connsiteY29" fmla="*/ 1130643 h 1279500"/>
                <a:gd name="connsiteX30" fmla="*/ 308919 w 506857"/>
                <a:gd name="connsiteY30" fmla="*/ 1161535 h 1279500"/>
                <a:gd name="connsiteX31" fmla="*/ 333632 w 506857"/>
                <a:gd name="connsiteY31" fmla="*/ 1192427 h 1279500"/>
                <a:gd name="connsiteX32" fmla="*/ 345989 w 506857"/>
                <a:gd name="connsiteY32" fmla="*/ 1210962 h 1279500"/>
                <a:gd name="connsiteX33" fmla="*/ 370703 w 506857"/>
                <a:gd name="connsiteY33" fmla="*/ 1254210 h 1279500"/>
                <a:gd name="connsiteX34" fmla="*/ 376881 w 506857"/>
                <a:gd name="connsiteY34" fmla="*/ 1272746 h 1279500"/>
                <a:gd name="connsiteX35" fmla="*/ 494270 w 506857"/>
                <a:gd name="connsiteY35" fmla="*/ 1266567 h 1279500"/>
                <a:gd name="connsiteX36" fmla="*/ 506627 w 506857"/>
                <a:gd name="connsiteY36" fmla="*/ 1235675 h 1279500"/>
                <a:gd name="connsiteX37" fmla="*/ 500449 w 506857"/>
                <a:gd name="connsiteY37" fmla="*/ 1173892 h 1279500"/>
                <a:gd name="connsiteX38" fmla="*/ 481913 w 506857"/>
                <a:gd name="connsiteY38" fmla="*/ 1112108 h 1279500"/>
                <a:gd name="connsiteX39" fmla="*/ 457200 w 506857"/>
                <a:gd name="connsiteY39" fmla="*/ 1056502 h 1279500"/>
                <a:gd name="connsiteX40" fmla="*/ 432486 w 506857"/>
                <a:gd name="connsiteY40" fmla="*/ 1031789 h 1279500"/>
                <a:gd name="connsiteX41" fmla="*/ 413951 w 506857"/>
                <a:gd name="connsiteY41" fmla="*/ 994719 h 1279500"/>
                <a:gd name="connsiteX42" fmla="*/ 376881 w 506857"/>
                <a:gd name="connsiteY42" fmla="*/ 957648 h 1279500"/>
                <a:gd name="connsiteX43" fmla="*/ 364524 w 506857"/>
                <a:gd name="connsiteY43" fmla="*/ 914400 h 1279500"/>
                <a:gd name="connsiteX44" fmla="*/ 345989 w 506857"/>
                <a:gd name="connsiteY44" fmla="*/ 902043 h 1279500"/>
                <a:gd name="connsiteX45" fmla="*/ 327454 w 506857"/>
                <a:gd name="connsiteY45" fmla="*/ 846438 h 1279500"/>
                <a:gd name="connsiteX46" fmla="*/ 315097 w 506857"/>
                <a:gd name="connsiteY46" fmla="*/ 815546 h 1279500"/>
                <a:gd name="connsiteX47" fmla="*/ 308919 w 506857"/>
                <a:gd name="connsiteY47" fmla="*/ 790832 h 1279500"/>
                <a:gd name="connsiteX48" fmla="*/ 290384 w 506857"/>
                <a:gd name="connsiteY48" fmla="*/ 772297 h 1279500"/>
                <a:gd name="connsiteX49" fmla="*/ 271849 w 506857"/>
                <a:gd name="connsiteY49" fmla="*/ 729048 h 1279500"/>
                <a:gd name="connsiteX50" fmla="*/ 265670 w 506857"/>
                <a:gd name="connsiteY50" fmla="*/ 710513 h 1279500"/>
                <a:gd name="connsiteX51" fmla="*/ 247135 w 506857"/>
                <a:gd name="connsiteY51" fmla="*/ 667265 h 1279500"/>
                <a:gd name="connsiteX52" fmla="*/ 234778 w 506857"/>
                <a:gd name="connsiteY52" fmla="*/ 518983 h 1279500"/>
                <a:gd name="connsiteX53" fmla="*/ 228600 w 506857"/>
                <a:gd name="connsiteY53" fmla="*/ 469556 h 1279500"/>
                <a:gd name="connsiteX54" fmla="*/ 240957 w 506857"/>
                <a:gd name="connsiteY54" fmla="*/ 407773 h 1279500"/>
                <a:gd name="connsiteX55" fmla="*/ 228600 w 506857"/>
                <a:gd name="connsiteY55" fmla="*/ 253313 h 1279500"/>
                <a:gd name="connsiteX56" fmla="*/ 222422 w 506857"/>
                <a:gd name="connsiteY56" fmla="*/ 179173 h 1279500"/>
                <a:gd name="connsiteX57" fmla="*/ 210065 w 506857"/>
                <a:gd name="connsiteY57" fmla="*/ 148281 h 1279500"/>
                <a:gd name="connsiteX58" fmla="*/ 191530 w 506857"/>
                <a:gd name="connsiteY58" fmla="*/ 105032 h 1279500"/>
                <a:gd name="connsiteX59" fmla="*/ 185351 w 506857"/>
                <a:gd name="connsiteY59" fmla="*/ 80319 h 1279500"/>
                <a:gd name="connsiteX60" fmla="*/ 203886 w 506857"/>
                <a:gd name="connsiteY60" fmla="*/ 61783 h 1279500"/>
                <a:gd name="connsiteX61" fmla="*/ 234778 w 506857"/>
                <a:gd name="connsiteY61" fmla="*/ 43248 h 12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06857" h="1279500">
                  <a:moveTo>
                    <a:pt x="148281" y="0"/>
                  </a:moveTo>
                  <a:cubicBezTo>
                    <a:pt x="146222" y="10297"/>
                    <a:pt x="144464" y="20660"/>
                    <a:pt x="142103" y="30892"/>
                  </a:cubicBezTo>
                  <a:cubicBezTo>
                    <a:pt x="138284" y="47440"/>
                    <a:pt x="131382" y="63415"/>
                    <a:pt x="129746" y="80319"/>
                  </a:cubicBezTo>
                  <a:cubicBezTo>
                    <a:pt x="125179" y="127511"/>
                    <a:pt x="126621" y="175107"/>
                    <a:pt x="123568" y="222421"/>
                  </a:cubicBezTo>
                  <a:cubicBezTo>
                    <a:pt x="122499" y="238990"/>
                    <a:pt x="121758" y="255829"/>
                    <a:pt x="117389" y="271848"/>
                  </a:cubicBezTo>
                  <a:cubicBezTo>
                    <a:pt x="115435" y="279012"/>
                    <a:pt x="109151" y="284205"/>
                    <a:pt x="105032" y="290383"/>
                  </a:cubicBezTo>
                  <a:cubicBezTo>
                    <a:pt x="98543" y="322828"/>
                    <a:pt x="102239" y="318442"/>
                    <a:pt x="86497" y="345989"/>
                  </a:cubicBezTo>
                  <a:cubicBezTo>
                    <a:pt x="82813" y="352436"/>
                    <a:pt x="79938" y="359885"/>
                    <a:pt x="74140" y="364524"/>
                  </a:cubicBezTo>
                  <a:cubicBezTo>
                    <a:pt x="69055" y="368592"/>
                    <a:pt x="61783" y="368643"/>
                    <a:pt x="55605" y="370702"/>
                  </a:cubicBezTo>
                  <a:cubicBezTo>
                    <a:pt x="6205" y="420103"/>
                    <a:pt x="5300" y="401079"/>
                    <a:pt x="30892" y="488092"/>
                  </a:cubicBezTo>
                  <a:cubicBezTo>
                    <a:pt x="33798" y="497971"/>
                    <a:pt x="43249" y="504567"/>
                    <a:pt x="49427" y="512805"/>
                  </a:cubicBezTo>
                  <a:cubicBezTo>
                    <a:pt x="51486" y="518983"/>
                    <a:pt x="52693" y="525515"/>
                    <a:pt x="55605" y="531340"/>
                  </a:cubicBezTo>
                  <a:cubicBezTo>
                    <a:pt x="58926" y="537982"/>
                    <a:pt x="65037" y="543050"/>
                    <a:pt x="67962" y="549875"/>
                  </a:cubicBezTo>
                  <a:cubicBezTo>
                    <a:pt x="71307" y="557680"/>
                    <a:pt x="72081" y="566351"/>
                    <a:pt x="74140" y="574589"/>
                  </a:cubicBezTo>
                  <a:cubicBezTo>
                    <a:pt x="70021" y="611659"/>
                    <a:pt x="66608" y="648815"/>
                    <a:pt x="61784" y="685800"/>
                  </a:cubicBezTo>
                  <a:cubicBezTo>
                    <a:pt x="60426" y="696213"/>
                    <a:pt x="58926" y="706730"/>
                    <a:pt x="55605" y="716692"/>
                  </a:cubicBezTo>
                  <a:cubicBezTo>
                    <a:pt x="52693" y="725429"/>
                    <a:pt x="46877" y="732940"/>
                    <a:pt x="43249" y="741405"/>
                  </a:cubicBezTo>
                  <a:cubicBezTo>
                    <a:pt x="15981" y="805030"/>
                    <a:pt x="65688" y="702704"/>
                    <a:pt x="24713" y="784654"/>
                  </a:cubicBezTo>
                  <a:cubicBezTo>
                    <a:pt x="23225" y="818874"/>
                    <a:pt x="32843" y="897490"/>
                    <a:pt x="12357" y="945292"/>
                  </a:cubicBezTo>
                  <a:cubicBezTo>
                    <a:pt x="8729" y="953757"/>
                    <a:pt x="4119" y="961767"/>
                    <a:pt x="0" y="970005"/>
                  </a:cubicBezTo>
                  <a:cubicBezTo>
                    <a:pt x="2693" y="980780"/>
                    <a:pt x="6089" y="1006142"/>
                    <a:pt x="18535" y="1013254"/>
                  </a:cubicBezTo>
                  <a:cubicBezTo>
                    <a:pt x="27653" y="1018464"/>
                    <a:pt x="39130" y="1017373"/>
                    <a:pt x="49427" y="1019432"/>
                  </a:cubicBezTo>
                  <a:cubicBezTo>
                    <a:pt x="57665" y="1023551"/>
                    <a:pt x="65675" y="1028161"/>
                    <a:pt x="74140" y="1031789"/>
                  </a:cubicBezTo>
                  <a:cubicBezTo>
                    <a:pt x="80126" y="1034354"/>
                    <a:pt x="86851" y="1035054"/>
                    <a:pt x="92676" y="1037967"/>
                  </a:cubicBezTo>
                  <a:cubicBezTo>
                    <a:pt x="99318" y="1041288"/>
                    <a:pt x="104167" y="1047976"/>
                    <a:pt x="111211" y="1050324"/>
                  </a:cubicBezTo>
                  <a:cubicBezTo>
                    <a:pt x="123095" y="1054285"/>
                    <a:pt x="135924" y="1054443"/>
                    <a:pt x="148281" y="1056502"/>
                  </a:cubicBezTo>
                  <a:cubicBezTo>
                    <a:pt x="160638" y="1060621"/>
                    <a:pt x="172659" y="1065930"/>
                    <a:pt x="185351" y="1068859"/>
                  </a:cubicBezTo>
                  <a:cubicBezTo>
                    <a:pt x="199541" y="1072134"/>
                    <a:pt x="215778" y="1068134"/>
                    <a:pt x="228600" y="1075038"/>
                  </a:cubicBezTo>
                  <a:cubicBezTo>
                    <a:pt x="243986" y="1083323"/>
                    <a:pt x="253313" y="1099751"/>
                    <a:pt x="265670" y="1112108"/>
                  </a:cubicBezTo>
                  <a:lnTo>
                    <a:pt x="284205" y="1130643"/>
                  </a:lnTo>
                  <a:cubicBezTo>
                    <a:pt x="299737" y="1177234"/>
                    <a:pt x="276979" y="1121609"/>
                    <a:pt x="308919" y="1161535"/>
                  </a:cubicBezTo>
                  <a:cubicBezTo>
                    <a:pt x="343025" y="1204168"/>
                    <a:pt x="280513" y="1157013"/>
                    <a:pt x="333632" y="1192427"/>
                  </a:cubicBezTo>
                  <a:cubicBezTo>
                    <a:pt x="337751" y="1198605"/>
                    <a:pt x="342305" y="1204515"/>
                    <a:pt x="345989" y="1210962"/>
                  </a:cubicBezTo>
                  <a:cubicBezTo>
                    <a:pt x="377345" y="1265833"/>
                    <a:pt x="340597" y="1209052"/>
                    <a:pt x="370703" y="1254210"/>
                  </a:cubicBezTo>
                  <a:cubicBezTo>
                    <a:pt x="372762" y="1260389"/>
                    <a:pt x="370930" y="1270101"/>
                    <a:pt x="376881" y="1272746"/>
                  </a:cubicBezTo>
                  <a:cubicBezTo>
                    <a:pt x="412288" y="1288483"/>
                    <a:pt x="461098" y="1272598"/>
                    <a:pt x="494270" y="1266567"/>
                  </a:cubicBezTo>
                  <a:cubicBezTo>
                    <a:pt x="498389" y="1256270"/>
                    <a:pt x="505889" y="1246741"/>
                    <a:pt x="506627" y="1235675"/>
                  </a:cubicBezTo>
                  <a:cubicBezTo>
                    <a:pt x="508004" y="1215024"/>
                    <a:pt x="502867" y="1194447"/>
                    <a:pt x="500449" y="1173892"/>
                  </a:cubicBezTo>
                  <a:cubicBezTo>
                    <a:pt x="494769" y="1125617"/>
                    <a:pt x="501558" y="1141575"/>
                    <a:pt x="481913" y="1112108"/>
                  </a:cubicBezTo>
                  <a:cubicBezTo>
                    <a:pt x="467209" y="1067993"/>
                    <a:pt x="476782" y="1085876"/>
                    <a:pt x="457200" y="1056502"/>
                  </a:cubicBezTo>
                  <a:cubicBezTo>
                    <a:pt x="443721" y="1016062"/>
                    <a:pt x="462443" y="1055754"/>
                    <a:pt x="432486" y="1031789"/>
                  </a:cubicBezTo>
                  <a:cubicBezTo>
                    <a:pt x="405227" y="1009982"/>
                    <a:pt x="432381" y="1018415"/>
                    <a:pt x="413951" y="994719"/>
                  </a:cubicBezTo>
                  <a:cubicBezTo>
                    <a:pt x="403222" y="980925"/>
                    <a:pt x="376881" y="957648"/>
                    <a:pt x="376881" y="957648"/>
                  </a:cubicBezTo>
                  <a:cubicBezTo>
                    <a:pt x="376477" y="956030"/>
                    <a:pt x="367749" y="918431"/>
                    <a:pt x="364524" y="914400"/>
                  </a:cubicBezTo>
                  <a:cubicBezTo>
                    <a:pt x="359885" y="908602"/>
                    <a:pt x="352167" y="906162"/>
                    <a:pt x="345989" y="902043"/>
                  </a:cubicBezTo>
                  <a:cubicBezTo>
                    <a:pt x="307312" y="805351"/>
                    <a:pt x="354059" y="926252"/>
                    <a:pt x="327454" y="846438"/>
                  </a:cubicBezTo>
                  <a:cubicBezTo>
                    <a:pt x="323947" y="835917"/>
                    <a:pt x="318604" y="826067"/>
                    <a:pt x="315097" y="815546"/>
                  </a:cubicBezTo>
                  <a:cubicBezTo>
                    <a:pt x="312412" y="807490"/>
                    <a:pt x="313132" y="798205"/>
                    <a:pt x="308919" y="790832"/>
                  </a:cubicBezTo>
                  <a:cubicBezTo>
                    <a:pt x="304584" y="783246"/>
                    <a:pt x="296562" y="778475"/>
                    <a:pt x="290384" y="772297"/>
                  </a:cubicBezTo>
                  <a:cubicBezTo>
                    <a:pt x="275893" y="728829"/>
                    <a:pt x="294753" y="782491"/>
                    <a:pt x="271849" y="729048"/>
                  </a:cubicBezTo>
                  <a:cubicBezTo>
                    <a:pt x="269284" y="723062"/>
                    <a:pt x="268236" y="716499"/>
                    <a:pt x="265670" y="710513"/>
                  </a:cubicBezTo>
                  <a:cubicBezTo>
                    <a:pt x="242771" y="657084"/>
                    <a:pt x="261620" y="710724"/>
                    <a:pt x="247135" y="667265"/>
                  </a:cubicBezTo>
                  <a:cubicBezTo>
                    <a:pt x="243016" y="617838"/>
                    <a:pt x="239408" y="568365"/>
                    <a:pt x="234778" y="518983"/>
                  </a:cubicBezTo>
                  <a:cubicBezTo>
                    <a:pt x="233228" y="502452"/>
                    <a:pt x="227679" y="486134"/>
                    <a:pt x="228600" y="469556"/>
                  </a:cubicBezTo>
                  <a:cubicBezTo>
                    <a:pt x="229765" y="448586"/>
                    <a:pt x="236838" y="428367"/>
                    <a:pt x="240957" y="407773"/>
                  </a:cubicBezTo>
                  <a:cubicBezTo>
                    <a:pt x="229937" y="242488"/>
                    <a:pt x="240174" y="380638"/>
                    <a:pt x="228600" y="253313"/>
                  </a:cubicBezTo>
                  <a:cubicBezTo>
                    <a:pt x="226355" y="228616"/>
                    <a:pt x="226732" y="203595"/>
                    <a:pt x="222422" y="179173"/>
                  </a:cubicBezTo>
                  <a:cubicBezTo>
                    <a:pt x="220495" y="168251"/>
                    <a:pt x="213572" y="158802"/>
                    <a:pt x="210065" y="148281"/>
                  </a:cubicBezTo>
                  <a:cubicBezTo>
                    <a:pt x="196765" y="108384"/>
                    <a:pt x="213248" y="137610"/>
                    <a:pt x="191530" y="105032"/>
                  </a:cubicBezTo>
                  <a:cubicBezTo>
                    <a:pt x="189470" y="96794"/>
                    <a:pt x="183018" y="88484"/>
                    <a:pt x="185351" y="80319"/>
                  </a:cubicBezTo>
                  <a:cubicBezTo>
                    <a:pt x="187751" y="71917"/>
                    <a:pt x="196776" y="66862"/>
                    <a:pt x="203886" y="61783"/>
                  </a:cubicBezTo>
                  <a:cubicBezTo>
                    <a:pt x="251686" y="27640"/>
                    <a:pt x="215611" y="62418"/>
                    <a:pt x="234778" y="4324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6" name="Serbest Form 5"/>
            <p:cNvSpPr/>
            <p:nvPr/>
          </p:nvSpPr>
          <p:spPr>
            <a:xfrm>
              <a:off x="947623" y="1492487"/>
              <a:ext cx="630794" cy="1396314"/>
            </a:xfrm>
            <a:custGeom>
              <a:avLst/>
              <a:gdLst>
                <a:gd name="connsiteX0" fmla="*/ 513241 w 630794"/>
                <a:gd name="connsiteY0" fmla="*/ 6784 h 1328957"/>
                <a:gd name="connsiteX1" fmla="*/ 494706 w 630794"/>
                <a:gd name="connsiteY1" fmla="*/ 43854 h 1328957"/>
                <a:gd name="connsiteX2" fmla="*/ 476171 w 630794"/>
                <a:gd name="connsiteY2" fmla="*/ 50032 h 1328957"/>
                <a:gd name="connsiteX3" fmla="*/ 469992 w 630794"/>
                <a:gd name="connsiteY3" fmla="*/ 74746 h 1328957"/>
                <a:gd name="connsiteX4" fmla="*/ 439100 w 630794"/>
                <a:gd name="connsiteY4" fmla="*/ 130351 h 1328957"/>
                <a:gd name="connsiteX5" fmla="*/ 420565 w 630794"/>
                <a:gd name="connsiteY5" fmla="*/ 173600 h 1328957"/>
                <a:gd name="connsiteX6" fmla="*/ 408209 w 630794"/>
                <a:gd name="connsiteY6" fmla="*/ 210670 h 1328957"/>
                <a:gd name="connsiteX7" fmla="*/ 395852 w 630794"/>
                <a:gd name="connsiteY7" fmla="*/ 321881 h 1328957"/>
                <a:gd name="connsiteX8" fmla="*/ 389673 w 630794"/>
                <a:gd name="connsiteY8" fmla="*/ 340416 h 1328957"/>
                <a:gd name="connsiteX9" fmla="*/ 371138 w 630794"/>
                <a:gd name="connsiteY9" fmla="*/ 346594 h 1328957"/>
                <a:gd name="connsiteX10" fmla="*/ 352603 w 630794"/>
                <a:gd name="connsiteY10" fmla="*/ 365129 h 1328957"/>
                <a:gd name="connsiteX11" fmla="*/ 346425 w 630794"/>
                <a:gd name="connsiteY11" fmla="*/ 383665 h 1328957"/>
                <a:gd name="connsiteX12" fmla="*/ 327890 w 630794"/>
                <a:gd name="connsiteY12" fmla="*/ 389843 h 1328957"/>
                <a:gd name="connsiteX13" fmla="*/ 321711 w 630794"/>
                <a:gd name="connsiteY13" fmla="*/ 451627 h 1328957"/>
                <a:gd name="connsiteX14" fmla="*/ 309354 w 630794"/>
                <a:gd name="connsiteY14" fmla="*/ 550481 h 1328957"/>
                <a:gd name="connsiteX15" fmla="*/ 296998 w 630794"/>
                <a:gd name="connsiteY15" fmla="*/ 569016 h 1328957"/>
                <a:gd name="connsiteX16" fmla="*/ 278463 w 630794"/>
                <a:gd name="connsiteY16" fmla="*/ 587551 h 1328957"/>
                <a:gd name="connsiteX17" fmla="*/ 272284 w 630794"/>
                <a:gd name="connsiteY17" fmla="*/ 606086 h 1328957"/>
                <a:gd name="connsiteX18" fmla="*/ 235214 w 630794"/>
                <a:gd name="connsiteY18" fmla="*/ 643157 h 1328957"/>
                <a:gd name="connsiteX19" fmla="*/ 241392 w 630794"/>
                <a:gd name="connsiteY19" fmla="*/ 877935 h 1328957"/>
                <a:gd name="connsiteX20" fmla="*/ 235214 w 630794"/>
                <a:gd name="connsiteY20" fmla="*/ 816151 h 1328957"/>
                <a:gd name="connsiteX21" fmla="*/ 229036 w 630794"/>
                <a:gd name="connsiteY21" fmla="*/ 797616 h 1328957"/>
                <a:gd name="connsiteX22" fmla="*/ 185787 w 630794"/>
                <a:gd name="connsiteY22" fmla="*/ 779081 h 1328957"/>
                <a:gd name="connsiteX23" fmla="*/ 25149 w 630794"/>
                <a:gd name="connsiteY23" fmla="*/ 791438 h 1328957"/>
                <a:gd name="connsiteX24" fmla="*/ 43684 w 630794"/>
                <a:gd name="connsiteY24" fmla="*/ 908827 h 1328957"/>
                <a:gd name="connsiteX25" fmla="*/ 49863 w 630794"/>
                <a:gd name="connsiteY25" fmla="*/ 927362 h 1328957"/>
                <a:gd name="connsiteX26" fmla="*/ 68398 w 630794"/>
                <a:gd name="connsiteY26" fmla="*/ 939719 h 1328957"/>
                <a:gd name="connsiteX27" fmla="*/ 74576 w 630794"/>
                <a:gd name="connsiteY27" fmla="*/ 958254 h 1328957"/>
                <a:gd name="connsiteX28" fmla="*/ 93111 w 630794"/>
                <a:gd name="connsiteY28" fmla="*/ 1081821 h 1328957"/>
                <a:gd name="connsiteX29" fmla="*/ 111646 w 630794"/>
                <a:gd name="connsiteY29" fmla="*/ 1137427 h 1328957"/>
                <a:gd name="connsiteX30" fmla="*/ 86933 w 630794"/>
                <a:gd name="connsiteY30" fmla="*/ 1174497 h 1328957"/>
                <a:gd name="connsiteX31" fmla="*/ 68398 w 630794"/>
                <a:gd name="connsiteY31" fmla="*/ 1186854 h 1328957"/>
                <a:gd name="connsiteX32" fmla="*/ 49863 w 630794"/>
                <a:gd name="connsiteY32" fmla="*/ 1193032 h 1328957"/>
                <a:gd name="connsiteX33" fmla="*/ 93111 w 630794"/>
                <a:gd name="connsiteY33" fmla="*/ 1186854 h 1328957"/>
                <a:gd name="connsiteX34" fmla="*/ 117825 w 630794"/>
                <a:gd name="connsiteY34" fmla="*/ 1174497 h 1328957"/>
                <a:gd name="connsiteX35" fmla="*/ 148717 w 630794"/>
                <a:gd name="connsiteY35" fmla="*/ 1162140 h 1328957"/>
                <a:gd name="connsiteX36" fmla="*/ 167252 w 630794"/>
                <a:gd name="connsiteY36" fmla="*/ 1143605 h 1328957"/>
                <a:gd name="connsiteX37" fmla="*/ 185787 w 630794"/>
                <a:gd name="connsiteY37" fmla="*/ 1131248 h 1328957"/>
                <a:gd name="connsiteX38" fmla="*/ 191965 w 630794"/>
                <a:gd name="connsiteY38" fmla="*/ 1100357 h 1328957"/>
                <a:gd name="connsiteX39" fmla="*/ 210500 w 630794"/>
                <a:gd name="connsiteY39" fmla="*/ 1106535 h 1328957"/>
                <a:gd name="connsiteX40" fmla="*/ 247571 w 630794"/>
                <a:gd name="connsiteY40" fmla="*/ 1131248 h 1328957"/>
                <a:gd name="connsiteX41" fmla="*/ 266106 w 630794"/>
                <a:gd name="connsiteY41" fmla="*/ 1149784 h 1328957"/>
                <a:gd name="connsiteX42" fmla="*/ 284641 w 630794"/>
                <a:gd name="connsiteY42" fmla="*/ 1155962 h 1328957"/>
                <a:gd name="connsiteX43" fmla="*/ 290819 w 630794"/>
                <a:gd name="connsiteY43" fmla="*/ 1174497 h 1328957"/>
                <a:gd name="connsiteX44" fmla="*/ 303176 w 630794"/>
                <a:gd name="connsiteY44" fmla="*/ 1193032 h 1328957"/>
                <a:gd name="connsiteX45" fmla="*/ 327890 w 630794"/>
                <a:gd name="connsiteY45" fmla="*/ 1236281 h 1328957"/>
                <a:gd name="connsiteX46" fmla="*/ 346425 w 630794"/>
                <a:gd name="connsiteY46" fmla="*/ 1273351 h 1328957"/>
                <a:gd name="connsiteX47" fmla="*/ 364960 w 630794"/>
                <a:gd name="connsiteY47" fmla="*/ 1279529 h 1328957"/>
                <a:gd name="connsiteX48" fmla="*/ 389673 w 630794"/>
                <a:gd name="connsiteY48" fmla="*/ 1291886 h 1328957"/>
                <a:gd name="connsiteX49" fmla="*/ 414387 w 630794"/>
                <a:gd name="connsiteY49" fmla="*/ 1310421 h 1328957"/>
                <a:gd name="connsiteX50" fmla="*/ 432922 w 630794"/>
                <a:gd name="connsiteY50" fmla="*/ 1316600 h 1328957"/>
                <a:gd name="connsiteX51" fmla="*/ 451457 w 630794"/>
                <a:gd name="connsiteY51" fmla="*/ 1328957 h 1328957"/>
                <a:gd name="connsiteX52" fmla="*/ 476171 w 630794"/>
                <a:gd name="connsiteY52" fmla="*/ 1273351 h 1328957"/>
                <a:gd name="connsiteX53" fmla="*/ 494706 w 630794"/>
                <a:gd name="connsiteY53" fmla="*/ 1254816 h 1328957"/>
                <a:gd name="connsiteX54" fmla="*/ 500884 w 630794"/>
                <a:gd name="connsiteY54" fmla="*/ 1131248 h 1328957"/>
                <a:gd name="connsiteX55" fmla="*/ 531776 w 630794"/>
                <a:gd name="connsiteY55" fmla="*/ 1020038 h 1328957"/>
                <a:gd name="connsiteX56" fmla="*/ 537954 w 630794"/>
                <a:gd name="connsiteY56" fmla="*/ 989146 h 1328957"/>
                <a:gd name="connsiteX57" fmla="*/ 575025 w 630794"/>
                <a:gd name="connsiteY57" fmla="*/ 958254 h 1328957"/>
                <a:gd name="connsiteX58" fmla="*/ 593560 w 630794"/>
                <a:gd name="connsiteY58" fmla="*/ 939719 h 1328957"/>
                <a:gd name="connsiteX59" fmla="*/ 599738 w 630794"/>
                <a:gd name="connsiteY59" fmla="*/ 921184 h 1328957"/>
                <a:gd name="connsiteX60" fmla="*/ 612095 w 630794"/>
                <a:gd name="connsiteY60" fmla="*/ 902648 h 1328957"/>
                <a:gd name="connsiteX61" fmla="*/ 599738 w 630794"/>
                <a:gd name="connsiteY61" fmla="*/ 797616 h 1328957"/>
                <a:gd name="connsiteX62" fmla="*/ 587381 w 630794"/>
                <a:gd name="connsiteY62" fmla="*/ 779081 h 1328957"/>
                <a:gd name="connsiteX63" fmla="*/ 593560 w 630794"/>
                <a:gd name="connsiteY63" fmla="*/ 463984 h 1328957"/>
                <a:gd name="connsiteX64" fmla="*/ 612095 w 630794"/>
                <a:gd name="connsiteY64" fmla="*/ 346594 h 1328957"/>
                <a:gd name="connsiteX65" fmla="*/ 630630 w 630794"/>
                <a:gd name="connsiteY65" fmla="*/ 198313 h 1328957"/>
                <a:gd name="connsiteX66" fmla="*/ 624452 w 630794"/>
                <a:gd name="connsiteY66" fmla="*/ 80924 h 1328957"/>
                <a:gd name="connsiteX67" fmla="*/ 599738 w 630794"/>
                <a:gd name="connsiteY67" fmla="*/ 50032 h 1328957"/>
                <a:gd name="connsiteX68" fmla="*/ 587381 w 630794"/>
                <a:gd name="connsiteY68" fmla="*/ 31497 h 1328957"/>
                <a:gd name="connsiteX69" fmla="*/ 562668 w 630794"/>
                <a:gd name="connsiteY69" fmla="*/ 19140 h 1328957"/>
                <a:gd name="connsiteX70" fmla="*/ 513241 w 630794"/>
                <a:gd name="connsiteY70" fmla="*/ 605 h 1328957"/>
                <a:gd name="connsiteX71" fmla="*/ 513241 w 630794"/>
                <a:gd name="connsiteY71" fmla="*/ 6784 h 1328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630794" h="1328957">
                  <a:moveTo>
                    <a:pt x="513241" y="6784"/>
                  </a:moveTo>
                  <a:cubicBezTo>
                    <a:pt x="510152" y="13992"/>
                    <a:pt x="503697" y="33365"/>
                    <a:pt x="494706" y="43854"/>
                  </a:cubicBezTo>
                  <a:cubicBezTo>
                    <a:pt x="490468" y="48799"/>
                    <a:pt x="480239" y="44947"/>
                    <a:pt x="476171" y="50032"/>
                  </a:cubicBezTo>
                  <a:cubicBezTo>
                    <a:pt x="470866" y="56663"/>
                    <a:pt x="472677" y="66690"/>
                    <a:pt x="469992" y="74746"/>
                  </a:cubicBezTo>
                  <a:cubicBezTo>
                    <a:pt x="458664" y="108729"/>
                    <a:pt x="459785" y="102773"/>
                    <a:pt x="439100" y="130351"/>
                  </a:cubicBezTo>
                  <a:cubicBezTo>
                    <a:pt x="422757" y="195728"/>
                    <a:pt x="444946" y="118741"/>
                    <a:pt x="420565" y="173600"/>
                  </a:cubicBezTo>
                  <a:cubicBezTo>
                    <a:pt x="415275" y="185502"/>
                    <a:pt x="408209" y="210670"/>
                    <a:pt x="408209" y="210670"/>
                  </a:cubicBezTo>
                  <a:cubicBezTo>
                    <a:pt x="404090" y="247740"/>
                    <a:pt x="401127" y="284957"/>
                    <a:pt x="395852" y="321881"/>
                  </a:cubicBezTo>
                  <a:cubicBezTo>
                    <a:pt x="394931" y="328328"/>
                    <a:pt x="394278" y="335811"/>
                    <a:pt x="389673" y="340416"/>
                  </a:cubicBezTo>
                  <a:cubicBezTo>
                    <a:pt x="385068" y="345021"/>
                    <a:pt x="377316" y="344535"/>
                    <a:pt x="371138" y="346594"/>
                  </a:cubicBezTo>
                  <a:cubicBezTo>
                    <a:pt x="364960" y="352772"/>
                    <a:pt x="357450" y="357859"/>
                    <a:pt x="352603" y="365129"/>
                  </a:cubicBezTo>
                  <a:cubicBezTo>
                    <a:pt x="348990" y="370548"/>
                    <a:pt x="351030" y="379060"/>
                    <a:pt x="346425" y="383665"/>
                  </a:cubicBezTo>
                  <a:cubicBezTo>
                    <a:pt x="341820" y="388270"/>
                    <a:pt x="334068" y="387784"/>
                    <a:pt x="327890" y="389843"/>
                  </a:cubicBezTo>
                  <a:cubicBezTo>
                    <a:pt x="303769" y="426023"/>
                    <a:pt x="321711" y="390185"/>
                    <a:pt x="321711" y="451627"/>
                  </a:cubicBezTo>
                  <a:cubicBezTo>
                    <a:pt x="321711" y="464613"/>
                    <a:pt x="322406" y="524378"/>
                    <a:pt x="309354" y="550481"/>
                  </a:cubicBezTo>
                  <a:cubicBezTo>
                    <a:pt x="306033" y="557122"/>
                    <a:pt x="301752" y="563312"/>
                    <a:pt x="296998" y="569016"/>
                  </a:cubicBezTo>
                  <a:cubicBezTo>
                    <a:pt x="291404" y="575728"/>
                    <a:pt x="284641" y="581373"/>
                    <a:pt x="278463" y="587551"/>
                  </a:cubicBezTo>
                  <a:cubicBezTo>
                    <a:pt x="276403" y="593729"/>
                    <a:pt x="276282" y="600945"/>
                    <a:pt x="272284" y="606086"/>
                  </a:cubicBezTo>
                  <a:cubicBezTo>
                    <a:pt x="261555" y="619880"/>
                    <a:pt x="235214" y="643157"/>
                    <a:pt x="235214" y="643157"/>
                  </a:cubicBezTo>
                  <a:cubicBezTo>
                    <a:pt x="237273" y="721416"/>
                    <a:pt x="241392" y="799649"/>
                    <a:pt x="241392" y="877935"/>
                  </a:cubicBezTo>
                  <a:cubicBezTo>
                    <a:pt x="241392" y="898632"/>
                    <a:pt x="238361" y="836608"/>
                    <a:pt x="235214" y="816151"/>
                  </a:cubicBezTo>
                  <a:cubicBezTo>
                    <a:pt x="234224" y="809714"/>
                    <a:pt x="233104" y="802701"/>
                    <a:pt x="229036" y="797616"/>
                  </a:cubicBezTo>
                  <a:cubicBezTo>
                    <a:pt x="218369" y="784282"/>
                    <a:pt x="200627" y="782791"/>
                    <a:pt x="185787" y="779081"/>
                  </a:cubicBezTo>
                  <a:cubicBezTo>
                    <a:pt x="132241" y="783200"/>
                    <a:pt x="68732" y="760058"/>
                    <a:pt x="25149" y="791438"/>
                  </a:cubicBezTo>
                  <a:cubicBezTo>
                    <a:pt x="-34103" y="834100"/>
                    <a:pt x="27833" y="877127"/>
                    <a:pt x="43684" y="908827"/>
                  </a:cubicBezTo>
                  <a:cubicBezTo>
                    <a:pt x="46597" y="914652"/>
                    <a:pt x="45795" y="922277"/>
                    <a:pt x="49863" y="927362"/>
                  </a:cubicBezTo>
                  <a:cubicBezTo>
                    <a:pt x="54502" y="933160"/>
                    <a:pt x="62220" y="935600"/>
                    <a:pt x="68398" y="939719"/>
                  </a:cubicBezTo>
                  <a:cubicBezTo>
                    <a:pt x="70457" y="945897"/>
                    <a:pt x="73460" y="951838"/>
                    <a:pt x="74576" y="958254"/>
                  </a:cubicBezTo>
                  <a:cubicBezTo>
                    <a:pt x="81712" y="999288"/>
                    <a:pt x="79940" y="1042308"/>
                    <a:pt x="93111" y="1081821"/>
                  </a:cubicBezTo>
                  <a:lnTo>
                    <a:pt x="111646" y="1137427"/>
                  </a:lnTo>
                  <a:cubicBezTo>
                    <a:pt x="103408" y="1149784"/>
                    <a:pt x="99290" y="1166259"/>
                    <a:pt x="86933" y="1174497"/>
                  </a:cubicBezTo>
                  <a:cubicBezTo>
                    <a:pt x="80755" y="1178616"/>
                    <a:pt x="75040" y="1183533"/>
                    <a:pt x="68398" y="1186854"/>
                  </a:cubicBezTo>
                  <a:cubicBezTo>
                    <a:pt x="62573" y="1189766"/>
                    <a:pt x="43350" y="1193032"/>
                    <a:pt x="49863" y="1193032"/>
                  </a:cubicBezTo>
                  <a:cubicBezTo>
                    <a:pt x="64425" y="1193032"/>
                    <a:pt x="78695" y="1188913"/>
                    <a:pt x="93111" y="1186854"/>
                  </a:cubicBezTo>
                  <a:cubicBezTo>
                    <a:pt x="101349" y="1182735"/>
                    <a:pt x="109408" y="1178238"/>
                    <a:pt x="117825" y="1174497"/>
                  </a:cubicBezTo>
                  <a:cubicBezTo>
                    <a:pt x="127960" y="1169993"/>
                    <a:pt x="139312" y="1168018"/>
                    <a:pt x="148717" y="1162140"/>
                  </a:cubicBezTo>
                  <a:cubicBezTo>
                    <a:pt x="156126" y="1157509"/>
                    <a:pt x="160540" y="1149199"/>
                    <a:pt x="167252" y="1143605"/>
                  </a:cubicBezTo>
                  <a:cubicBezTo>
                    <a:pt x="172956" y="1138851"/>
                    <a:pt x="179609" y="1135367"/>
                    <a:pt x="185787" y="1131248"/>
                  </a:cubicBezTo>
                  <a:cubicBezTo>
                    <a:pt x="187846" y="1120951"/>
                    <a:pt x="184540" y="1107782"/>
                    <a:pt x="191965" y="1100357"/>
                  </a:cubicBezTo>
                  <a:cubicBezTo>
                    <a:pt x="196570" y="1095752"/>
                    <a:pt x="205081" y="1102923"/>
                    <a:pt x="210500" y="1106535"/>
                  </a:cubicBezTo>
                  <a:cubicBezTo>
                    <a:pt x="256781" y="1137388"/>
                    <a:pt x="203500" y="1116558"/>
                    <a:pt x="247571" y="1131248"/>
                  </a:cubicBezTo>
                  <a:cubicBezTo>
                    <a:pt x="253749" y="1137427"/>
                    <a:pt x="258836" y="1144937"/>
                    <a:pt x="266106" y="1149784"/>
                  </a:cubicBezTo>
                  <a:cubicBezTo>
                    <a:pt x="271525" y="1153397"/>
                    <a:pt x="280036" y="1151357"/>
                    <a:pt x="284641" y="1155962"/>
                  </a:cubicBezTo>
                  <a:cubicBezTo>
                    <a:pt x="289246" y="1160567"/>
                    <a:pt x="287907" y="1168672"/>
                    <a:pt x="290819" y="1174497"/>
                  </a:cubicBezTo>
                  <a:cubicBezTo>
                    <a:pt x="294140" y="1181139"/>
                    <a:pt x="299057" y="1186854"/>
                    <a:pt x="303176" y="1193032"/>
                  </a:cubicBezTo>
                  <a:cubicBezTo>
                    <a:pt x="317341" y="1235529"/>
                    <a:pt x="297966" y="1183915"/>
                    <a:pt x="327890" y="1236281"/>
                  </a:cubicBezTo>
                  <a:cubicBezTo>
                    <a:pt x="337316" y="1252777"/>
                    <a:pt x="329429" y="1259755"/>
                    <a:pt x="346425" y="1273351"/>
                  </a:cubicBezTo>
                  <a:cubicBezTo>
                    <a:pt x="351510" y="1277419"/>
                    <a:pt x="358974" y="1276964"/>
                    <a:pt x="364960" y="1279529"/>
                  </a:cubicBezTo>
                  <a:cubicBezTo>
                    <a:pt x="373425" y="1283157"/>
                    <a:pt x="381863" y="1287005"/>
                    <a:pt x="389673" y="1291886"/>
                  </a:cubicBezTo>
                  <a:cubicBezTo>
                    <a:pt x="398405" y="1297344"/>
                    <a:pt x="405446" y="1305312"/>
                    <a:pt x="414387" y="1310421"/>
                  </a:cubicBezTo>
                  <a:cubicBezTo>
                    <a:pt x="420042" y="1313652"/>
                    <a:pt x="427097" y="1313687"/>
                    <a:pt x="432922" y="1316600"/>
                  </a:cubicBezTo>
                  <a:cubicBezTo>
                    <a:pt x="439563" y="1319921"/>
                    <a:pt x="445279" y="1324838"/>
                    <a:pt x="451457" y="1328957"/>
                  </a:cubicBezTo>
                  <a:cubicBezTo>
                    <a:pt x="491697" y="1315542"/>
                    <a:pt x="454007" y="1334300"/>
                    <a:pt x="476171" y="1273351"/>
                  </a:cubicBezTo>
                  <a:cubicBezTo>
                    <a:pt x="479157" y="1265140"/>
                    <a:pt x="488528" y="1260994"/>
                    <a:pt x="494706" y="1254816"/>
                  </a:cubicBezTo>
                  <a:cubicBezTo>
                    <a:pt x="519513" y="1130783"/>
                    <a:pt x="500884" y="1255275"/>
                    <a:pt x="500884" y="1131248"/>
                  </a:cubicBezTo>
                  <a:cubicBezTo>
                    <a:pt x="500884" y="1092007"/>
                    <a:pt x="517543" y="1055620"/>
                    <a:pt x="531776" y="1020038"/>
                  </a:cubicBezTo>
                  <a:cubicBezTo>
                    <a:pt x="533835" y="1009741"/>
                    <a:pt x="533258" y="998539"/>
                    <a:pt x="537954" y="989146"/>
                  </a:cubicBezTo>
                  <a:cubicBezTo>
                    <a:pt x="545689" y="973677"/>
                    <a:pt x="562861" y="968391"/>
                    <a:pt x="575025" y="958254"/>
                  </a:cubicBezTo>
                  <a:cubicBezTo>
                    <a:pt x="581737" y="952660"/>
                    <a:pt x="587382" y="945897"/>
                    <a:pt x="593560" y="939719"/>
                  </a:cubicBezTo>
                  <a:cubicBezTo>
                    <a:pt x="595619" y="933541"/>
                    <a:pt x="596826" y="927009"/>
                    <a:pt x="599738" y="921184"/>
                  </a:cubicBezTo>
                  <a:cubicBezTo>
                    <a:pt x="603059" y="914542"/>
                    <a:pt x="611659" y="910061"/>
                    <a:pt x="612095" y="902648"/>
                  </a:cubicBezTo>
                  <a:cubicBezTo>
                    <a:pt x="612712" y="892158"/>
                    <a:pt x="613423" y="824985"/>
                    <a:pt x="599738" y="797616"/>
                  </a:cubicBezTo>
                  <a:cubicBezTo>
                    <a:pt x="596417" y="790975"/>
                    <a:pt x="591500" y="785259"/>
                    <a:pt x="587381" y="779081"/>
                  </a:cubicBezTo>
                  <a:cubicBezTo>
                    <a:pt x="578740" y="511203"/>
                    <a:pt x="575578" y="673776"/>
                    <a:pt x="593560" y="463984"/>
                  </a:cubicBezTo>
                  <a:cubicBezTo>
                    <a:pt x="602693" y="357434"/>
                    <a:pt x="585195" y="400394"/>
                    <a:pt x="612095" y="346594"/>
                  </a:cubicBezTo>
                  <a:cubicBezTo>
                    <a:pt x="626069" y="290698"/>
                    <a:pt x="628367" y="286574"/>
                    <a:pt x="630630" y="198313"/>
                  </a:cubicBezTo>
                  <a:cubicBezTo>
                    <a:pt x="631634" y="159142"/>
                    <a:pt x="627847" y="119961"/>
                    <a:pt x="624452" y="80924"/>
                  </a:cubicBezTo>
                  <a:cubicBezTo>
                    <a:pt x="621905" y="51630"/>
                    <a:pt x="622331" y="57564"/>
                    <a:pt x="599738" y="50032"/>
                  </a:cubicBezTo>
                  <a:cubicBezTo>
                    <a:pt x="595619" y="43854"/>
                    <a:pt x="593085" y="36251"/>
                    <a:pt x="587381" y="31497"/>
                  </a:cubicBezTo>
                  <a:cubicBezTo>
                    <a:pt x="580306" y="25601"/>
                    <a:pt x="571133" y="22768"/>
                    <a:pt x="562668" y="19140"/>
                  </a:cubicBezTo>
                  <a:cubicBezTo>
                    <a:pt x="525225" y="3093"/>
                    <a:pt x="564461" y="26215"/>
                    <a:pt x="513241" y="605"/>
                  </a:cubicBezTo>
                  <a:cubicBezTo>
                    <a:pt x="510636" y="-697"/>
                    <a:pt x="516330" y="-424"/>
                    <a:pt x="513241" y="6784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</p:grpSp>
      <p:sp>
        <p:nvSpPr>
          <p:cNvPr id="54277" name="Slayt Numarası Yer Tutucusu 7"/>
          <p:cNvSpPr>
            <a:spLocks noGrp="1"/>
          </p:cNvSpPr>
          <p:nvPr>
            <p:ph type="sldNum" sz="quarter" idx="12"/>
          </p:nvPr>
        </p:nvSpPr>
        <p:spPr>
          <a:xfrm>
            <a:off x="8399463" y="6381750"/>
            <a:ext cx="587375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5BB3D11-C9C4-46A9-9964-AE266E1C15FB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82</a:t>
            </a:fld>
            <a:endParaRPr lang="en-US" altLang="tr-TR" sz="1400" dirty="0" smtClean="0">
              <a:solidFill>
                <a:schemeClr val="bg1"/>
              </a:solidFill>
            </a:endParaRPr>
          </a:p>
        </p:txBody>
      </p:sp>
      <p:sp>
        <p:nvSpPr>
          <p:cNvPr id="94215" name="Text Box 2"/>
          <p:cNvSpPr txBox="1">
            <a:spLocks noChangeArrowheads="1"/>
          </p:cNvSpPr>
          <p:nvPr/>
        </p:nvSpPr>
        <p:spPr bwMode="auto">
          <a:xfrm>
            <a:off x="1066800" y="6289675"/>
            <a:ext cx="7434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800" b="0" dirty="0" smtClean="0">
                <a:solidFill>
                  <a:schemeClr val="bg1"/>
                </a:solidFill>
                <a:latin typeface="+mn-lt"/>
              </a:rPr>
              <a:t>Baryumlu </a:t>
            </a:r>
            <a:r>
              <a:rPr lang="tr-TR" altLang="tr-TR" sz="1800" b="0" dirty="0" err="1" smtClean="0">
                <a:solidFill>
                  <a:schemeClr val="bg1"/>
                </a:solidFill>
                <a:latin typeface="+mn-lt"/>
              </a:rPr>
              <a:t>grafide</a:t>
            </a:r>
            <a:r>
              <a:rPr lang="tr-TR" altLang="tr-TR" sz="1800" b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  <a:latin typeface="+mn-lt"/>
              </a:rPr>
              <a:t>servikal</a:t>
            </a:r>
            <a:r>
              <a:rPr lang="tr-TR" altLang="tr-TR" sz="1800" b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  <a:latin typeface="+mn-lt"/>
              </a:rPr>
              <a:t>özofagus</a:t>
            </a:r>
            <a:r>
              <a:rPr lang="tr-TR" altLang="tr-TR" sz="1800" b="0" dirty="0" smtClean="0">
                <a:solidFill>
                  <a:schemeClr val="bg1"/>
                </a:solidFill>
                <a:latin typeface="+mn-lt"/>
              </a:rPr>
              <a:t> kanserinin görünümü</a:t>
            </a:r>
          </a:p>
        </p:txBody>
      </p:sp>
      <p:pic>
        <p:nvPicPr>
          <p:cNvPr id="13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228600"/>
            <a:ext cx="4222750" cy="52578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8600"/>
            <a:ext cx="3095625" cy="372586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428" name="5 Düz Ok Bağlayıcısı"/>
          <p:cNvCxnSpPr>
            <a:cxnSpLocks noChangeShapeType="1"/>
          </p:cNvCxnSpPr>
          <p:nvPr/>
        </p:nvCxnSpPr>
        <p:spPr bwMode="auto">
          <a:xfrm flipH="1">
            <a:off x="6516688" y="1844675"/>
            <a:ext cx="647700" cy="1444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1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934200" y="6454775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7681BB0-27C0-4210-8DAB-2F4396CC4A46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83</a:t>
            </a:fld>
            <a:endParaRPr lang="en-US" altLang="tr-TR" sz="1400" dirty="0" smtClean="0">
              <a:solidFill>
                <a:schemeClr val="bg1"/>
              </a:solidFill>
            </a:endParaRPr>
          </a:p>
        </p:txBody>
      </p:sp>
      <p:pic>
        <p:nvPicPr>
          <p:cNvPr id="1034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06875"/>
            <a:ext cx="3095625" cy="22987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2" name="Metin kutusu 1"/>
          <p:cNvSpPr txBox="1">
            <a:spLocks noChangeArrowheads="1"/>
          </p:cNvSpPr>
          <p:nvPr/>
        </p:nvSpPr>
        <p:spPr bwMode="auto">
          <a:xfrm>
            <a:off x="622300" y="457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400">
                <a:solidFill>
                  <a:schemeClr val="bg1"/>
                </a:solidFill>
              </a:rPr>
              <a:t>Tumor</a:t>
            </a:r>
          </a:p>
        </p:txBody>
      </p:sp>
      <p:cxnSp>
        <p:nvCxnSpPr>
          <p:cNvPr id="4" name="Düz Bağlayıcı 3"/>
          <p:cNvCxnSpPr/>
          <p:nvPr/>
        </p:nvCxnSpPr>
        <p:spPr>
          <a:xfrm flipV="1">
            <a:off x="1371600" y="609600"/>
            <a:ext cx="914400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34" name="Metin kutusu 5"/>
          <p:cNvSpPr txBox="1">
            <a:spLocks noChangeArrowheads="1"/>
          </p:cNvSpPr>
          <p:nvPr/>
        </p:nvSpPr>
        <p:spPr bwMode="auto">
          <a:xfrm>
            <a:off x="4191000" y="5791200"/>
            <a:ext cx="449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Önceki olgunun endoskopik, MR ve          FDG-PET görünümleri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pic>
        <p:nvPicPr>
          <p:cNvPr id="11" name="Picture 16" descr="CTF_Logo_tp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5100"/>
            <a:ext cx="4924425" cy="58975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 7"/>
          <p:cNvGrpSpPr/>
          <p:nvPr/>
        </p:nvGrpSpPr>
        <p:grpSpPr>
          <a:xfrm>
            <a:off x="1965040" y="1637144"/>
            <a:ext cx="4590220" cy="2257754"/>
            <a:chOff x="1507840" y="1896081"/>
            <a:chExt cx="4590220" cy="2257754"/>
          </a:xfrm>
          <a:solidFill>
            <a:schemeClr val="accent1">
              <a:lumMod val="90000"/>
              <a:alpha val="59000"/>
            </a:schemeClr>
          </a:solidFill>
        </p:grpSpPr>
        <p:sp>
          <p:nvSpPr>
            <p:cNvPr id="2" name="Serbest Form 1"/>
            <p:cNvSpPr/>
            <p:nvPr/>
          </p:nvSpPr>
          <p:spPr>
            <a:xfrm>
              <a:off x="4703719" y="2911981"/>
              <a:ext cx="1026885" cy="1241854"/>
            </a:xfrm>
            <a:custGeom>
              <a:avLst/>
              <a:gdLst>
                <a:gd name="connsiteX0" fmla="*/ 463385 w 1026885"/>
                <a:gd name="connsiteY0" fmla="*/ 37071 h 1241854"/>
                <a:gd name="connsiteX1" fmla="*/ 543704 w 1026885"/>
                <a:gd name="connsiteY1" fmla="*/ 24714 h 1241854"/>
                <a:gd name="connsiteX2" fmla="*/ 574596 w 1026885"/>
                <a:gd name="connsiteY2" fmla="*/ 18535 h 1241854"/>
                <a:gd name="connsiteX3" fmla="*/ 593131 w 1026885"/>
                <a:gd name="connsiteY3" fmla="*/ 6179 h 1241854"/>
                <a:gd name="connsiteX4" fmla="*/ 611666 w 1026885"/>
                <a:gd name="connsiteY4" fmla="*/ 0 h 1241854"/>
                <a:gd name="connsiteX5" fmla="*/ 661093 w 1026885"/>
                <a:gd name="connsiteY5" fmla="*/ 12357 h 1241854"/>
                <a:gd name="connsiteX6" fmla="*/ 679628 w 1026885"/>
                <a:gd name="connsiteY6" fmla="*/ 18535 h 1241854"/>
                <a:gd name="connsiteX7" fmla="*/ 716699 w 1026885"/>
                <a:gd name="connsiteY7" fmla="*/ 43249 h 1241854"/>
                <a:gd name="connsiteX8" fmla="*/ 753769 w 1026885"/>
                <a:gd name="connsiteY8" fmla="*/ 74141 h 1241854"/>
                <a:gd name="connsiteX9" fmla="*/ 772304 w 1026885"/>
                <a:gd name="connsiteY9" fmla="*/ 80319 h 1241854"/>
                <a:gd name="connsiteX10" fmla="*/ 797018 w 1026885"/>
                <a:gd name="connsiteY10" fmla="*/ 98854 h 1241854"/>
                <a:gd name="connsiteX11" fmla="*/ 815553 w 1026885"/>
                <a:gd name="connsiteY11" fmla="*/ 105033 h 1241854"/>
                <a:gd name="connsiteX12" fmla="*/ 840266 w 1026885"/>
                <a:gd name="connsiteY12" fmla="*/ 142103 h 1241854"/>
                <a:gd name="connsiteX13" fmla="*/ 858801 w 1026885"/>
                <a:gd name="connsiteY13" fmla="*/ 179173 h 1241854"/>
                <a:gd name="connsiteX14" fmla="*/ 902050 w 1026885"/>
                <a:gd name="connsiteY14" fmla="*/ 222422 h 1241854"/>
                <a:gd name="connsiteX15" fmla="*/ 920585 w 1026885"/>
                <a:gd name="connsiteY15" fmla="*/ 240957 h 1241854"/>
                <a:gd name="connsiteX16" fmla="*/ 926763 w 1026885"/>
                <a:gd name="connsiteY16" fmla="*/ 259492 h 1241854"/>
                <a:gd name="connsiteX17" fmla="*/ 945299 w 1026885"/>
                <a:gd name="connsiteY17" fmla="*/ 271849 h 1241854"/>
                <a:gd name="connsiteX18" fmla="*/ 963834 w 1026885"/>
                <a:gd name="connsiteY18" fmla="*/ 290384 h 1241854"/>
                <a:gd name="connsiteX19" fmla="*/ 982369 w 1026885"/>
                <a:gd name="connsiteY19" fmla="*/ 327454 h 1241854"/>
                <a:gd name="connsiteX20" fmla="*/ 1000904 w 1026885"/>
                <a:gd name="connsiteY20" fmla="*/ 364525 h 1241854"/>
                <a:gd name="connsiteX21" fmla="*/ 1007082 w 1026885"/>
                <a:gd name="connsiteY21" fmla="*/ 389238 h 1241854"/>
                <a:gd name="connsiteX22" fmla="*/ 1025618 w 1026885"/>
                <a:gd name="connsiteY22" fmla="*/ 395416 h 1241854"/>
                <a:gd name="connsiteX23" fmla="*/ 1019439 w 1026885"/>
                <a:gd name="connsiteY23" fmla="*/ 605481 h 1241854"/>
                <a:gd name="connsiteX24" fmla="*/ 1013261 w 1026885"/>
                <a:gd name="connsiteY24" fmla="*/ 624016 h 1241854"/>
                <a:gd name="connsiteX25" fmla="*/ 994726 w 1026885"/>
                <a:gd name="connsiteY25" fmla="*/ 685800 h 1241854"/>
                <a:gd name="connsiteX26" fmla="*/ 976190 w 1026885"/>
                <a:gd name="connsiteY26" fmla="*/ 741406 h 1241854"/>
                <a:gd name="connsiteX27" fmla="*/ 970012 w 1026885"/>
                <a:gd name="connsiteY27" fmla="*/ 759941 h 1241854"/>
                <a:gd name="connsiteX28" fmla="*/ 951477 w 1026885"/>
                <a:gd name="connsiteY28" fmla="*/ 766119 h 1241854"/>
                <a:gd name="connsiteX29" fmla="*/ 932942 w 1026885"/>
                <a:gd name="connsiteY29" fmla="*/ 809368 h 1241854"/>
                <a:gd name="connsiteX30" fmla="*/ 926763 w 1026885"/>
                <a:gd name="connsiteY30" fmla="*/ 827903 h 1241854"/>
                <a:gd name="connsiteX31" fmla="*/ 895872 w 1026885"/>
                <a:gd name="connsiteY31" fmla="*/ 864973 h 1241854"/>
                <a:gd name="connsiteX32" fmla="*/ 889693 w 1026885"/>
                <a:gd name="connsiteY32" fmla="*/ 883508 h 1241854"/>
                <a:gd name="connsiteX33" fmla="*/ 871158 w 1026885"/>
                <a:gd name="connsiteY33" fmla="*/ 908222 h 1241854"/>
                <a:gd name="connsiteX34" fmla="*/ 864980 w 1026885"/>
                <a:gd name="connsiteY34" fmla="*/ 939114 h 1241854"/>
                <a:gd name="connsiteX35" fmla="*/ 852623 w 1026885"/>
                <a:gd name="connsiteY35" fmla="*/ 970006 h 1241854"/>
                <a:gd name="connsiteX36" fmla="*/ 834088 w 1026885"/>
                <a:gd name="connsiteY36" fmla="*/ 1019433 h 1241854"/>
                <a:gd name="connsiteX37" fmla="*/ 821731 w 1026885"/>
                <a:gd name="connsiteY37" fmla="*/ 1068860 h 1241854"/>
                <a:gd name="connsiteX38" fmla="*/ 809374 w 1026885"/>
                <a:gd name="connsiteY38" fmla="*/ 1093573 h 1241854"/>
                <a:gd name="connsiteX39" fmla="*/ 790839 w 1026885"/>
                <a:gd name="connsiteY39" fmla="*/ 1099752 h 1241854"/>
                <a:gd name="connsiteX40" fmla="*/ 778482 w 1026885"/>
                <a:gd name="connsiteY40" fmla="*/ 1118287 h 1241854"/>
                <a:gd name="connsiteX41" fmla="*/ 729055 w 1026885"/>
                <a:gd name="connsiteY41" fmla="*/ 1136822 h 1241854"/>
                <a:gd name="connsiteX42" fmla="*/ 698163 w 1026885"/>
                <a:gd name="connsiteY42" fmla="*/ 1161535 h 1241854"/>
                <a:gd name="connsiteX43" fmla="*/ 654915 w 1026885"/>
                <a:gd name="connsiteY43" fmla="*/ 1186249 h 1241854"/>
                <a:gd name="connsiteX44" fmla="*/ 636380 w 1026885"/>
                <a:gd name="connsiteY44" fmla="*/ 1198606 h 1241854"/>
                <a:gd name="connsiteX45" fmla="*/ 617845 w 1026885"/>
                <a:gd name="connsiteY45" fmla="*/ 1204784 h 1241854"/>
                <a:gd name="connsiteX46" fmla="*/ 593131 w 1026885"/>
                <a:gd name="connsiteY46" fmla="*/ 1217141 h 1241854"/>
                <a:gd name="connsiteX47" fmla="*/ 574596 w 1026885"/>
                <a:gd name="connsiteY47" fmla="*/ 1223319 h 1241854"/>
                <a:gd name="connsiteX48" fmla="*/ 525169 w 1026885"/>
                <a:gd name="connsiteY48" fmla="*/ 1241854 h 1241854"/>
                <a:gd name="connsiteX49" fmla="*/ 475742 w 1026885"/>
                <a:gd name="connsiteY49" fmla="*/ 1229498 h 1241854"/>
                <a:gd name="connsiteX50" fmla="*/ 457207 w 1026885"/>
                <a:gd name="connsiteY50" fmla="*/ 1210962 h 1241854"/>
                <a:gd name="connsiteX51" fmla="*/ 438672 w 1026885"/>
                <a:gd name="connsiteY51" fmla="*/ 1204784 h 1241854"/>
                <a:gd name="connsiteX52" fmla="*/ 420136 w 1026885"/>
                <a:gd name="connsiteY52" fmla="*/ 1186249 h 1241854"/>
                <a:gd name="connsiteX53" fmla="*/ 413958 w 1026885"/>
                <a:gd name="connsiteY53" fmla="*/ 1167714 h 1241854"/>
                <a:gd name="connsiteX54" fmla="*/ 395423 w 1026885"/>
                <a:gd name="connsiteY54" fmla="*/ 1155357 h 1241854"/>
                <a:gd name="connsiteX55" fmla="*/ 358353 w 1026885"/>
                <a:gd name="connsiteY55" fmla="*/ 1124465 h 1241854"/>
                <a:gd name="connsiteX56" fmla="*/ 333639 w 1026885"/>
                <a:gd name="connsiteY56" fmla="*/ 1105930 h 1241854"/>
                <a:gd name="connsiteX57" fmla="*/ 296569 w 1026885"/>
                <a:gd name="connsiteY57" fmla="*/ 1093573 h 1241854"/>
                <a:gd name="connsiteX58" fmla="*/ 271855 w 1026885"/>
                <a:gd name="connsiteY58" fmla="*/ 1081216 h 1241854"/>
                <a:gd name="connsiteX59" fmla="*/ 228607 w 1026885"/>
                <a:gd name="connsiteY59" fmla="*/ 1062681 h 1241854"/>
                <a:gd name="connsiteX60" fmla="*/ 191536 w 1026885"/>
                <a:gd name="connsiteY60" fmla="*/ 1019433 h 1241854"/>
                <a:gd name="connsiteX61" fmla="*/ 185358 w 1026885"/>
                <a:gd name="connsiteY61" fmla="*/ 1000898 h 1241854"/>
                <a:gd name="connsiteX62" fmla="*/ 148288 w 1026885"/>
                <a:gd name="connsiteY62" fmla="*/ 970006 h 1241854"/>
                <a:gd name="connsiteX63" fmla="*/ 123574 w 1026885"/>
                <a:gd name="connsiteY63" fmla="*/ 926757 h 1241854"/>
                <a:gd name="connsiteX64" fmla="*/ 117396 w 1026885"/>
                <a:gd name="connsiteY64" fmla="*/ 908222 h 1241854"/>
                <a:gd name="connsiteX65" fmla="*/ 86504 w 1026885"/>
                <a:gd name="connsiteY65" fmla="*/ 871152 h 1241854"/>
                <a:gd name="connsiteX66" fmla="*/ 80326 w 1026885"/>
                <a:gd name="connsiteY66" fmla="*/ 852616 h 1241854"/>
                <a:gd name="connsiteX67" fmla="*/ 49434 w 1026885"/>
                <a:gd name="connsiteY67" fmla="*/ 815546 h 1241854"/>
                <a:gd name="connsiteX68" fmla="*/ 37077 w 1026885"/>
                <a:gd name="connsiteY68" fmla="*/ 778476 h 1241854"/>
                <a:gd name="connsiteX69" fmla="*/ 18542 w 1026885"/>
                <a:gd name="connsiteY69" fmla="*/ 735227 h 1241854"/>
                <a:gd name="connsiteX70" fmla="*/ 6185 w 1026885"/>
                <a:gd name="connsiteY70" fmla="*/ 710514 h 1241854"/>
                <a:gd name="connsiteX71" fmla="*/ 7 w 1026885"/>
                <a:gd name="connsiteY71" fmla="*/ 685800 h 1241854"/>
                <a:gd name="connsiteX72" fmla="*/ 12363 w 1026885"/>
                <a:gd name="connsiteY72" fmla="*/ 457200 h 1241854"/>
                <a:gd name="connsiteX73" fmla="*/ 18542 w 1026885"/>
                <a:gd name="connsiteY73" fmla="*/ 438665 h 1241854"/>
                <a:gd name="connsiteX74" fmla="*/ 30899 w 1026885"/>
                <a:gd name="connsiteY74" fmla="*/ 413952 h 1241854"/>
                <a:gd name="connsiteX75" fmla="*/ 37077 w 1026885"/>
                <a:gd name="connsiteY75" fmla="*/ 395416 h 1241854"/>
                <a:gd name="connsiteX76" fmla="*/ 55612 w 1026885"/>
                <a:gd name="connsiteY76" fmla="*/ 376881 h 1241854"/>
                <a:gd name="connsiteX77" fmla="*/ 80326 w 1026885"/>
                <a:gd name="connsiteY77" fmla="*/ 339811 h 1241854"/>
                <a:gd name="connsiteX78" fmla="*/ 98861 w 1026885"/>
                <a:gd name="connsiteY78" fmla="*/ 315098 h 1241854"/>
                <a:gd name="connsiteX79" fmla="*/ 142109 w 1026885"/>
                <a:gd name="connsiteY79" fmla="*/ 271849 h 1241854"/>
                <a:gd name="connsiteX80" fmla="*/ 179180 w 1026885"/>
                <a:gd name="connsiteY80" fmla="*/ 247135 h 1241854"/>
                <a:gd name="connsiteX81" fmla="*/ 240963 w 1026885"/>
                <a:gd name="connsiteY81" fmla="*/ 203887 h 1241854"/>
                <a:gd name="connsiteX82" fmla="*/ 259499 w 1026885"/>
                <a:gd name="connsiteY82" fmla="*/ 191530 h 1241854"/>
                <a:gd name="connsiteX83" fmla="*/ 265677 w 1026885"/>
                <a:gd name="connsiteY83" fmla="*/ 172995 h 1241854"/>
                <a:gd name="connsiteX84" fmla="*/ 302747 w 1026885"/>
                <a:gd name="connsiteY84" fmla="*/ 148281 h 1241854"/>
                <a:gd name="connsiteX85" fmla="*/ 321282 w 1026885"/>
                <a:gd name="connsiteY85" fmla="*/ 129746 h 1241854"/>
                <a:gd name="connsiteX86" fmla="*/ 333639 w 1026885"/>
                <a:gd name="connsiteY86" fmla="*/ 111211 h 1241854"/>
                <a:gd name="connsiteX87" fmla="*/ 370709 w 1026885"/>
                <a:gd name="connsiteY87" fmla="*/ 98854 h 1241854"/>
                <a:gd name="connsiteX88" fmla="*/ 413958 w 1026885"/>
                <a:gd name="connsiteY88" fmla="*/ 80319 h 1241854"/>
                <a:gd name="connsiteX89" fmla="*/ 432493 w 1026885"/>
                <a:gd name="connsiteY89" fmla="*/ 67962 h 1241854"/>
                <a:gd name="connsiteX90" fmla="*/ 451028 w 1026885"/>
                <a:gd name="connsiteY90" fmla="*/ 61784 h 1241854"/>
                <a:gd name="connsiteX91" fmla="*/ 463385 w 1026885"/>
                <a:gd name="connsiteY91" fmla="*/ 37071 h 124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026885" h="1241854">
                  <a:moveTo>
                    <a:pt x="463385" y="37071"/>
                  </a:moveTo>
                  <a:cubicBezTo>
                    <a:pt x="478831" y="30893"/>
                    <a:pt x="516985" y="29167"/>
                    <a:pt x="543704" y="24714"/>
                  </a:cubicBezTo>
                  <a:cubicBezTo>
                    <a:pt x="554062" y="22988"/>
                    <a:pt x="564763" y="22222"/>
                    <a:pt x="574596" y="18535"/>
                  </a:cubicBezTo>
                  <a:cubicBezTo>
                    <a:pt x="581549" y="15928"/>
                    <a:pt x="586490" y="9500"/>
                    <a:pt x="593131" y="6179"/>
                  </a:cubicBezTo>
                  <a:cubicBezTo>
                    <a:pt x="598956" y="3266"/>
                    <a:pt x="605488" y="2060"/>
                    <a:pt x="611666" y="0"/>
                  </a:cubicBezTo>
                  <a:cubicBezTo>
                    <a:pt x="628142" y="4119"/>
                    <a:pt x="644709" y="7889"/>
                    <a:pt x="661093" y="12357"/>
                  </a:cubicBezTo>
                  <a:cubicBezTo>
                    <a:pt x="667376" y="14071"/>
                    <a:pt x="673935" y="15372"/>
                    <a:pt x="679628" y="18535"/>
                  </a:cubicBezTo>
                  <a:cubicBezTo>
                    <a:pt x="692610" y="25747"/>
                    <a:pt x="706198" y="32748"/>
                    <a:pt x="716699" y="43249"/>
                  </a:cubicBezTo>
                  <a:cubicBezTo>
                    <a:pt x="730362" y="56912"/>
                    <a:pt x="736567" y="65540"/>
                    <a:pt x="753769" y="74141"/>
                  </a:cubicBezTo>
                  <a:cubicBezTo>
                    <a:pt x="759594" y="77053"/>
                    <a:pt x="766126" y="78260"/>
                    <a:pt x="772304" y="80319"/>
                  </a:cubicBezTo>
                  <a:cubicBezTo>
                    <a:pt x="780542" y="86497"/>
                    <a:pt x="788077" y="93745"/>
                    <a:pt x="797018" y="98854"/>
                  </a:cubicBezTo>
                  <a:cubicBezTo>
                    <a:pt x="802673" y="102085"/>
                    <a:pt x="810948" y="100428"/>
                    <a:pt x="815553" y="105033"/>
                  </a:cubicBezTo>
                  <a:cubicBezTo>
                    <a:pt x="826054" y="115534"/>
                    <a:pt x="835569" y="128014"/>
                    <a:pt x="840266" y="142103"/>
                  </a:cubicBezTo>
                  <a:cubicBezTo>
                    <a:pt x="845909" y="159030"/>
                    <a:pt x="846121" y="165084"/>
                    <a:pt x="858801" y="179173"/>
                  </a:cubicBezTo>
                  <a:cubicBezTo>
                    <a:pt x="872440" y="194327"/>
                    <a:pt x="887634" y="208006"/>
                    <a:pt x="902050" y="222422"/>
                  </a:cubicBezTo>
                  <a:lnTo>
                    <a:pt x="920585" y="240957"/>
                  </a:lnTo>
                  <a:cubicBezTo>
                    <a:pt x="922644" y="247135"/>
                    <a:pt x="922695" y="254407"/>
                    <a:pt x="926763" y="259492"/>
                  </a:cubicBezTo>
                  <a:cubicBezTo>
                    <a:pt x="931402" y="265291"/>
                    <a:pt x="939594" y="267095"/>
                    <a:pt x="945299" y="271849"/>
                  </a:cubicBezTo>
                  <a:cubicBezTo>
                    <a:pt x="952011" y="277443"/>
                    <a:pt x="957656" y="284206"/>
                    <a:pt x="963834" y="290384"/>
                  </a:cubicBezTo>
                  <a:cubicBezTo>
                    <a:pt x="979362" y="336972"/>
                    <a:pt x="958415" y="279547"/>
                    <a:pt x="982369" y="327454"/>
                  </a:cubicBezTo>
                  <a:cubicBezTo>
                    <a:pt x="1007952" y="378619"/>
                    <a:pt x="965486" y="311397"/>
                    <a:pt x="1000904" y="364525"/>
                  </a:cubicBezTo>
                  <a:cubicBezTo>
                    <a:pt x="1002963" y="372763"/>
                    <a:pt x="1001777" y="382608"/>
                    <a:pt x="1007082" y="389238"/>
                  </a:cubicBezTo>
                  <a:cubicBezTo>
                    <a:pt x="1011151" y="394324"/>
                    <a:pt x="1025246" y="388914"/>
                    <a:pt x="1025618" y="395416"/>
                  </a:cubicBezTo>
                  <a:cubicBezTo>
                    <a:pt x="1029615" y="465354"/>
                    <a:pt x="1023220" y="535531"/>
                    <a:pt x="1019439" y="605481"/>
                  </a:cubicBezTo>
                  <a:cubicBezTo>
                    <a:pt x="1019087" y="611984"/>
                    <a:pt x="1014674" y="617659"/>
                    <a:pt x="1013261" y="624016"/>
                  </a:cubicBezTo>
                  <a:cubicBezTo>
                    <a:pt x="1000953" y="679402"/>
                    <a:pt x="1016077" y="643096"/>
                    <a:pt x="994726" y="685800"/>
                  </a:cubicBezTo>
                  <a:cubicBezTo>
                    <a:pt x="984309" y="737878"/>
                    <a:pt x="995376" y="696639"/>
                    <a:pt x="976190" y="741406"/>
                  </a:cubicBezTo>
                  <a:cubicBezTo>
                    <a:pt x="973625" y="747392"/>
                    <a:pt x="974617" y="755336"/>
                    <a:pt x="970012" y="759941"/>
                  </a:cubicBezTo>
                  <a:cubicBezTo>
                    <a:pt x="965407" y="764546"/>
                    <a:pt x="957655" y="764060"/>
                    <a:pt x="951477" y="766119"/>
                  </a:cubicBezTo>
                  <a:cubicBezTo>
                    <a:pt x="938621" y="817549"/>
                    <a:pt x="954275" y="766705"/>
                    <a:pt x="932942" y="809368"/>
                  </a:cubicBezTo>
                  <a:cubicBezTo>
                    <a:pt x="930029" y="815193"/>
                    <a:pt x="929676" y="822078"/>
                    <a:pt x="926763" y="827903"/>
                  </a:cubicBezTo>
                  <a:cubicBezTo>
                    <a:pt x="918160" y="845108"/>
                    <a:pt x="909538" y="851307"/>
                    <a:pt x="895872" y="864973"/>
                  </a:cubicBezTo>
                  <a:cubicBezTo>
                    <a:pt x="893812" y="871151"/>
                    <a:pt x="892924" y="877853"/>
                    <a:pt x="889693" y="883508"/>
                  </a:cubicBezTo>
                  <a:cubicBezTo>
                    <a:pt x="884584" y="892449"/>
                    <a:pt x="875340" y="898812"/>
                    <a:pt x="871158" y="908222"/>
                  </a:cubicBezTo>
                  <a:cubicBezTo>
                    <a:pt x="866893" y="917818"/>
                    <a:pt x="867997" y="929056"/>
                    <a:pt x="864980" y="939114"/>
                  </a:cubicBezTo>
                  <a:cubicBezTo>
                    <a:pt x="861793" y="949737"/>
                    <a:pt x="856130" y="959485"/>
                    <a:pt x="852623" y="970006"/>
                  </a:cubicBezTo>
                  <a:cubicBezTo>
                    <a:pt x="835798" y="1020481"/>
                    <a:pt x="859368" y="968873"/>
                    <a:pt x="834088" y="1019433"/>
                  </a:cubicBezTo>
                  <a:cubicBezTo>
                    <a:pt x="830462" y="1037559"/>
                    <a:pt x="828854" y="1052240"/>
                    <a:pt x="821731" y="1068860"/>
                  </a:cubicBezTo>
                  <a:cubicBezTo>
                    <a:pt x="818103" y="1077325"/>
                    <a:pt x="815887" y="1087060"/>
                    <a:pt x="809374" y="1093573"/>
                  </a:cubicBezTo>
                  <a:cubicBezTo>
                    <a:pt x="804769" y="1098178"/>
                    <a:pt x="797017" y="1097692"/>
                    <a:pt x="790839" y="1099752"/>
                  </a:cubicBezTo>
                  <a:cubicBezTo>
                    <a:pt x="786720" y="1105930"/>
                    <a:pt x="784524" y="1113971"/>
                    <a:pt x="778482" y="1118287"/>
                  </a:cubicBezTo>
                  <a:cubicBezTo>
                    <a:pt x="772023" y="1122901"/>
                    <a:pt x="740213" y="1133102"/>
                    <a:pt x="729055" y="1136822"/>
                  </a:cubicBezTo>
                  <a:cubicBezTo>
                    <a:pt x="701421" y="1178276"/>
                    <a:pt x="733976" y="1137660"/>
                    <a:pt x="698163" y="1161535"/>
                  </a:cubicBezTo>
                  <a:cubicBezTo>
                    <a:pt x="653990" y="1190984"/>
                    <a:pt x="707185" y="1173182"/>
                    <a:pt x="654915" y="1186249"/>
                  </a:cubicBezTo>
                  <a:cubicBezTo>
                    <a:pt x="648737" y="1190368"/>
                    <a:pt x="643022" y="1195285"/>
                    <a:pt x="636380" y="1198606"/>
                  </a:cubicBezTo>
                  <a:cubicBezTo>
                    <a:pt x="630555" y="1201518"/>
                    <a:pt x="623831" y="1202219"/>
                    <a:pt x="617845" y="1204784"/>
                  </a:cubicBezTo>
                  <a:cubicBezTo>
                    <a:pt x="609379" y="1208412"/>
                    <a:pt x="601597" y="1213513"/>
                    <a:pt x="593131" y="1217141"/>
                  </a:cubicBezTo>
                  <a:cubicBezTo>
                    <a:pt x="587145" y="1219706"/>
                    <a:pt x="580582" y="1220754"/>
                    <a:pt x="574596" y="1223319"/>
                  </a:cubicBezTo>
                  <a:cubicBezTo>
                    <a:pt x="529363" y="1242704"/>
                    <a:pt x="570733" y="1230464"/>
                    <a:pt x="525169" y="1241854"/>
                  </a:cubicBezTo>
                  <a:cubicBezTo>
                    <a:pt x="508693" y="1237735"/>
                    <a:pt x="491202" y="1236526"/>
                    <a:pt x="475742" y="1229498"/>
                  </a:cubicBezTo>
                  <a:cubicBezTo>
                    <a:pt x="467787" y="1225882"/>
                    <a:pt x="464477" y="1215809"/>
                    <a:pt x="457207" y="1210962"/>
                  </a:cubicBezTo>
                  <a:cubicBezTo>
                    <a:pt x="451788" y="1207349"/>
                    <a:pt x="444850" y="1206843"/>
                    <a:pt x="438672" y="1204784"/>
                  </a:cubicBezTo>
                  <a:cubicBezTo>
                    <a:pt x="432493" y="1198606"/>
                    <a:pt x="424983" y="1193519"/>
                    <a:pt x="420136" y="1186249"/>
                  </a:cubicBezTo>
                  <a:cubicBezTo>
                    <a:pt x="416523" y="1180830"/>
                    <a:pt x="418026" y="1172799"/>
                    <a:pt x="413958" y="1167714"/>
                  </a:cubicBezTo>
                  <a:cubicBezTo>
                    <a:pt x="409319" y="1161916"/>
                    <a:pt x="401127" y="1160111"/>
                    <a:pt x="395423" y="1155357"/>
                  </a:cubicBezTo>
                  <a:cubicBezTo>
                    <a:pt x="326204" y="1097674"/>
                    <a:pt x="422769" y="1170477"/>
                    <a:pt x="358353" y="1124465"/>
                  </a:cubicBezTo>
                  <a:cubicBezTo>
                    <a:pt x="349974" y="1118480"/>
                    <a:pt x="342849" y="1110535"/>
                    <a:pt x="333639" y="1105930"/>
                  </a:cubicBezTo>
                  <a:cubicBezTo>
                    <a:pt x="321989" y="1100105"/>
                    <a:pt x="308219" y="1099398"/>
                    <a:pt x="296569" y="1093573"/>
                  </a:cubicBezTo>
                  <a:cubicBezTo>
                    <a:pt x="288331" y="1089454"/>
                    <a:pt x="280321" y="1084844"/>
                    <a:pt x="271855" y="1081216"/>
                  </a:cubicBezTo>
                  <a:cubicBezTo>
                    <a:pt x="251685" y="1072572"/>
                    <a:pt x="249101" y="1077320"/>
                    <a:pt x="228607" y="1062681"/>
                  </a:cubicBezTo>
                  <a:cubicBezTo>
                    <a:pt x="214707" y="1052752"/>
                    <a:pt x="201271" y="1032412"/>
                    <a:pt x="191536" y="1019433"/>
                  </a:cubicBezTo>
                  <a:cubicBezTo>
                    <a:pt x="189477" y="1013255"/>
                    <a:pt x="188970" y="1006317"/>
                    <a:pt x="185358" y="1000898"/>
                  </a:cubicBezTo>
                  <a:cubicBezTo>
                    <a:pt x="175842" y="986624"/>
                    <a:pt x="161967" y="979125"/>
                    <a:pt x="148288" y="970006"/>
                  </a:cubicBezTo>
                  <a:cubicBezTo>
                    <a:pt x="134652" y="901832"/>
                    <a:pt x="155090" y="966152"/>
                    <a:pt x="123574" y="926757"/>
                  </a:cubicBezTo>
                  <a:cubicBezTo>
                    <a:pt x="119506" y="921672"/>
                    <a:pt x="120308" y="914047"/>
                    <a:pt x="117396" y="908222"/>
                  </a:cubicBezTo>
                  <a:cubicBezTo>
                    <a:pt x="108795" y="891020"/>
                    <a:pt x="100167" y="884815"/>
                    <a:pt x="86504" y="871152"/>
                  </a:cubicBezTo>
                  <a:cubicBezTo>
                    <a:pt x="84445" y="864973"/>
                    <a:pt x="83939" y="858035"/>
                    <a:pt x="80326" y="852616"/>
                  </a:cubicBezTo>
                  <a:cubicBezTo>
                    <a:pt x="60922" y="823509"/>
                    <a:pt x="62913" y="845873"/>
                    <a:pt x="49434" y="815546"/>
                  </a:cubicBezTo>
                  <a:cubicBezTo>
                    <a:pt x="44144" y="803643"/>
                    <a:pt x="42902" y="790126"/>
                    <a:pt x="37077" y="778476"/>
                  </a:cubicBezTo>
                  <a:cubicBezTo>
                    <a:pt x="-3913" y="696495"/>
                    <a:pt x="45819" y="798873"/>
                    <a:pt x="18542" y="735227"/>
                  </a:cubicBezTo>
                  <a:cubicBezTo>
                    <a:pt x="14914" y="726762"/>
                    <a:pt x="10304" y="718752"/>
                    <a:pt x="6185" y="710514"/>
                  </a:cubicBezTo>
                  <a:cubicBezTo>
                    <a:pt x="4126" y="702276"/>
                    <a:pt x="-200" y="694289"/>
                    <a:pt x="7" y="685800"/>
                  </a:cubicBezTo>
                  <a:cubicBezTo>
                    <a:pt x="1868" y="609511"/>
                    <a:pt x="6656" y="533298"/>
                    <a:pt x="12363" y="457200"/>
                  </a:cubicBezTo>
                  <a:cubicBezTo>
                    <a:pt x="12850" y="450706"/>
                    <a:pt x="15976" y="444651"/>
                    <a:pt x="18542" y="438665"/>
                  </a:cubicBezTo>
                  <a:cubicBezTo>
                    <a:pt x="22170" y="430200"/>
                    <a:pt x="27271" y="422417"/>
                    <a:pt x="30899" y="413952"/>
                  </a:cubicBezTo>
                  <a:cubicBezTo>
                    <a:pt x="33464" y="407966"/>
                    <a:pt x="33464" y="400835"/>
                    <a:pt x="37077" y="395416"/>
                  </a:cubicBezTo>
                  <a:cubicBezTo>
                    <a:pt x="41924" y="388146"/>
                    <a:pt x="49434" y="383059"/>
                    <a:pt x="55612" y="376881"/>
                  </a:cubicBezTo>
                  <a:cubicBezTo>
                    <a:pt x="66121" y="345353"/>
                    <a:pt x="55081" y="369262"/>
                    <a:pt x="80326" y="339811"/>
                  </a:cubicBezTo>
                  <a:cubicBezTo>
                    <a:pt x="87027" y="331993"/>
                    <a:pt x="91934" y="322717"/>
                    <a:pt x="98861" y="315098"/>
                  </a:cubicBezTo>
                  <a:cubicBezTo>
                    <a:pt x="112575" y="300012"/>
                    <a:pt x="127693" y="286265"/>
                    <a:pt x="142109" y="271849"/>
                  </a:cubicBezTo>
                  <a:cubicBezTo>
                    <a:pt x="165248" y="248710"/>
                    <a:pt x="152357" y="256077"/>
                    <a:pt x="179180" y="247135"/>
                  </a:cubicBezTo>
                  <a:cubicBezTo>
                    <a:pt x="222254" y="204061"/>
                    <a:pt x="199297" y="214303"/>
                    <a:pt x="240963" y="203887"/>
                  </a:cubicBezTo>
                  <a:cubicBezTo>
                    <a:pt x="247142" y="199768"/>
                    <a:pt x="254860" y="197329"/>
                    <a:pt x="259499" y="191530"/>
                  </a:cubicBezTo>
                  <a:cubicBezTo>
                    <a:pt x="263567" y="186445"/>
                    <a:pt x="261072" y="177600"/>
                    <a:pt x="265677" y="172995"/>
                  </a:cubicBezTo>
                  <a:cubicBezTo>
                    <a:pt x="276178" y="162494"/>
                    <a:pt x="292246" y="158782"/>
                    <a:pt x="302747" y="148281"/>
                  </a:cubicBezTo>
                  <a:cubicBezTo>
                    <a:pt x="308925" y="142103"/>
                    <a:pt x="315688" y="136458"/>
                    <a:pt x="321282" y="129746"/>
                  </a:cubicBezTo>
                  <a:cubicBezTo>
                    <a:pt x="326036" y="124042"/>
                    <a:pt x="327342" y="115147"/>
                    <a:pt x="333639" y="111211"/>
                  </a:cubicBezTo>
                  <a:cubicBezTo>
                    <a:pt x="344684" y="104308"/>
                    <a:pt x="359871" y="106078"/>
                    <a:pt x="370709" y="98854"/>
                  </a:cubicBezTo>
                  <a:cubicBezTo>
                    <a:pt x="396310" y="81788"/>
                    <a:pt x="382041" y="88299"/>
                    <a:pt x="413958" y="80319"/>
                  </a:cubicBezTo>
                  <a:cubicBezTo>
                    <a:pt x="420136" y="76200"/>
                    <a:pt x="425851" y="71283"/>
                    <a:pt x="432493" y="67962"/>
                  </a:cubicBezTo>
                  <a:cubicBezTo>
                    <a:pt x="438318" y="65050"/>
                    <a:pt x="446423" y="66389"/>
                    <a:pt x="451028" y="61784"/>
                  </a:cubicBezTo>
                  <a:cubicBezTo>
                    <a:pt x="489203" y="23611"/>
                    <a:pt x="447939" y="43249"/>
                    <a:pt x="463385" y="37071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3" name="Serbest Form 2"/>
            <p:cNvSpPr/>
            <p:nvPr/>
          </p:nvSpPr>
          <p:spPr>
            <a:xfrm>
              <a:off x="1507840" y="1896081"/>
              <a:ext cx="1031789" cy="1254766"/>
            </a:xfrm>
            <a:custGeom>
              <a:avLst/>
              <a:gdLst>
                <a:gd name="connsiteX0" fmla="*/ 457200 w 1031789"/>
                <a:gd name="connsiteY0" fmla="*/ 555 h 1254766"/>
                <a:gd name="connsiteX1" fmla="*/ 506627 w 1031789"/>
                <a:gd name="connsiteY1" fmla="*/ 31447 h 1254766"/>
                <a:gd name="connsiteX2" fmla="*/ 525162 w 1031789"/>
                <a:gd name="connsiteY2" fmla="*/ 49982 h 1254766"/>
                <a:gd name="connsiteX3" fmla="*/ 549876 w 1031789"/>
                <a:gd name="connsiteY3" fmla="*/ 56160 h 1254766"/>
                <a:gd name="connsiteX4" fmla="*/ 586946 w 1031789"/>
                <a:gd name="connsiteY4" fmla="*/ 74695 h 1254766"/>
                <a:gd name="connsiteX5" fmla="*/ 605481 w 1031789"/>
                <a:gd name="connsiteY5" fmla="*/ 80874 h 1254766"/>
                <a:gd name="connsiteX6" fmla="*/ 624016 w 1031789"/>
                <a:gd name="connsiteY6" fmla="*/ 93231 h 1254766"/>
                <a:gd name="connsiteX7" fmla="*/ 642551 w 1031789"/>
                <a:gd name="connsiteY7" fmla="*/ 111766 h 1254766"/>
                <a:gd name="connsiteX8" fmla="*/ 667265 w 1031789"/>
                <a:gd name="connsiteY8" fmla="*/ 117944 h 1254766"/>
                <a:gd name="connsiteX9" fmla="*/ 685800 w 1031789"/>
                <a:gd name="connsiteY9" fmla="*/ 124122 h 1254766"/>
                <a:gd name="connsiteX10" fmla="*/ 704335 w 1031789"/>
                <a:gd name="connsiteY10" fmla="*/ 136479 h 1254766"/>
                <a:gd name="connsiteX11" fmla="*/ 729049 w 1031789"/>
                <a:gd name="connsiteY11" fmla="*/ 155014 h 1254766"/>
                <a:gd name="connsiteX12" fmla="*/ 747584 w 1031789"/>
                <a:gd name="connsiteY12" fmla="*/ 161193 h 1254766"/>
                <a:gd name="connsiteX13" fmla="*/ 778476 w 1031789"/>
                <a:gd name="connsiteY13" fmla="*/ 173549 h 1254766"/>
                <a:gd name="connsiteX14" fmla="*/ 821724 w 1031789"/>
                <a:gd name="connsiteY14" fmla="*/ 198263 h 1254766"/>
                <a:gd name="connsiteX15" fmla="*/ 846438 w 1031789"/>
                <a:gd name="connsiteY15" fmla="*/ 216798 h 1254766"/>
                <a:gd name="connsiteX16" fmla="*/ 864973 w 1031789"/>
                <a:gd name="connsiteY16" fmla="*/ 235333 h 1254766"/>
                <a:gd name="connsiteX17" fmla="*/ 883508 w 1031789"/>
                <a:gd name="connsiteY17" fmla="*/ 241512 h 1254766"/>
                <a:gd name="connsiteX18" fmla="*/ 889686 w 1031789"/>
                <a:gd name="connsiteY18" fmla="*/ 260047 h 1254766"/>
                <a:gd name="connsiteX19" fmla="*/ 926757 w 1031789"/>
                <a:gd name="connsiteY19" fmla="*/ 278582 h 1254766"/>
                <a:gd name="connsiteX20" fmla="*/ 963827 w 1031789"/>
                <a:gd name="connsiteY20" fmla="*/ 315652 h 1254766"/>
                <a:gd name="connsiteX21" fmla="*/ 970005 w 1031789"/>
                <a:gd name="connsiteY21" fmla="*/ 334187 h 1254766"/>
                <a:gd name="connsiteX22" fmla="*/ 988541 w 1031789"/>
                <a:gd name="connsiteY22" fmla="*/ 346544 h 1254766"/>
                <a:gd name="connsiteX23" fmla="*/ 1007076 w 1031789"/>
                <a:gd name="connsiteY23" fmla="*/ 365079 h 1254766"/>
                <a:gd name="connsiteX24" fmla="*/ 1013254 w 1031789"/>
                <a:gd name="connsiteY24" fmla="*/ 383614 h 1254766"/>
                <a:gd name="connsiteX25" fmla="*/ 1025611 w 1031789"/>
                <a:gd name="connsiteY25" fmla="*/ 408328 h 1254766"/>
                <a:gd name="connsiteX26" fmla="*/ 1031789 w 1031789"/>
                <a:gd name="connsiteY26" fmla="*/ 445398 h 1254766"/>
                <a:gd name="connsiteX27" fmla="*/ 1013254 w 1031789"/>
                <a:gd name="connsiteY27" fmla="*/ 667820 h 1254766"/>
                <a:gd name="connsiteX28" fmla="*/ 1000897 w 1031789"/>
                <a:gd name="connsiteY28" fmla="*/ 711068 h 1254766"/>
                <a:gd name="connsiteX29" fmla="*/ 994719 w 1031789"/>
                <a:gd name="connsiteY29" fmla="*/ 729604 h 1254766"/>
                <a:gd name="connsiteX30" fmla="*/ 988541 w 1031789"/>
                <a:gd name="connsiteY30" fmla="*/ 754317 h 1254766"/>
                <a:gd name="connsiteX31" fmla="*/ 970005 w 1031789"/>
                <a:gd name="connsiteY31" fmla="*/ 772852 h 1254766"/>
                <a:gd name="connsiteX32" fmla="*/ 945292 w 1031789"/>
                <a:gd name="connsiteY32" fmla="*/ 816101 h 1254766"/>
                <a:gd name="connsiteX33" fmla="*/ 932935 w 1031789"/>
                <a:gd name="connsiteY33" fmla="*/ 834636 h 1254766"/>
                <a:gd name="connsiteX34" fmla="*/ 914400 w 1031789"/>
                <a:gd name="connsiteY34" fmla="*/ 877885 h 1254766"/>
                <a:gd name="connsiteX35" fmla="*/ 895865 w 1031789"/>
                <a:gd name="connsiteY35" fmla="*/ 896420 h 1254766"/>
                <a:gd name="connsiteX36" fmla="*/ 883508 w 1031789"/>
                <a:gd name="connsiteY36" fmla="*/ 921133 h 1254766"/>
                <a:gd name="connsiteX37" fmla="*/ 871151 w 1031789"/>
                <a:gd name="connsiteY37" fmla="*/ 939668 h 1254766"/>
                <a:gd name="connsiteX38" fmla="*/ 846438 w 1031789"/>
                <a:gd name="connsiteY38" fmla="*/ 964382 h 1254766"/>
                <a:gd name="connsiteX39" fmla="*/ 834081 w 1031789"/>
                <a:gd name="connsiteY39" fmla="*/ 982917 h 1254766"/>
                <a:gd name="connsiteX40" fmla="*/ 803189 w 1031789"/>
                <a:gd name="connsiteY40" fmla="*/ 1026166 h 1254766"/>
                <a:gd name="connsiteX41" fmla="*/ 778476 w 1031789"/>
                <a:gd name="connsiteY41" fmla="*/ 1063236 h 1254766"/>
                <a:gd name="connsiteX42" fmla="*/ 741405 w 1031789"/>
                <a:gd name="connsiteY42" fmla="*/ 1075593 h 1254766"/>
                <a:gd name="connsiteX43" fmla="*/ 667265 w 1031789"/>
                <a:gd name="connsiteY43" fmla="*/ 1137377 h 1254766"/>
                <a:gd name="connsiteX44" fmla="*/ 642551 w 1031789"/>
                <a:gd name="connsiteY44" fmla="*/ 1149733 h 1254766"/>
                <a:gd name="connsiteX45" fmla="*/ 624016 w 1031789"/>
                <a:gd name="connsiteY45" fmla="*/ 1155912 h 1254766"/>
                <a:gd name="connsiteX46" fmla="*/ 580768 w 1031789"/>
                <a:gd name="connsiteY46" fmla="*/ 1174447 h 1254766"/>
                <a:gd name="connsiteX47" fmla="*/ 562232 w 1031789"/>
                <a:gd name="connsiteY47" fmla="*/ 1186804 h 1254766"/>
                <a:gd name="connsiteX48" fmla="*/ 537519 w 1031789"/>
                <a:gd name="connsiteY48" fmla="*/ 1192982 h 1254766"/>
                <a:gd name="connsiteX49" fmla="*/ 518984 w 1031789"/>
                <a:gd name="connsiteY49" fmla="*/ 1199160 h 1254766"/>
                <a:gd name="connsiteX50" fmla="*/ 469557 w 1031789"/>
                <a:gd name="connsiteY50" fmla="*/ 1217695 h 1254766"/>
                <a:gd name="connsiteX51" fmla="*/ 451022 w 1031789"/>
                <a:gd name="connsiteY51" fmla="*/ 1230052 h 1254766"/>
                <a:gd name="connsiteX52" fmla="*/ 345989 w 1031789"/>
                <a:gd name="connsiteY52" fmla="*/ 1254766 h 1254766"/>
                <a:gd name="connsiteX53" fmla="*/ 290384 w 1031789"/>
                <a:gd name="connsiteY53" fmla="*/ 1242409 h 1254766"/>
                <a:gd name="connsiteX54" fmla="*/ 259492 w 1031789"/>
                <a:gd name="connsiteY54" fmla="*/ 1205339 h 1254766"/>
                <a:gd name="connsiteX55" fmla="*/ 222422 w 1031789"/>
                <a:gd name="connsiteY55" fmla="*/ 1180625 h 1254766"/>
                <a:gd name="connsiteX56" fmla="*/ 203886 w 1031789"/>
                <a:gd name="connsiteY56" fmla="*/ 1162090 h 1254766"/>
                <a:gd name="connsiteX57" fmla="*/ 179173 w 1031789"/>
                <a:gd name="connsiteY57" fmla="*/ 1131198 h 1254766"/>
                <a:gd name="connsiteX58" fmla="*/ 166816 w 1031789"/>
                <a:gd name="connsiteY58" fmla="*/ 1112663 h 1254766"/>
                <a:gd name="connsiteX59" fmla="*/ 142103 w 1031789"/>
                <a:gd name="connsiteY59" fmla="*/ 1094128 h 1254766"/>
                <a:gd name="connsiteX60" fmla="*/ 135924 w 1031789"/>
                <a:gd name="connsiteY60" fmla="*/ 1075593 h 1254766"/>
                <a:gd name="connsiteX61" fmla="*/ 123568 w 1031789"/>
                <a:gd name="connsiteY61" fmla="*/ 1057058 h 1254766"/>
                <a:gd name="connsiteX62" fmla="*/ 105032 w 1031789"/>
                <a:gd name="connsiteY62" fmla="*/ 1001452 h 1254766"/>
                <a:gd name="connsiteX63" fmla="*/ 98854 w 1031789"/>
                <a:gd name="connsiteY63" fmla="*/ 982917 h 1254766"/>
                <a:gd name="connsiteX64" fmla="*/ 80319 w 1031789"/>
                <a:gd name="connsiteY64" fmla="*/ 970560 h 1254766"/>
                <a:gd name="connsiteX65" fmla="*/ 74141 w 1031789"/>
                <a:gd name="connsiteY65" fmla="*/ 939668 h 1254766"/>
                <a:gd name="connsiteX66" fmla="*/ 43249 w 1031789"/>
                <a:gd name="connsiteY66" fmla="*/ 896420 h 1254766"/>
                <a:gd name="connsiteX67" fmla="*/ 37070 w 1031789"/>
                <a:gd name="connsiteY67" fmla="*/ 871706 h 1254766"/>
                <a:gd name="connsiteX68" fmla="*/ 18535 w 1031789"/>
                <a:gd name="connsiteY68" fmla="*/ 828458 h 1254766"/>
                <a:gd name="connsiteX69" fmla="*/ 0 w 1031789"/>
                <a:gd name="connsiteY69" fmla="*/ 741960 h 1254766"/>
                <a:gd name="connsiteX70" fmla="*/ 12357 w 1031789"/>
                <a:gd name="connsiteY70" fmla="*/ 599858 h 1254766"/>
                <a:gd name="connsiteX71" fmla="*/ 18535 w 1031789"/>
                <a:gd name="connsiteY71" fmla="*/ 581322 h 1254766"/>
                <a:gd name="connsiteX72" fmla="*/ 30892 w 1031789"/>
                <a:gd name="connsiteY72" fmla="*/ 562787 h 1254766"/>
                <a:gd name="connsiteX73" fmla="*/ 37070 w 1031789"/>
                <a:gd name="connsiteY73" fmla="*/ 544252 h 1254766"/>
                <a:gd name="connsiteX74" fmla="*/ 67962 w 1031789"/>
                <a:gd name="connsiteY74" fmla="*/ 501004 h 1254766"/>
                <a:gd name="connsiteX75" fmla="*/ 80319 w 1031789"/>
                <a:gd name="connsiteY75" fmla="*/ 439220 h 1254766"/>
                <a:gd name="connsiteX76" fmla="*/ 98854 w 1031789"/>
                <a:gd name="connsiteY76" fmla="*/ 420685 h 1254766"/>
                <a:gd name="connsiteX77" fmla="*/ 135924 w 1031789"/>
                <a:gd name="connsiteY77" fmla="*/ 377436 h 1254766"/>
                <a:gd name="connsiteX78" fmla="*/ 172995 w 1031789"/>
                <a:gd name="connsiteY78" fmla="*/ 328009 h 1254766"/>
                <a:gd name="connsiteX79" fmla="*/ 179173 w 1031789"/>
                <a:gd name="connsiteY79" fmla="*/ 309474 h 1254766"/>
                <a:gd name="connsiteX80" fmla="*/ 197708 w 1031789"/>
                <a:gd name="connsiteY80" fmla="*/ 290939 h 1254766"/>
                <a:gd name="connsiteX81" fmla="*/ 216243 w 1031789"/>
                <a:gd name="connsiteY81" fmla="*/ 253868 h 1254766"/>
                <a:gd name="connsiteX82" fmla="*/ 222422 w 1031789"/>
                <a:gd name="connsiteY82" fmla="*/ 235333 h 1254766"/>
                <a:gd name="connsiteX83" fmla="*/ 259492 w 1031789"/>
                <a:gd name="connsiteY83" fmla="*/ 192085 h 1254766"/>
                <a:gd name="connsiteX84" fmla="*/ 265670 w 1031789"/>
                <a:gd name="connsiteY84" fmla="*/ 167371 h 1254766"/>
                <a:gd name="connsiteX85" fmla="*/ 284205 w 1031789"/>
                <a:gd name="connsiteY85" fmla="*/ 148836 h 1254766"/>
                <a:gd name="connsiteX86" fmla="*/ 296562 w 1031789"/>
                <a:gd name="connsiteY86" fmla="*/ 130301 h 1254766"/>
                <a:gd name="connsiteX87" fmla="*/ 308919 w 1031789"/>
                <a:gd name="connsiteY87" fmla="*/ 87052 h 1254766"/>
                <a:gd name="connsiteX88" fmla="*/ 321276 w 1031789"/>
                <a:gd name="connsiteY88" fmla="*/ 62339 h 1254766"/>
                <a:gd name="connsiteX89" fmla="*/ 327454 w 1031789"/>
                <a:gd name="connsiteY89" fmla="*/ 43804 h 1254766"/>
                <a:gd name="connsiteX90" fmla="*/ 345989 w 1031789"/>
                <a:gd name="connsiteY90" fmla="*/ 37625 h 1254766"/>
                <a:gd name="connsiteX91" fmla="*/ 383059 w 1031789"/>
                <a:gd name="connsiteY91" fmla="*/ 12912 h 1254766"/>
                <a:gd name="connsiteX92" fmla="*/ 457200 w 1031789"/>
                <a:gd name="connsiteY92" fmla="*/ 555 h 125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031789" h="1254766">
                  <a:moveTo>
                    <a:pt x="457200" y="555"/>
                  </a:moveTo>
                  <a:cubicBezTo>
                    <a:pt x="477795" y="3644"/>
                    <a:pt x="498474" y="24653"/>
                    <a:pt x="506627" y="31447"/>
                  </a:cubicBezTo>
                  <a:cubicBezTo>
                    <a:pt x="513339" y="37041"/>
                    <a:pt x="517576" y="45647"/>
                    <a:pt x="525162" y="49982"/>
                  </a:cubicBezTo>
                  <a:cubicBezTo>
                    <a:pt x="532535" y="54195"/>
                    <a:pt x="541711" y="53827"/>
                    <a:pt x="549876" y="56160"/>
                  </a:cubicBezTo>
                  <a:cubicBezTo>
                    <a:pt x="586104" y="66511"/>
                    <a:pt x="550850" y="56647"/>
                    <a:pt x="586946" y="74695"/>
                  </a:cubicBezTo>
                  <a:cubicBezTo>
                    <a:pt x="592771" y="77608"/>
                    <a:pt x="599656" y="77961"/>
                    <a:pt x="605481" y="80874"/>
                  </a:cubicBezTo>
                  <a:cubicBezTo>
                    <a:pt x="612122" y="84195"/>
                    <a:pt x="618312" y="88477"/>
                    <a:pt x="624016" y="93231"/>
                  </a:cubicBezTo>
                  <a:cubicBezTo>
                    <a:pt x="630728" y="98825"/>
                    <a:pt x="634965" y="107431"/>
                    <a:pt x="642551" y="111766"/>
                  </a:cubicBezTo>
                  <a:cubicBezTo>
                    <a:pt x="649924" y="115979"/>
                    <a:pt x="659100" y="115611"/>
                    <a:pt x="667265" y="117944"/>
                  </a:cubicBezTo>
                  <a:cubicBezTo>
                    <a:pt x="673527" y="119733"/>
                    <a:pt x="679622" y="122063"/>
                    <a:pt x="685800" y="124122"/>
                  </a:cubicBezTo>
                  <a:cubicBezTo>
                    <a:pt x="691978" y="128241"/>
                    <a:pt x="698293" y="132163"/>
                    <a:pt x="704335" y="136479"/>
                  </a:cubicBezTo>
                  <a:cubicBezTo>
                    <a:pt x="712714" y="142464"/>
                    <a:pt x="720108" y="149905"/>
                    <a:pt x="729049" y="155014"/>
                  </a:cubicBezTo>
                  <a:cubicBezTo>
                    <a:pt x="734704" y="158245"/>
                    <a:pt x="741486" y="158906"/>
                    <a:pt x="747584" y="161193"/>
                  </a:cubicBezTo>
                  <a:cubicBezTo>
                    <a:pt x="757968" y="165087"/>
                    <a:pt x="768781" y="168163"/>
                    <a:pt x="778476" y="173549"/>
                  </a:cubicBezTo>
                  <a:cubicBezTo>
                    <a:pt x="834585" y="204721"/>
                    <a:pt x="776859" y="183309"/>
                    <a:pt x="821724" y="198263"/>
                  </a:cubicBezTo>
                  <a:cubicBezTo>
                    <a:pt x="829962" y="204441"/>
                    <a:pt x="838620" y="210097"/>
                    <a:pt x="846438" y="216798"/>
                  </a:cubicBezTo>
                  <a:cubicBezTo>
                    <a:pt x="853072" y="222484"/>
                    <a:pt x="857703" y="230486"/>
                    <a:pt x="864973" y="235333"/>
                  </a:cubicBezTo>
                  <a:cubicBezTo>
                    <a:pt x="870392" y="238946"/>
                    <a:pt x="877330" y="239452"/>
                    <a:pt x="883508" y="241512"/>
                  </a:cubicBezTo>
                  <a:cubicBezTo>
                    <a:pt x="885567" y="247690"/>
                    <a:pt x="885618" y="254962"/>
                    <a:pt x="889686" y="260047"/>
                  </a:cubicBezTo>
                  <a:cubicBezTo>
                    <a:pt x="898397" y="270935"/>
                    <a:pt x="914546" y="274512"/>
                    <a:pt x="926757" y="278582"/>
                  </a:cubicBezTo>
                  <a:cubicBezTo>
                    <a:pt x="939114" y="290939"/>
                    <a:pt x="958301" y="299074"/>
                    <a:pt x="963827" y="315652"/>
                  </a:cubicBezTo>
                  <a:cubicBezTo>
                    <a:pt x="965886" y="321830"/>
                    <a:pt x="965937" y="329102"/>
                    <a:pt x="970005" y="334187"/>
                  </a:cubicBezTo>
                  <a:cubicBezTo>
                    <a:pt x="974644" y="339986"/>
                    <a:pt x="982836" y="341790"/>
                    <a:pt x="988541" y="346544"/>
                  </a:cubicBezTo>
                  <a:cubicBezTo>
                    <a:pt x="995253" y="352138"/>
                    <a:pt x="1000898" y="358901"/>
                    <a:pt x="1007076" y="365079"/>
                  </a:cubicBezTo>
                  <a:cubicBezTo>
                    <a:pt x="1009135" y="371257"/>
                    <a:pt x="1010689" y="377628"/>
                    <a:pt x="1013254" y="383614"/>
                  </a:cubicBezTo>
                  <a:cubicBezTo>
                    <a:pt x="1016882" y="392080"/>
                    <a:pt x="1022964" y="399506"/>
                    <a:pt x="1025611" y="408328"/>
                  </a:cubicBezTo>
                  <a:cubicBezTo>
                    <a:pt x="1029211" y="420327"/>
                    <a:pt x="1029730" y="433041"/>
                    <a:pt x="1031789" y="445398"/>
                  </a:cubicBezTo>
                  <a:cubicBezTo>
                    <a:pt x="1028679" y="493609"/>
                    <a:pt x="1030349" y="599439"/>
                    <a:pt x="1013254" y="667820"/>
                  </a:cubicBezTo>
                  <a:cubicBezTo>
                    <a:pt x="1009618" y="682365"/>
                    <a:pt x="1005205" y="696707"/>
                    <a:pt x="1000897" y="711068"/>
                  </a:cubicBezTo>
                  <a:cubicBezTo>
                    <a:pt x="999026" y="717306"/>
                    <a:pt x="996508" y="723342"/>
                    <a:pt x="994719" y="729604"/>
                  </a:cubicBezTo>
                  <a:cubicBezTo>
                    <a:pt x="992386" y="737769"/>
                    <a:pt x="992754" y="746945"/>
                    <a:pt x="988541" y="754317"/>
                  </a:cubicBezTo>
                  <a:cubicBezTo>
                    <a:pt x="984206" y="761903"/>
                    <a:pt x="975599" y="766140"/>
                    <a:pt x="970005" y="772852"/>
                  </a:cubicBezTo>
                  <a:cubicBezTo>
                    <a:pt x="956324" y="789269"/>
                    <a:pt x="956276" y="796879"/>
                    <a:pt x="945292" y="816101"/>
                  </a:cubicBezTo>
                  <a:cubicBezTo>
                    <a:pt x="941608" y="822548"/>
                    <a:pt x="937054" y="828458"/>
                    <a:pt x="932935" y="834636"/>
                  </a:cubicBezTo>
                  <a:cubicBezTo>
                    <a:pt x="927893" y="849763"/>
                    <a:pt x="923944" y="864523"/>
                    <a:pt x="914400" y="877885"/>
                  </a:cubicBezTo>
                  <a:cubicBezTo>
                    <a:pt x="909321" y="884995"/>
                    <a:pt x="900944" y="889310"/>
                    <a:pt x="895865" y="896420"/>
                  </a:cubicBezTo>
                  <a:cubicBezTo>
                    <a:pt x="890512" y="903914"/>
                    <a:pt x="888078" y="913136"/>
                    <a:pt x="883508" y="921133"/>
                  </a:cubicBezTo>
                  <a:cubicBezTo>
                    <a:pt x="879824" y="927580"/>
                    <a:pt x="875270" y="933490"/>
                    <a:pt x="871151" y="939668"/>
                  </a:cubicBezTo>
                  <a:cubicBezTo>
                    <a:pt x="857672" y="980109"/>
                    <a:pt x="876393" y="940419"/>
                    <a:pt x="846438" y="964382"/>
                  </a:cubicBezTo>
                  <a:cubicBezTo>
                    <a:pt x="840640" y="969021"/>
                    <a:pt x="838200" y="976739"/>
                    <a:pt x="834081" y="982917"/>
                  </a:cubicBezTo>
                  <a:cubicBezTo>
                    <a:pt x="819664" y="1026165"/>
                    <a:pt x="834081" y="1015868"/>
                    <a:pt x="803189" y="1026166"/>
                  </a:cubicBezTo>
                  <a:cubicBezTo>
                    <a:pt x="794951" y="1038523"/>
                    <a:pt x="792565" y="1058540"/>
                    <a:pt x="778476" y="1063236"/>
                  </a:cubicBezTo>
                  <a:lnTo>
                    <a:pt x="741405" y="1075593"/>
                  </a:lnTo>
                  <a:cubicBezTo>
                    <a:pt x="714082" y="1102916"/>
                    <a:pt x="701667" y="1120177"/>
                    <a:pt x="667265" y="1137377"/>
                  </a:cubicBezTo>
                  <a:cubicBezTo>
                    <a:pt x="659027" y="1141496"/>
                    <a:pt x="651017" y="1146105"/>
                    <a:pt x="642551" y="1149733"/>
                  </a:cubicBezTo>
                  <a:cubicBezTo>
                    <a:pt x="636565" y="1152298"/>
                    <a:pt x="629841" y="1152999"/>
                    <a:pt x="624016" y="1155912"/>
                  </a:cubicBezTo>
                  <a:cubicBezTo>
                    <a:pt x="581351" y="1177245"/>
                    <a:pt x="632200" y="1161588"/>
                    <a:pt x="580768" y="1174447"/>
                  </a:cubicBezTo>
                  <a:cubicBezTo>
                    <a:pt x="574589" y="1178566"/>
                    <a:pt x="569057" y="1183879"/>
                    <a:pt x="562232" y="1186804"/>
                  </a:cubicBezTo>
                  <a:cubicBezTo>
                    <a:pt x="554427" y="1190149"/>
                    <a:pt x="545683" y="1190649"/>
                    <a:pt x="537519" y="1192982"/>
                  </a:cubicBezTo>
                  <a:cubicBezTo>
                    <a:pt x="531257" y="1194771"/>
                    <a:pt x="524970" y="1196595"/>
                    <a:pt x="518984" y="1199160"/>
                  </a:cubicBezTo>
                  <a:cubicBezTo>
                    <a:pt x="473751" y="1218545"/>
                    <a:pt x="515121" y="1206305"/>
                    <a:pt x="469557" y="1217695"/>
                  </a:cubicBezTo>
                  <a:cubicBezTo>
                    <a:pt x="463379" y="1221814"/>
                    <a:pt x="457876" y="1227196"/>
                    <a:pt x="451022" y="1230052"/>
                  </a:cubicBezTo>
                  <a:cubicBezTo>
                    <a:pt x="400054" y="1251289"/>
                    <a:pt x="397475" y="1248330"/>
                    <a:pt x="345989" y="1254766"/>
                  </a:cubicBezTo>
                  <a:cubicBezTo>
                    <a:pt x="327454" y="1250647"/>
                    <a:pt x="307911" y="1249712"/>
                    <a:pt x="290384" y="1242409"/>
                  </a:cubicBezTo>
                  <a:cubicBezTo>
                    <a:pt x="269268" y="1233611"/>
                    <a:pt x="274427" y="1218407"/>
                    <a:pt x="259492" y="1205339"/>
                  </a:cubicBezTo>
                  <a:cubicBezTo>
                    <a:pt x="248316" y="1195560"/>
                    <a:pt x="232924" y="1191126"/>
                    <a:pt x="222422" y="1180625"/>
                  </a:cubicBezTo>
                  <a:lnTo>
                    <a:pt x="203886" y="1162090"/>
                  </a:lnTo>
                  <a:cubicBezTo>
                    <a:pt x="191859" y="1126007"/>
                    <a:pt x="207118" y="1159143"/>
                    <a:pt x="179173" y="1131198"/>
                  </a:cubicBezTo>
                  <a:cubicBezTo>
                    <a:pt x="173922" y="1125947"/>
                    <a:pt x="172067" y="1117914"/>
                    <a:pt x="166816" y="1112663"/>
                  </a:cubicBezTo>
                  <a:cubicBezTo>
                    <a:pt x="159535" y="1105382"/>
                    <a:pt x="150341" y="1100306"/>
                    <a:pt x="142103" y="1094128"/>
                  </a:cubicBezTo>
                  <a:cubicBezTo>
                    <a:pt x="140043" y="1087950"/>
                    <a:pt x="138837" y="1081418"/>
                    <a:pt x="135924" y="1075593"/>
                  </a:cubicBezTo>
                  <a:cubicBezTo>
                    <a:pt x="132603" y="1068952"/>
                    <a:pt x="126424" y="1063912"/>
                    <a:pt x="123568" y="1057058"/>
                  </a:cubicBezTo>
                  <a:cubicBezTo>
                    <a:pt x="116053" y="1039023"/>
                    <a:pt x="111211" y="1019987"/>
                    <a:pt x="105032" y="1001452"/>
                  </a:cubicBezTo>
                  <a:cubicBezTo>
                    <a:pt x="102973" y="995274"/>
                    <a:pt x="104273" y="986530"/>
                    <a:pt x="98854" y="982917"/>
                  </a:cubicBezTo>
                  <a:lnTo>
                    <a:pt x="80319" y="970560"/>
                  </a:lnTo>
                  <a:cubicBezTo>
                    <a:pt x="78260" y="960263"/>
                    <a:pt x="77828" y="949501"/>
                    <a:pt x="74141" y="939668"/>
                  </a:cubicBezTo>
                  <a:cubicBezTo>
                    <a:pt x="71883" y="933646"/>
                    <a:pt x="44314" y="897840"/>
                    <a:pt x="43249" y="896420"/>
                  </a:cubicBezTo>
                  <a:cubicBezTo>
                    <a:pt x="41189" y="888182"/>
                    <a:pt x="40052" y="879657"/>
                    <a:pt x="37070" y="871706"/>
                  </a:cubicBezTo>
                  <a:cubicBezTo>
                    <a:pt x="17306" y="819003"/>
                    <a:pt x="30805" y="871404"/>
                    <a:pt x="18535" y="828458"/>
                  </a:cubicBezTo>
                  <a:cubicBezTo>
                    <a:pt x="11024" y="802168"/>
                    <a:pt x="4723" y="765572"/>
                    <a:pt x="0" y="741960"/>
                  </a:cubicBezTo>
                  <a:cubicBezTo>
                    <a:pt x="4292" y="660409"/>
                    <a:pt x="-2821" y="652981"/>
                    <a:pt x="12357" y="599858"/>
                  </a:cubicBezTo>
                  <a:cubicBezTo>
                    <a:pt x="14146" y="593596"/>
                    <a:pt x="15622" y="587147"/>
                    <a:pt x="18535" y="581322"/>
                  </a:cubicBezTo>
                  <a:cubicBezTo>
                    <a:pt x="21856" y="574680"/>
                    <a:pt x="26773" y="568965"/>
                    <a:pt x="30892" y="562787"/>
                  </a:cubicBezTo>
                  <a:cubicBezTo>
                    <a:pt x="32951" y="556609"/>
                    <a:pt x="34158" y="550077"/>
                    <a:pt x="37070" y="544252"/>
                  </a:cubicBezTo>
                  <a:cubicBezTo>
                    <a:pt x="41587" y="535219"/>
                    <a:pt x="63765" y="506600"/>
                    <a:pt x="67962" y="501004"/>
                  </a:cubicBezTo>
                  <a:cubicBezTo>
                    <a:pt x="68337" y="498753"/>
                    <a:pt x="75983" y="446808"/>
                    <a:pt x="80319" y="439220"/>
                  </a:cubicBezTo>
                  <a:cubicBezTo>
                    <a:pt x="84654" y="431634"/>
                    <a:pt x="93168" y="427319"/>
                    <a:pt x="98854" y="420685"/>
                  </a:cubicBezTo>
                  <a:cubicBezTo>
                    <a:pt x="146409" y="365204"/>
                    <a:pt x="89932" y="423428"/>
                    <a:pt x="135924" y="377436"/>
                  </a:cubicBezTo>
                  <a:cubicBezTo>
                    <a:pt x="149884" y="335560"/>
                    <a:pt x="130397" y="384807"/>
                    <a:pt x="172995" y="328009"/>
                  </a:cubicBezTo>
                  <a:cubicBezTo>
                    <a:pt x="176902" y="322799"/>
                    <a:pt x="175561" y="314893"/>
                    <a:pt x="179173" y="309474"/>
                  </a:cubicBezTo>
                  <a:cubicBezTo>
                    <a:pt x="184020" y="302204"/>
                    <a:pt x="191530" y="297117"/>
                    <a:pt x="197708" y="290939"/>
                  </a:cubicBezTo>
                  <a:cubicBezTo>
                    <a:pt x="213234" y="244359"/>
                    <a:pt x="192292" y="301769"/>
                    <a:pt x="216243" y="253868"/>
                  </a:cubicBezTo>
                  <a:cubicBezTo>
                    <a:pt x="219156" y="248043"/>
                    <a:pt x="219191" y="240987"/>
                    <a:pt x="222422" y="235333"/>
                  </a:cubicBezTo>
                  <a:cubicBezTo>
                    <a:pt x="232990" y="216840"/>
                    <a:pt x="244885" y="206692"/>
                    <a:pt x="259492" y="192085"/>
                  </a:cubicBezTo>
                  <a:cubicBezTo>
                    <a:pt x="261551" y="183847"/>
                    <a:pt x="261457" y="174744"/>
                    <a:pt x="265670" y="167371"/>
                  </a:cubicBezTo>
                  <a:cubicBezTo>
                    <a:pt x="270005" y="159785"/>
                    <a:pt x="278611" y="155548"/>
                    <a:pt x="284205" y="148836"/>
                  </a:cubicBezTo>
                  <a:cubicBezTo>
                    <a:pt x="288959" y="143132"/>
                    <a:pt x="292443" y="136479"/>
                    <a:pt x="296562" y="130301"/>
                  </a:cubicBezTo>
                  <a:cubicBezTo>
                    <a:pt x="299696" y="117766"/>
                    <a:pt x="303603" y="99457"/>
                    <a:pt x="308919" y="87052"/>
                  </a:cubicBezTo>
                  <a:cubicBezTo>
                    <a:pt x="312547" y="78587"/>
                    <a:pt x="317648" y="70804"/>
                    <a:pt x="321276" y="62339"/>
                  </a:cubicBezTo>
                  <a:cubicBezTo>
                    <a:pt x="323841" y="56353"/>
                    <a:pt x="322849" y="48409"/>
                    <a:pt x="327454" y="43804"/>
                  </a:cubicBezTo>
                  <a:cubicBezTo>
                    <a:pt x="332059" y="39199"/>
                    <a:pt x="339811" y="39685"/>
                    <a:pt x="345989" y="37625"/>
                  </a:cubicBezTo>
                  <a:cubicBezTo>
                    <a:pt x="361141" y="14898"/>
                    <a:pt x="353332" y="17606"/>
                    <a:pt x="383059" y="12912"/>
                  </a:cubicBezTo>
                  <a:cubicBezTo>
                    <a:pt x="413843" y="8051"/>
                    <a:pt x="436605" y="-2534"/>
                    <a:pt x="457200" y="555"/>
                  </a:cubicBezTo>
                  <a:close/>
                </a:path>
              </a:pathLst>
            </a:custGeom>
            <a:blipFill>
              <a:blip r:embed="rId3"/>
              <a:tile tx="0" ty="0" sx="100000" sy="100000" flip="none" algn="tl"/>
            </a:blip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cxnSp>
          <p:nvCxnSpPr>
            <p:cNvPr id="5" name="Düz Ok Bağlayıcısı 4"/>
            <p:cNvCxnSpPr/>
            <p:nvPr/>
          </p:nvCxnSpPr>
          <p:spPr>
            <a:xfrm>
              <a:off x="2362200" y="2438400"/>
              <a:ext cx="457200" cy="0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Düz Ok Bağlayıcısı 6"/>
            <p:cNvCxnSpPr/>
            <p:nvPr/>
          </p:nvCxnSpPr>
          <p:spPr>
            <a:xfrm>
              <a:off x="5640860" y="3470744"/>
              <a:ext cx="457200" cy="0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32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9A47ADD-6752-44D9-BABF-152C77D00607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84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sp>
        <p:nvSpPr>
          <p:cNvPr id="104454" name="Metin kutusu 4"/>
          <p:cNvSpPr txBox="1">
            <a:spLocks noChangeArrowheads="1"/>
          </p:cNvSpPr>
          <p:nvPr/>
        </p:nvSpPr>
        <p:spPr bwMode="auto">
          <a:xfrm>
            <a:off x="685800" y="6238875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err="1" smtClean="0">
                <a:solidFill>
                  <a:schemeClr val="bg1"/>
                </a:solidFill>
              </a:rPr>
              <a:t>Servikal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bölge tümöründe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servikal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özofagusa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dıştan bası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pic>
        <p:nvPicPr>
          <p:cNvPr id="11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6934200" y="6442075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A3615205-B54B-476B-838C-5BB96DE99778}" type="slidenum">
              <a:rPr lang="en-US" altLang="tr-TR" sz="1400" b="1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85</a:t>
            </a:fld>
            <a:endParaRPr lang="en-US" altLang="tr-TR" sz="1400" b="1" smtClean="0">
              <a:solidFill>
                <a:schemeClr val="bg1"/>
              </a:solidFill>
            </a:endParaRPr>
          </a:p>
        </p:txBody>
      </p:sp>
      <p:pic>
        <p:nvPicPr>
          <p:cNvPr id="105476" name="Picture 2" descr="C:\Documents and Settings\User\Desktop\Yeni Klasör\ofis 047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0025"/>
            <a:ext cx="7867650" cy="5900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 10"/>
          <p:cNvGrpSpPr/>
          <p:nvPr/>
        </p:nvGrpSpPr>
        <p:grpSpPr>
          <a:xfrm>
            <a:off x="1219200" y="3823308"/>
            <a:ext cx="5439044" cy="1445740"/>
            <a:chOff x="982362" y="4090008"/>
            <a:chExt cx="5439044" cy="1445740"/>
          </a:xfrm>
          <a:solidFill>
            <a:schemeClr val="accent5">
              <a:lumMod val="75000"/>
              <a:alpha val="48000"/>
            </a:schemeClr>
          </a:solidFill>
        </p:grpSpPr>
        <p:sp>
          <p:nvSpPr>
            <p:cNvPr id="12" name="Serbest Form 11"/>
            <p:cNvSpPr/>
            <p:nvPr/>
          </p:nvSpPr>
          <p:spPr>
            <a:xfrm>
              <a:off x="5630562" y="4090008"/>
              <a:ext cx="790844" cy="1445740"/>
            </a:xfrm>
            <a:custGeom>
              <a:avLst/>
              <a:gdLst>
                <a:gd name="connsiteX0" fmla="*/ 222434 w 790844"/>
                <a:gd name="connsiteY0" fmla="*/ 80319 h 1445740"/>
                <a:gd name="connsiteX1" fmla="*/ 166828 w 790844"/>
                <a:gd name="connsiteY1" fmla="*/ 92675 h 1445740"/>
                <a:gd name="connsiteX2" fmla="*/ 123580 w 790844"/>
                <a:gd name="connsiteY2" fmla="*/ 123567 h 1445740"/>
                <a:gd name="connsiteX3" fmla="*/ 105044 w 790844"/>
                <a:gd name="connsiteY3" fmla="*/ 129746 h 1445740"/>
                <a:gd name="connsiteX4" fmla="*/ 80331 w 790844"/>
                <a:gd name="connsiteY4" fmla="*/ 148281 h 1445740"/>
                <a:gd name="connsiteX5" fmla="*/ 61796 w 790844"/>
                <a:gd name="connsiteY5" fmla="*/ 154459 h 1445740"/>
                <a:gd name="connsiteX6" fmla="*/ 55617 w 790844"/>
                <a:gd name="connsiteY6" fmla="*/ 172994 h 1445740"/>
                <a:gd name="connsiteX7" fmla="*/ 43261 w 790844"/>
                <a:gd name="connsiteY7" fmla="*/ 191530 h 1445740"/>
                <a:gd name="connsiteX8" fmla="*/ 30904 w 790844"/>
                <a:gd name="connsiteY8" fmla="*/ 228600 h 1445740"/>
                <a:gd name="connsiteX9" fmla="*/ 12369 w 790844"/>
                <a:gd name="connsiteY9" fmla="*/ 278027 h 1445740"/>
                <a:gd name="connsiteX10" fmla="*/ 12 w 790844"/>
                <a:gd name="connsiteY10" fmla="*/ 358346 h 1445740"/>
                <a:gd name="connsiteX11" fmla="*/ 12369 w 790844"/>
                <a:gd name="connsiteY11" fmla="*/ 543697 h 1445740"/>
                <a:gd name="connsiteX12" fmla="*/ 24726 w 790844"/>
                <a:gd name="connsiteY12" fmla="*/ 580767 h 1445740"/>
                <a:gd name="connsiteX13" fmla="*/ 30904 w 790844"/>
                <a:gd name="connsiteY13" fmla="*/ 624016 h 1445740"/>
                <a:gd name="connsiteX14" fmla="*/ 49439 w 790844"/>
                <a:gd name="connsiteY14" fmla="*/ 691978 h 1445740"/>
                <a:gd name="connsiteX15" fmla="*/ 55617 w 790844"/>
                <a:gd name="connsiteY15" fmla="*/ 710513 h 1445740"/>
                <a:gd name="connsiteX16" fmla="*/ 67974 w 790844"/>
                <a:gd name="connsiteY16" fmla="*/ 729048 h 1445740"/>
                <a:gd name="connsiteX17" fmla="*/ 92688 w 790844"/>
                <a:gd name="connsiteY17" fmla="*/ 759940 h 1445740"/>
                <a:gd name="connsiteX18" fmla="*/ 98866 w 790844"/>
                <a:gd name="connsiteY18" fmla="*/ 778475 h 1445740"/>
                <a:gd name="connsiteX19" fmla="*/ 129758 w 790844"/>
                <a:gd name="connsiteY19" fmla="*/ 815546 h 1445740"/>
                <a:gd name="connsiteX20" fmla="*/ 135936 w 790844"/>
                <a:gd name="connsiteY20" fmla="*/ 834081 h 1445740"/>
                <a:gd name="connsiteX21" fmla="*/ 173007 w 790844"/>
                <a:gd name="connsiteY21" fmla="*/ 871151 h 1445740"/>
                <a:gd name="connsiteX22" fmla="*/ 191542 w 790844"/>
                <a:gd name="connsiteY22" fmla="*/ 895865 h 1445740"/>
                <a:gd name="connsiteX23" fmla="*/ 210077 w 790844"/>
                <a:gd name="connsiteY23" fmla="*/ 932935 h 1445740"/>
                <a:gd name="connsiteX24" fmla="*/ 234790 w 790844"/>
                <a:gd name="connsiteY24" fmla="*/ 945292 h 1445740"/>
                <a:gd name="connsiteX25" fmla="*/ 259504 w 790844"/>
                <a:gd name="connsiteY25" fmla="*/ 976184 h 1445740"/>
                <a:gd name="connsiteX26" fmla="*/ 278039 w 790844"/>
                <a:gd name="connsiteY26" fmla="*/ 1000897 h 1445740"/>
                <a:gd name="connsiteX27" fmla="*/ 296574 w 790844"/>
                <a:gd name="connsiteY27" fmla="*/ 1037967 h 1445740"/>
                <a:gd name="connsiteX28" fmla="*/ 315109 w 790844"/>
                <a:gd name="connsiteY28" fmla="*/ 1050324 h 1445740"/>
                <a:gd name="connsiteX29" fmla="*/ 339823 w 790844"/>
                <a:gd name="connsiteY29" fmla="*/ 1105930 h 1445740"/>
                <a:gd name="connsiteX30" fmla="*/ 346001 w 790844"/>
                <a:gd name="connsiteY30" fmla="*/ 1124465 h 1445740"/>
                <a:gd name="connsiteX31" fmla="*/ 358358 w 790844"/>
                <a:gd name="connsiteY31" fmla="*/ 1143000 h 1445740"/>
                <a:gd name="connsiteX32" fmla="*/ 364536 w 790844"/>
                <a:gd name="connsiteY32" fmla="*/ 1167713 h 1445740"/>
                <a:gd name="connsiteX33" fmla="*/ 376893 w 790844"/>
                <a:gd name="connsiteY33" fmla="*/ 1186248 h 1445740"/>
                <a:gd name="connsiteX34" fmla="*/ 389250 w 790844"/>
                <a:gd name="connsiteY34" fmla="*/ 1229497 h 1445740"/>
                <a:gd name="connsiteX35" fmla="*/ 401607 w 790844"/>
                <a:gd name="connsiteY35" fmla="*/ 1248032 h 1445740"/>
                <a:gd name="connsiteX36" fmla="*/ 420142 w 790844"/>
                <a:gd name="connsiteY36" fmla="*/ 1291281 h 1445740"/>
                <a:gd name="connsiteX37" fmla="*/ 432499 w 790844"/>
                <a:gd name="connsiteY37" fmla="*/ 1309816 h 1445740"/>
                <a:gd name="connsiteX38" fmla="*/ 451034 w 790844"/>
                <a:gd name="connsiteY38" fmla="*/ 1315994 h 1445740"/>
                <a:gd name="connsiteX39" fmla="*/ 481926 w 790844"/>
                <a:gd name="connsiteY39" fmla="*/ 1340708 h 1445740"/>
                <a:gd name="connsiteX40" fmla="*/ 494282 w 790844"/>
                <a:gd name="connsiteY40" fmla="*/ 1359243 h 1445740"/>
                <a:gd name="connsiteX41" fmla="*/ 531353 w 790844"/>
                <a:gd name="connsiteY41" fmla="*/ 1383957 h 1445740"/>
                <a:gd name="connsiteX42" fmla="*/ 549888 w 790844"/>
                <a:gd name="connsiteY42" fmla="*/ 1396313 h 1445740"/>
                <a:gd name="connsiteX43" fmla="*/ 568423 w 790844"/>
                <a:gd name="connsiteY43" fmla="*/ 1414848 h 1445740"/>
                <a:gd name="connsiteX44" fmla="*/ 586958 w 790844"/>
                <a:gd name="connsiteY44" fmla="*/ 1421027 h 1445740"/>
                <a:gd name="connsiteX45" fmla="*/ 648742 w 790844"/>
                <a:gd name="connsiteY45" fmla="*/ 1445740 h 1445740"/>
                <a:gd name="connsiteX46" fmla="*/ 722882 w 790844"/>
                <a:gd name="connsiteY46" fmla="*/ 1439562 h 1445740"/>
                <a:gd name="connsiteX47" fmla="*/ 766131 w 790844"/>
                <a:gd name="connsiteY47" fmla="*/ 1402492 h 1445740"/>
                <a:gd name="connsiteX48" fmla="*/ 778488 w 790844"/>
                <a:gd name="connsiteY48" fmla="*/ 1210962 h 1445740"/>
                <a:gd name="connsiteX49" fmla="*/ 790844 w 790844"/>
                <a:gd name="connsiteY49" fmla="*/ 1068859 h 1445740"/>
                <a:gd name="connsiteX50" fmla="*/ 784666 w 790844"/>
                <a:gd name="connsiteY50" fmla="*/ 976184 h 1445740"/>
                <a:gd name="connsiteX51" fmla="*/ 778488 w 790844"/>
                <a:gd name="connsiteY51" fmla="*/ 945292 h 1445740"/>
                <a:gd name="connsiteX52" fmla="*/ 772309 w 790844"/>
                <a:gd name="connsiteY52" fmla="*/ 797011 h 1445740"/>
                <a:gd name="connsiteX53" fmla="*/ 753774 w 790844"/>
                <a:gd name="connsiteY53" fmla="*/ 722870 h 1445740"/>
                <a:gd name="connsiteX54" fmla="*/ 741417 w 790844"/>
                <a:gd name="connsiteY54" fmla="*/ 617838 h 1445740"/>
                <a:gd name="connsiteX55" fmla="*/ 729061 w 790844"/>
                <a:gd name="connsiteY55" fmla="*/ 494270 h 1445740"/>
                <a:gd name="connsiteX56" fmla="*/ 716704 w 790844"/>
                <a:gd name="connsiteY56" fmla="*/ 463378 h 1445740"/>
                <a:gd name="connsiteX57" fmla="*/ 698169 w 790844"/>
                <a:gd name="connsiteY57" fmla="*/ 413951 h 1445740"/>
                <a:gd name="connsiteX58" fmla="*/ 673455 w 790844"/>
                <a:gd name="connsiteY58" fmla="*/ 370702 h 1445740"/>
                <a:gd name="connsiteX59" fmla="*/ 667277 w 790844"/>
                <a:gd name="connsiteY59" fmla="*/ 345989 h 1445740"/>
                <a:gd name="connsiteX60" fmla="*/ 630207 w 790844"/>
                <a:gd name="connsiteY60" fmla="*/ 308919 h 1445740"/>
                <a:gd name="connsiteX61" fmla="*/ 611672 w 790844"/>
                <a:gd name="connsiteY61" fmla="*/ 284205 h 1445740"/>
                <a:gd name="connsiteX62" fmla="*/ 586958 w 790844"/>
                <a:gd name="connsiteY62" fmla="*/ 247135 h 1445740"/>
                <a:gd name="connsiteX63" fmla="*/ 574601 w 790844"/>
                <a:gd name="connsiteY63" fmla="*/ 222421 h 1445740"/>
                <a:gd name="connsiteX64" fmla="*/ 568423 w 790844"/>
                <a:gd name="connsiteY64" fmla="*/ 203886 h 1445740"/>
                <a:gd name="connsiteX65" fmla="*/ 531353 w 790844"/>
                <a:gd name="connsiteY65" fmla="*/ 172994 h 1445740"/>
                <a:gd name="connsiteX66" fmla="*/ 500461 w 790844"/>
                <a:gd name="connsiteY66" fmla="*/ 117389 h 1445740"/>
                <a:gd name="connsiteX67" fmla="*/ 481926 w 790844"/>
                <a:gd name="connsiteY67" fmla="*/ 111211 h 1445740"/>
                <a:gd name="connsiteX68" fmla="*/ 463390 w 790844"/>
                <a:gd name="connsiteY68" fmla="*/ 98854 h 1445740"/>
                <a:gd name="connsiteX69" fmla="*/ 444855 w 790844"/>
                <a:gd name="connsiteY69" fmla="*/ 80319 h 1445740"/>
                <a:gd name="connsiteX70" fmla="*/ 426320 w 790844"/>
                <a:gd name="connsiteY70" fmla="*/ 74140 h 1445740"/>
                <a:gd name="connsiteX71" fmla="*/ 407785 w 790844"/>
                <a:gd name="connsiteY71" fmla="*/ 61784 h 1445740"/>
                <a:gd name="connsiteX72" fmla="*/ 389250 w 790844"/>
                <a:gd name="connsiteY72" fmla="*/ 55605 h 1445740"/>
                <a:gd name="connsiteX73" fmla="*/ 370715 w 790844"/>
                <a:gd name="connsiteY73" fmla="*/ 43248 h 1445740"/>
                <a:gd name="connsiteX74" fmla="*/ 346001 w 790844"/>
                <a:gd name="connsiteY74" fmla="*/ 37070 h 1445740"/>
                <a:gd name="connsiteX75" fmla="*/ 327466 w 790844"/>
                <a:gd name="connsiteY75" fmla="*/ 30892 h 1445740"/>
                <a:gd name="connsiteX76" fmla="*/ 302753 w 790844"/>
                <a:gd name="connsiteY76" fmla="*/ 18535 h 1445740"/>
                <a:gd name="connsiteX77" fmla="*/ 203899 w 790844"/>
                <a:gd name="connsiteY77" fmla="*/ 0 h 1445740"/>
                <a:gd name="connsiteX78" fmla="*/ 117401 w 790844"/>
                <a:gd name="connsiteY78" fmla="*/ 6178 h 1445740"/>
                <a:gd name="connsiteX79" fmla="*/ 117401 w 790844"/>
                <a:gd name="connsiteY79" fmla="*/ 49427 h 1445740"/>
                <a:gd name="connsiteX80" fmla="*/ 148293 w 790844"/>
                <a:gd name="connsiteY80" fmla="*/ 55605 h 1445740"/>
                <a:gd name="connsiteX81" fmla="*/ 142115 w 790844"/>
                <a:gd name="connsiteY81" fmla="*/ 98854 h 1445740"/>
                <a:gd name="connsiteX82" fmla="*/ 135936 w 790844"/>
                <a:gd name="connsiteY82" fmla="*/ 117389 h 1445740"/>
                <a:gd name="connsiteX83" fmla="*/ 98866 w 790844"/>
                <a:gd name="connsiteY83" fmla="*/ 135924 h 1445740"/>
                <a:gd name="connsiteX84" fmla="*/ 74153 w 790844"/>
                <a:gd name="connsiteY84" fmla="*/ 148281 h 144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790844" h="1445740">
                  <a:moveTo>
                    <a:pt x="222434" y="80319"/>
                  </a:moveTo>
                  <a:cubicBezTo>
                    <a:pt x="213362" y="81831"/>
                    <a:pt x="179352" y="85518"/>
                    <a:pt x="166828" y="92675"/>
                  </a:cubicBezTo>
                  <a:cubicBezTo>
                    <a:pt x="147213" y="103884"/>
                    <a:pt x="142724" y="113995"/>
                    <a:pt x="123580" y="123567"/>
                  </a:cubicBezTo>
                  <a:cubicBezTo>
                    <a:pt x="117755" y="126480"/>
                    <a:pt x="111223" y="127686"/>
                    <a:pt x="105044" y="129746"/>
                  </a:cubicBezTo>
                  <a:cubicBezTo>
                    <a:pt x="96806" y="135924"/>
                    <a:pt x="89271" y="143172"/>
                    <a:pt x="80331" y="148281"/>
                  </a:cubicBezTo>
                  <a:cubicBezTo>
                    <a:pt x="74677" y="151512"/>
                    <a:pt x="66401" y="149854"/>
                    <a:pt x="61796" y="154459"/>
                  </a:cubicBezTo>
                  <a:cubicBezTo>
                    <a:pt x="57191" y="159064"/>
                    <a:pt x="58529" y="167169"/>
                    <a:pt x="55617" y="172994"/>
                  </a:cubicBezTo>
                  <a:cubicBezTo>
                    <a:pt x="52296" y="179636"/>
                    <a:pt x="46277" y="184744"/>
                    <a:pt x="43261" y="191530"/>
                  </a:cubicBezTo>
                  <a:cubicBezTo>
                    <a:pt x="37971" y="203433"/>
                    <a:pt x="35741" y="216507"/>
                    <a:pt x="30904" y="228600"/>
                  </a:cubicBezTo>
                  <a:cubicBezTo>
                    <a:pt x="16128" y="265539"/>
                    <a:pt x="22054" y="248970"/>
                    <a:pt x="12369" y="278027"/>
                  </a:cubicBezTo>
                  <a:cubicBezTo>
                    <a:pt x="8250" y="304800"/>
                    <a:pt x="808" y="331270"/>
                    <a:pt x="12" y="358346"/>
                  </a:cubicBezTo>
                  <a:cubicBezTo>
                    <a:pt x="-277" y="368177"/>
                    <a:pt x="4576" y="504732"/>
                    <a:pt x="12369" y="543697"/>
                  </a:cubicBezTo>
                  <a:cubicBezTo>
                    <a:pt x="14924" y="556469"/>
                    <a:pt x="20607" y="568410"/>
                    <a:pt x="24726" y="580767"/>
                  </a:cubicBezTo>
                  <a:cubicBezTo>
                    <a:pt x="26785" y="595183"/>
                    <a:pt x="28299" y="609688"/>
                    <a:pt x="30904" y="624016"/>
                  </a:cubicBezTo>
                  <a:cubicBezTo>
                    <a:pt x="33285" y="637114"/>
                    <a:pt x="47873" y="686757"/>
                    <a:pt x="49439" y="691978"/>
                  </a:cubicBezTo>
                  <a:cubicBezTo>
                    <a:pt x="51310" y="698216"/>
                    <a:pt x="52705" y="704688"/>
                    <a:pt x="55617" y="710513"/>
                  </a:cubicBezTo>
                  <a:cubicBezTo>
                    <a:pt x="58938" y="717155"/>
                    <a:pt x="64653" y="722406"/>
                    <a:pt x="67974" y="729048"/>
                  </a:cubicBezTo>
                  <a:cubicBezTo>
                    <a:pt x="82896" y="758891"/>
                    <a:pt x="61443" y="739111"/>
                    <a:pt x="92688" y="759940"/>
                  </a:cubicBezTo>
                  <a:cubicBezTo>
                    <a:pt x="94747" y="766118"/>
                    <a:pt x="95954" y="772650"/>
                    <a:pt x="98866" y="778475"/>
                  </a:cubicBezTo>
                  <a:cubicBezTo>
                    <a:pt x="107468" y="795680"/>
                    <a:pt x="116093" y="801881"/>
                    <a:pt x="129758" y="815546"/>
                  </a:cubicBezTo>
                  <a:cubicBezTo>
                    <a:pt x="131817" y="821724"/>
                    <a:pt x="131938" y="828940"/>
                    <a:pt x="135936" y="834081"/>
                  </a:cubicBezTo>
                  <a:cubicBezTo>
                    <a:pt x="146665" y="847875"/>
                    <a:pt x="162522" y="857171"/>
                    <a:pt x="173007" y="871151"/>
                  </a:cubicBezTo>
                  <a:lnTo>
                    <a:pt x="191542" y="895865"/>
                  </a:lnTo>
                  <a:cubicBezTo>
                    <a:pt x="195759" y="908517"/>
                    <a:pt x="199020" y="923721"/>
                    <a:pt x="210077" y="932935"/>
                  </a:cubicBezTo>
                  <a:cubicBezTo>
                    <a:pt x="217152" y="938831"/>
                    <a:pt x="226552" y="941173"/>
                    <a:pt x="234790" y="945292"/>
                  </a:cubicBezTo>
                  <a:cubicBezTo>
                    <a:pt x="246819" y="981376"/>
                    <a:pt x="231558" y="948238"/>
                    <a:pt x="259504" y="976184"/>
                  </a:cubicBezTo>
                  <a:cubicBezTo>
                    <a:pt x="266785" y="983465"/>
                    <a:pt x="271861" y="992659"/>
                    <a:pt x="278039" y="1000897"/>
                  </a:cubicBezTo>
                  <a:cubicBezTo>
                    <a:pt x="283064" y="1015973"/>
                    <a:pt x="284596" y="1025989"/>
                    <a:pt x="296574" y="1037967"/>
                  </a:cubicBezTo>
                  <a:cubicBezTo>
                    <a:pt x="301825" y="1043218"/>
                    <a:pt x="308931" y="1046205"/>
                    <a:pt x="315109" y="1050324"/>
                  </a:cubicBezTo>
                  <a:cubicBezTo>
                    <a:pt x="329814" y="1094439"/>
                    <a:pt x="320241" y="1076556"/>
                    <a:pt x="339823" y="1105930"/>
                  </a:cubicBezTo>
                  <a:cubicBezTo>
                    <a:pt x="341882" y="1112108"/>
                    <a:pt x="343089" y="1118640"/>
                    <a:pt x="346001" y="1124465"/>
                  </a:cubicBezTo>
                  <a:cubicBezTo>
                    <a:pt x="349322" y="1131107"/>
                    <a:pt x="355433" y="1136175"/>
                    <a:pt x="358358" y="1143000"/>
                  </a:cubicBezTo>
                  <a:cubicBezTo>
                    <a:pt x="361703" y="1150805"/>
                    <a:pt x="361191" y="1159908"/>
                    <a:pt x="364536" y="1167713"/>
                  </a:cubicBezTo>
                  <a:cubicBezTo>
                    <a:pt x="367461" y="1174538"/>
                    <a:pt x="373572" y="1179606"/>
                    <a:pt x="376893" y="1186248"/>
                  </a:cubicBezTo>
                  <a:cubicBezTo>
                    <a:pt x="388921" y="1210304"/>
                    <a:pt x="377367" y="1201771"/>
                    <a:pt x="389250" y="1229497"/>
                  </a:cubicBezTo>
                  <a:cubicBezTo>
                    <a:pt x="392175" y="1236322"/>
                    <a:pt x="397488" y="1241854"/>
                    <a:pt x="401607" y="1248032"/>
                  </a:cubicBezTo>
                  <a:cubicBezTo>
                    <a:pt x="408538" y="1268827"/>
                    <a:pt x="407926" y="1269904"/>
                    <a:pt x="420142" y="1291281"/>
                  </a:cubicBezTo>
                  <a:cubicBezTo>
                    <a:pt x="423826" y="1297728"/>
                    <a:pt x="426701" y="1305177"/>
                    <a:pt x="432499" y="1309816"/>
                  </a:cubicBezTo>
                  <a:cubicBezTo>
                    <a:pt x="437584" y="1313884"/>
                    <a:pt x="444856" y="1313935"/>
                    <a:pt x="451034" y="1315994"/>
                  </a:cubicBezTo>
                  <a:cubicBezTo>
                    <a:pt x="486442" y="1369112"/>
                    <a:pt x="439295" y="1306604"/>
                    <a:pt x="481926" y="1340708"/>
                  </a:cubicBezTo>
                  <a:cubicBezTo>
                    <a:pt x="487724" y="1345346"/>
                    <a:pt x="488694" y="1354353"/>
                    <a:pt x="494282" y="1359243"/>
                  </a:cubicBezTo>
                  <a:cubicBezTo>
                    <a:pt x="505459" y="1369023"/>
                    <a:pt x="518996" y="1375719"/>
                    <a:pt x="531353" y="1383957"/>
                  </a:cubicBezTo>
                  <a:cubicBezTo>
                    <a:pt x="537531" y="1388076"/>
                    <a:pt x="544638" y="1391063"/>
                    <a:pt x="549888" y="1396313"/>
                  </a:cubicBezTo>
                  <a:cubicBezTo>
                    <a:pt x="556066" y="1402491"/>
                    <a:pt x="561153" y="1410001"/>
                    <a:pt x="568423" y="1414848"/>
                  </a:cubicBezTo>
                  <a:cubicBezTo>
                    <a:pt x="573842" y="1418461"/>
                    <a:pt x="581133" y="1418114"/>
                    <a:pt x="586958" y="1421027"/>
                  </a:cubicBezTo>
                  <a:cubicBezTo>
                    <a:pt x="642080" y="1448590"/>
                    <a:pt x="549667" y="1417435"/>
                    <a:pt x="648742" y="1445740"/>
                  </a:cubicBezTo>
                  <a:cubicBezTo>
                    <a:pt x="673455" y="1443681"/>
                    <a:pt x="698823" y="1445577"/>
                    <a:pt x="722882" y="1439562"/>
                  </a:cubicBezTo>
                  <a:cubicBezTo>
                    <a:pt x="733451" y="1436920"/>
                    <a:pt x="758248" y="1410375"/>
                    <a:pt x="766131" y="1402492"/>
                  </a:cubicBezTo>
                  <a:cubicBezTo>
                    <a:pt x="791123" y="1327511"/>
                    <a:pt x="767040" y="1405575"/>
                    <a:pt x="778488" y="1210962"/>
                  </a:cubicBezTo>
                  <a:cubicBezTo>
                    <a:pt x="781280" y="1163498"/>
                    <a:pt x="786725" y="1116227"/>
                    <a:pt x="790844" y="1068859"/>
                  </a:cubicBezTo>
                  <a:cubicBezTo>
                    <a:pt x="788785" y="1037967"/>
                    <a:pt x="787746" y="1006991"/>
                    <a:pt x="784666" y="976184"/>
                  </a:cubicBezTo>
                  <a:cubicBezTo>
                    <a:pt x="783621" y="965735"/>
                    <a:pt x="779211" y="955768"/>
                    <a:pt x="778488" y="945292"/>
                  </a:cubicBezTo>
                  <a:cubicBezTo>
                    <a:pt x="775084" y="895939"/>
                    <a:pt x="777772" y="846178"/>
                    <a:pt x="772309" y="797011"/>
                  </a:cubicBezTo>
                  <a:cubicBezTo>
                    <a:pt x="769496" y="771693"/>
                    <a:pt x="753774" y="722870"/>
                    <a:pt x="753774" y="722870"/>
                  </a:cubicBezTo>
                  <a:cubicBezTo>
                    <a:pt x="749655" y="687859"/>
                    <a:pt x="744609" y="652945"/>
                    <a:pt x="741417" y="617838"/>
                  </a:cubicBezTo>
                  <a:cubicBezTo>
                    <a:pt x="737412" y="573784"/>
                    <a:pt x="742551" y="534740"/>
                    <a:pt x="729061" y="494270"/>
                  </a:cubicBezTo>
                  <a:cubicBezTo>
                    <a:pt x="725554" y="483749"/>
                    <a:pt x="720823" y="473675"/>
                    <a:pt x="716704" y="463378"/>
                  </a:cubicBezTo>
                  <a:cubicBezTo>
                    <a:pt x="701037" y="385037"/>
                    <a:pt x="722031" y="469626"/>
                    <a:pt x="698169" y="413951"/>
                  </a:cubicBezTo>
                  <a:cubicBezTo>
                    <a:pt x="679498" y="370388"/>
                    <a:pt x="708668" y="405917"/>
                    <a:pt x="673455" y="370702"/>
                  </a:cubicBezTo>
                  <a:cubicBezTo>
                    <a:pt x="671396" y="362464"/>
                    <a:pt x="672146" y="352945"/>
                    <a:pt x="667277" y="345989"/>
                  </a:cubicBezTo>
                  <a:cubicBezTo>
                    <a:pt x="657256" y="331673"/>
                    <a:pt x="640692" y="322899"/>
                    <a:pt x="630207" y="308919"/>
                  </a:cubicBezTo>
                  <a:lnTo>
                    <a:pt x="611672" y="284205"/>
                  </a:lnTo>
                  <a:cubicBezTo>
                    <a:pt x="598417" y="244444"/>
                    <a:pt x="615884" y="287632"/>
                    <a:pt x="586958" y="247135"/>
                  </a:cubicBezTo>
                  <a:cubicBezTo>
                    <a:pt x="581605" y="239640"/>
                    <a:pt x="578229" y="230887"/>
                    <a:pt x="574601" y="222421"/>
                  </a:cubicBezTo>
                  <a:cubicBezTo>
                    <a:pt x="572036" y="216435"/>
                    <a:pt x="572035" y="209305"/>
                    <a:pt x="568423" y="203886"/>
                  </a:cubicBezTo>
                  <a:cubicBezTo>
                    <a:pt x="558909" y="189615"/>
                    <a:pt x="545029" y="182112"/>
                    <a:pt x="531353" y="172994"/>
                  </a:cubicBezTo>
                  <a:cubicBezTo>
                    <a:pt x="525913" y="156675"/>
                    <a:pt x="516392" y="122699"/>
                    <a:pt x="500461" y="117389"/>
                  </a:cubicBezTo>
                  <a:lnTo>
                    <a:pt x="481926" y="111211"/>
                  </a:lnTo>
                  <a:cubicBezTo>
                    <a:pt x="475747" y="107092"/>
                    <a:pt x="469095" y="103608"/>
                    <a:pt x="463390" y="98854"/>
                  </a:cubicBezTo>
                  <a:cubicBezTo>
                    <a:pt x="456678" y="93260"/>
                    <a:pt x="452125" y="85166"/>
                    <a:pt x="444855" y="80319"/>
                  </a:cubicBezTo>
                  <a:cubicBezTo>
                    <a:pt x="439436" y="76706"/>
                    <a:pt x="432145" y="77053"/>
                    <a:pt x="426320" y="74140"/>
                  </a:cubicBezTo>
                  <a:cubicBezTo>
                    <a:pt x="419679" y="70819"/>
                    <a:pt x="414426" y="65105"/>
                    <a:pt x="407785" y="61784"/>
                  </a:cubicBezTo>
                  <a:cubicBezTo>
                    <a:pt x="401960" y="58871"/>
                    <a:pt x="395075" y="58518"/>
                    <a:pt x="389250" y="55605"/>
                  </a:cubicBezTo>
                  <a:cubicBezTo>
                    <a:pt x="382609" y="52284"/>
                    <a:pt x="377540" y="46173"/>
                    <a:pt x="370715" y="43248"/>
                  </a:cubicBezTo>
                  <a:cubicBezTo>
                    <a:pt x="362910" y="39903"/>
                    <a:pt x="354166" y="39403"/>
                    <a:pt x="346001" y="37070"/>
                  </a:cubicBezTo>
                  <a:cubicBezTo>
                    <a:pt x="339739" y="35281"/>
                    <a:pt x="333452" y="33457"/>
                    <a:pt x="327466" y="30892"/>
                  </a:cubicBezTo>
                  <a:cubicBezTo>
                    <a:pt x="319001" y="27264"/>
                    <a:pt x="311688" y="20769"/>
                    <a:pt x="302753" y="18535"/>
                  </a:cubicBezTo>
                  <a:cubicBezTo>
                    <a:pt x="270228" y="10404"/>
                    <a:pt x="203899" y="0"/>
                    <a:pt x="203899" y="0"/>
                  </a:cubicBezTo>
                  <a:cubicBezTo>
                    <a:pt x="175066" y="2059"/>
                    <a:pt x="145444" y="-833"/>
                    <a:pt x="117401" y="6178"/>
                  </a:cubicBezTo>
                  <a:cubicBezTo>
                    <a:pt x="94147" y="11991"/>
                    <a:pt x="108902" y="43357"/>
                    <a:pt x="117401" y="49427"/>
                  </a:cubicBezTo>
                  <a:cubicBezTo>
                    <a:pt x="125946" y="55531"/>
                    <a:pt x="137996" y="53546"/>
                    <a:pt x="148293" y="55605"/>
                  </a:cubicBezTo>
                  <a:cubicBezTo>
                    <a:pt x="158060" y="84901"/>
                    <a:pt x="156430" y="65453"/>
                    <a:pt x="142115" y="98854"/>
                  </a:cubicBezTo>
                  <a:cubicBezTo>
                    <a:pt x="139549" y="104840"/>
                    <a:pt x="140004" y="112304"/>
                    <a:pt x="135936" y="117389"/>
                  </a:cubicBezTo>
                  <a:cubicBezTo>
                    <a:pt x="127225" y="128278"/>
                    <a:pt x="111077" y="131854"/>
                    <a:pt x="98866" y="135924"/>
                  </a:cubicBezTo>
                  <a:cubicBezTo>
                    <a:pt x="78272" y="156518"/>
                    <a:pt x="86509" y="160637"/>
                    <a:pt x="74153" y="148281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sp>
          <p:nvSpPr>
            <p:cNvPr id="13" name="Serbest Form 12"/>
            <p:cNvSpPr/>
            <p:nvPr/>
          </p:nvSpPr>
          <p:spPr>
            <a:xfrm>
              <a:off x="982362" y="4194961"/>
              <a:ext cx="883508" cy="1235834"/>
            </a:xfrm>
            <a:custGeom>
              <a:avLst/>
              <a:gdLst>
                <a:gd name="connsiteX0" fmla="*/ 333633 w 883508"/>
                <a:gd name="connsiteY0" fmla="*/ 12515 h 1235834"/>
                <a:gd name="connsiteX1" fmla="*/ 302741 w 883508"/>
                <a:gd name="connsiteY1" fmla="*/ 158 h 1235834"/>
                <a:gd name="connsiteX2" fmla="*/ 259492 w 883508"/>
                <a:gd name="connsiteY2" fmla="*/ 6336 h 1235834"/>
                <a:gd name="connsiteX3" fmla="*/ 166816 w 883508"/>
                <a:gd name="connsiteY3" fmla="*/ 12515 h 1235834"/>
                <a:gd name="connsiteX4" fmla="*/ 148281 w 883508"/>
                <a:gd name="connsiteY4" fmla="*/ 18693 h 1235834"/>
                <a:gd name="connsiteX5" fmla="*/ 123568 w 883508"/>
                <a:gd name="connsiteY5" fmla="*/ 55763 h 1235834"/>
                <a:gd name="connsiteX6" fmla="*/ 105033 w 883508"/>
                <a:gd name="connsiteY6" fmla="*/ 68120 h 1235834"/>
                <a:gd name="connsiteX7" fmla="*/ 98854 w 883508"/>
                <a:gd name="connsiteY7" fmla="*/ 99012 h 1235834"/>
                <a:gd name="connsiteX8" fmla="*/ 86497 w 883508"/>
                <a:gd name="connsiteY8" fmla="*/ 129904 h 1235834"/>
                <a:gd name="connsiteX9" fmla="*/ 80319 w 883508"/>
                <a:gd name="connsiteY9" fmla="*/ 148439 h 1235834"/>
                <a:gd name="connsiteX10" fmla="*/ 67962 w 883508"/>
                <a:gd name="connsiteY10" fmla="*/ 173153 h 1235834"/>
                <a:gd name="connsiteX11" fmla="*/ 49427 w 883508"/>
                <a:gd name="connsiteY11" fmla="*/ 210223 h 1235834"/>
                <a:gd name="connsiteX12" fmla="*/ 37070 w 883508"/>
                <a:gd name="connsiteY12" fmla="*/ 253471 h 1235834"/>
                <a:gd name="connsiteX13" fmla="*/ 24714 w 883508"/>
                <a:gd name="connsiteY13" fmla="*/ 272007 h 1235834"/>
                <a:gd name="connsiteX14" fmla="*/ 18535 w 883508"/>
                <a:gd name="connsiteY14" fmla="*/ 296720 h 1235834"/>
                <a:gd name="connsiteX15" fmla="*/ 6179 w 883508"/>
                <a:gd name="connsiteY15" fmla="*/ 315255 h 1235834"/>
                <a:gd name="connsiteX16" fmla="*/ 0 w 883508"/>
                <a:gd name="connsiteY16" fmla="*/ 333790 h 1235834"/>
                <a:gd name="connsiteX17" fmla="*/ 12357 w 883508"/>
                <a:gd name="connsiteY17" fmla="*/ 445001 h 1235834"/>
                <a:gd name="connsiteX18" fmla="*/ 18535 w 883508"/>
                <a:gd name="connsiteY18" fmla="*/ 475893 h 1235834"/>
                <a:gd name="connsiteX19" fmla="*/ 30892 w 883508"/>
                <a:gd name="connsiteY19" fmla="*/ 500607 h 1235834"/>
                <a:gd name="connsiteX20" fmla="*/ 49427 w 883508"/>
                <a:gd name="connsiteY20" fmla="*/ 537677 h 1235834"/>
                <a:gd name="connsiteX21" fmla="*/ 61784 w 883508"/>
                <a:gd name="connsiteY21" fmla="*/ 580925 h 1235834"/>
                <a:gd name="connsiteX22" fmla="*/ 80319 w 883508"/>
                <a:gd name="connsiteY22" fmla="*/ 605639 h 1235834"/>
                <a:gd name="connsiteX23" fmla="*/ 92676 w 883508"/>
                <a:gd name="connsiteY23" fmla="*/ 624174 h 1235834"/>
                <a:gd name="connsiteX24" fmla="*/ 117389 w 883508"/>
                <a:gd name="connsiteY24" fmla="*/ 655066 h 1235834"/>
                <a:gd name="connsiteX25" fmla="*/ 123568 w 883508"/>
                <a:gd name="connsiteY25" fmla="*/ 673601 h 1235834"/>
                <a:gd name="connsiteX26" fmla="*/ 135924 w 883508"/>
                <a:gd name="connsiteY26" fmla="*/ 692136 h 1235834"/>
                <a:gd name="connsiteX27" fmla="*/ 142103 w 883508"/>
                <a:gd name="connsiteY27" fmla="*/ 710671 h 1235834"/>
                <a:gd name="connsiteX28" fmla="*/ 160638 w 883508"/>
                <a:gd name="connsiteY28" fmla="*/ 716850 h 1235834"/>
                <a:gd name="connsiteX29" fmla="*/ 179173 w 883508"/>
                <a:gd name="connsiteY29" fmla="*/ 735385 h 1235834"/>
                <a:gd name="connsiteX30" fmla="*/ 185352 w 883508"/>
                <a:gd name="connsiteY30" fmla="*/ 753920 h 1235834"/>
                <a:gd name="connsiteX31" fmla="*/ 197708 w 883508"/>
                <a:gd name="connsiteY31" fmla="*/ 772455 h 1235834"/>
                <a:gd name="connsiteX32" fmla="*/ 216243 w 883508"/>
                <a:gd name="connsiteY32" fmla="*/ 815704 h 1235834"/>
                <a:gd name="connsiteX33" fmla="*/ 240957 w 883508"/>
                <a:gd name="connsiteY33" fmla="*/ 852774 h 1235834"/>
                <a:gd name="connsiteX34" fmla="*/ 247135 w 883508"/>
                <a:gd name="connsiteY34" fmla="*/ 877488 h 1235834"/>
                <a:gd name="connsiteX35" fmla="*/ 284206 w 883508"/>
                <a:gd name="connsiteY35" fmla="*/ 914558 h 1235834"/>
                <a:gd name="connsiteX36" fmla="*/ 290384 w 883508"/>
                <a:gd name="connsiteY36" fmla="*/ 933093 h 1235834"/>
                <a:gd name="connsiteX37" fmla="*/ 308919 w 883508"/>
                <a:gd name="connsiteY37" fmla="*/ 957807 h 1235834"/>
                <a:gd name="connsiteX38" fmla="*/ 321276 w 883508"/>
                <a:gd name="connsiteY38" fmla="*/ 976342 h 1235834"/>
                <a:gd name="connsiteX39" fmla="*/ 339811 w 883508"/>
                <a:gd name="connsiteY39" fmla="*/ 1001055 h 1235834"/>
                <a:gd name="connsiteX40" fmla="*/ 352168 w 883508"/>
                <a:gd name="connsiteY40" fmla="*/ 1019590 h 1235834"/>
                <a:gd name="connsiteX41" fmla="*/ 370703 w 883508"/>
                <a:gd name="connsiteY41" fmla="*/ 1025769 h 1235834"/>
                <a:gd name="connsiteX42" fmla="*/ 383060 w 883508"/>
                <a:gd name="connsiteY42" fmla="*/ 1044304 h 1235834"/>
                <a:gd name="connsiteX43" fmla="*/ 401595 w 883508"/>
                <a:gd name="connsiteY43" fmla="*/ 1062839 h 1235834"/>
                <a:gd name="connsiteX44" fmla="*/ 426308 w 883508"/>
                <a:gd name="connsiteY44" fmla="*/ 1099909 h 1235834"/>
                <a:gd name="connsiteX45" fmla="*/ 444843 w 883508"/>
                <a:gd name="connsiteY45" fmla="*/ 1143158 h 1235834"/>
                <a:gd name="connsiteX46" fmla="*/ 469557 w 883508"/>
                <a:gd name="connsiteY46" fmla="*/ 1186407 h 1235834"/>
                <a:gd name="connsiteX47" fmla="*/ 488092 w 883508"/>
                <a:gd name="connsiteY47" fmla="*/ 1192585 h 1235834"/>
                <a:gd name="connsiteX48" fmla="*/ 506627 w 883508"/>
                <a:gd name="connsiteY48" fmla="*/ 1204942 h 1235834"/>
                <a:gd name="connsiteX49" fmla="*/ 531341 w 883508"/>
                <a:gd name="connsiteY49" fmla="*/ 1211120 h 1235834"/>
                <a:gd name="connsiteX50" fmla="*/ 537519 w 883508"/>
                <a:gd name="connsiteY50" fmla="*/ 1229655 h 1235834"/>
                <a:gd name="connsiteX51" fmla="*/ 556054 w 883508"/>
                <a:gd name="connsiteY51" fmla="*/ 1235834 h 1235834"/>
                <a:gd name="connsiteX52" fmla="*/ 642552 w 883508"/>
                <a:gd name="connsiteY52" fmla="*/ 1223477 h 1235834"/>
                <a:gd name="connsiteX53" fmla="*/ 673443 w 883508"/>
                <a:gd name="connsiteY53" fmla="*/ 1217298 h 1235834"/>
                <a:gd name="connsiteX54" fmla="*/ 698157 w 883508"/>
                <a:gd name="connsiteY54" fmla="*/ 1198763 h 1235834"/>
                <a:gd name="connsiteX55" fmla="*/ 716692 w 883508"/>
                <a:gd name="connsiteY55" fmla="*/ 1192585 h 1235834"/>
                <a:gd name="connsiteX56" fmla="*/ 741406 w 883508"/>
                <a:gd name="connsiteY56" fmla="*/ 1167871 h 1235834"/>
                <a:gd name="connsiteX57" fmla="*/ 747584 w 883508"/>
                <a:gd name="connsiteY57" fmla="*/ 1149336 h 1235834"/>
                <a:gd name="connsiteX58" fmla="*/ 766119 w 883508"/>
                <a:gd name="connsiteY58" fmla="*/ 1130801 h 1235834"/>
                <a:gd name="connsiteX59" fmla="*/ 778476 w 883508"/>
                <a:gd name="connsiteY59" fmla="*/ 1112266 h 1235834"/>
                <a:gd name="connsiteX60" fmla="*/ 803189 w 883508"/>
                <a:gd name="connsiteY60" fmla="*/ 1075196 h 1235834"/>
                <a:gd name="connsiteX61" fmla="*/ 809368 w 883508"/>
                <a:gd name="connsiteY61" fmla="*/ 1056661 h 1235834"/>
                <a:gd name="connsiteX62" fmla="*/ 821724 w 883508"/>
                <a:gd name="connsiteY62" fmla="*/ 1031947 h 1235834"/>
                <a:gd name="connsiteX63" fmla="*/ 840260 w 883508"/>
                <a:gd name="connsiteY63" fmla="*/ 988698 h 1235834"/>
                <a:gd name="connsiteX64" fmla="*/ 852616 w 883508"/>
                <a:gd name="connsiteY64" fmla="*/ 951628 h 1235834"/>
                <a:gd name="connsiteX65" fmla="*/ 871152 w 883508"/>
                <a:gd name="connsiteY65" fmla="*/ 908380 h 1235834"/>
                <a:gd name="connsiteX66" fmla="*/ 883508 w 883508"/>
                <a:gd name="connsiteY66" fmla="*/ 840417 h 1235834"/>
                <a:gd name="connsiteX67" fmla="*/ 871152 w 883508"/>
                <a:gd name="connsiteY67" fmla="*/ 741563 h 1235834"/>
                <a:gd name="connsiteX68" fmla="*/ 858795 w 883508"/>
                <a:gd name="connsiteY68" fmla="*/ 710671 h 1235834"/>
                <a:gd name="connsiteX69" fmla="*/ 852616 w 883508"/>
                <a:gd name="connsiteY69" fmla="*/ 692136 h 1235834"/>
                <a:gd name="connsiteX70" fmla="*/ 846438 w 883508"/>
                <a:gd name="connsiteY70" fmla="*/ 648888 h 1235834"/>
                <a:gd name="connsiteX71" fmla="*/ 834081 w 883508"/>
                <a:gd name="connsiteY71" fmla="*/ 617996 h 1235834"/>
                <a:gd name="connsiteX72" fmla="*/ 827903 w 883508"/>
                <a:gd name="connsiteY72" fmla="*/ 593282 h 1235834"/>
                <a:gd name="connsiteX73" fmla="*/ 815546 w 883508"/>
                <a:gd name="connsiteY73" fmla="*/ 556212 h 1235834"/>
                <a:gd name="connsiteX74" fmla="*/ 809368 w 883508"/>
                <a:gd name="connsiteY74" fmla="*/ 519142 h 1235834"/>
                <a:gd name="connsiteX75" fmla="*/ 797011 w 883508"/>
                <a:gd name="connsiteY75" fmla="*/ 500607 h 1235834"/>
                <a:gd name="connsiteX76" fmla="*/ 790833 w 883508"/>
                <a:gd name="connsiteY76" fmla="*/ 457358 h 1235834"/>
                <a:gd name="connsiteX77" fmla="*/ 772297 w 883508"/>
                <a:gd name="connsiteY77" fmla="*/ 389396 h 1235834"/>
                <a:gd name="connsiteX78" fmla="*/ 766119 w 883508"/>
                <a:gd name="connsiteY78" fmla="*/ 346147 h 1235834"/>
                <a:gd name="connsiteX79" fmla="*/ 735227 w 883508"/>
                <a:gd name="connsiteY79" fmla="*/ 265828 h 1235834"/>
                <a:gd name="connsiteX80" fmla="*/ 729049 w 883508"/>
                <a:gd name="connsiteY80" fmla="*/ 247293 h 1235834"/>
                <a:gd name="connsiteX81" fmla="*/ 722870 w 883508"/>
                <a:gd name="connsiteY81" fmla="*/ 222580 h 1235834"/>
                <a:gd name="connsiteX82" fmla="*/ 691979 w 883508"/>
                <a:gd name="connsiteY82" fmla="*/ 185509 h 1235834"/>
                <a:gd name="connsiteX83" fmla="*/ 673443 w 883508"/>
                <a:gd name="connsiteY83" fmla="*/ 148439 h 1235834"/>
                <a:gd name="connsiteX84" fmla="*/ 648730 w 883508"/>
                <a:gd name="connsiteY84" fmla="*/ 136082 h 1235834"/>
                <a:gd name="connsiteX85" fmla="*/ 642552 w 883508"/>
                <a:gd name="connsiteY85" fmla="*/ 117547 h 1235834"/>
                <a:gd name="connsiteX86" fmla="*/ 593124 w 883508"/>
                <a:gd name="connsiteY86" fmla="*/ 80477 h 1235834"/>
                <a:gd name="connsiteX87" fmla="*/ 549876 w 883508"/>
                <a:gd name="connsiteY87" fmla="*/ 74298 h 1235834"/>
                <a:gd name="connsiteX88" fmla="*/ 531341 w 883508"/>
                <a:gd name="connsiteY88" fmla="*/ 61942 h 1235834"/>
                <a:gd name="connsiteX89" fmla="*/ 512806 w 883508"/>
                <a:gd name="connsiteY89" fmla="*/ 55763 h 1235834"/>
                <a:gd name="connsiteX90" fmla="*/ 426308 w 883508"/>
                <a:gd name="connsiteY90" fmla="*/ 37228 h 1235834"/>
                <a:gd name="connsiteX91" fmla="*/ 370703 w 883508"/>
                <a:gd name="connsiteY91" fmla="*/ 24871 h 1235834"/>
                <a:gd name="connsiteX92" fmla="*/ 352168 w 883508"/>
                <a:gd name="connsiteY92" fmla="*/ 18693 h 1235834"/>
                <a:gd name="connsiteX93" fmla="*/ 278027 w 883508"/>
                <a:gd name="connsiteY93" fmla="*/ 18693 h 123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883508" h="1235834">
                  <a:moveTo>
                    <a:pt x="333633" y="12515"/>
                  </a:moveTo>
                  <a:cubicBezTo>
                    <a:pt x="323336" y="8396"/>
                    <a:pt x="313793" y="1079"/>
                    <a:pt x="302741" y="158"/>
                  </a:cubicBezTo>
                  <a:cubicBezTo>
                    <a:pt x="288229" y="-1051"/>
                    <a:pt x="273995" y="5018"/>
                    <a:pt x="259492" y="6336"/>
                  </a:cubicBezTo>
                  <a:cubicBezTo>
                    <a:pt x="228659" y="9139"/>
                    <a:pt x="197708" y="10455"/>
                    <a:pt x="166816" y="12515"/>
                  </a:cubicBezTo>
                  <a:cubicBezTo>
                    <a:pt x="160638" y="14574"/>
                    <a:pt x="153700" y="15081"/>
                    <a:pt x="148281" y="18693"/>
                  </a:cubicBezTo>
                  <a:cubicBezTo>
                    <a:pt x="102376" y="49296"/>
                    <a:pt x="149477" y="23377"/>
                    <a:pt x="123568" y="55763"/>
                  </a:cubicBezTo>
                  <a:cubicBezTo>
                    <a:pt x="118929" y="61561"/>
                    <a:pt x="111211" y="64001"/>
                    <a:pt x="105033" y="68120"/>
                  </a:cubicBezTo>
                  <a:cubicBezTo>
                    <a:pt x="102973" y="78417"/>
                    <a:pt x="101872" y="88954"/>
                    <a:pt x="98854" y="99012"/>
                  </a:cubicBezTo>
                  <a:cubicBezTo>
                    <a:pt x="95667" y="109635"/>
                    <a:pt x="90391" y="119520"/>
                    <a:pt x="86497" y="129904"/>
                  </a:cubicBezTo>
                  <a:cubicBezTo>
                    <a:pt x="84210" y="136002"/>
                    <a:pt x="82884" y="142453"/>
                    <a:pt x="80319" y="148439"/>
                  </a:cubicBezTo>
                  <a:cubicBezTo>
                    <a:pt x="76691" y="156905"/>
                    <a:pt x="71590" y="164687"/>
                    <a:pt x="67962" y="173153"/>
                  </a:cubicBezTo>
                  <a:cubicBezTo>
                    <a:pt x="52614" y="208964"/>
                    <a:pt x="73174" y="174603"/>
                    <a:pt x="49427" y="210223"/>
                  </a:cubicBezTo>
                  <a:cubicBezTo>
                    <a:pt x="47446" y="218148"/>
                    <a:pt x="41504" y="244603"/>
                    <a:pt x="37070" y="253471"/>
                  </a:cubicBezTo>
                  <a:cubicBezTo>
                    <a:pt x="33749" y="260113"/>
                    <a:pt x="28833" y="265828"/>
                    <a:pt x="24714" y="272007"/>
                  </a:cubicBezTo>
                  <a:cubicBezTo>
                    <a:pt x="22654" y="280245"/>
                    <a:pt x="21880" y="288915"/>
                    <a:pt x="18535" y="296720"/>
                  </a:cubicBezTo>
                  <a:cubicBezTo>
                    <a:pt x="15610" y="303545"/>
                    <a:pt x="9500" y="308614"/>
                    <a:pt x="6179" y="315255"/>
                  </a:cubicBezTo>
                  <a:cubicBezTo>
                    <a:pt x="3266" y="321080"/>
                    <a:pt x="2060" y="327612"/>
                    <a:pt x="0" y="333790"/>
                  </a:cubicBezTo>
                  <a:cubicBezTo>
                    <a:pt x="4119" y="370860"/>
                    <a:pt x="7533" y="408016"/>
                    <a:pt x="12357" y="445001"/>
                  </a:cubicBezTo>
                  <a:cubicBezTo>
                    <a:pt x="13715" y="455414"/>
                    <a:pt x="15214" y="465931"/>
                    <a:pt x="18535" y="475893"/>
                  </a:cubicBezTo>
                  <a:cubicBezTo>
                    <a:pt x="21448" y="484631"/>
                    <a:pt x="27264" y="492141"/>
                    <a:pt x="30892" y="500607"/>
                  </a:cubicBezTo>
                  <a:cubicBezTo>
                    <a:pt x="46240" y="536418"/>
                    <a:pt x="25680" y="502057"/>
                    <a:pt x="49427" y="537677"/>
                  </a:cubicBezTo>
                  <a:cubicBezTo>
                    <a:pt x="50764" y="543023"/>
                    <a:pt x="57846" y="574034"/>
                    <a:pt x="61784" y="580925"/>
                  </a:cubicBezTo>
                  <a:cubicBezTo>
                    <a:pt x="66893" y="589866"/>
                    <a:pt x="74334" y="597260"/>
                    <a:pt x="80319" y="605639"/>
                  </a:cubicBezTo>
                  <a:cubicBezTo>
                    <a:pt x="84635" y="611681"/>
                    <a:pt x="88557" y="617996"/>
                    <a:pt x="92676" y="624174"/>
                  </a:cubicBezTo>
                  <a:cubicBezTo>
                    <a:pt x="108204" y="670760"/>
                    <a:pt x="85452" y="615146"/>
                    <a:pt x="117389" y="655066"/>
                  </a:cubicBezTo>
                  <a:cubicBezTo>
                    <a:pt x="121457" y="660151"/>
                    <a:pt x="120655" y="667776"/>
                    <a:pt x="123568" y="673601"/>
                  </a:cubicBezTo>
                  <a:cubicBezTo>
                    <a:pt x="126889" y="680242"/>
                    <a:pt x="132603" y="685495"/>
                    <a:pt x="135924" y="692136"/>
                  </a:cubicBezTo>
                  <a:cubicBezTo>
                    <a:pt x="138837" y="697961"/>
                    <a:pt x="137498" y="706066"/>
                    <a:pt x="142103" y="710671"/>
                  </a:cubicBezTo>
                  <a:cubicBezTo>
                    <a:pt x="146708" y="715276"/>
                    <a:pt x="154460" y="714790"/>
                    <a:pt x="160638" y="716850"/>
                  </a:cubicBezTo>
                  <a:cubicBezTo>
                    <a:pt x="166816" y="723028"/>
                    <a:pt x="174326" y="728115"/>
                    <a:pt x="179173" y="735385"/>
                  </a:cubicBezTo>
                  <a:cubicBezTo>
                    <a:pt x="182786" y="740804"/>
                    <a:pt x="182439" y="748095"/>
                    <a:pt x="185352" y="753920"/>
                  </a:cubicBezTo>
                  <a:cubicBezTo>
                    <a:pt x="188673" y="760561"/>
                    <a:pt x="194387" y="765814"/>
                    <a:pt x="197708" y="772455"/>
                  </a:cubicBezTo>
                  <a:cubicBezTo>
                    <a:pt x="223266" y="823572"/>
                    <a:pt x="177688" y="751444"/>
                    <a:pt x="216243" y="815704"/>
                  </a:cubicBezTo>
                  <a:cubicBezTo>
                    <a:pt x="223884" y="828439"/>
                    <a:pt x="240957" y="852774"/>
                    <a:pt x="240957" y="852774"/>
                  </a:cubicBezTo>
                  <a:cubicBezTo>
                    <a:pt x="243016" y="861012"/>
                    <a:pt x="242265" y="870532"/>
                    <a:pt x="247135" y="877488"/>
                  </a:cubicBezTo>
                  <a:cubicBezTo>
                    <a:pt x="257156" y="891804"/>
                    <a:pt x="284206" y="914558"/>
                    <a:pt x="284206" y="914558"/>
                  </a:cubicBezTo>
                  <a:cubicBezTo>
                    <a:pt x="286265" y="920736"/>
                    <a:pt x="287153" y="927439"/>
                    <a:pt x="290384" y="933093"/>
                  </a:cubicBezTo>
                  <a:cubicBezTo>
                    <a:pt x="295493" y="942034"/>
                    <a:pt x="302934" y="949428"/>
                    <a:pt x="308919" y="957807"/>
                  </a:cubicBezTo>
                  <a:cubicBezTo>
                    <a:pt x="313235" y="963849"/>
                    <a:pt x="316960" y="970300"/>
                    <a:pt x="321276" y="976342"/>
                  </a:cubicBezTo>
                  <a:cubicBezTo>
                    <a:pt x="327261" y="984721"/>
                    <a:pt x="333826" y="992676"/>
                    <a:pt x="339811" y="1001055"/>
                  </a:cubicBezTo>
                  <a:cubicBezTo>
                    <a:pt x="344127" y="1007097"/>
                    <a:pt x="346370" y="1014951"/>
                    <a:pt x="352168" y="1019590"/>
                  </a:cubicBezTo>
                  <a:cubicBezTo>
                    <a:pt x="357253" y="1023658"/>
                    <a:pt x="364525" y="1023709"/>
                    <a:pt x="370703" y="1025769"/>
                  </a:cubicBezTo>
                  <a:cubicBezTo>
                    <a:pt x="374822" y="1031947"/>
                    <a:pt x="378306" y="1038600"/>
                    <a:pt x="383060" y="1044304"/>
                  </a:cubicBezTo>
                  <a:cubicBezTo>
                    <a:pt x="388654" y="1051016"/>
                    <a:pt x="396748" y="1055569"/>
                    <a:pt x="401595" y="1062839"/>
                  </a:cubicBezTo>
                  <a:cubicBezTo>
                    <a:pt x="437360" y="1116487"/>
                    <a:pt x="367179" y="1040780"/>
                    <a:pt x="426308" y="1099909"/>
                  </a:cubicBezTo>
                  <a:cubicBezTo>
                    <a:pt x="439167" y="1151342"/>
                    <a:pt x="423510" y="1100493"/>
                    <a:pt x="444843" y="1143158"/>
                  </a:cubicBezTo>
                  <a:cubicBezTo>
                    <a:pt x="456280" y="1166033"/>
                    <a:pt x="443950" y="1165067"/>
                    <a:pt x="469557" y="1186407"/>
                  </a:cubicBezTo>
                  <a:cubicBezTo>
                    <a:pt x="474560" y="1190576"/>
                    <a:pt x="481914" y="1190526"/>
                    <a:pt x="488092" y="1192585"/>
                  </a:cubicBezTo>
                  <a:cubicBezTo>
                    <a:pt x="494270" y="1196704"/>
                    <a:pt x="499802" y="1202017"/>
                    <a:pt x="506627" y="1204942"/>
                  </a:cubicBezTo>
                  <a:cubicBezTo>
                    <a:pt x="514432" y="1208287"/>
                    <a:pt x="524710" y="1205815"/>
                    <a:pt x="531341" y="1211120"/>
                  </a:cubicBezTo>
                  <a:cubicBezTo>
                    <a:pt x="536426" y="1215188"/>
                    <a:pt x="532914" y="1225050"/>
                    <a:pt x="537519" y="1229655"/>
                  </a:cubicBezTo>
                  <a:cubicBezTo>
                    <a:pt x="542124" y="1234260"/>
                    <a:pt x="549876" y="1233774"/>
                    <a:pt x="556054" y="1235834"/>
                  </a:cubicBezTo>
                  <a:lnTo>
                    <a:pt x="642552" y="1223477"/>
                  </a:lnTo>
                  <a:cubicBezTo>
                    <a:pt x="652924" y="1221839"/>
                    <a:pt x="663847" y="1221563"/>
                    <a:pt x="673443" y="1217298"/>
                  </a:cubicBezTo>
                  <a:cubicBezTo>
                    <a:pt x="682853" y="1213116"/>
                    <a:pt x="689216" y="1203872"/>
                    <a:pt x="698157" y="1198763"/>
                  </a:cubicBezTo>
                  <a:cubicBezTo>
                    <a:pt x="703811" y="1195532"/>
                    <a:pt x="710514" y="1194644"/>
                    <a:pt x="716692" y="1192585"/>
                  </a:cubicBezTo>
                  <a:cubicBezTo>
                    <a:pt x="733166" y="1143160"/>
                    <a:pt x="708455" y="1200822"/>
                    <a:pt x="741406" y="1167871"/>
                  </a:cubicBezTo>
                  <a:cubicBezTo>
                    <a:pt x="746011" y="1163266"/>
                    <a:pt x="743972" y="1154755"/>
                    <a:pt x="747584" y="1149336"/>
                  </a:cubicBezTo>
                  <a:cubicBezTo>
                    <a:pt x="752431" y="1142066"/>
                    <a:pt x="760525" y="1137513"/>
                    <a:pt x="766119" y="1130801"/>
                  </a:cubicBezTo>
                  <a:cubicBezTo>
                    <a:pt x="770873" y="1125097"/>
                    <a:pt x="774357" y="1118444"/>
                    <a:pt x="778476" y="1112266"/>
                  </a:cubicBezTo>
                  <a:cubicBezTo>
                    <a:pt x="793165" y="1068197"/>
                    <a:pt x="772337" y="1121472"/>
                    <a:pt x="803189" y="1075196"/>
                  </a:cubicBezTo>
                  <a:cubicBezTo>
                    <a:pt x="806802" y="1069777"/>
                    <a:pt x="806803" y="1062647"/>
                    <a:pt x="809368" y="1056661"/>
                  </a:cubicBezTo>
                  <a:cubicBezTo>
                    <a:pt x="812996" y="1048195"/>
                    <a:pt x="818490" y="1040571"/>
                    <a:pt x="821724" y="1031947"/>
                  </a:cubicBezTo>
                  <a:cubicBezTo>
                    <a:pt x="838821" y="986354"/>
                    <a:pt x="815220" y="1026259"/>
                    <a:pt x="840260" y="988698"/>
                  </a:cubicBezTo>
                  <a:cubicBezTo>
                    <a:pt x="844379" y="976341"/>
                    <a:pt x="846791" y="963278"/>
                    <a:pt x="852616" y="951628"/>
                  </a:cubicBezTo>
                  <a:cubicBezTo>
                    <a:pt x="859848" y="937164"/>
                    <a:pt x="867744" y="924286"/>
                    <a:pt x="871152" y="908380"/>
                  </a:cubicBezTo>
                  <a:cubicBezTo>
                    <a:pt x="875976" y="885865"/>
                    <a:pt x="879389" y="863071"/>
                    <a:pt x="883508" y="840417"/>
                  </a:cubicBezTo>
                  <a:cubicBezTo>
                    <a:pt x="882496" y="831305"/>
                    <a:pt x="874678" y="755666"/>
                    <a:pt x="871152" y="741563"/>
                  </a:cubicBezTo>
                  <a:cubicBezTo>
                    <a:pt x="868462" y="730804"/>
                    <a:pt x="862689" y="721055"/>
                    <a:pt x="858795" y="710671"/>
                  </a:cubicBezTo>
                  <a:cubicBezTo>
                    <a:pt x="856508" y="704573"/>
                    <a:pt x="854676" y="698314"/>
                    <a:pt x="852616" y="692136"/>
                  </a:cubicBezTo>
                  <a:cubicBezTo>
                    <a:pt x="850557" y="677720"/>
                    <a:pt x="849970" y="663016"/>
                    <a:pt x="846438" y="648888"/>
                  </a:cubicBezTo>
                  <a:cubicBezTo>
                    <a:pt x="843748" y="638129"/>
                    <a:pt x="837588" y="628517"/>
                    <a:pt x="834081" y="617996"/>
                  </a:cubicBezTo>
                  <a:cubicBezTo>
                    <a:pt x="831396" y="609940"/>
                    <a:pt x="830343" y="601415"/>
                    <a:pt x="827903" y="593282"/>
                  </a:cubicBezTo>
                  <a:cubicBezTo>
                    <a:pt x="824160" y="580806"/>
                    <a:pt x="819665" y="568569"/>
                    <a:pt x="815546" y="556212"/>
                  </a:cubicBezTo>
                  <a:cubicBezTo>
                    <a:pt x="813487" y="543855"/>
                    <a:pt x="813329" y="531026"/>
                    <a:pt x="809368" y="519142"/>
                  </a:cubicBezTo>
                  <a:cubicBezTo>
                    <a:pt x="807020" y="512098"/>
                    <a:pt x="799145" y="507719"/>
                    <a:pt x="797011" y="500607"/>
                  </a:cubicBezTo>
                  <a:cubicBezTo>
                    <a:pt x="792826" y="486658"/>
                    <a:pt x="793227" y="471723"/>
                    <a:pt x="790833" y="457358"/>
                  </a:cubicBezTo>
                  <a:cubicBezTo>
                    <a:pt x="785012" y="422431"/>
                    <a:pt x="784363" y="425592"/>
                    <a:pt x="772297" y="389396"/>
                  </a:cubicBezTo>
                  <a:cubicBezTo>
                    <a:pt x="770238" y="374980"/>
                    <a:pt x="769651" y="360275"/>
                    <a:pt x="766119" y="346147"/>
                  </a:cubicBezTo>
                  <a:cubicBezTo>
                    <a:pt x="748591" y="276032"/>
                    <a:pt x="754474" y="310738"/>
                    <a:pt x="735227" y="265828"/>
                  </a:cubicBezTo>
                  <a:cubicBezTo>
                    <a:pt x="732662" y="259842"/>
                    <a:pt x="730838" y="253555"/>
                    <a:pt x="729049" y="247293"/>
                  </a:cubicBezTo>
                  <a:cubicBezTo>
                    <a:pt x="726716" y="239128"/>
                    <a:pt x="726215" y="230385"/>
                    <a:pt x="722870" y="222580"/>
                  </a:cubicBezTo>
                  <a:cubicBezTo>
                    <a:pt x="716417" y="207523"/>
                    <a:pt x="703116" y="196646"/>
                    <a:pt x="691979" y="185509"/>
                  </a:cubicBezTo>
                  <a:cubicBezTo>
                    <a:pt x="687762" y="172858"/>
                    <a:pt x="684498" y="157652"/>
                    <a:pt x="673443" y="148439"/>
                  </a:cubicBezTo>
                  <a:cubicBezTo>
                    <a:pt x="666368" y="142543"/>
                    <a:pt x="656968" y="140201"/>
                    <a:pt x="648730" y="136082"/>
                  </a:cubicBezTo>
                  <a:cubicBezTo>
                    <a:pt x="646671" y="129904"/>
                    <a:pt x="646165" y="122966"/>
                    <a:pt x="642552" y="117547"/>
                  </a:cubicBezTo>
                  <a:cubicBezTo>
                    <a:pt x="633492" y="103958"/>
                    <a:pt x="606815" y="85041"/>
                    <a:pt x="593124" y="80477"/>
                  </a:cubicBezTo>
                  <a:cubicBezTo>
                    <a:pt x="579309" y="75872"/>
                    <a:pt x="564292" y="76358"/>
                    <a:pt x="549876" y="74298"/>
                  </a:cubicBezTo>
                  <a:cubicBezTo>
                    <a:pt x="543698" y="70179"/>
                    <a:pt x="537982" y="65263"/>
                    <a:pt x="531341" y="61942"/>
                  </a:cubicBezTo>
                  <a:cubicBezTo>
                    <a:pt x="525516" y="59029"/>
                    <a:pt x="519044" y="57634"/>
                    <a:pt x="512806" y="55763"/>
                  </a:cubicBezTo>
                  <a:cubicBezTo>
                    <a:pt x="439100" y="33651"/>
                    <a:pt x="500382" y="51117"/>
                    <a:pt x="426308" y="37228"/>
                  </a:cubicBezTo>
                  <a:cubicBezTo>
                    <a:pt x="407646" y="33729"/>
                    <a:pt x="389123" y="29476"/>
                    <a:pt x="370703" y="24871"/>
                  </a:cubicBezTo>
                  <a:cubicBezTo>
                    <a:pt x="364385" y="23291"/>
                    <a:pt x="358666" y="19126"/>
                    <a:pt x="352168" y="18693"/>
                  </a:cubicBezTo>
                  <a:cubicBezTo>
                    <a:pt x="327509" y="17049"/>
                    <a:pt x="302741" y="18693"/>
                    <a:pt x="278027" y="18693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</p:grpSp>
      <p:sp>
        <p:nvSpPr>
          <p:cNvPr id="105478" name="Metin kutusu 4"/>
          <p:cNvSpPr txBox="1">
            <a:spLocks noChangeArrowheads="1"/>
          </p:cNvSpPr>
          <p:nvPr/>
        </p:nvSpPr>
        <p:spPr bwMode="auto">
          <a:xfrm>
            <a:off x="1905000" y="6310313"/>
            <a:ext cx="594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Önceki olgunun MR  da görünümü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sp>
        <p:nvSpPr>
          <p:cNvPr id="105479" name="Metin kutusu 5"/>
          <p:cNvSpPr txBox="1">
            <a:spLocks noChangeArrowheads="1"/>
          </p:cNvSpPr>
          <p:nvPr/>
        </p:nvSpPr>
        <p:spPr bwMode="auto">
          <a:xfrm>
            <a:off x="762000" y="54864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>
                <a:solidFill>
                  <a:schemeClr val="bg1"/>
                </a:solidFill>
              </a:rPr>
              <a:t>Trachea</a:t>
            </a:r>
          </a:p>
        </p:txBody>
      </p:sp>
      <p:cxnSp>
        <p:nvCxnSpPr>
          <p:cNvPr id="10" name="Düz Bağlayıcı 9"/>
          <p:cNvCxnSpPr/>
          <p:nvPr/>
        </p:nvCxnSpPr>
        <p:spPr>
          <a:xfrm flipH="1">
            <a:off x="1143000" y="4876800"/>
            <a:ext cx="15240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81" name="Metin kutusu 9"/>
          <p:cNvSpPr txBox="1">
            <a:spLocks noChangeArrowheads="1"/>
          </p:cNvSpPr>
          <p:nvPr/>
        </p:nvSpPr>
        <p:spPr bwMode="auto">
          <a:xfrm>
            <a:off x="2819400" y="5753100"/>
            <a:ext cx="1428750" cy="369888"/>
          </a:xfrm>
          <a:prstGeom prst="rect">
            <a:avLst/>
          </a:prstGeom>
          <a:solidFill>
            <a:srgbClr val="ABABAB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>
                <a:solidFill>
                  <a:schemeClr val="bg1"/>
                </a:solidFill>
              </a:rPr>
              <a:t>Esophagus</a:t>
            </a:r>
          </a:p>
        </p:txBody>
      </p:sp>
      <p:cxnSp>
        <p:nvCxnSpPr>
          <p:cNvPr id="15" name="Düz Bağlayıcı 14"/>
          <p:cNvCxnSpPr/>
          <p:nvPr/>
        </p:nvCxnSpPr>
        <p:spPr>
          <a:xfrm>
            <a:off x="2286000" y="5715000"/>
            <a:ext cx="533400" cy="1412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83" name="Metin kutusu 13"/>
          <p:cNvSpPr txBox="1">
            <a:spLocks noChangeArrowheads="1"/>
          </p:cNvSpPr>
          <p:nvPr/>
        </p:nvSpPr>
        <p:spPr bwMode="auto">
          <a:xfrm>
            <a:off x="6045200" y="4267200"/>
            <a:ext cx="561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>
                <a:solidFill>
                  <a:schemeClr val="bg1"/>
                </a:solidFill>
              </a:rPr>
              <a:t>Tm</a:t>
            </a:r>
          </a:p>
        </p:txBody>
      </p:sp>
      <p:sp>
        <p:nvSpPr>
          <p:cNvPr id="105484" name="Metin kutusu 1"/>
          <p:cNvSpPr txBox="1">
            <a:spLocks noChangeArrowheads="1"/>
          </p:cNvSpPr>
          <p:nvPr/>
        </p:nvSpPr>
        <p:spPr bwMode="auto">
          <a:xfrm>
            <a:off x="1493838" y="4360863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>
                <a:solidFill>
                  <a:schemeClr val="bg1"/>
                </a:solidFill>
              </a:rPr>
              <a:t>Tm</a:t>
            </a:r>
          </a:p>
        </p:txBody>
      </p:sp>
      <p:pic>
        <p:nvPicPr>
          <p:cNvPr id="16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Documents and Settings\user\Desktop\Yeni Klasör\Resim 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6863"/>
            <a:ext cx="7456488" cy="55927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6781800" y="6313488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8F51B95-D7B7-45AF-A0DE-F1E898661668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86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106500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337300"/>
            <a:ext cx="4572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Metin kutusu 1"/>
          <p:cNvSpPr txBox="1">
            <a:spLocks noChangeArrowheads="1"/>
          </p:cNvSpPr>
          <p:nvPr/>
        </p:nvSpPr>
        <p:spPr bwMode="auto">
          <a:xfrm>
            <a:off x="609600" y="6030913"/>
            <a:ext cx="822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r-TR" altLang="tr-TR" sz="1600" b="0" dirty="0" err="1" smtClean="0">
                <a:solidFill>
                  <a:schemeClr val="bg1"/>
                </a:solidFill>
              </a:rPr>
              <a:t>özofagus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kanserli hastada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servikal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>
                <a:solidFill>
                  <a:schemeClr val="bg1"/>
                </a:solidFill>
              </a:rPr>
              <a:t>sempatik </a:t>
            </a:r>
            <a:r>
              <a:rPr lang="tr-TR" altLang="tr-TR" sz="1600" b="0" dirty="0" err="1">
                <a:solidFill>
                  <a:schemeClr val="bg1"/>
                </a:solidFill>
              </a:rPr>
              <a:t>ganglion</a:t>
            </a:r>
            <a:r>
              <a:rPr lang="tr-TR" altLang="tr-TR" sz="1600" b="0" dirty="0">
                <a:solidFill>
                  <a:schemeClr val="bg1"/>
                </a:solidFill>
              </a:rPr>
              <a:t> 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metastazına bağlı gelişen 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1600" b="0" dirty="0" err="1" smtClean="0">
                <a:solidFill>
                  <a:srgbClr val="66FF33"/>
                </a:solidFill>
              </a:rPr>
              <a:t>Claude</a:t>
            </a:r>
            <a:r>
              <a:rPr lang="tr-TR" altLang="tr-TR" sz="1600" b="0" dirty="0" smtClean="0">
                <a:solidFill>
                  <a:srgbClr val="66FF33"/>
                </a:solidFill>
              </a:rPr>
              <a:t>-Bernard-</a:t>
            </a:r>
            <a:r>
              <a:rPr lang="tr-TR" altLang="tr-TR" sz="1600" b="0" dirty="0" err="1" smtClean="0">
                <a:solidFill>
                  <a:srgbClr val="66FF33"/>
                </a:solidFill>
              </a:rPr>
              <a:t>Horner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sendromu (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Myosis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>
                <a:solidFill>
                  <a:schemeClr val="bg1"/>
                </a:solidFill>
              </a:rPr>
              <a:t>–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Ptosis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>
                <a:solidFill>
                  <a:schemeClr val="bg1"/>
                </a:solidFill>
              </a:rPr>
              <a:t>–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Enopthalmus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)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048000" y="1752600"/>
            <a:ext cx="1828800" cy="16764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535488" cy="55911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3 Metin kutusu"/>
          <p:cNvSpPr txBox="1">
            <a:spLocks noChangeArrowheads="1"/>
          </p:cNvSpPr>
          <p:nvPr/>
        </p:nvSpPr>
        <p:spPr bwMode="auto">
          <a:xfrm>
            <a:off x="511175" y="6073775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0" dirty="0" smtClean="0">
                <a:solidFill>
                  <a:schemeClr val="bg1"/>
                </a:solidFill>
              </a:rPr>
              <a:t>Baryumlu pasaj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grafisinde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mediastinal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tümörün 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torakal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800" b="0" dirty="0" err="1" smtClean="0">
                <a:solidFill>
                  <a:schemeClr val="bg1"/>
                </a:solidFill>
              </a:rPr>
              <a:t>özofagusa</a:t>
            </a:r>
            <a:r>
              <a:rPr lang="tr-TR" altLang="tr-TR" sz="1800" b="0" dirty="0" smtClean="0">
                <a:solidFill>
                  <a:schemeClr val="bg1"/>
                </a:solidFill>
              </a:rPr>
              <a:t> basısı</a:t>
            </a:r>
            <a:endParaRPr lang="tr-TR" altLang="tr-TR" sz="1800" b="0" dirty="0">
              <a:solidFill>
                <a:schemeClr val="bg1"/>
              </a:solidFill>
            </a:endParaRPr>
          </a:p>
        </p:txBody>
      </p:sp>
      <p:grpSp>
        <p:nvGrpSpPr>
          <p:cNvPr id="3" name="Grup 2"/>
          <p:cNvGrpSpPr>
            <a:grpSpLocks/>
          </p:cNvGrpSpPr>
          <p:nvPr/>
        </p:nvGrpSpPr>
        <p:grpSpPr bwMode="auto">
          <a:xfrm>
            <a:off x="3667125" y="1671638"/>
            <a:ext cx="1497013" cy="1676400"/>
            <a:chOff x="3667125" y="1671638"/>
            <a:chExt cx="1497013" cy="1676400"/>
          </a:xfrm>
        </p:grpSpPr>
        <p:sp>
          <p:nvSpPr>
            <p:cNvPr id="158" name="157 Bulut"/>
            <p:cNvSpPr/>
            <p:nvPr/>
          </p:nvSpPr>
          <p:spPr>
            <a:xfrm rot="554849">
              <a:off x="3792538" y="1671638"/>
              <a:ext cx="1371600" cy="1676400"/>
            </a:xfrm>
            <a:prstGeom prst="cloud">
              <a:avLst/>
            </a:prstGeom>
            <a:blipFill>
              <a:blip r:embed="rId3" cstate="print"/>
              <a:tile tx="0" ty="0" sx="100000" sy="100000" flip="none" algn="tl"/>
            </a:blip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tr-TR"/>
            </a:p>
          </p:txBody>
        </p:sp>
        <p:grpSp>
          <p:nvGrpSpPr>
            <p:cNvPr id="107528" name="Grup 1"/>
            <p:cNvGrpSpPr>
              <a:grpSpLocks/>
            </p:cNvGrpSpPr>
            <p:nvPr/>
          </p:nvGrpSpPr>
          <p:grpSpPr bwMode="auto">
            <a:xfrm>
              <a:off x="3667125" y="2105025"/>
              <a:ext cx="457200" cy="838200"/>
              <a:chOff x="3276600" y="2133600"/>
              <a:chExt cx="457200" cy="838200"/>
            </a:xfrm>
          </p:grpSpPr>
          <p:cxnSp>
            <p:nvCxnSpPr>
              <p:cNvPr id="165" name="164 Düz Ok Bağlayıcısı"/>
              <p:cNvCxnSpPr/>
              <p:nvPr/>
            </p:nvCxnSpPr>
            <p:spPr>
              <a:xfrm flipH="1">
                <a:off x="3276600" y="2514600"/>
                <a:ext cx="381000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167 Düz Ok Bağlayıcısı"/>
              <p:cNvCxnSpPr/>
              <p:nvPr/>
            </p:nvCxnSpPr>
            <p:spPr>
              <a:xfrm flipH="1" flipV="1">
                <a:off x="3429000" y="2133600"/>
                <a:ext cx="304800" cy="76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169 Düz Ok Bağlayıcısı"/>
              <p:cNvCxnSpPr/>
              <p:nvPr/>
            </p:nvCxnSpPr>
            <p:spPr>
              <a:xfrm flipH="1">
                <a:off x="3352800" y="2895600"/>
                <a:ext cx="228600" cy="76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397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EC39062D-2EE8-4827-8C8A-28CB8D36A0E3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87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12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428625"/>
            <a:ext cx="2690812" cy="60198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3771999" y="5334000"/>
            <a:ext cx="53575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tr-TR" altLang="tr-TR" sz="1800" b="0" dirty="0" err="1" smtClean="0">
                <a:solidFill>
                  <a:schemeClr val="bg1"/>
                </a:solidFill>
                <a:latin typeface="+mn-lt"/>
              </a:rPr>
              <a:t>Squamokolumnar</a:t>
            </a:r>
            <a:r>
              <a:rPr lang="tr-TR" altLang="tr-TR" sz="1800" b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tr-TR" altLang="tr-TR" sz="1800" b="0" dirty="0">
                <a:solidFill>
                  <a:schemeClr val="bg1"/>
                </a:solidFill>
                <a:latin typeface="+mn-lt"/>
              </a:rPr>
              <a:t>bileşkede </a:t>
            </a:r>
            <a:r>
              <a:rPr lang="tr-TR" altLang="tr-TR" sz="1800" b="0" dirty="0" err="1" smtClean="0">
                <a:solidFill>
                  <a:schemeClr val="bg1"/>
                </a:solidFill>
                <a:latin typeface="+mn-lt"/>
              </a:rPr>
              <a:t>Schatzki</a:t>
            </a:r>
            <a:r>
              <a:rPr lang="tr-TR" altLang="tr-TR" sz="1800" b="0" dirty="0" smtClean="0">
                <a:solidFill>
                  <a:schemeClr val="bg1"/>
                </a:solidFill>
                <a:latin typeface="+mn-lt"/>
              </a:rPr>
              <a:t> halkası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tr-TR" altLang="tr-TR" sz="1400" b="0" dirty="0" smtClean="0">
                <a:solidFill>
                  <a:schemeClr val="bg1"/>
                </a:solidFill>
                <a:latin typeface="+mn-lt"/>
              </a:rPr>
              <a:t>(Genellikle </a:t>
            </a:r>
            <a:r>
              <a:rPr lang="tr-TR" altLang="tr-TR" sz="1400" b="0" dirty="0" err="1" smtClean="0">
                <a:solidFill>
                  <a:schemeClr val="bg1"/>
                </a:solidFill>
                <a:latin typeface="+mn-lt"/>
              </a:rPr>
              <a:t>hiatal</a:t>
            </a:r>
            <a:r>
              <a:rPr lang="tr-TR" altLang="tr-TR" sz="1400" b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  <a:latin typeface="+mn-lt"/>
              </a:rPr>
              <a:t>herni</a:t>
            </a:r>
            <a:r>
              <a:rPr lang="tr-TR" altLang="tr-TR" sz="1400" b="0" dirty="0" smtClean="0">
                <a:solidFill>
                  <a:schemeClr val="bg1"/>
                </a:solidFill>
                <a:latin typeface="+mn-lt"/>
              </a:rPr>
              <a:t> ve </a:t>
            </a:r>
            <a:r>
              <a:rPr lang="tr-TR" altLang="tr-TR" sz="1400" b="0" dirty="0" err="1" smtClean="0">
                <a:solidFill>
                  <a:schemeClr val="bg1"/>
                </a:solidFill>
                <a:latin typeface="+mn-lt"/>
              </a:rPr>
              <a:t>gastroözofagial</a:t>
            </a:r>
            <a:r>
              <a:rPr lang="tr-TR" altLang="tr-TR" sz="1400" b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  <a:latin typeface="+mn-lt"/>
              </a:rPr>
              <a:t>reflü</a:t>
            </a:r>
            <a:r>
              <a:rPr lang="tr-TR" altLang="tr-TR" sz="1400" b="0" dirty="0" smtClean="0">
                <a:solidFill>
                  <a:schemeClr val="bg1"/>
                </a:solidFill>
                <a:latin typeface="+mn-lt"/>
              </a:rPr>
              <a:t> ile birlikte bulunur)</a:t>
            </a:r>
          </a:p>
        </p:txBody>
      </p:sp>
      <p:sp>
        <p:nvSpPr>
          <p:cNvPr id="108549" name="Line 5"/>
          <p:cNvSpPr>
            <a:spLocks noChangeShapeType="1"/>
          </p:cNvSpPr>
          <p:nvPr/>
        </p:nvSpPr>
        <p:spPr bwMode="auto">
          <a:xfrm>
            <a:off x="1829017" y="5334000"/>
            <a:ext cx="582743" cy="891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0423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858000" y="638175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4A588946-D10F-4CEE-A3F0-02FAD235E2BC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88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pic>
        <p:nvPicPr>
          <p:cNvPr id="9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 descr="Tu1614 Abdominal Compression During Endoscopy (the Bolster Technique)  Demonstrates Hidden Schatzki Rings - Gastrointestinal Endoscop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8625"/>
            <a:ext cx="4533143" cy="356607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6"/>
          <p:cNvSpPr>
            <a:spLocks noChangeShapeType="1"/>
          </p:cNvSpPr>
          <p:nvPr/>
        </p:nvSpPr>
        <p:spPr bwMode="auto">
          <a:xfrm flipH="1">
            <a:off x="4691434" y="2852936"/>
            <a:ext cx="418728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5436096" y="657429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800" b="0" dirty="0" smtClean="0">
                <a:solidFill>
                  <a:schemeClr val="bg1"/>
                </a:solidFill>
              </a:rPr>
              <a:t>(1) https</a:t>
            </a:r>
            <a:r>
              <a:rPr lang="tr-TR" sz="800" b="0" dirty="0">
                <a:solidFill>
                  <a:schemeClr val="bg1"/>
                </a:solidFill>
              </a:rPr>
              <a:t>://www.giejournal.org/article/S0016-5107(15)02026-X/fulltext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8181328" y="42862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>
                <a:solidFill>
                  <a:schemeClr val="bg1"/>
                </a:solidFill>
              </a:rPr>
              <a:t>1</a:t>
            </a:r>
            <a:endParaRPr lang="tr-T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5"/>
          <p:cNvSpPr txBox="1">
            <a:spLocks noChangeArrowheads="1"/>
          </p:cNvSpPr>
          <p:nvPr/>
        </p:nvSpPr>
        <p:spPr bwMode="auto">
          <a:xfrm>
            <a:off x="4856163" y="5783794"/>
            <a:ext cx="4287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Radyoterapi sonrasında oluşan </a:t>
            </a:r>
            <a:r>
              <a:rPr lang="tr-TR" altLang="tr-TR" sz="1600" b="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striktür</a:t>
            </a:r>
            <a:r>
              <a:rPr lang="tr-TR" altLang="tr-TR" sz="1600" b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tr-TR" altLang="tr-TR" sz="1600" b="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9571" name="Picture 6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377825"/>
            <a:ext cx="3783012" cy="2868613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2" name="Text Box 7"/>
          <p:cNvSpPr txBox="1">
            <a:spLocks noChangeArrowheads="1"/>
          </p:cNvSpPr>
          <p:nvPr/>
        </p:nvSpPr>
        <p:spPr bwMode="auto">
          <a:xfrm>
            <a:off x="1227138" y="1798638"/>
            <a:ext cx="974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>
                <a:latin typeface="Times New Roman" panose="02020603050405020304" pitchFamily="18" charset="0"/>
              </a:rPr>
              <a:t>Fibrosis</a:t>
            </a:r>
          </a:p>
        </p:txBody>
      </p:sp>
      <p:sp>
        <p:nvSpPr>
          <p:cNvPr id="61445" name="1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835775" y="6381750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9B01D08-61B8-400B-BAA7-774778707844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89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sp>
        <p:nvSpPr>
          <p:cNvPr id="109575" name="Metin kutusu 1"/>
          <p:cNvSpPr txBox="1">
            <a:spLocks noChangeArrowheads="1"/>
          </p:cNvSpPr>
          <p:nvPr/>
        </p:nvSpPr>
        <p:spPr bwMode="auto">
          <a:xfrm>
            <a:off x="1227138" y="3344347"/>
            <a:ext cx="2438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600" b="0" dirty="0" smtClean="0">
                <a:solidFill>
                  <a:schemeClr val="bg1"/>
                </a:solidFill>
              </a:rPr>
              <a:t>Histolojik görünüm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pic>
        <p:nvPicPr>
          <p:cNvPr id="109576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373063"/>
            <a:ext cx="3240087" cy="51895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Düz Ok Bağlayıcısı 6"/>
          <p:cNvCxnSpPr>
            <a:endCxn id="109571" idx="3"/>
          </p:cNvCxnSpPr>
          <p:nvPr/>
        </p:nvCxnSpPr>
        <p:spPr>
          <a:xfrm flipH="1" flipV="1">
            <a:off x="4257675" y="1811338"/>
            <a:ext cx="1914525" cy="93186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78" name="14 Metin kutusu"/>
          <p:cNvSpPr txBox="1">
            <a:spLocks noChangeArrowheads="1"/>
          </p:cNvSpPr>
          <p:nvPr/>
        </p:nvSpPr>
        <p:spPr bwMode="auto">
          <a:xfrm>
            <a:off x="179512" y="4427271"/>
            <a:ext cx="4749601" cy="1569660"/>
          </a:xfrm>
          <a:prstGeom prst="rect">
            <a:avLst/>
          </a:prstGeom>
          <a:noFill/>
          <a:ln w="31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 smtClean="0">
                <a:solidFill>
                  <a:schemeClr val="bg1"/>
                </a:solidFill>
              </a:rPr>
              <a:t>Radyasyon dozuna bağlı oluşabilecek hasar;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6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>
                <a:solidFill>
                  <a:schemeClr val="bg1"/>
                </a:solidFill>
              </a:rPr>
              <a:t>&gt;30 </a:t>
            </a:r>
            <a:r>
              <a:rPr lang="tr-TR" altLang="tr-TR" sz="1600" b="0" dirty="0" err="1">
                <a:solidFill>
                  <a:schemeClr val="bg1"/>
                </a:solidFill>
              </a:rPr>
              <a:t>Gy</a:t>
            </a:r>
            <a:r>
              <a:rPr lang="tr-TR" altLang="tr-TR" sz="1600" b="0" dirty="0">
                <a:solidFill>
                  <a:schemeClr val="bg1"/>
                </a:solidFill>
              </a:rPr>
              <a:t> -- 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Nonspesifik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inflamasyon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veya normal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>
                <a:solidFill>
                  <a:schemeClr val="bg1"/>
                </a:solidFill>
              </a:rPr>
              <a:t>&gt;40 </a:t>
            </a:r>
            <a:r>
              <a:rPr lang="tr-TR" altLang="tr-TR" sz="1600" b="0" dirty="0" err="1">
                <a:solidFill>
                  <a:schemeClr val="bg1"/>
                </a:solidFill>
              </a:rPr>
              <a:t>Gy</a:t>
            </a:r>
            <a:r>
              <a:rPr lang="tr-TR" altLang="tr-TR" sz="1600" b="0" dirty="0">
                <a:solidFill>
                  <a:schemeClr val="bg1"/>
                </a:solidFill>
              </a:rPr>
              <a:t> --  </a:t>
            </a:r>
            <a:r>
              <a:rPr lang="tr-TR" altLang="tr-TR" sz="1600" b="0" dirty="0" err="1">
                <a:solidFill>
                  <a:schemeClr val="bg1"/>
                </a:solidFill>
              </a:rPr>
              <a:t>Retrosternal</a:t>
            </a:r>
            <a:r>
              <a:rPr lang="tr-TR" altLang="tr-TR" sz="1600" b="0" dirty="0">
                <a:solidFill>
                  <a:schemeClr val="bg1"/>
                </a:solidFill>
              </a:rPr>
              <a:t>  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yanma ve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özofajit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>
                <a:solidFill>
                  <a:schemeClr val="bg1"/>
                </a:solidFill>
              </a:rPr>
              <a:t>&gt;50 </a:t>
            </a:r>
            <a:r>
              <a:rPr lang="tr-TR" altLang="tr-TR" sz="1600" b="0" dirty="0" err="1">
                <a:solidFill>
                  <a:schemeClr val="bg1"/>
                </a:solidFill>
              </a:rPr>
              <a:t>Gy</a:t>
            </a:r>
            <a:r>
              <a:rPr lang="tr-TR" altLang="tr-TR" sz="1600" b="0" dirty="0">
                <a:solidFill>
                  <a:schemeClr val="bg1"/>
                </a:solidFill>
              </a:rPr>
              <a:t> -- 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Siddetli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özofajit</a:t>
            </a:r>
            <a:endParaRPr lang="tr-TR" altLang="tr-TR" sz="16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0" dirty="0">
                <a:solidFill>
                  <a:schemeClr val="bg1"/>
                </a:solidFill>
              </a:rPr>
              <a:t>&gt;60 </a:t>
            </a:r>
            <a:r>
              <a:rPr lang="tr-TR" altLang="tr-TR" sz="1600" b="0" dirty="0" err="1">
                <a:solidFill>
                  <a:schemeClr val="bg1"/>
                </a:solidFill>
              </a:rPr>
              <a:t>Gy</a:t>
            </a:r>
            <a:r>
              <a:rPr lang="tr-TR" altLang="tr-TR" sz="1600" b="0" dirty="0">
                <a:solidFill>
                  <a:schemeClr val="bg1"/>
                </a:solidFill>
              </a:rPr>
              <a:t> -- 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Striktür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ve fistül</a:t>
            </a:r>
            <a:endParaRPr lang="tr-TR" altLang="tr-TR" sz="1600" b="0" dirty="0">
              <a:solidFill>
                <a:schemeClr val="bg1"/>
              </a:solidFill>
            </a:endParaRPr>
          </a:p>
        </p:txBody>
      </p:sp>
      <p:pic>
        <p:nvPicPr>
          <p:cNvPr id="11" name="Picture 16" descr="CTF_Logo_tp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ext Box 8"/>
          <p:cNvSpPr txBox="1">
            <a:spLocks noChangeArrowheads="1"/>
          </p:cNvSpPr>
          <p:nvPr/>
        </p:nvSpPr>
        <p:spPr bwMode="auto">
          <a:xfrm rot="-3795523">
            <a:off x="5015707" y="3226593"/>
            <a:ext cx="8636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tr-TR">
                <a:solidFill>
                  <a:srgbClr val="00FF00"/>
                </a:solidFill>
                <a:latin typeface="Comic Sans MS" pitchFamily="66" charset="0"/>
              </a:rPr>
              <a:t>HCL</a:t>
            </a:r>
          </a:p>
        </p:txBody>
      </p:sp>
      <p:sp>
        <p:nvSpPr>
          <p:cNvPr id="1038" name="Rectangle 27"/>
          <p:cNvSpPr>
            <a:spLocks noChangeArrowheads="1"/>
          </p:cNvSpPr>
          <p:nvPr/>
        </p:nvSpPr>
        <p:spPr bwMode="auto">
          <a:xfrm>
            <a:off x="1047750" y="146050"/>
            <a:ext cx="77898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tr-TR" sz="2400">
              <a:solidFill>
                <a:srgbClr val="FFFF00"/>
              </a:solidFill>
            </a:endParaRPr>
          </a:p>
        </p:txBody>
      </p:sp>
      <p:sp>
        <p:nvSpPr>
          <p:cNvPr id="1039" name="3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704013" y="6345238"/>
            <a:ext cx="2133600" cy="476250"/>
          </a:xfrm>
          <a:noFill/>
        </p:spPr>
        <p:txBody>
          <a:bodyPr/>
          <a:lstStyle/>
          <a:p>
            <a:fld id="{1AEC4BAE-06EA-4849-8C6E-0184F2264234}" type="slidenum">
              <a:rPr lang="tr-TR" smtClean="0">
                <a:solidFill>
                  <a:schemeClr val="bg1"/>
                </a:solidFill>
              </a:rPr>
              <a:pPr/>
              <a:t>9</a:t>
            </a:fld>
            <a:endParaRPr lang="tr-TR" dirty="0" smtClean="0">
              <a:solidFill>
                <a:schemeClr val="bg1"/>
              </a:solidFill>
            </a:endParaRPr>
          </a:p>
        </p:txBody>
      </p:sp>
      <p:sp>
        <p:nvSpPr>
          <p:cNvPr id="1041" name="Rectangle 27"/>
          <p:cNvSpPr>
            <a:spLocks noChangeArrowheads="1"/>
          </p:cNvSpPr>
          <p:nvPr/>
        </p:nvSpPr>
        <p:spPr bwMode="auto">
          <a:xfrm>
            <a:off x="827584" y="103996"/>
            <a:ext cx="77898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2400" b="0" dirty="0" err="1">
                <a:solidFill>
                  <a:srgbClr val="FFE05D"/>
                </a:solidFill>
              </a:rPr>
              <a:t>Gastroözofageal</a:t>
            </a:r>
            <a:r>
              <a:rPr lang="tr-TR" sz="2400" b="0" dirty="0">
                <a:solidFill>
                  <a:srgbClr val="FFE05D"/>
                </a:solidFill>
              </a:rPr>
              <a:t> </a:t>
            </a:r>
            <a:r>
              <a:rPr lang="tr-TR" sz="2400" b="0" dirty="0" err="1">
                <a:solidFill>
                  <a:srgbClr val="FFE05D"/>
                </a:solidFill>
              </a:rPr>
              <a:t>reflü</a:t>
            </a:r>
            <a:r>
              <a:rPr lang="tr-TR" sz="2400" b="0" dirty="0">
                <a:solidFill>
                  <a:srgbClr val="FFE05D"/>
                </a:solidFill>
              </a:rPr>
              <a:t> nedir ?</a:t>
            </a:r>
          </a:p>
        </p:txBody>
      </p:sp>
      <p:pic>
        <p:nvPicPr>
          <p:cNvPr id="29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86" y="1011238"/>
            <a:ext cx="4371975" cy="5334000"/>
          </a:xfrm>
          <a:prstGeom prst="rect">
            <a:avLst/>
          </a:prstGeom>
        </p:spPr>
      </p:pic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269443" y="1274293"/>
            <a:ext cx="2362200" cy="2743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tr-TR" b="0" dirty="0">
                <a:solidFill>
                  <a:schemeClr val="bg1"/>
                </a:solidFill>
              </a:rPr>
              <a:t>Mide içeriğinin </a:t>
            </a:r>
            <a:r>
              <a:rPr lang="tr-TR" b="0" dirty="0" err="1">
                <a:solidFill>
                  <a:schemeClr val="bg1"/>
                </a:solidFill>
              </a:rPr>
              <a:t>özofagusa</a:t>
            </a:r>
            <a:r>
              <a:rPr lang="tr-TR" b="0" dirty="0">
                <a:solidFill>
                  <a:schemeClr val="bg1"/>
                </a:solidFill>
              </a:rPr>
              <a:t>  geri kaçmasıdır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tr-TR" b="0" dirty="0">
                <a:solidFill>
                  <a:schemeClr val="bg1"/>
                </a:solidFill>
              </a:rPr>
              <a:t>Normalde </a:t>
            </a:r>
            <a:r>
              <a:rPr lang="tr-TR" b="0" dirty="0" err="1">
                <a:solidFill>
                  <a:schemeClr val="bg1"/>
                </a:solidFill>
              </a:rPr>
              <a:t>postprandial</a:t>
            </a:r>
            <a:r>
              <a:rPr lang="tr-TR" b="0" dirty="0">
                <a:solidFill>
                  <a:schemeClr val="bg1"/>
                </a:solidFill>
              </a:rPr>
              <a:t>  dönemde  görülebilen fizyolojik bir olaydır</a:t>
            </a: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6228184" y="4637088"/>
            <a:ext cx="2810500" cy="1946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tr-TR" b="0" dirty="0" smtClean="0">
                <a:solidFill>
                  <a:schemeClr val="bg1"/>
                </a:solidFill>
              </a:rPr>
              <a:t>      Ne </a:t>
            </a:r>
            <a:r>
              <a:rPr lang="tr-TR" b="0" dirty="0">
                <a:solidFill>
                  <a:schemeClr val="bg1"/>
                </a:solidFill>
              </a:rPr>
              <a:t>zaman GÖRH ?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tr-TR" sz="2000" b="0" dirty="0">
                <a:solidFill>
                  <a:schemeClr val="bg1"/>
                </a:solidFill>
              </a:rPr>
              <a:t>     </a:t>
            </a:r>
            <a:r>
              <a:rPr lang="tr-TR" b="0" dirty="0" err="1">
                <a:solidFill>
                  <a:schemeClr val="bg1"/>
                </a:solidFill>
              </a:rPr>
              <a:t>Özofagusta</a:t>
            </a:r>
            <a:r>
              <a:rPr lang="tr-TR" sz="2000" b="0" dirty="0">
                <a:solidFill>
                  <a:schemeClr val="bg1"/>
                </a:solidFill>
              </a:rPr>
              <a:t> y</a:t>
            </a:r>
            <a:r>
              <a:rPr lang="tr-TR" b="0" dirty="0">
                <a:solidFill>
                  <a:schemeClr val="bg1"/>
                </a:solidFill>
              </a:rPr>
              <a:t>apısal değişiklikler ve yaşam kalitesini etkileyen semptomlar oluşturduğunda</a:t>
            </a:r>
          </a:p>
        </p:txBody>
      </p:sp>
    </p:spTree>
    <p:extLst>
      <p:ext uri="{BB962C8B-B14F-4D97-AF65-F5344CB8AC3E}">
        <p14:creationId xmlns:p14="http://schemas.microsoft.com/office/powerpoint/2010/main" val="19943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IMG_06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395288"/>
            <a:ext cx="7577137" cy="56832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827584" y="6174908"/>
            <a:ext cx="77349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altLang="tr-TR" sz="1600" b="0" dirty="0" smtClean="0">
                <a:solidFill>
                  <a:schemeClr val="bg1"/>
                </a:solidFill>
              </a:rPr>
              <a:t>Baryumlu pasaj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grafisinde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distal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özofagusta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bağlı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peptik</a:t>
            </a:r>
            <a:r>
              <a:rPr lang="tr-TR" altLang="tr-TR" sz="16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600" b="0" dirty="0" err="1" smtClean="0">
                <a:solidFill>
                  <a:schemeClr val="bg1"/>
                </a:solidFill>
              </a:rPr>
              <a:t>striktür</a:t>
            </a:r>
            <a:endParaRPr lang="en-US" altLang="tr-TR" sz="1600" b="0" dirty="0">
              <a:solidFill>
                <a:schemeClr val="bg1"/>
              </a:solidFill>
            </a:endParaRPr>
          </a:p>
        </p:txBody>
      </p:sp>
      <p:sp>
        <p:nvSpPr>
          <p:cNvPr id="62468" name="15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858000" y="6392863"/>
            <a:ext cx="213360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614D3618-51A9-4B6E-A84F-55D4956C560E}" type="slidenum">
              <a:rPr lang="en-US" altLang="tr-TR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  <a:defRPr/>
              </a:pPr>
              <a:t>90</a:t>
            </a:fld>
            <a:endParaRPr lang="en-US" altLang="tr-TR" sz="1400" smtClean="0">
              <a:solidFill>
                <a:schemeClr val="bg1"/>
              </a:solidFill>
            </a:endParaRPr>
          </a:p>
        </p:txBody>
      </p:sp>
      <p:sp>
        <p:nvSpPr>
          <p:cNvPr id="153" name="152 Sol Ok"/>
          <p:cNvSpPr/>
          <p:nvPr/>
        </p:nvSpPr>
        <p:spPr>
          <a:xfrm rot="19140000">
            <a:off x="1827213" y="3890963"/>
            <a:ext cx="311150" cy="173037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54" name="153 Sol Ok"/>
          <p:cNvSpPr/>
          <p:nvPr/>
        </p:nvSpPr>
        <p:spPr>
          <a:xfrm rot="19140000">
            <a:off x="4189413" y="3967163"/>
            <a:ext cx="311150" cy="173037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55" name="154 Sol Ok"/>
          <p:cNvSpPr/>
          <p:nvPr/>
        </p:nvSpPr>
        <p:spPr>
          <a:xfrm rot="19140000">
            <a:off x="7161213" y="3814763"/>
            <a:ext cx="311150" cy="173037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r-TR"/>
          </a:p>
        </p:txBody>
      </p:sp>
      <p:sp>
        <p:nvSpPr>
          <p:cNvPr id="110600" name="155 Metin kutusu"/>
          <p:cNvSpPr txBox="1">
            <a:spLocks noChangeArrowheads="1"/>
          </p:cNvSpPr>
          <p:nvPr/>
        </p:nvSpPr>
        <p:spPr bwMode="auto">
          <a:xfrm>
            <a:off x="3581400" y="22098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E</a:t>
            </a:r>
          </a:p>
        </p:txBody>
      </p:sp>
      <p:sp>
        <p:nvSpPr>
          <p:cNvPr id="110601" name="156 Metin kutusu"/>
          <p:cNvSpPr txBox="1">
            <a:spLocks noChangeArrowheads="1"/>
          </p:cNvSpPr>
          <p:nvPr/>
        </p:nvSpPr>
        <p:spPr bwMode="auto">
          <a:xfrm>
            <a:off x="4953000" y="52578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/>
              <a:t>S</a:t>
            </a:r>
          </a:p>
        </p:txBody>
      </p:sp>
      <p:pic>
        <p:nvPicPr>
          <p:cNvPr id="11" name="Picture 16" descr="CTF_Logo_tp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56" y="1670102"/>
            <a:ext cx="3027651" cy="295996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70686"/>
            <a:ext cx="2902814" cy="2970497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13557" y="224221"/>
            <a:ext cx="8229600" cy="538162"/>
          </a:xfrm>
        </p:spPr>
        <p:txBody>
          <a:bodyPr/>
          <a:lstStyle/>
          <a:p>
            <a:pPr eaLnBrk="1" hangingPunct="1"/>
            <a:r>
              <a:rPr lang="tr-TR" sz="1800" dirty="0" smtClean="0">
                <a:solidFill>
                  <a:srgbClr val="FFC91D"/>
                </a:solidFill>
              </a:rPr>
              <a:t>ÖZOFAGİAL DİSFAJİYE YAKLAŞIM</a:t>
            </a:r>
            <a:endParaRPr lang="en-US" sz="1800" dirty="0" smtClean="0">
              <a:solidFill>
                <a:srgbClr val="FFC91D"/>
              </a:solidFill>
            </a:endParaRP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059490" y="3557718"/>
            <a:ext cx="976312" cy="276999"/>
          </a:xfrm>
          <a:prstGeom prst="rect">
            <a:avLst/>
          </a:prstGeom>
          <a:solidFill>
            <a:srgbClr val="081C5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 dirty="0">
                <a:solidFill>
                  <a:schemeClr val="bg1"/>
                </a:solidFill>
              </a:rPr>
              <a:t>Yaş </a:t>
            </a:r>
            <a:r>
              <a:rPr lang="tr-TR" sz="1200" b="0" dirty="0" smtClean="0">
                <a:solidFill>
                  <a:schemeClr val="bg1"/>
                </a:solidFill>
              </a:rPr>
              <a:t>&gt;40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526008" y="1870192"/>
            <a:ext cx="3124200" cy="30777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 b="0" dirty="0">
                <a:solidFill>
                  <a:schemeClr val="bg1"/>
                </a:solidFill>
              </a:rPr>
              <a:t>Katı &amp; Sıvı gıdalarla </a:t>
            </a:r>
            <a:r>
              <a:rPr lang="tr-TR" sz="1400" b="0" dirty="0" err="1">
                <a:solidFill>
                  <a:schemeClr val="bg1"/>
                </a:solidFill>
              </a:rPr>
              <a:t>disfaji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7124452" y="3564068"/>
            <a:ext cx="838200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Asit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5950496" y="3561903"/>
            <a:ext cx="914400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Ring ve web 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4533900" y="3600737"/>
            <a:ext cx="1239838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Yabancı             cisim / İlaçlara bağlı  özofajit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1022423" y="5807275"/>
            <a:ext cx="2213447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Baryumlu pasaj grafisi  Manometri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3081411" y="4997650"/>
            <a:ext cx="1761011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 dirty="0" err="1">
                <a:solidFill>
                  <a:schemeClr val="bg1"/>
                </a:solidFill>
              </a:rPr>
              <a:t>Özofagial</a:t>
            </a:r>
            <a:r>
              <a:rPr lang="tr-TR" sz="1200" b="0" dirty="0">
                <a:solidFill>
                  <a:schemeClr val="bg1"/>
                </a:solidFill>
              </a:rPr>
              <a:t> spazm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75786" name="Text Box 10"/>
          <p:cNvSpPr txBox="1">
            <a:spLocks noChangeArrowheads="1"/>
          </p:cNvSpPr>
          <p:nvPr/>
        </p:nvSpPr>
        <p:spPr bwMode="auto">
          <a:xfrm>
            <a:off x="1324049" y="5004000"/>
            <a:ext cx="1600200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Skleroderma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87" name="Text Box 11"/>
          <p:cNvSpPr txBox="1">
            <a:spLocks noChangeArrowheads="1"/>
          </p:cNvSpPr>
          <p:nvPr/>
        </p:nvSpPr>
        <p:spPr bwMode="auto">
          <a:xfrm>
            <a:off x="90561" y="5000825"/>
            <a:ext cx="1152525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Achalasia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1606624" y="4135637"/>
            <a:ext cx="744537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GÖR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89" name="Text Box 13"/>
          <p:cNvSpPr txBox="1">
            <a:spLocks noChangeArrowheads="1"/>
          </p:cNvSpPr>
          <p:nvPr/>
        </p:nvSpPr>
        <p:spPr bwMode="auto">
          <a:xfrm>
            <a:off x="71511" y="4129287"/>
            <a:ext cx="1330325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Regürjitas.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90" name="Text Box 14"/>
          <p:cNvSpPr txBox="1">
            <a:spLocks noChangeArrowheads="1"/>
          </p:cNvSpPr>
          <p:nvPr/>
        </p:nvSpPr>
        <p:spPr bwMode="auto">
          <a:xfrm>
            <a:off x="736673" y="2556579"/>
            <a:ext cx="2362200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Motor fonksiyon bozukluğu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91" name="Text Box 15"/>
          <p:cNvSpPr txBox="1">
            <a:spLocks noChangeArrowheads="1"/>
          </p:cNvSpPr>
          <p:nvPr/>
        </p:nvSpPr>
        <p:spPr bwMode="auto">
          <a:xfrm>
            <a:off x="7464971" y="2722116"/>
            <a:ext cx="1295400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Progresiv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92" name="Text Box 16"/>
          <p:cNvSpPr txBox="1">
            <a:spLocks noChangeArrowheads="1"/>
          </p:cNvSpPr>
          <p:nvPr/>
        </p:nvSpPr>
        <p:spPr bwMode="auto">
          <a:xfrm>
            <a:off x="5940971" y="2734816"/>
            <a:ext cx="1295400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İntermitant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93" name="Text Box 17"/>
          <p:cNvSpPr txBox="1">
            <a:spLocks noChangeArrowheads="1"/>
          </p:cNvSpPr>
          <p:nvPr/>
        </p:nvSpPr>
        <p:spPr bwMode="auto">
          <a:xfrm>
            <a:off x="4653508" y="2733228"/>
            <a:ext cx="990600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Akut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523458" y="1884512"/>
            <a:ext cx="3276600" cy="30777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 b="0" dirty="0">
                <a:solidFill>
                  <a:schemeClr val="bg1"/>
                </a:solidFill>
              </a:rPr>
              <a:t>Sadece katı gıdalarla </a:t>
            </a:r>
            <a:r>
              <a:rPr lang="tr-TR" sz="1400" b="0" dirty="0" err="1">
                <a:solidFill>
                  <a:schemeClr val="bg1"/>
                </a:solidFill>
              </a:rPr>
              <a:t>disfaji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75795" name="Text Box 19"/>
          <p:cNvSpPr txBox="1">
            <a:spLocks noChangeArrowheads="1"/>
          </p:cNvSpPr>
          <p:nvPr/>
        </p:nvSpPr>
        <p:spPr bwMode="auto">
          <a:xfrm>
            <a:off x="535533" y="842297"/>
            <a:ext cx="8154987" cy="5539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tr-TR" b="0" dirty="0" err="1">
                <a:solidFill>
                  <a:schemeClr val="bg1"/>
                </a:solidFill>
              </a:rPr>
              <a:t>Özofagial</a:t>
            </a:r>
            <a:r>
              <a:rPr lang="tr-TR" b="0" dirty="0">
                <a:solidFill>
                  <a:schemeClr val="bg1"/>
                </a:solidFill>
              </a:rPr>
              <a:t> </a:t>
            </a:r>
            <a:r>
              <a:rPr lang="tr-TR" b="0" dirty="0" err="1" smtClean="0">
                <a:solidFill>
                  <a:schemeClr val="bg1"/>
                </a:solidFill>
              </a:rPr>
              <a:t>disfaji</a:t>
            </a:r>
            <a:r>
              <a:rPr lang="tr-TR" altLang="tr-TR" b="0" dirty="0">
                <a:solidFill>
                  <a:schemeClr val="bg1"/>
                </a:solidFill>
              </a:rPr>
              <a:t> </a:t>
            </a:r>
            <a:r>
              <a:rPr lang="tr-TR" altLang="tr-TR" b="0" dirty="0" smtClean="0">
                <a:solidFill>
                  <a:schemeClr val="bg1"/>
                </a:solidFill>
              </a:rPr>
              <a:t>                                                                                                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Katı </a:t>
            </a:r>
            <a:r>
              <a:rPr lang="tr-TR" altLang="tr-TR" sz="1200" b="0" dirty="0">
                <a:solidFill>
                  <a:schemeClr val="bg1"/>
                </a:solidFill>
              </a:rPr>
              <a:t>veya katı ve sıvı gıdalarla </a:t>
            </a:r>
            <a:r>
              <a:rPr lang="tr-TR" altLang="tr-TR" sz="1200" b="0" dirty="0" err="1">
                <a:solidFill>
                  <a:schemeClr val="bg1"/>
                </a:solidFill>
              </a:rPr>
              <a:t>retrosternal</a:t>
            </a:r>
            <a:r>
              <a:rPr lang="tr-TR" altLang="tr-TR" sz="1200" b="0" dirty="0">
                <a:solidFill>
                  <a:schemeClr val="bg1"/>
                </a:solidFill>
              </a:rPr>
              <a:t>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disfaji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,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regürjitasyon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 </a:t>
            </a:r>
            <a:r>
              <a:rPr lang="tr-TR" altLang="tr-TR" sz="1200" b="0" dirty="0">
                <a:solidFill>
                  <a:schemeClr val="bg1"/>
                </a:solidFill>
              </a:rPr>
              <a:t>ve / veya öksürük eşlik edebilir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75796" name="Text Box 20"/>
          <p:cNvSpPr txBox="1">
            <a:spLocks noChangeArrowheads="1"/>
          </p:cNvSpPr>
          <p:nvPr/>
        </p:nvSpPr>
        <p:spPr bwMode="auto">
          <a:xfrm>
            <a:off x="374724" y="3333950"/>
            <a:ext cx="1295400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Progresiv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97" name="Text Box 21"/>
          <p:cNvSpPr txBox="1">
            <a:spLocks noChangeArrowheads="1"/>
          </p:cNvSpPr>
          <p:nvPr/>
        </p:nvSpPr>
        <p:spPr bwMode="auto">
          <a:xfrm>
            <a:off x="1973336" y="3333950"/>
            <a:ext cx="1295400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İntermitant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98" name="Text Box 22"/>
          <p:cNvSpPr txBox="1">
            <a:spLocks noChangeArrowheads="1"/>
          </p:cNvSpPr>
          <p:nvPr/>
        </p:nvSpPr>
        <p:spPr bwMode="auto">
          <a:xfrm>
            <a:off x="6139408" y="5704393"/>
            <a:ext cx="1295400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Endoskopi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799" name="Text Box 23"/>
          <p:cNvSpPr txBox="1">
            <a:spLocks noChangeArrowheads="1"/>
          </p:cNvSpPr>
          <p:nvPr/>
        </p:nvSpPr>
        <p:spPr bwMode="auto">
          <a:xfrm>
            <a:off x="8020688" y="4247068"/>
            <a:ext cx="917575" cy="276999"/>
          </a:xfrm>
          <a:prstGeom prst="rect">
            <a:avLst/>
          </a:prstGeom>
          <a:solidFill>
            <a:srgbClr val="081C54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Kanser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800" name="Text Box 24"/>
          <p:cNvSpPr txBox="1">
            <a:spLocks noChangeArrowheads="1"/>
          </p:cNvSpPr>
          <p:nvPr/>
        </p:nvSpPr>
        <p:spPr bwMode="auto">
          <a:xfrm>
            <a:off x="6980782" y="4240718"/>
            <a:ext cx="904875" cy="7386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 dirty="0">
                <a:solidFill>
                  <a:schemeClr val="bg1"/>
                </a:solidFill>
              </a:rPr>
              <a:t>GÖRH</a:t>
            </a:r>
          </a:p>
          <a:p>
            <a:pPr algn="ctr">
              <a:spcBef>
                <a:spcPct val="50000"/>
              </a:spcBef>
            </a:pPr>
            <a:r>
              <a:rPr lang="tr-TR" sz="1200" b="0" dirty="0" err="1">
                <a:solidFill>
                  <a:schemeClr val="bg1"/>
                </a:solidFill>
              </a:rPr>
              <a:t>Peptik</a:t>
            </a:r>
            <a:r>
              <a:rPr lang="tr-TR" sz="1200" b="0" dirty="0">
                <a:solidFill>
                  <a:schemeClr val="bg1"/>
                </a:solidFill>
              </a:rPr>
              <a:t> </a:t>
            </a:r>
            <a:r>
              <a:rPr lang="tr-TR" sz="1200" b="0" dirty="0" err="1">
                <a:solidFill>
                  <a:schemeClr val="bg1"/>
                </a:solidFill>
              </a:rPr>
              <a:t>striktür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75801" name="Text Box 25"/>
          <p:cNvSpPr txBox="1">
            <a:spLocks noChangeArrowheads="1"/>
          </p:cNvSpPr>
          <p:nvPr/>
        </p:nvSpPr>
        <p:spPr bwMode="auto">
          <a:xfrm>
            <a:off x="2470224" y="4143575"/>
            <a:ext cx="1497485" cy="276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200" b="0">
                <a:solidFill>
                  <a:schemeClr val="bg1"/>
                </a:solidFill>
              </a:rPr>
              <a:t>Göğüs ağrısı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5802" name="Text Box 54"/>
          <p:cNvSpPr txBox="1">
            <a:spLocks noChangeArrowheads="1"/>
          </p:cNvSpPr>
          <p:nvPr/>
        </p:nvSpPr>
        <p:spPr bwMode="auto">
          <a:xfrm>
            <a:off x="4010571" y="1882924"/>
            <a:ext cx="1204912" cy="307777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1400" b="0">
                <a:solidFill>
                  <a:schemeClr val="bg1"/>
                </a:solidFill>
              </a:rPr>
              <a:t>Odinofaji</a:t>
            </a:r>
            <a:endParaRPr lang="en-US" sz="1400" b="0">
              <a:solidFill>
                <a:schemeClr val="bg1"/>
              </a:solidFill>
            </a:endParaRPr>
          </a:p>
        </p:txBody>
      </p:sp>
      <p:cxnSp>
        <p:nvCxnSpPr>
          <p:cNvPr id="60" name="59 Dirsek Bağlayıcısı"/>
          <p:cNvCxnSpPr>
            <a:endCxn id="75796" idx="0"/>
          </p:cNvCxnSpPr>
          <p:nvPr/>
        </p:nvCxnSpPr>
        <p:spPr>
          <a:xfrm rot="5400000">
            <a:off x="1177677" y="2555281"/>
            <a:ext cx="481013" cy="1076325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Dirsek Bağlayıcısı"/>
          <p:cNvCxnSpPr>
            <a:endCxn id="75797" idx="0"/>
          </p:cNvCxnSpPr>
          <p:nvPr/>
        </p:nvCxnSpPr>
        <p:spPr>
          <a:xfrm rot="16200000" flipH="1">
            <a:off x="1976983" y="2832300"/>
            <a:ext cx="481013" cy="52228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65 Dirsek Bağlayıcısı"/>
          <p:cNvCxnSpPr/>
          <p:nvPr/>
        </p:nvCxnSpPr>
        <p:spPr>
          <a:xfrm rot="5400000">
            <a:off x="1854586" y="2301631"/>
            <a:ext cx="358775" cy="131762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Dirsek Bağlayıcısı"/>
          <p:cNvCxnSpPr>
            <a:stCxn id="75794" idx="2"/>
            <a:endCxn id="75793" idx="0"/>
          </p:cNvCxnSpPr>
          <p:nvPr/>
        </p:nvCxnSpPr>
        <p:spPr>
          <a:xfrm rot="5400000">
            <a:off x="5884814" y="1456283"/>
            <a:ext cx="540939" cy="201295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Dirsek Bağlayıcısı"/>
          <p:cNvCxnSpPr>
            <a:stCxn id="75794" idx="2"/>
            <a:endCxn id="75792" idx="0"/>
          </p:cNvCxnSpPr>
          <p:nvPr/>
        </p:nvCxnSpPr>
        <p:spPr>
          <a:xfrm rot="5400000">
            <a:off x="6603952" y="2177009"/>
            <a:ext cx="542527" cy="57308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74 Dirsek Bağlayıcısı"/>
          <p:cNvCxnSpPr>
            <a:stCxn id="75793" idx="2"/>
          </p:cNvCxnSpPr>
          <p:nvPr/>
        </p:nvCxnSpPr>
        <p:spPr>
          <a:xfrm rot="5400000">
            <a:off x="4874171" y="3287265"/>
            <a:ext cx="482600" cy="66675"/>
          </a:xfrm>
          <a:prstGeom prst="bentConnector3">
            <a:avLst>
              <a:gd name="adj1" fmla="val -387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Dirsek Bağlayıcısı"/>
          <p:cNvCxnSpPr>
            <a:stCxn id="75792" idx="2"/>
          </p:cNvCxnSpPr>
          <p:nvPr/>
        </p:nvCxnSpPr>
        <p:spPr>
          <a:xfrm rot="5400000">
            <a:off x="6227109" y="3192403"/>
            <a:ext cx="542151" cy="180974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Dirsek Bağlayıcısı"/>
          <p:cNvCxnSpPr>
            <a:stCxn id="75791" idx="2"/>
          </p:cNvCxnSpPr>
          <p:nvPr/>
        </p:nvCxnSpPr>
        <p:spPr>
          <a:xfrm rot="5400000">
            <a:off x="7575302" y="3035647"/>
            <a:ext cx="504825" cy="569913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80 Dirsek Bağlayıcısı"/>
          <p:cNvCxnSpPr>
            <a:stCxn id="75791" idx="2"/>
          </p:cNvCxnSpPr>
          <p:nvPr/>
        </p:nvCxnSpPr>
        <p:spPr>
          <a:xfrm rot="16200000" flipH="1">
            <a:off x="8046383" y="3065402"/>
            <a:ext cx="567551" cy="434975"/>
          </a:xfrm>
          <a:prstGeom prst="bentConnector3">
            <a:avLst>
              <a:gd name="adj1" fmla="val 54739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Dirsek Bağlayıcısı"/>
          <p:cNvCxnSpPr>
            <a:stCxn id="75781" idx="2"/>
            <a:endCxn id="75800" idx="0"/>
          </p:cNvCxnSpPr>
          <p:nvPr/>
        </p:nvCxnSpPr>
        <p:spPr>
          <a:xfrm rot="5400000">
            <a:off x="7260977" y="3958937"/>
            <a:ext cx="411162" cy="15240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Dirsek Bağlayıcısı"/>
          <p:cNvCxnSpPr>
            <a:stCxn id="75779" idx="2"/>
            <a:endCxn id="75799" idx="0"/>
          </p:cNvCxnSpPr>
          <p:nvPr/>
        </p:nvCxnSpPr>
        <p:spPr>
          <a:xfrm rot="5400000">
            <a:off x="8315078" y="4014499"/>
            <a:ext cx="423862" cy="41275"/>
          </a:xfrm>
          <a:prstGeom prst="bentConnector3">
            <a:avLst>
              <a:gd name="adj1" fmla="val 45769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86 Dirsek Bağlayıcısı"/>
          <p:cNvCxnSpPr>
            <a:stCxn id="75783" idx="2"/>
          </p:cNvCxnSpPr>
          <p:nvPr/>
        </p:nvCxnSpPr>
        <p:spPr>
          <a:xfrm rot="16200000" flipH="1">
            <a:off x="5005358" y="4395528"/>
            <a:ext cx="1388249" cy="109132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88 Dirsek Bağlayıcısı"/>
          <p:cNvCxnSpPr>
            <a:stCxn id="75782" idx="2"/>
            <a:endCxn id="75798" idx="0"/>
          </p:cNvCxnSpPr>
          <p:nvPr/>
        </p:nvCxnSpPr>
        <p:spPr>
          <a:xfrm rot="16200000" flipH="1">
            <a:off x="5772696" y="4689981"/>
            <a:ext cx="1649412" cy="379412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90 Dirsek Bağlayıcısı"/>
          <p:cNvCxnSpPr>
            <a:stCxn id="75800" idx="2"/>
            <a:endCxn id="75798" idx="0"/>
          </p:cNvCxnSpPr>
          <p:nvPr/>
        </p:nvCxnSpPr>
        <p:spPr>
          <a:xfrm rot="5400000">
            <a:off x="6756945" y="5070981"/>
            <a:ext cx="663575" cy="60325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04 Dirsek Bağlayıcısı"/>
          <p:cNvCxnSpPr>
            <a:stCxn id="75802" idx="2"/>
            <a:endCxn id="75793" idx="0"/>
          </p:cNvCxnSpPr>
          <p:nvPr/>
        </p:nvCxnSpPr>
        <p:spPr>
          <a:xfrm rot="16200000" flipH="1">
            <a:off x="4609654" y="2194073"/>
            <a:ext cx="542527" cy="535781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111 Dirsek Bağlayıcısı"/>
          <p:cNvCxnSpPr>
            <a:stCxn id="75796" idx="2"/>
            <a:endCxn id="75789" idx="0"/>
          </p:cNvCxnSpPr>
          <p:nvPr/>
        </p:nvCxnSpPr>
        <p:spPr>
          <a:xfrm rot="5400000">
            <a:off x="654918" y="3761781"/>
            <a:ext cx="449262" cy="28575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13 Dirsek Bağlayıcısı"/>
          <p:cNvCxnSpPr>
            <a:stCxn id="75796" idx="2"/>
            <a:endCxn id="75788" idx="0"/>
          </p:cNvCxnSpPr>
          <p:nvPr/>
        </p:nvCxnSpPr>
        <p:spPr>
          <a:xfrm rot="16200000" flipH="1">
            <a:off x="1273249" y="3429200"/>
            <a:ext cx="455612" cy="957262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115 Dirsek Bağlayıcısı"/>
          <p:cNvCxnSpPr>
            <a:stCxn id="75797" idx="2"/>
            <a:endCxn id="75801" idx="0"/>
          </p:cNvCxnSpPr>
          <p:nvPr/>
        </p:nvCxnSpPr>
        <p:spPr>
          <a:xfrm rot="16200000" flipH="1">
            <a:off x="2752005" y="3549056"/>
            <a:ext cx="463550" cy="725488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117 Dirsek Bağlayıcısı"/>
          <p:cNvCxnSpPr>
            <a:stCxn id="75789" idx="2"/>
            <a:endCxn id="75787" idx="0"/>
          </p:cNvCxnSpPr>
          <p:nvPr/>
        </p:nvCxnSpPr>
        <p:spPr>
          <a:xfrm rot="5400000">
            <a:off x="439017" y="4703169"/>
            <a:ext cx="525463" cy="6985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119 Dirsek Bağlayıcısı"/>
          <p:cNvCxnSpPr>
            <a:stCxn id="75788" idx="2"/>
            <a:endCxn id="75786" idx="0"/>
          </p:cNvCxnSpPr>
          <p:nvPr/>
        </p:nvCxnSpPr>
        <p:spPr>
          <a:xfrm rot="16200000" flipH="1">
            <a:off x="1790774" y="4670624"/>
            <a:ext cx="522288" cy="144463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121 Dirsek Bağlayıcısı"/>
          <p:cNvCxnSpPr>
            <a:stCxn id="75801" idx="2"/>
            <a:endCxn id="75785" idx="0"/>
          </p:cNvCxnSpPr>
          <p:nvPr/>
        </p:nvCxnSpPr>
        <p:spPr>
          <a:xfrm rot="16200000" flipH="1">
            <a:off x="3474318" y="4361856"/>
            <a:ext cx="508000" cy="76358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123 Dirsek Bağlayıcısı"/>
          <p:cNvCxnSpPr>
            <a:stCxn id="75787" idx="2"/>
            <a:endCxn id="75784" idx="0"/>
          </p:cNvCxnSpPr>
          <p:nvPr/>
        </p:nvCxnSpPr>
        <p:spPr>
          <a:xfrm rot="16200000" flipH="1">
            <a:off x="1021308" y="4850013"/>
            <a:ext cx="460375" cy="145415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125 Dirsek Bağlayıcısı"/>
          <p:cNvCxnSpPr>
            <a:stCxn id="75786" idx="2"/>
            <a:endCxn id="75784" idx="0"/>
          </p:cNvCxnSpPr>
          <p:nvPr/>
        </p:nvCxnSpPr>
        <p:spPr>
          <a:xfrm rot="5400000">
            <a:off x="1751559" y="5577087"/>
            <a:ext cx="457200" cy="3175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127 Dirsek Bağlayıcısı"/>
          <p:cNvCxnSpPr/>
          <p:nvPr/>
        </p:nvCxnSpPr>
        <p:spPr>
          <a:xfrm rot="5400000">
            <a:off x="2750330" y="4580931"/>
            <a:ext cx="463550" cy="198913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129 Şekil"/>
          <p:cNvCxnSpPr>
            <a:endCxn id="75798" idx="1"/>
          </p:cNvCxnSpPr>
          <p:nvPr/>
        </p:nvCxnSpPr>
        <p:spPr>
          <a:xfrm flipV="1">
            <a:off x="3282423" y="5842893"/>
            <a:ext cx="2856985" cy="250845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131 Dirsek Bağlayıcısı"/>
          <p:cNvCxnSpPr/>
          <p:nvPr/>
        </p:nvCxnSpPr>
        <p:spPr>
          <a:xfrm rot="5400000">
            <a:off x="3172619" y="443855"/>
            <a:ext cx="385762" cy="2336800"/>
          </a:xfrm>
          <a:prstGeom prst="bentConnector3">
            <a:avLst>
              <a:gd name="adj1" fmla="val 53763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133 Dirsek Bağlayıcısı"/>
          <p:cNvCxnSpPr/>
          <p:nvPr/>
        </p:nvCxnSpPr>
        <p:spPr>
          <a:xfrm rot="16200000" flipH="1">
            <a:off x="4416426" y="1536848"/>
            <a:ext cx="423862" cy="188913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135 Dirsek Bağlayıcısı"/>
          <p:cNvCxnSpPr/>
          <p:nvPr/>
        </p:nvCxnSpPr>
        <p:spPr>
          <a:xfrm rot="16200000" flipH="1">
            <a:off x="5689600" y="263674"/>
            <a:ext cx="425450" cy="273685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147 Şekil"/>
          <p:cNvCxnSpPr>
            <a:stCxn id="75799" idx="2"/>
            <a:endCxn id="75798" idx="3"/>
          </p:cNvCxnSpPr>
          <p:nvPr/>
        </p:nvCxnSpPr>
        <p:spPr>
          <a:xfrm rot="5400000">
            <a:off x="7328446" y="4699505"/>
            <a:ext cx="1284288" cy="1071563"/>
          </a:xfrm>
          <a:prstGeom prst="bentConnector2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5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980783" y="6483689"/>
            <a:ext cx="2133600" cy="476250"/>
          </a:xfrm>
        </p:spPr>
        <p:txBody>
          <a:bodyPr/>
          <a:lstStyle/>
          <a:p>
            <a:pPr>
              <a:defRPr/>
            </a:pPr>
            <a:fld id="{9EB341DA-F6A3-4634-86C2-BDC8EB548408}" type="slidenum">
              <a:rPr lang="tr-TR" sz="1200" smtClean="0">
                <a:solidFill>
                  <a:schemeClr val="bg1"/>
                </a:solidFill>
              </a:rPr>
              <a:pPr>
                <a:defRPr/>
              </a:pPr>
              <a:t>91</a:t>
            </a:fld>
            <a:endParaRPr lang="tr-TR" sz="1200" dirty="0">
              <a:solidFill>
                <a:schemeClr val="bg1"/>
              </a:solidFill>
            </a:endParaRPr>
          </a:p>
        </p:txBody>
      </p:sp>
      <p:pic>
        <p:nvPicPr>
          <p:cNvPr id="61" name="Picture 1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159789"/>
            <a:ext cx="482600" cy="48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Dirsek Bağlayıcısı 20"/>
          <p:cNvCxnSpPr>
            <a:stCxn id="75794" idx="2"/>
            <a:endCxn id="75791" idx="0"/>
          </p:cNvCxnSpPr>
          <p:nvPr/>
        </p:nvCxnSpPr>
        <p:spPr bwMode="auto">
          <a:xfrm rot="16200000" flipH="1">
            <a:off x="7372301" y="1981745"/>
            <a:ext cx="529827" cy="95091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56893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2342902" y="919783"/>
            <a:ext cx="1447800" cy="4572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1400" b="0">
                <a:solidFill>
                  <a:schemeClr val="bg1"/>
                </a:solidFill>
              </a:rPr>
              <a:t>Anamnez + FM</a:t>
            </a:r>
            <a:endParaRPr lang="en-US" sz="1400" b="0">
              <a:solidFill>
                <a:schemeClr val="bg1"/>
              </a:solidFill>
            </a:endParaRP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5535287" y="794463"/>
            <a:ext cx="2438400" cy="7397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tr-TR" sz="1400" b="0" dirty="0">
              <a:solidFill>
                <a:schemeClr val="bg1"/>
              </a:solidFill>
            </a:endParaRPr>
          </a:p>
          <a:p>
            <a:pPr algn="ctr"/>
            <a:endParaRPr lang="tr-TR" sz="1400" b="0" dirty="0">
              <a:solidFill>
                <a:schemeClr val="bg1"/>
              </a:solidFill>
            </a:endParaRPr>
          </a:p>
          <a:p>
            <a:pPr algn="ctr"/>
            <a:r>
              <a:rPr lang="tr-TR" sz="1400" b="0" dirty="0">
                <a:solidFill>
                  <a:schemeClr val="bg1"/>
                </a:solidFill>
              </a:rPr>
              <a:t>Alternatif  sendromlar </a:t>
            </a:r>
          </a:p>
          <a:p>
            <a:pPr algn="ctr"/>
            <a:r>
              <a:rPr lang="tr-TR" sz="1200" b="0" dirty="0">
                <a:solidFill>
                  <a:schemeClr val="bg1"/>
                </a:solidFill>
              </a:rPr>
              <a:t>(</a:t>
            </a:r>
            <a:r>
              <a:rPr lang="tr-TR" sz="1200" b="0" dirty="0" err="1">
                <a:solidFill>
                  <a:schemeClr val="bg1"/>
                </a:solidFill>
              </a:rPr>
              <a:t>Globus</a:t>
            </a:r>
            <a:r>
              <a:rPr lang="tr-TR" sz="1200" b="0" dirty="0">
                <a:solidFill>
                  <a:schemeClr val="bg1"/>
                </a:solidFill>
              </a:rPr>
              <a:t>, </a:t>
            </a:r>
            <a:r>
              <a:rPr lang="tr-TR" sz="1200" b="0" dirty="0" err="1">
                <a:solidFill>
                  <a:schemeClr val="bg1"/>
                </a:solidFill>
              </a:rPr>
              <a:t>özofagial</a:t>
            </a:r>
            <a:r>
              <a:rPr lang="tr-TR" sz="1200" b="0" dirty="0">
                <a:solidFill>
                  <a:schemeClr val="bg1"/>
                </a:solidFill>
              </a:rPr>
              <a:t> </a:t>
            </a:r>
            <a:r>
              <a:rPr lang="tr-TR" sz="1200" b="0" dirty="0" err="1">
                <a:solidFill>
                  <a:schemeClr val="bg1"/>
                </a:solidFill>
              </a:rPr>
              <a:t>disfaji</a:t>
            </a:r>
            <a:r>
              <a:rPr lang="tr-TR" sz="1200" b="0" dirty="0">
                <a:solidFill>
                  <a:schemeClr val="bg1"/>
                </a:solidFill>
              </a:rPr>
              <a:t>, </a:t>
            </a:r>
            <a:r>
              <a:rPr lang="tr-TR" sz="1200" b="0" dirty="0" err="1">
                <a:solidFill>
                  <a:schemeClr val="bg1"/>
                </a:solidFill>
              </a:rPr>
              <a:t>xerostomi</a:t>
            </a:r>
            <a:r>
              <a:rPr lang="tr-TR" sz="1200" b="0" dirty="0">
                <a:solidFill>
                  <a:schemeClr val="bg1"/>
                </a:solidFill>
              </a:rPr>
              <a:t>)</a:t>
            </a:r>
          </a:p>
          <a:p>
            <a:pPr algn="ctr"/>
            <a:endParaRPr lang="tr-TR" sz="1200" b="0" dirty="0">
              <a:solidFill>
                <a:schemeClr val="bg1"/>
              </a:solidFill>
            </a:endParaRPr>
          </a:p>
          <a:p>
            <a:pPr algn="ctr"/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1944439" y="1950070"/>
            <a:ext cx="1828800" cy="6858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400" b="0" dirty="0">
                <a:solidFill>
                  <a:schemeClr val="bg1"/>
                </a:solidFill>
              </a:rPr>
              <a:t>Laboratuvar </a:t>
            </a:r>
          </a:p>
          <a:p>
            <a:pPr algn="ctr"/>
            <a:r>
              <a:rPr lang="tr-TR" sz="1400" b="0" dirty="0">
                <a:solidFill>
                  <a:schemeClr val="bg1"/>
                </a:solidFill>
              </a:rPr>
              <a:t> MSS  görüntüleme 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5476812" y="4732495"/>
            <a:ext cx="3217862" cy="6858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600" b="0">
                <a:solidFill>
                  <a:schemeClr val="bg1"/>
                </a:solidFill>
              </a:rPr>
              <a:t>Videofluoroskopi  &amp; Manometri</a:t>
            </a:r>
            <a:endParaRPr lang="en-US" sz="1600" b="0">
              <a:solidFill>
                <a:schemeClr val="bg1"/>
              </a:solidFill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2473424" y="6103938"/>
            <a:ext cx="3074640" cy="56542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400" b="0" dirty="0">
                <a:solidFill>
                  <a:schemeClr val="bg1"/>
                </a:solidFill>
              </a:rPr>
              <a:t>KBB muayenesi ve </a:t>
            </a:r>
            <a:r>
              <a:rPr lang="tr-TR" sz="1400" b="0" dirty="0" err="1">
                <a:solidFill>
                  <a:schemeClr val="bg1"/>
                </a:solidFill>
              </a:rPr>
              <a:t>nazoendoskopi</a:t>
            </a:r>
            <a:endParaRPr lang="tr-TR" sz="1400" b="0" dirty="0">
              <a:solidFill>
                <a:schemeClr val="bg1"/>
              </a:solidFill>
            </a:endParaRPr>
          </a:p>
          <a:p>
            <a:pPr algn="ctr"/>
            <a:r>
              <a:rPr lang="tr-TR" sz="1400" b="0" dirty="0" err="1">
                <a:solidFill>
                  <a:schemeClr val="bg1"/>
                </a:solidFill>
              </a:rPr>
              <a:t>Servikal</a:t>
            </a:r>
            <a:r>
              <a:rPr lang="tr-TR" sz="1400" b="0" dirty="0">
                <a:solidFill>
                  <a:schemeClr val="bg1"/>
                </a:solidFill>
              </a:rPr>
              <a:t> MR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4320926" y="3334370"/>
            <a:ext cx="4273177" cy="6858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400" b="0" dirty="0" smtClean="0">
                <a:solidFill>
                  <a:schemeClr val="bg1"/>
                </a:solidFill>
              </a:rPr>
              <a:t>CVA, travma vb. spesifik </a:t>
            </a:r>
            <a:r>
              <a:rPr lang="tr-TR" sz="1400" b="0" dirty="0">
                <a:solidFill>
                  <a:schemeClr val="bg1"/>
                </a:solidFill>
              </a:rPr>
              <a:t>patoloji  yokluğunda </a:t>
            </a:r>
            <a:r>
              <a:rPr lang="tr-TR" sz="1400" b="0" dirty="0" smtClean="0">
                <a:solidFill>
                  <a:schemeClr val="bg1"/>
                </a:solidFill>
              </a:rPr>
              <a:t>  </a:t>
            </a:r>
            <a:r>
              <a:rPr lang="tr-TR" sz="1400" b="0" dirty="0" err="1">
                <a:solidFill>
                  <a:schemeClr val="bg1"/>
                </a:solidFill>
              </a:rPr>
              <a:t>nöromüsküler</a:t>
            </a:r>
            <a:r>
              <a:rPr lang="tr-TR" sz="1400" b="0" dirty="0">
                <a:solidFill>
                  <a:schemeClr val="bg1"/>
                </a:solidFill>
              </a:rPr>
              <a:t> </a:t>
            </a:r>
            <a:r>
              <a:rPr lang="tr-TR" sz="1400" b="0" dirty="0" err="1">
                <a:solidFill>
                  <a:schemeClr val="bg1"/>
                </a:solidFill>
              </a:rPr>
              <a:t>disfonksiyon</a:t>
            </a:r>
            <a:r>
              <a:rPr lang="tr-TR" sz="1400" b="0" dirty="0">
                <a:solidFill>
                  <a:schemeClr val="bg1"/>
                </a:solidFill>
              </a:rPr>
              <a:t> varlığı </a:t>
            </a:r>
            <a:r>
              <a:rPr lang="tr-TR" sz="1400" b="0" dirty="0" smtClean="0">
                <a:solidFill>
                  <a:schemeClr val="bg1"/>
                </a:solidFill>
              </a:rPr>
              <a:t> ?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1276102" y="3324845"/>
            <a:ext cx="1828800" cy="6858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400" b="0">
                <a:solidFill>
                  <a:schemeClr val="bg1"/>
                </a:solidFill>
              </a:rPr>
              <a:t>Sistemik  tutulum bulgusu yok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5220664" y="1880965"/>
            <a:ext cx="3200400" cy="8382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400" b="0">
                <a:solidFill>
                  <a:schemeClr val="bg1"/>
                </a:solidFill>
              </a:rPr>
              <a:t>Spesifik sendromlar</a:t>
            </a:r>
          </a:p>
          <a:p>
            <a:pPr algn="ctr"/>
            <a:r>
              <a:rPr lang="tr-TR" sz="1200" b="0">
                <a:solidFill>
                  <a:schemeClr val="bg1"/>
                </a:solidFill>
              </a:rPr>
              <a:t>(Toksik veya metabolik myopatiler, Myasthenia, MSS tümörleri)</a:t>
            </a:r>
            <a:endParaRPr lang="en-US" sz="1200" b="0">
              <a:solidFill>
                <a:schemeClr val="bg1"/>
              </a:solidFill>
            </a:endParaRPr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137864" y="4580558"/>
            <a:ext cx="1905000" cy="99536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400" b="0" dirty="0" err="1">
                <a:solidFill>
                  <a:schemeClr val="bg1"/>
                </a:solidFill>
              </a:rPr>
              <a:t>Stiriktürel</a:t>
            </a:r>
            <a:r>
              <a:rPr lang="tr-TR" sz="1400" b="0" dirty="0">
                <a:solidFill>
                  <a:schemeClr val="bg1"/>
                </a:solidFill>
              </a:rPr>
              <a:t> lezyonların varlığını araştır </a:t>
            </a:r>
          </a:p>
          <a:p>
            <a:pPr algn="ctr"/>
            <a:r>
              <a:rPr lang="tr-TR" sz="1200" b="0" dirty="0">
                <a:solidFill>
                  <a:schemeClr val="bg1"/>
                </a:solidFill>
              </a:rPr>
              <a:t>(Tümör, </a:t>
            </a:r>
            <a:r>
              <a:rPr lang="tr-TR" sz="1200" b="0" dirty="0" smtClean="0">
                <a:solidFill>
                  <a:schemeClr val="bg1"/>
                </a:solidFill>
              </a:rPr>
              <a:t>Radyoterapi, </a:t>
            </a:r>
            <a:r>
              <a:rPr lang="tr-TR" sz="1200" b="0" dirty="0" err="1" smtClean="0">
                <a:solidFill>
                  <a:schemeClr val="bg1"/>
                </a:solidFill>
              </a:rPr>
              <a:t>Zenker</a:t>
            </a:r>
            <a:r>
              <a:rPr lang="tr-TR" sz="1200" b="0" dirty="0" smtClean="0">
                <a:solidFill>
                  <a:schemeClr val="bg1"/>
                </a:solidFill>
              </a:rPr>
              <a:t> </a:t>
            </a:r>
            <a:r>
              <a:rPr lang="tr-TR" sz="1200" b="0" dirty="0">
                <a:solidFill>
                  <a:schemeClr val="bg1"/>
                </a:solidFill>
              </a:rPr>
              <a:t>vb.)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78862" name="Line 14"/>
          <p:cNvSpPr>
            <a:spLocks noChangeShapeType="1"/>
          </p:cNvSpPr>
          <p:nvPr/>
        </p:nvSpPr>
        <p:spPr bwMode="auto">
          <a:xfrm>
            <a:off x="3871664" y="1156320"/>
            <a:ext cx="16764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 b="0"/>
          </a:p>
        </p:txBody>
      </p:sp>
      <p:sp>
        <p:nvSpPr>
          <p:cNvPr id="78863" name="Line 15"/>
          <p:cNvSpPr>
            <a:spLocks noChangeShapeType="1"/>
          </p:cNvSpPr>
          <p:nvPr/>
        </p:nvSpPr>
        <p:spPr bwMode="auto">
          <a:xfrm>
            <a:off x="3791822" y="2299320"/>
            <a:ext cx="1447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 b="0"/>
          </a:p>
        </p:txBody>
      </p:sp>
      <p:sp>
        <p:nvSpPr>
          <p:cNvPr id="78864" name="Line 16"/>
          <p:cNvSpPr>
            <a:spLocks noChangeShapeType="1"/>
          </p:cNvSpPr>
          <p:nvPr/>
        </p:nvSpPr>
        <p:spPr bwMode="auto">
          <a:xfrm>
            <a:off x="3033464" y="1461120"/>
            <a:ext cx="0" cy="457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 b="0"/>
          </a:p>
        </p:txBody>
      </p:sp>
      <p:sp>
        <p:nvSpPr>
          <p:cNvPr id="78865" name="Text Box 32"/>
          <p:cNvSpPr txBox="1">
            <a:spLocks noChangeArrowheads="1"/>
          </p:cNvSpPr>
          <p:nvPr/>
        </p:nvSpPr>
        <p:spPr bwMode="auto">
          <a:xfrm>
            <a:off x="1289484" y="224700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b="0" dirty="0">
                <a:solidFill>
                  <a:srgbClr val="FFC91D"/>
                </a:solidFill>
              </a:rPr>
              <a:t>OROFARİNGEAL DİSFAJİYE YAKLAŞIM</a:t>
            </a:r>
            <a:endParaRPr lang="en-US" b="0" dirty="0">
              <a:solidFill>
                <a:srgbClr val="FFC91D"/>
              </a:solidFill>
            </a:endParaRPr>
          </a:p>
        </p:txBody>
      </p:sp>
      <p:cxnSp>
        <p:nvCxnSpPr>
          <p:cNvPr id="185" name="184 Düz Ok Bağlayıcısı"/>
          <p:cNvCxnSpPr/>
          <p:nvPr/>
        </p:nvCxnSpPr>
        <p:spPr>
          <a:xfrm>
            <a:off x="2065274" y="5071169"/>
            <a:ext cx="3411538" cy="476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67" name="179 Metin kutusu"/>
          <p:cNvSpPr txBox="1">
            <a:spLocks noChangeArrowheads="1"/>
          </p:cNvSpPr>
          <p:nvPr/>
        </p:nvSpPr>
        <p:spPr bwMode="auto">
          <a:xfrm>
            <a:off x="2911725" y="4772984"/>
            <a:ext cx="1219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400" b="0" dirty="0" smtClean="0">
                <a:solidFill>
                  <a:schemeClr val="bg1"/>
                </a:solidFill>
              </a:rPr>
              <a:t>(Yok)</a:t>
            </a:r>
            <a:endParaRPr lang="tr-TR" sz="1400" b="0" dirty="0">
              <a:solidFill>
                <a:schemeClr val="bg1"/>
              </a:solidFill>
            </a:endParaRPr>
          </a:p>
        </p:txBody>
      </p:sp>
      <p:cxnSp>
        <p:nvCxnSpPr>
          <p:cNvPr id="182" name="181 Dirsek Bağlayıcısı"/>
          <p:cNvCxnSpPr>
            <a:stCxn id="78852" idx="2"/>
            <a:endCxn id="78855" idx="0"/>
          </p:cNvCxnSpPr>
          <p:nvPr/>
        </p:nvCxnSpPr>
        <p:spPr>
          <a:xfrm rot="16200000" flipH="1">
            <a:off x="4308927" y="1185782"/>
            <a:ext cx="698500" cy="3598676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183 Dirsek Bağlayıcısı"/>
          <p:cNvCxnSpPr>
            <a:stCxn id="78852" idx="2"/>
            <a:endCxn id="78856" idx="0"/>
          </p:cNvCxnSpPr>
          <p:nvPr/>
        </p:nvCxnSpPr>
        <p:spPr>
          <a:xfrm rot="5400000">
            <a:off x="2180183" y="2646189"/>
            <a:ext cx="688975" cy="66833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198 Dirsek Bağlayıcısı"/>
          <p:cNvCxnSpPr>
            <a:stCxn id="78855" idx="2"/>
            <a:endCxn id="78853" idx="0"/>
          </p:cNvCxnSpPr>
          <p:nvPr/>
        </p:nvCxnSpPr>
        <p:spPr>
          <a:xfrm rot="16200000" flipH="1">
            <a:off x="6415467" y="4062218"/>
            <a:ext cx="712325" cy="628228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200 Dirsek Bağlayıcısı"/>
          <p:cNvCxnSpPr>
            <a:stCxn id="78856" idx="2"/>
            <a:endCxn id="78859" idx="0"/>
          </p:cNvCxnSpPr>
          <p:nvPr/>
        </p:nvCxnSpPr>
        <p:spPr>
          <a:xfrm rot="5400000">
            <a:off x="1355476" y="3745533"/>
            <a:ext cx="569913" cy="1100138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202 Dirsek Bağlayıcısı"/>
          <p:cNvCxnSpPr>
            <a:stCxn id="78859" idx="2"/>
            <a:endCxn id="78854" idx="0"/>
          </p:cNvCxnSpPr>
          <p:nvPr/>
        </p:nvCxnSpPr>
        <p:spPr>
          <a:xfrm rot="16200000" flipH="1">
            <a:off x="1963266" y="4703018"/>
            <a:ext cx="551656" cy="2297460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76" name="Picture 19" descr="CTF_Logo_tp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57150" y="6309320"/>
            <a:ext cx="482600" cy="48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009031" y="6504502"/>
            <a:ext cx="2133600" cy="476250"/>
          </a:xfrm>
        </p:spPr>
        <p:txBody>
          <a:bodyPr/>
          <a:lstStyle/>
          <a:p>
            <a:pPr>
              <a:defRPr/>
            </a:pPr>
            <a:fld id="{69FB9AA8-ECE7-4FAA-A28E-B2077046DB15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92</a:t>
            </a:fld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24" name="179 Metin kutusu"/>
          <p:cNvSpPr txBox="1">
            <a:spLocks noChangeArrowheads="1"/>
          </p:cNvSpPr>
          <p:nvPr/>
        </p:nvSpPr>
        <p:spPr bwMode="auto">
          <a:xfrm>
            <a:off x="1920985" y="5531723"/>
            <a:ext cx="1219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400" b="0" dirty="0" smtClean="0">
                <a:solidFill>
                  <a:schemeClr val="bg1"/>
                </a:solidFill>
              </a:rPr>
              <a:t>(Var)</a:t>
            </a:r>
            <a:endParaRPr lang="tr-TR" sz="1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99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Metin kutusu 2"/>
          <p:cNvSpPr txBox="1">
            <a:spLocks noChangeArrowheads="1"/>
          </p:cNvSpPr>
          <p:nvPr/>
        </p:nvSpPr>
        <p:spPr bwMode="auto">
          <a:xfrm>
            <a:off x="3873500" y="97427"/>
            <a:ext cx="1447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dirty="0" err="1" smtClean="0">
                <a:solidFill>
                  <a:srgbClr val="FFE05D"/>
                </a:solidFill>
              </a:rPr>
              <a:t>Disfaji</a:t>
            </a:r>
            <a:endParaRPr lang="tr-TR" altLang="tr-TR" sz="1600" dirty="0">
              <a:solidFill>
                <a:srgbClr val="FFE05D"/>
              </a:solidFill>
            </a:endParaRPr>
          </a:p>
        </p:txBody>
      </p:sp>
      <p:sp>
        <p:nvSpPr>
          <p:cNvPr id="141315" name="Metin kutusu 3"/>
          <p:cNvSpPr txBox="1">
            <a:spLocks noChangeArrowheads="1"/>
          </p:cNvSpPr>
          <p:nvPr/>
        </p:nvSpPr>
        <p:spPr bwMode="auto">
          <a:xfrm>
            <a:off x="944563" y="1195388"/>
            <a:ext cx="2590800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Orofaringeal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disfaji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sp>
        <p:nvSpPr>
          <p:cNvPr id="141316" name="Metin kutusu 4"/>
          <p:cNvSpPr txBox="1">
            <a:spLocks noChangeArrowheads="1"/>
          </p:cNvSpPr>
          <p:nvPr/>
        </p:nvSpPr>
        <p:spPr bwMode="auto">
          <a:xfrm>
            <a:off x="5654675" y="1209675"/>
            <a:ext cx="2320925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Özofagial</a:t>
            </a:r>
            <a:r>
              <a:rPr lang="tr-TR" altLang="tr-TR" sz="14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400" b="0" dirty="0" err="1" smtClean="0">
                <a:solidFill>
                  <a:schemeClr val="bg1"/>
                </a:solidFill>
              </a:rPr>
              <a:t>disfaji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sp>
        <p:nvSpPr>
          <p:cNvPr id="141317" name="Metin kutusu 5"/>
          <p:cNvSpPr txBox="1">
            <a:spLocks noChangeArrowheads="1"/>
          </p:cNvSpPr>
          <p:nvPr/>
        </p:nvSpPr>
        <p:spPr bwMode="auto">
          <a:xfrm>
            <a:off x="171450" y="2039938"/>
            <a:ext cx="1028700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Striktürel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sp>
        <p:nvSpPr>
          <p:cNvPr id="141318" name="Metin kutusu 6"/>
          <p:cNvSpPr txBox="1">
            <a:spLocks noChangeArrowheads="1"/>
          </p:cNvSpPr>
          <p:nvPr/>
        </p:nvSpPr>
        <p:spPr bwMode="auto">
          <a:xfrm>
            <a:off x="2300288" y="2039938"/>
            <a:ext cx="1081087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Propulsiv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sp>
        <p:nvSpPr>
          <p:cNvPr id="141319" name="Metin kutusu 7"/>
          <p:cNvSpPr txBox="1">
            <a:spLocks noChangeArrowheads="1"/>
          </p:cNvSpPr>
          <p:nvPr/>
        </p:nvSpPr>
        <p:spPr bwMode="auto">
          <a:xfrm>
            <a:off x="1536700" y="2960688"/>
            <a:ext cx="1209675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Nörojenik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sp>
        <p:nvSpPr>
          <p:cNvPr id="141320" name="Metin kutusu 8"/>
          <p:cNvSpPr txBox="1">
            <a:spLocks noChangeArrowheads="1"/>
          </p:cNvSpPr>
          <p:nvPr/>
        </p:nvSpPr>
        <p:spPr bwMode="auto">
          <a:xfrm>
            <a:off x="3235325" y="2978150"/>
            <a:ext cx="1209675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Miyojenik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sp>
        <p:nvSpPr>
          <p:cNvPr id="141321" name="Metin kutusu 16"/>
          <p:cNvSpPr txBox="1">
            <a:spLocks noChangeArrowheads="1"/>
          </p:cNvSpPr>
          <p:nvPr/>
        </p:nvSpPr>
        <p:spPr bwMode="auto">
          <a:xfrm>
            <a:off x="5076825" y="2035175"/>
            <a:ext cx="1079500" cy="307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Propulsiv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sp>
        <p:nvSpPr>
          <p:cNvPr id="141322" name="Metin kutusu 17"/>
          <p:cNvSpPr txBox="1">
            <a:spLocks noChangeArrowheads="1"/>
          </p:cNvSpPr>
          <p:nvPr/>
        </p:nvSpPr>
        <p:spPr bwMode="auto">
          <a:xfrm>
            <a:off x="7221538" y="2087563"/>
            <a:ext cx="1027112" cy="3077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400" b="0" dirty="0" err="1" smtClean="0">
                <a:solidFill>
                  <a:schemeClr val="bg1"/>
                </a:solidFill>
              </a:rPr>
              <a:t>Striktürel</a:t>
            </a:r>
            <a:endParaRPr lang="tr-TR" altLang="tr-TR" sz="1400" b="0" dirty="0">
              <a:solidFill>
                <a:schemeClr val="bg1"/>
              </a:solidFill>
            </a:endParaRPr>
          </a:p>
        </p:txBody>
      </p:sp>
      <p:sp>
        <p:nvSpPr>
          <p:cNvPr id="141323" name="Metin kutusu 18"/>
          <p:cNvSpPr txBox="1">
            <a:spLocks noChangeArrowheads="1"/>
          </p:cNvSpPr>
          <p:nvPr/>
        </p:nvSpPr>
        <p:spPr bwMode="auto">
          <a:xfrm>
            <a:off x="58738" y="4233863"/>
            <a:ext cx="1727200" cy="23083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Zenker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divertikülü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>
                <a:solidFill>
                  <a:schemeClr val="bg1"/>
                </a:solidFill>
              </a:rPr>
              <a:t>Neoplasm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Servikal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web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Crikofaringeal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bar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Osteofitozis</a:t>
            </a:r>
            <a:endParaRPr lang="tr-TR" altLang="tr-TR" sz="1200" b="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Konjenital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 anormallikler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- Baş – boyun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  cerrahisi 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Kemoterapi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mukoziti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Koroziv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hasarlanma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Enfeksiyon</a:t>
            </a:r>
            <a:endParaRPr lang="tr-TR" altLang="tr-TR" sz="1200" b="0" dirty="0">
              <a:solidFill>
                <a:schemeClr val="bg1"/>
              </a:solidFill>
            </a:endParaRPr>
          </a:p>
        </p:txBody>
      </p:sp>
      <p:sp>
        <p:nvSpPr>
          <p:cNvPr id="141324" name="Metin kutusu 19"/>
          <p:cNvSpPr txBox="1">
            <a:spLocks noChangeArrowheads="1"/>
          </p:cNvSpPr>
          <p:nvPr/>
        </p:nvSpPr>
        <p:spPr bwMode="auto">
          <a:xfrm>
            <a:off x="1925638" y="4005263"/>
            <a:ext cx="1635125" cy="1938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Serebrovasküler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yaralanmalar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Parkinson hastalığı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 -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Amyotrofik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lateral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skleroz 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Beyin tabanı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tümörleri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>
                <a:solidFill>
                  <a:schemeClr val="bg1"/>
                </a:solidFill>
              </a:rPr>
              <a:t>Guillian-Bare</a:t>
            </a:r>
            <a:r>
              <a:rPr lang="tr-TR" altLang="tr-TR" sz="1200" b="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>
                <a:solidFill>
                  <a:schemeClr val="bg1"/>
                </a:solidFill>
              </a:rPr>
              <a:t>Multiple</a:t>
            </a:r>
            <a:r>
              <a:rPr lang="tr-TR" altLang="tr-TR" sz="1200" b="0" dirty="0">
                <a:solidFill>
                  <a:schemeClr val="bg1"/>
                </a:solidFill>
              </a:rPr>
              <a:t> </a:t>
            </a:r>
            <a:r>
              <a:rPr lang="tr-TR" altLang="tr-TR" sz="1200" b="0" dirty="0" err="1">
                <a:solidFill>
                  <a:schemeClr val="bg1"/>
                </a:solidFill>
              </a:rPr>
              <a:t>sclerosis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Serebral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palsy</a:t>
            </a:r>
            <a:endParaRPr lang="tr-TR" altLang="tr-TR" sz="1200" b="0" dirty="0">
              <a:solidFill>
                <a:schemeClr val="bg1"/>
              </a:solidFill>
            </a:endParaRPr>
          </a:p>
        </p:txBody>
      </p:sp>
      <p:sp>
        <p:nvSpPr>
          <p:cNvPr id="141325" name="Metin kutusu 20"/>
          <p:cNvSpPr txBox="1">
            <a:spLocks noChangeArrowheads="1"/>
          </p:cNvSpPr>
          <p:nvPr/>
        </p:nvSpPr>
        <p:spPr bwMode="auto">
          <a:xfrm>
            <a:off x="3703638" y="4795838"/>
            <a:ext cx="1589087" cy="1938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Myastenia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200" b="0" dirty="0" err="1">
                <a:solidFill>
                  <a:schemeClr val="bg1"/>
                </a:solidFill>
              </a:rPr>
              <a:t>gravis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>
                <a:solidFill>
                  <a:schemeClr val="bg1"/>
                </a:solidFill>
              </a:rPr>
              <a:t>Polymyositis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Mikst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konnektif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doku hastalığı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>
                <a:solidFill>
                  <a:schemeClr val="bg1"/>
                </a:solidFill>
              </a:rPr>
              <a:t>Oculopharyngeal</a:t>
            </a:r>
            <a:r>
              <a:rPr lang="tr-TR" altLang="tr-TR" sz="1200" b="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  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dystrofi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Paraneoplazik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sendromlar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Myotonik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distrofi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>
                <a:solidFill>
                  <a:schemeClr val="bg1"/>
                </a:solidFill>
              </a:rPr>
              <a:t>Sarcoidosis</a:t>
            </a:r>
            <a:endParaRPr lang="tr-TR" altLang="tr-TR" sz="1200" b="0" dirty="0">
              <a:solidFill>
                <a:schemeClr val="bg1"/>
              </a:solidFill>
            </a:endParaRPr>
          </a:p>
        </p:txBody>
      </p:sp>
      <p:sp>
        <p:nvSpPr>
          <p:cNvPr id="141326" name="Metin kutusu 21"/>
          <p:cNvSpPr txBox="1">
            <a:spLocks noChangeArrowheads="1"/>
          </p:cNvSpPr>
          <p:nvPr/>
        </p:nvSpPr>
        <p:spPr bwMode="auto">
          <a:xfrm>
            <a:off x="4643438" y="3028950"/>
            <a:ext cx="1355725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Zayıf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peristaltizmli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GÖRH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Akalazya</a:t>
            </a:r>
            <a:endParaRPr lang="tr-TR" altLang="tr-TR" sz="1200" b="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- DÖS</a:t>
            </a:r>
            <a:endParaRPr lang="tr-TR" altLang="tr-TR" sz="1200" b="0" dirty="0">
              <a:solidFill>
                <a:schemeClr val="bg1"/>
              </a:solidFill>
            </a:endParaRPr>
          </a:p>
        </p:txBody>
      </p:sp>
      <p:sp>
        <p:nvSpPr>
          <p:cNvPr id="23" name="Metin kutusu 22"/>
          <p:cNvSpPr txBox="1"/>
          <p:nvPr/>
        </p:nvSpPr>
        <p:spPr>
          <a:xfrm>
            <a:off x="6094413" y="3313113"/>
            <a:ext cx="1458912" cy="32316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r-TR" sz="1200" b="0" dirty="0">
                <a:solidFill>
                  <a:schemeClr val="bg1"/>
                </a:solidFill>
                <a:latin typeface="Arial" charset="0"/>
                <a:cs typeface="Arial" charset="0"/>
              </a:rPr>
              <a:t>      </a:t>
            </a:r>
            <a:r>
              <a:rPr lang="tr-TR" sz="1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Aralıklı</a:t>
            </a:r>
            <a:endParaRPr lang="tr-TR" sz="12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tr-TR" sz="1200" b="0" dirty="0">
                <a:solidFill>
                  <a:schemeClr val="bg1"/>
                </a:solidFill>
                <a:latin typeface="Arial" charset="0"/>
                <a:cs typeface="Arial" charset="0"/>
              </a:rPr>
              <a:t>- </a:t>
            </a:r>
            <a:r>
              <a:rPr lang="tr-TR" sz="1200" b="0" dirty="0" err="1">
                <a:solidFill>
                  <a:schemeClr val="bg1"/>
                </a:solidFill>
                <a:latin typeface="Arial" charset="0"/>
                <a:cs typeface="Arial" charset="0"/>
              </a:rPr>
              <a:t>Shatski</a:t>
            </a:r>
            <a:r>
              <a:rPr lang="tr-TR" sz="1200" b="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tr-TR" sz="12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halkası</a:t>
            </a:r>
            <a:endParaRPr lang="tr-TR" sz="1200" b="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tr-TR" sz="1200" b="0" dirty="0">
                <a:solidFill>
                  <a:schemeClr val="bg1"/>
                </a:solidFill>
                <a:latin typeface="Arial" charset="0"/>
                <a:cs typeface="Arial" charset="0"/>
              </a:rPr>
              <a:t>- Esophageal web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tr-TR" sz="1200" b="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tr-TR" sz="1200" dirty="0">
                <a:solidFill>
                  <a:schemeClr val="bg1"/>
                </a:solidFill>
                <a:latin typeface="Arial" charset="0"/>
                <a:cs typeface="Arial" charset="0"/>
              </a:rPr>
              <a:t>     </a:t>
            </a:r>
            <a:r>
              <a:rPr lang="tr-TR" sz="12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Progresiv</a:t>
            </a:r>
            <a:endParaRPr lang="tr-TR" sz="12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tr-TR" sz="1200" b="0" dirty="0">
                <a:solidFill>
                  <a:schemeClr val="bg1"/>
                </a:solidFill>
                <a:latin typeface="Arial" charset="0"/>
                <a:cs typeface="Arial" charset="0"/>
              </a:rPr>
              <a:t> - </a:t>
            </a:r>
            <a:r>
              <a:rPr lang="tr-TR" sz="1200" b="0" dirty="0" err="1">
                <a:solidFill>
                  <a:schemeClr val="bg1"/>
                </a:solidFill>
                <a:latin typeface="Arial" charset="0"/>
                <a:cs typeface="Arial" charset="0"/>
              </a:rPr>
              <a:t>Neoplasm</a:t>
            </a:r>
            <a:endParaRPr lang="tr-TR" sz="1200" b="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tr-TR" sz="1200" b="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tr-TR" sz="1200" b="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tr-TR" sz="12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  </a:t>
            </a:r>
            <a:r>
              <a:rPr lang="tr-TR" sz="1200" dirty="0" err="1">
                <a:solidFill>
                  <a:schemeClr val="bg1"/>
                </a:solidFill>
                <a:latin typeface="Arial" charset="0"/>
                <a:cs typeface="Arial" charset="0"/>
              </a:rPr>
              <a:t>Variable</a:t>
            </a:r>
            <a:endParaRPr lang="tr-TR" sz="12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tr-TR" sz="1200" b="0" dirty="0">
                <a:solidFill>
                  <a:schemeClr val="bg1"/>
                </a:solidFill>
                <a:latin typeface="Arial" charset="0"/>
                <a:cs typeface="Arial" charset="0"/>
              </a:rPr>
              <a:t>- </a:t>
            </a:r>
            <a:r>
              <a:rPr lang="tr-TR" sz="12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Peptik</a:t>
            </a:r>
            <a:r>
              <a:rPr lang="tr-TR" sz="12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tr-TR" sz="12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striktüre</a:t>
            </a:r>
            <a:endParaRPr lang="tr-TR" sz="1200" b="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tr-TR" sz="12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Eosinofilik</a:t>
            </a:r>
            <a:r>
              <a:rPr lang="tr-TR" sz="12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</a:t>
            </a:r>
          </a:p>
          <a:p>
            <a:pPr eaLnBrk="1" hangingPunct="1">
              <a:defRPr/>
            </a:pPr>
            <a:r>
              <a:rPr lang="tr-TR" sz="1200" b="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tr-TR" sz="12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</a:t>
            </a:r>
            <a:r>
              <a:rPr lang="tr-TR" sz="12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özofajit</a:t>
            </a:r>
            <a:endParaRPr lang="tr-TR" sz="1200" b="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tr-TR" sz="12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Ekstrensek  </a:t>
            </a:r>
          </a:p>
          <a:p>
            <a:pPr eaLnBrk="1" hangingPunct="1">
              <a:defRPr/>
            </a:pPr>
            <a:r>
              <a:rPr lang="tr-TR" sz="12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kompresyon</a:t>
            </a:r>
            <a:endParaRPr lang="tr-TR" sz="1200" b="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tr-TR" sz="1200" b="0" dirty="0">
                <a:solidFill>
                  <a:schemeClr val="bg1"/>
                </a:solidFill>
                <a:latin typeface="Arial" charset="0"/>
                <a:cs typeface="Arial" charset="0"/>
              </a:rPr>
              <a:t>- </a:t>
            </a:r>
            <a:r>
              <a:rPr lang="tr-TR" sz="12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Cerrahi </a:t>
            </a:r>
            <a:r>
              <a:rPr lang="tr-TR" sz="12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stenoz</a:t>
            </a:r>
            <a:endParaRPr lang="tr-TR" sz="1200" b="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 eaLnBrk="1" hangingPunct="1">
              <a:buFontTx/>
              <a:buChar char="-"/>
              <a:defRPr/>
            </a:pPr>
            <a:r>
              <a:rPr lang="tr-TR" sz="12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Radyasyon </a:t>
            </a:r>
          </a:p>
          <a:p>
            <a:pPr eaLnBrk="1" hangingPunct="1">
              <a:defRPr/>
            </a:pPr>
            <a:r>
              <a:rPr lang="tr-TR" sz="1200" b="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tr-TR" sz="12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</a:t>
            </a:r>
            <a:r>
              <a:rPr lang="tr-TR" sz="12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özofajiti</a:t>
            </a:r>
            <a:endParaRPr lang="tr-TR" sz="1200" b="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tr-TR" sz="1200" b="0" dirty="0">
                <a:solidFill>
                  <a:schemeClr val="bg1"/>
                </a:solidFill>
                <a:latin typeface="Arial" charset="0"/>
                <a:cs typeface="Arial" charset="0"/>
              </a:rPr>
              <a:t>- </a:t>
            </a:r>
            <a:r>
              <a:rPr lang="tr-TR" sz="12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Konjenital</a:t>
            </a:r>
            <a:r>
              <a:rPr lang="tr-TR" sz="12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tr-TR" sz="1200" b="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stenoz</a:t>
            </a:r>
            <a:endParaRPr lang="tr-TR" sz="1200" b="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41328" name="Metin kutusu 23"/>
          <p:cNvSpPr txBox="1">
            <a:spLocks noChangeArrowheads="1"/>
          </p:cNvSpPr>
          <p:nvPr/>
        </p:nvSpPr>
        <p:spPr bwMode="auto">
          <a:xfrm>
            <a:off x="7648575" y="4410075"/>
            <a:ext cx="1439863" cy="23083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İlaç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özofajiti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Enfeksiyöz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özofajit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- Kostik 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hasaralanma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Kemoterapi 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Skleroterapi</a:t>
            </a:r>
            <a:endParaRPr lang="tr-TR" altLang="tr-TR" sz="1200" b="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Crohn</a:t>
            </a:r>
            <a:endParaRPr lang="tr-TR" altLang="tr-TR" sz="1200" b="0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Behcet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hastalığı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Büllöz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  </a:t>
            </a:r>
            <a:r>
              <a:rPr lang="tr-TR" altLang="tr-TR" sz="1200" b="0" dirty="0" err="1">
                <a:solidFill>
                  <a:schemeClr val="bg1"/>
                </a:solidFill>
              </a:rPr>
              <a:t>pemphygoid</a:t>
            </a:r>
            <a:endParaRPr lang="tr-TR" altLang="tr-TR" sz="1200" b="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>
                <a:solidFill>
                  <a:schemeClr val="bg1"/>
                </a:solidFill>
              </a:rPr>
              <a:t>- </a:t>
            </a:r>
            <a:r>
              <a:rPr lang="tr-TR" altLang="tr-TR" sz="1200" b="0" dirty="0" err="1">
                <a:solidFill>
                  <a:schemeClr val="bg1"/>
                </a:solidFill>
              </a:rPr>
              <a:t>Lichen</a:t>
            </a:r>
            <a:r>
              <a:rPr lang="tr-TR" altLang="tr-TR" sz="1200" b="0" dirty="0">
                <a:solidFill>
                  <a:schemeClr val="bg1"/>
                </a:solidFill>
              </a:rPr>
              <a:t> </a:t>
            </a:r>
            <a:r>
              <a:rPr lang="tr-TR" altLang="tr-TR" sz="1200" b="0" dirty="0" err="1">
                <a:solidFill>
                  <a:schemeClr val="bg1"/>
                </a:solidFill>
              </a:rPr>
              <a:t>planus</a:t>
            </a:r>
            <a:endParaRPr lang="tr-TR" altLang="tr-TR" sz="1200" b="0" dirty="0">
              <a:solidFill>
                <a:schemeClr val="bg1"/>
              </a:solidFill>
            </a:endParaRPr>
          </a:p>
        </p:txBody>
      </p:sp>
      <p:sp>
        <p:nvSpPr>
          <p:cNvPr id="141329" name="Metin kutusu 24"/>
          <p:cNvSpPr txBox="1">
            <a:spLocks noChangeArrowheads="1"/>
          </p:cNvSpPr>
          <p:nvPr/>
        </p:nvSpPr>
        <p:spPr bwMode="auto">
          <a:xfrm>
            <a:off x="638969" y="374055"/>
            <a:ext cx="3619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Nazal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regürjitasyon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,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aspirayton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, KBB ve /veya MSS semptomları</a:t>
            </a:r>
            <a:endParaRPr lang="tr-TR" altLang="tr-TR" sz="1200" b="0" dirty="0">
              <a:solidFill>
                <a:schemeClr val="bg1"/>
              </a:solidFill>
            </a:endParaRPr>
          </a:p>
        </p:txBody>
      </p:sp>
      <p:sp>
        <p:nvSpPr>
          <p:cNvPr id="141330" name="Metin kutusu 25"/>
          <p:cNvSpPr txBox="1">
            <a:spLocks noChangeArrowheads="1"/>
          </p:cNvSpPr>
          <p:nvPr/>
        </p:nvSpPr>
        <p:spPr bwMode="auto">
          <a:xfrm>
            <a:off x="4874419" y="499089"/>
            <a:ext cx="26828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err="1" smtClean="0">
                <a:solidFill>
                  <a:schemeClr val="bg1"/>
                </a:solidFill>
              </a:rPr>
              <a:t>Retrosternal</a:t>
            </a:r>
            <a:r>
              <a:rPr lang="tr-TR" altLang="tr-TR" sz="1200" b="0" dirty="0" smtClean="0">
                <a:solidFill>
                  <a:schemeClr val="bg1"/>
                </a:solidFill>
              </a:rPr>
              <a:t> gıda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impaksiyonu</a:t>
            </a:r>
            <a:endParaRPr lang="tr-TR" altLang="tr-TR" sz="1200" b="0" dirty="0">
              <a:solidFill>
                <a:schemeClr val="bg1"/>
              </a:solidFill>
            </a:endParaRPr>
          </a:p>
        </p:txBody>
      </p:sp>
      <p:sp>
        <p:nvSpPr>
          <p:cNvPr id="141331" name="Metin kutusu 26"/>
          <p:cNvSpPr txBox="1">
            <a:spLocks noChangeArrowheads="1"/>
          </p:cNvSpPr>
          <p:nvPr/>
        </p:nvSpPr>
        <p:spPr bwMode="auto">
          <a:xfrm>
            <a:off x="7517608" y="1779885"/>
            <a:ext cx="1377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Katı gıdalarla </a:t>
            </a:r>
            <a:r>
              <a:rPr lang="tr-TR" altLang="tr-TR" sz="1200" b="0" dirty="0" err="1" smtClean="0">
                <a:solidFill>
                  <a:schemeClr val="bg1"/>
                </a:solidFill>
              </a:rPr>
              <a:t>disfaji</a:t>
            </a:r>
            <a:endParaRPr lang="tr-TR" altLang="tr-TR" sz="1200" b="0" dirty="0">
              <a:solidFill>
                <a:schemeClr val="bg1"/>
              </a:solidFill>
            </a:endParaRPr>
          </a:p>
        </p:txBody>
      </p:sp>
      <p:sp>
        <p:nvSpPr>
          <p:cNvPr id="141332" name="Metin kutusu 27"/>
          <p:cNvSpPr txBox="1">
            <a:spLocks noChangeArrowheads="1"/>
          </p:cNvSpPr>
          <p:nvPr/>
        </p:nvSpPr>
        <p:spPr bwMode="auto">
          <a:xfrm>
            <a:off x="4276725" y="1735539"/>
            <a:ext cx="1377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smtClean="0">
                <a:solidFill>
                  <a:schemeClr val="bg1"/>
                </a:solidFill>
              </a:rPr>
              <a:t>Katı ve sıvı gıdalarla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 dirty="0" err="1" smtClean="0">
                <a:solidFill>
                  <a:schemeClr val="bg1"/>
                </a:solidFill>
              </a:rPr>
              <a:t>disfaji</a:t>
            </a:r>
            <a:endParaRPr lang="tr-TR" altLang="tr-TR" sz="1200" b="0" dirty="0">
              <a:solidFill>
                <a:schemeClr val="bg1"/>
              </a:solidFill>
            </a:endParaRPr>
          </a:p>
        </p:txBody>
      </p:sp>
      <p:cxnSp>
        <p:nvCxnSpPr>
          <p:cNvPr id="141333" name="Dirsek Bağlayıcısı 30"/>
          <p:cNvCxnSpPr>
            <a:cxnSpLocks noChangeShapeType="1"/>
            <a:stCxn id="141314" idx="2"/>
            <a:endCxn id="141315" idx="0"/>
          </p:cNvCxnSpPr>
          <p:nvPr/>
        </p:nvCxnSpPr>
        <p:spPr bwMode="auto">
          <a:xfrm rot="5400000">
            <a:off x="3038979" y="-363034"/>
            <a:ext cx="759407" cy="2357437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34" name="Dirsek Bağlayıcısı 33"/>
          <p:cNvCxnSpPr>
            <a:cxnSpLocks noChangeShapeType="1"/>
            <a:stCxn id="141314" idx="2"/>
            <a:endCxn id="141316" idx="0"/>
          </p:cNvCxnSpPr>
          <p:nvPr/>
        </p:nvCxnSpPr>
        <p:spPr bwMode="auto">
          <a:xfrm rot="16200000" flipH="1">
            <a:off x="5319422" y="-286041"/>
            <a:ext cx="773694" cy="2217738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35" name="Düz Ok Bağlayıcısı 38"/>
          <p:cNvCxnSpPr>
            <a:cxnSpLocks noChangeShapeType="1"/>
            <a:stCxn id="141317" idx="2"/>
          </p:cNvCxnSpPr>
          <p:nvPr/>
        </p:nvCxnSpPr>
        <p:spPr bwMode="auto">
          <a:xfrm>
            <a:off x="685800" y="2347715"/>
            <a:ext cx="0" cy="188614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36" name="Dirsek Bağlayıcısı 43"/>
          <p:cNvCxnSpPr>
            <a:cxnSpLocks noChangeShapeType="1"/>
            <a:stCxn id="141315" idx="2"/>
            <a:endCxn id="141317" idx="0"/>
          </p:cNvCxnSpPr>
          <p:nvPr/>
        </p:nvCxnSpPr>
        <p:spPr bwMode="auto">
          <a:xfrm rot="5400000">
            <a:off x="1194496" y="994470"/>
            <a:ext cx="536773" cy="1554163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37" name="Dirsek Bağlayıcısı 45"/>
          <p:cNvCxnSpPr>
            <a:cxnSpLocks noChangeShapeType="1"/>
            <a:stCxn id="141315" idx="2"/>
            <a:endCxn id="141318" idx="0"/>
          </p:cNvCxnSpPr>
          <p:nvPr/>
        </p:nvCxnSpPr>
        <p:spPr bwMode="auto">
          <a:xfrm rot="16200000" flipH="1">
            <a:off x="2272011" y="1471116"/>
            <a:ext cx="536773" cy="600869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38" name="Dirsek Bağlayıcısı 47"/>
          <p:cNvCxnSpPr>
            <a:cxnSpLocks noChangeShapeType="1"/>
            <a:stCxn id="141318" idx="2"/>
            <a:endCxn id="141319" idx="0"/>
          </p:cNvCxnSpPr>
          <p:nvPr/>
        </p:nvCxnSpPr>
        <p:spPr bwMode="auto">
          <a:xfrm rot="5400000">
            <a:off x="2184699" y="2304554"/>
            <a:ext cx="612973" cy="699294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39" name="Dirsek Bağlayıcısı 49"/>
          <p:cNvCxnSpPr>
            <a:cxnSpLocks noChangeShapeType="1"/>
            <a:stCxn id="141318" idx="2"/>
            <a:endCxn id="141320" idx="0"/>
          </p:cNvCxnSpPr>
          <p:nvPr/>
        </p:nvCxnSpPr>
        <p:spPr bwMode="auto">
          <a:xfrm rot="16200000" flipH="1">
            <a:off x="3025280" y="2163266"/>
            <a:ext cx="630435" cy="999331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40" name="Düz Ok Bağlayıcısı 51"/>
          <p:cNvCxnSpPr>
            <a:cxnSpLocks noChangeShapeType="1"/>
          </p:cNvCxnSpPr>
          <p:nvPr/>
        </p:nvCxnSpPr>
        <p:spPr bwMode="auto">
          <a:xfrm>
            <a:off x="2411413" y="3286125"/>
            <a:ext cx="0" cy="71913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41" name="Düz Ok Bağlayıcısı 53"/>
          <p:cNvCxnSpPr>
            <a:cxnSpLocks noChangeShapeType="1"/>
          </p:cNvCxnSpPr>
          <p:nvPr/>
        </p:nvCxnSpPr>
        <p:spPr bwMode="auto">
          <a:xfrm>
            <a:off x="4067175" y="3313113"/>
            <a:ext cx="0" cy="1482725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42" name="Dirsek Bağlayıcısı 55"/>
          <p:cNvCxnSpPr>
            <a:cxnSpLocks noChangeShapeType="1"/>
            <a:stCxn id="141316" idx="2"/>
            <a:endCxn id="141321" idx="0"/>
          </p:cNvCxnSpPr>
          <p:nvPr/>
        </p:nvCxnSpPr>
        <p:spPr bwMode="auto">
          <a:xfrm rot="5400000">
            <a:off x="5956996" y="1177032"/>
            <a:ext cx="517723" cy="1198563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43" name="Dirsek Bağlayıcısı 57"/>
          <p:cNvCxnSpPr>
            <a:cxnSpLocks noChangeShapeType="1"/>
            <a:stCxn id="141316" idx="2"/>
            <a:endCxn id="141322" idx="0"/>
          </p:cNvCxnSpPr>
          <p:nvPr/>
        </p:nvCxnSpPr>
        <p:spPr bwMode="auto">
          <a:xfrm rot="16200000" flipH="1">
            <a:off x="6990061" y="1342529"/>
            <a:ext cx="570111" cy="919956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44" name="Dirsek Bağlayıcısı 60"/>
          <p:cNvCxnSpPr>
            <a:cxnSpLocks noChangeShapeType="1"/>
            <a:stCxn id="141322" idx="2"/>
            <a:endCxn id="141328" idx="0"/>
          </p:cNvCxnSpPr>
          <p:nvPr/>
        </p:nvCxnSpPr>
        <p:spPr bwMode="auto">
          <a:xfrm rot="16200000" flipH="1">
            <a:off x="7044433" y="3086000"/>
            <a:ext cx="2014735" cy="633413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345" name="Dirsek Bağlayıcısı 63"/>
          <p:cNvCxnSpPr>
            <a:cxnSpLocks noChangeShapeType="1"/>
          </p:cNvCxnSpPr>
          <p:nvPr/>
        </p:nvCxnSpPr>
        <p:spPr bwMode="auto">
          <a:xfrm rot="5400000">
            <a:off x="6833394" y="2410619"/>
            <a:ext cx="917575" cy="887413"/>
          </a:xfrm>
          <a:prstGeom prst="bentConnector3">
            <a:avLst>
              <a:gd name="adj1" fmla="val 46634"/>
            </a:avLst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1346" name="Metin kutusu 65"/>
          <p:cNvSpPr txBox="1">
            <a:spLocks noChangeArrowheads="1"/>
          </p:cNvSpPr>
          <p:nvPr/>
        </p:nvSpPr>
        <p:spPr bwMode="auto">
          <a:xfrm>
            <a:off x="7781925" y="3902075"/>
            <a:ext cx="1254125" cy="276225"/>
          </a:xfrm>
          <a:prstGeom prst="rect">
            <a:avLst/>
          </a:prstGeom>
          <a:solidFill>
            <a:srgbClr val="0000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0">
                <a:solidFill>
                  <a:schemeClr val="bg1"/>
                </a:solidFill>
              </a:rPr>
              <a:t>Odynophagia</a:t>
            </a:r>
          </a:p>
        </p:txBody>
      </p:sp>
      <p:cxnSp>
        <p:nvCxnSpPr>
          <p:cNvPr id="141347" name="Dirsek Bağlayıcısı 72"/>
          <p:cNvCxnSpPr>
            <a:cxnSpLocks noChangeShapeType="1"/>
            <a:stCxn id="141321" idx="2"/>
          </p:cNvCxnSpPr>
          <p:nvPr/>
        </p:nvCxnSpPr>
        <p:spPr bwMode="auto">
          <a:xfrm rot="5400000">
            <a:off x="5075238" y="2487612"/>
            <a:ext cx="685800" cy="396875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8355013" y="6381750"/>
            <a:ext cx="788987" cy="476250"/>
          </a:xfrm>
        </p:spPr>
        <p:txBody>
          <a:bodyPr/>
          <a:lstStyle/>
          <a:p>
            <a:pPr>
              <a:defRPr/>
            </a:pPr>
            <a:fld id="{20484F09-2852-40C5-8BA3-ED02B67F565A}" type="slidenum">
              <a:rPr lang="tr-TR" smtClean="0">
                <a:solidFill>
                  <a:schemeClr val="bg1"/>
                </a:solidFill>
              </a:rPr>
              <a:pPr>
                <a:defRPr/>
              </a:pPr>
              <a:t>93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37" name="Picture 16" descr="CTF_Logo_tp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81" y="6306146"/>
            <a:ext cx="482600" cy="4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1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r-T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7493</TotalTime>
  <Words>3430</Words>
  <Application>Microsoft Office PowerPoint</Application>
  <PresentationFormat>Ekran Gösterisi (4:3)</PresentationFormat>
  <Paragraphs>1029</Paragraphs>
  <Slides>93</Slides>
  <Notes>5</Notes>
  <HiddenSlides>0</HiddenSlides>
  <MMClips>3</MMClips>
  <ScaleCrop>false</ScaleCrop>
  <HeadingPairs>
    <vt:vector size="8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93</vt:i4>
      </vt:variant>
    </vt:vector>
  </HeadingPairs>
  <TitlesOfParts>
    <vt:vector size="103" baseType="lpstr">
      <vt:lpstr>Arial</vt:lpstr>
      <vt:lpstr>Arial Unicode MS</vt:lpstr>
      <vt:lpstr>Calibri</vt:lpstr>
      <vt:lpstr>Comic Sans MS</vt:lpstr>
      <vt:lpstr>Lucida Sans</vt:lpstr>
      <vt:lpstr>Lucida Sans Unicode</vt:lpstr>
      <vt:lpstr>Tahoma</vt:lpstr>
      <vt:lpstr>Times New Roman</vt:lpstr>
      <vt:lpstr>Default Design</vt:lpstr>
      <vt:lpstr>Microsoft Excel 97-2003 Çalışma Sayfası</vt:lpstr>
      <vt:lpstr>ÖZOFAGUS HASTALIKLARINDA KLİNİK BULGULAR  VE  TEŞHİS YÖNTEMLERİ</vt:lpstr>
      <vt:lpstr>PowerPoint Sunusu</vt:lpstr>
      <vt:lpstr>PowerPoint Sunusu</vt:lpstr>
      <vt:lpstr>PowerPoint Sunusu</vt:lpstr>
      <vt:lpstr>Özofagus  hastalıklarında semptomlar</vt:lpstr>
      <vt:lpstr>PowerPoint Sunusu</vt:lpstr>
      <vt:lpstr>PowerPoint Sunusu</vt:lpstr>
      <vt:lpstr>PowerPoint Sunusu</vt:lpstr>
      <vt:lpstr>PowerPoint Sunusu</vt:lpstr>
      <vt:lpstr>PowerPoint Sunusu</vt:lpstr>
      <vt:lpstr>Hiatal herni</vt:lpstr>
      <vt:lpstr>Gastroözofagial reflü hastalığında klinik </vt:lpstr>
      <vt:lpstr>PowerPoint Sunusu</vt:lpstr>
      <vt:lpstr>Kronik öksürüğü olan hastalarda etyolojide GÖRH nın olabileceğini düşündüren  bulgular</vt:lpstr>
      <vt:lpstr>Astmatik semptomların GÖR ye bağlı olduğunu  gösterebilecek  bulgular</vt:lpstr>
      <vt:lpstr>PowerPoint Sunusu</vt:lpstr>
      <vt:lpstr>GÖRH nın komplikasyonları</vt:lpstr>
      <vt:lpstr>Peptik striktür</vt:lpstr>
      <vt:lpstr>Peptik striktürde klinik</vt:lpstr>
      <vt:lpstr>Barrett özofagusu</vt:lpstr>
      <vt:lpstr>Kısa ve uzun segment Barrett</vt:lpstr>
      <vt:lpstr>PowerPoint Sunusu</vt:lpstr>
      <vt:lpstr>Chromoendoscopy </vt:lpstr>
      <vt:lpstr>PowerPoint Sunusu</vt:lpstr>
      <vt:lpstr>Barrett metaplazisinde   p 53 monoklonal antikor kullanılarak yapılan  boyama </vt:lpstr>
      <vt:lpstr>PowerPoint Sunusu</vt:lpstr>
      <vt:lpstr>Barrett özofagusunda düzenli  takip  kanserin erken  teşhisini sağlayabilir</vt:lpstr>
      <vt:lpstr>Kalp dışı göğüs ağrısı (NCCP)</vt:lpstr>
      <vt:lpstr>Roma IV kriterlerine göre  fonksiyonel özofagus hastalıkları</vt:lpstr>
      <vt:lpstr>NCCP  cohort  analizleri</vt:lpstr>
      <vt:lpstr>PowerPoint Sunusu</vt:lpstr>
      <vt:lpstr>Angina pectoris  ve özofagus kaynaklı göğüs  ağrısının özellikleri.</vt:lpstr>
      <vt:lpstr>PowerPoint Sunusu</vt:lpstr>
      <vt:lpstr>PowerPoint Sunusu</vt:lpstr>
      <vt:lpstr>Globus histericus</vt:lpstr>
      <vt:lpstr>PowerPoint Sunusu</vt:lpstr>
      <vt:lpstr>Oraofaringeal disfaji nedenleri</vt:lpstr>
      <vt:lpstr>Özofagial disfaji (Low dysphagia)</vt:lpstr>
      <vt:lpstr>Özofagial disfaji nedenleri</vt:lpstr>
      <vt:lpstr>PowerPoint Sunusu</vt:lpstr>
      <vt:lpstr>PowerPoint Sunusu</vt:lpstr>
      <vt:lpstr>PowerPoint Sunusu</vt:lpstr>
      <vt:lpstr>Özofagus hastalıklarının teşhisinde kullanılabilecek diagnostik testler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Disfajinin araştırılmasında kullanılan testler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ÖZOFAGİAL DİSFAJİYE YAKLAŞIM</vt:lpstr>
      <vt:lpstr>PowerPoint Sunusu</vt:lpstr>
      <vt:lpstr>PowerPoint Sunusu</vt:lpstr>
    </vt:vector>
  </TitlesOfParts>
  <Company>CTF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Ahmet Dobrucali</dc:creator>
  <cp:lastModifiedBy>Ahmet DOBRUCALI</cp:lastModifiedBy>
  <cp:revision>715</cp:revision>
  <dcterms:created xsi:type="dcterms:W3CDTF">2007-09-07T13:10:38Z</dcterms:created>
  <dcterms:modified xsi:type="dcterms:W3CDTF">2022-02-11T12:07:10Z</dcterms:modified>
</cp:coreProperties>
</file>