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sldIdLst>
    <p:sldId id="262" r:id="rId2"/>
    <p:sldId id="519" r:id="rId3"/>
    <p:sldId id="263" r:id="rId4"/>
    <p:sldId id="264" r:id="rId5"/>
    <p:sldId id="267" r:id="rId6"/>
    <p:sldId id="278" r:id="rId7"/>
    <p:sldId id="269" r:id="rId8"/>
    <p:sldId id="281" r:id="rId9"/>
    <p:sldId id="283" r:id="rId10"/>
    <p:sldId id="518" r:id="rId11"/>
    <p:sldId id="363" r:id="rId12"/>
    <p:sldId id="531" r:id="rId13"/>
    <p:sldId id="284" r:id="rId14"/>
    <p:sldId id="286" r:id="rId15"/>
    <p:sldId id="291" r:id="rId16"/>
    <p:sldId id="453" r:id="rId17"/>
    <p:sldId id="498" r:id="rId18"/>
    <p:sldId id="297" r:id="rId19"/>
    <p:sldId id="381" r:id="rId20"/>
    <p:sldId id="454" r:id="rId21"/>
    <p:sldId id="287" r:id="rId22"/>
    <p:sldId id="366" r:id="rId23"/>
    <p:sldId id="298" r:id="rId24"/>
    <p:sldId id="300" r:id="rId25"/>
    <p:sldId id="537" r:id="rId26"/>
    <p:sldId id="555" r:id="rId27"/>
    <p:sldId id="508" r:id="rId28"/>
    <p:sldId id="539" r:id="rId29"/>
    <p:sldId id="494" r:id="rId30"/>
    <p:sldId id="540" r:id="rId31"/>
    <p:sldId id="516" r:id="rId32"/>
    <p:sldId id="495" r:id="rId33"/>
    <p:sldId id="497" r:id="rId34"/>
    <p:sldId id="447" r:id="rId35"/>
    <p:sldId id="448" r:id="rId36"/>
    <p:sldId id="449" r:id="rId37"/>
    <p:sldId id="556" r:id="rId38"/>
    <p:sldId id="450" r:id="rId39"/>
    <p:sldId id="348" r:id="rId40"/>
    <p:sldId id="473" r:id="rId41"/>
    <p:sldId id="307" r:id="rId42"/>
    <p:sldId id="308" r:id="rId43"/>
    <p:sldId id="545" r:id="rId44"/>
    <p:sldId id="309" r:id="rId45"/>
    <p:sldId id="499" r:id="rId46"/>
    <p:sldId id="500" r:id="rId47"/>
    <p:sldId id="310" r:id="rId48"/>
    <p:sldId id="550" r:id="rId49"/>
    <p:sldId id="503" r:id="rId50"/>
    <p:sldId id="413" r:id="rId51"/>
    <p:sldId id="504" r:id="rId52"/>
    <p:sldId id="502" r:id="rId53"/>
    <p:sldId id="315" r:id="rId54"/>
    <p:sldId id="429" r:id="rId55"/>
    <p:sldId id="430" r:id="rId56"/>
    <p:sldId id="431" r:id="rId57"/>
    <p:sldId id="510" r:id="rId58"/>
    <p:sldId id="456" r:id="rId59"/>
    <p:sldId id="468" r:id="rId60"/>
    <p:sldId id="514" r:id="rId61"/>
    <p:sldId id="432" r:id="rId62"/>
    <p:sldId id="471" r:id="rId63"/>
    <p:sldId id="515" r:id="rId64"/>
    <p:sldId id="458" r:id="rId65"/>
    <p:sldId id="475" r:id="rId66"/>
    <p:sldId id="476" r:id="rId67"/>
    <p:sldId id="480" r:id="rId68"/>
    <p:sldId id="551" r:id="rId69"/>
    <p:sldId id="481" r:id="rId70"/>
    <p:sldId id="521" r:id="rId71"/>
    <p:sldId id="522" r:id="rId72"/>
    <p:sldId id="552" r:id="rId73"/>
    <p:sldId id="523" r:id="rId74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73"/>
    <a:srgbClr val="000099"/>
    <a:srgbClr val="000000"/>
    <a:srgbClr val="333333"/>
    <a:srgbClr val="FFE1FF"/>
    <a:srgbClr val="AC5600"/>
    <a:srgbClr val="C0C0C0"/>
    <a:srgbClr val="FFCC99"/>
    <a:srgbClr val="FFC1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406" autoAdjust="0"/>
  </p:normalViewPr>
  <p:slideViewPr>
    <p:cSldViewPr>
      <p:cViewPr varScale="1">
        <p:scale>
          <a:sx n="83" d="100"/>
          <a:sy n="83" d="100"/>
        </p:scale>
        <p:origin x="137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5582DE-AAE8-4463-84CB-73CEC7B7851C}" type="datetimeFigureOut">
              <a:rPr lang="tr-TR"/>
              <a:pPr>
                <a:defRPr/>
              </a:pPr>
              <a:t>26.11.2020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C91F1D-AC40-40EF-B28B-06A7C88A326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3261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7066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375E26-A5DC-4F00-AF7A-DC2D6D2F2A1D}" type="slidenum">
              <a:rPr lang="tr-TR" smtClean="0"/>
              <a:pPr/>
              <a:t>24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60538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68192-59A8-43E2-99CF-5CC9422C2D71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794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C93FCC-4ADA-4EB6-AC46-A4A4C9B4ACF2}" type="slidenum">
              <a:rPr lang="tr-TR" smtClean="0"/>
              <a:pPr>
                <a:defRPr/>
              </a:pPr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730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68192-59A8-43E2-99CF-5CC9422C2D71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67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D088-696A-48B5-8898-7E0CD1AD016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CF135-AA05-49FB-85C4-688401295D7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40D5-4EB6-4484-87A1-45A50E0F4B6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2956A-ECF6-4B5C-8CEF-AC788D73750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138E1-D36E-4FC4-9863-1B422DC5652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04212-68FC-4CAB-AEEF-A9249BB0356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01C2-F80F-47B5-95CD-9D2D0476B99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79F44-D9A7-490D-8430-CB7E7B1D7A0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7D3AA-0618-4FE0-A2E6-C46582E124F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B3966-2856-4E42-85EE-3E7BC35014C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CA7C4-C1F3-49C9-9222-6D4935C00CF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7C158-08FE-4036-8D5A-254103DC9D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322A-9952-4050-9839-3FFC3096585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EC46A-B67E-4008-9C12-9607D381CC0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916211E-30EA-4FC4-B787-C6BA822B8F3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8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2cYfVJqhABjuujzbkF/SIG=1249lm8m6/EXP=1240904476/**http:/www.flickr.com/photos/kippkipp/312515122/" TargetMode="External"/><Relationship Id="rId7" Type="http://schemas.openxmlformats.org/officeDocument/2006/relationships/image" Target="../media/image1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radiologyassistant.nl/images/thmb_43dfe54c5013e9%20a%20en%20b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hyperlink" Target="http://www.medison.ru/uzi/img/p282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ronline.org/content/vol183/issue1/images/large/03-0001_04.jpeg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images.google.com.tr/imgres?imgurl=http://www.mghradrounds.org/clientuploads/june_2004/mrcp_image2.jpg&amp;imgrefurl=http://www.mghradrounds.org/index.php?src=gendocs&amp;link=june_2004&amp;h=316&amp;w=335&amp;sz=12&amp;hl=tr&amp;start=4&amp;usg=__MM0qOpxjV2PsPtZK3bDpbrD211M=&amp;tbnid=Jk9jHvzZlIssAM:&amp;tbnh=112&amp;tbnw=119&amp;prev=/images?q=MRCP+common+bile+duct+stone&amp;gbv=2&amp;hl=tr&amp;sa=G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M7RCUMq0Si8/T2C6y7hcdWI/AAAAAAAAAx4/lbje8-evKOI/s1600/gallbladder+open+cholecystectomy.jpg" TargetMode="External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dirty="0" smtClean="0">
                <a:solidFill>
                  <a:srgbClr val="FFFF00"/>
                </a:solidFill>
              </a:rPr>
              <a:t>SAFRA  TAŞLARI  </a:t>
            </a:r>
            <a:br>
              <a:rPr lang="tr-TR" dirty="0" smtClean="0">
                <a:solidFill>
                  <a:srgbClr val="FFFF00"/>
                </a:solidFill>
              </a:rPr>
            </a:br>
            <a:endParaRPr lang="tr-TR" dirty="0" smtClean="0">
              <a:solidFill>
                <a:srgbClr val="FFFF00"/>
              </a:solidFill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915816" y="4077072"/>
            <a:ext cx="311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0" dirty="0">
                <a:latin typeface="Arial" charset="0"/>
              </a:rPr>
              <a:t>  </a:t>
            </a:r>
            <a:r>
              <a:rPr lang="tr-TR" sz="2000" b="0" dirty="0" err="1">
                <a:latin typeface="Arial" charset="0"/>
              </a:rPr>
              <a:t>Prof.Dr</a:t>
            </a:r>
            <a:r>
              <a:rPr lang="tr-TR" sz="2000" b="0" dirty="0">
                <a:latin typeface="Arial" charset="0"/>
              </a:rPr>
              <a:t>.Ahmet </a:t>
            </a:r>
            <a:r>
              <a:rPr lang="tr-TR" sz="2000" b="0" dirty="0" err="1">
                <a:latin typeface="Arial" charset="0"/>
              </a:rPr>
              <a:t>Dobrucalı</a:t>
            </a:r>
            <a:endParaRPr lang="tr-TR" sz="2000" b="0" dirty="0">
              <a:latin typeface="Arial" charset="0"/>
            </a:endParaRPr>
          </a:p>
        </p:txBody>
      </p:sp>
      <p:grpSp>
        <p:nvGrpSpPr>
          <p:cNvPr id="3076" name="Group 12"/>
          <p:cNvGrpSpPr>
            <a:grpSpLocks/>
          </p:cNvGrpSpPr>
          <p:nvPr/>
        </p:nvGrpSpPr>
        <p:grpSpPr bwMode="auto">
          <a:xfrm>
            <a:off x="2843808" y="5013176"/>
            <a:ext cx="3311525" cy="458787"/>
            <a:chOff x="1779" y="3752"/>
            <a:chExt cx="2086" cy="289"/>
          </a:xfrm>
        </p:grpSpPr>
        <p:sp>
          <p:nvSpPr>
            <p:cNvPr id="3077" name="Text Box 13"/>
            <p:cNvSpPr txBox="1">
              <a:spLocks noChangeArrowheads="1"/>
            </p:cNvSpPr>
            <p:nvPr/>
          </p:nvSpPr>
          <p:spPr bwMode="auto">
            <a:xfrm>
              <a:off x="1779" y="3752"/>
              <a:ext cx="208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1200" b="0"/>
                <a:t>İÜ.Cerrahpaşa Tıp Fakültesi</a:t>
              </a:r>
            </a:p>
            <a:p>
              <a:pPr algn="ctr"/>
              <a:r>
                <a:rPr lang="tr-TR" sz="1200" b="0"/>
                <a:t>Gastroenteroloji Bilim Dalı</a:t>
              </a:r>
            </a:p>
          </p:txBody>
        </p:sp>
        <p:grpSp>
          <p:nvGrpSpPr>
            <p:cNvPr id="3078" name="Group 14"/>
            <p:cNvGrpSpPr>
              <a:grpSpLocks/>
            </p:cNvGrpSpPr>
            <p:nvPr/>
          </p:nvGrpSpPr>
          <p:grpSpPr bwMode="auto">
            <a:xfrm>
              <a:off x="1932" y="3760"/>
              <a:ext cx="1748" cy="272"/>
              <a:chOff x="1889" y="3616"/>
              <a:chExt cx="1748" cy="272"/>
            </a:xfrm>
          </p:grpSpPr>
          <p:pic>
            <p:nvPicPr>
              <p:cNvPr id="3079" name="Picture 15" descr="HM00260_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12" y="3616"/>
                <a:ext cx="22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0" name="Picture 16" descr="CTF_Logo_t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89" y="3632"/>
                <a:ext cx="251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2956A-ECF6-4B5C-8CEF-AC788D737504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  <p:pic>
        <p:nvPicPr>
          <p:cNvPr id="10" name="Picture 11" descr="Ä°lgili res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95" y="2060848"/>
            <a:ext cx="32003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142875"/>
            <a:ext cx="8229600" cy="8334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28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Pigment  </a:t>
            </a:r>
            <a:r>
              <a:rPr lang="tr-TR" sz="2800" b="0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taşları</a:t>
            </a:r>
            <a:endParaRPr lang="tr-TR" sz="2800" b="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6419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graphicFrame>
        <p:nvGraphicFramePr>
          <p:cNvPr id="8" name="7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50823"/>
              </p:ext>
            </p:extLst>
          </p:nvPr>
        </p:nvGraphicFramePr>
        <p:xfrm>
          <a:off x="296833" y="692696"/>
          <a:ext cx="8572560" cy="5319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0" dirty="0" smtClean="0">
                          <a:solidFill>
                            <a:schemeClr val="tx1"/>
                          </a:solidFill>
                        </a:rPr>
                        <a:t>Siyah</a:t>
                      </a:r>
                      <a:r>
                        <a:rPr lang="tr-TR" sz="2000" b="0" baseline="0" dirty="0" smtClean="0">
                          <a:solidFill>
                            <a:schemeClr val="tx1"/>
                          </a:solidFill>
                        </a:rPr>
                        <a:t> taşlar</a:t>
                      </a:r>
                      <a:endParaRPr lang="tr-TR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0" dirty="0" smtClean="0">
                          <a:solidFill>
                            <a:schemeClr val="tx1"/>
                          </a:solidFill>
                        </a:rPr>
                        <a:t>Kahverengi taşlar</a:t>
                      </a:r>
                      <a:endParaRPr lang="tr-TR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234">
                <a:tc>
                  <a:txBody>
                    <a:bodyPr/>
                    <a:lstStyle/>
                    <a:p>
                      <a:r>
                        <a:rPr lang="tr-TR" sz="1800" b="0" dirty="0" err="1" smtClean="0">
                          <a:solidFill>
                            <a:schemeClr val="tx1"/>
                          </a:solidFill>
                        </a:rPr>
                        <a:t>Lokasyon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          Safra </a:t>
                      </a:r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kesesi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Safra 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yolu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Sıklık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Safra kesesi taşlarının %20 si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Safra yolu taşlarının %50 si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Morfoloji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Küçük, sert, siyah, küresel veya düzensiz yapıda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Küçük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veya 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büyük hacimde, kahverengi, yumuşak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600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İçerik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Kalsiyumbiluribinat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polimerleri ve tuzları</a:t>
                      </a: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Kolesterol içeriği &lt;%10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Kalsiyumbiluribinat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, yağ asitleri</a:t>
                      </a:r>
                    </a:p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Kolesterol içeriği  %10-30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0600"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Risk faktörleri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Genellikle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idyopatik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İleri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yaş</a:t>
                      </a:r>
                    </a:p>
                    <a:p>
                      <a:pPr algn="l"/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Siroz (Alkolik)</a:t>
                      </a:r>
                    </a:p>
                    <a:p>
                      <a:pPr algn="l"/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Kronik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hemoliz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Kronik </a:t>
                      </a:r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staz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ve enfeksiyon</a:t>
                      </a:r>
                    </a:p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Striktür</a:t>
                      </a:r>
                      <a:endParaRPr lang="tr-T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Biliyer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parazitler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66" y="1392420"/>
            <a:ext cx="1185770" cy="84277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749" y="1384783"/>
            <a:ext cx="1205033" cy="8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2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076325" y="442913"/>
            <a:ext cx="3086100" cy="19383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275" y="484188"/>
            <a:ext cx="3122613" cy="19288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788" y="2487613"/>
            <a:ext cx="3076575" cy="19637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2511425"/>
            <a:ext cx="3111500" cy="1955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6" cstate="print">
            <a:lum bright="6000" contrast="12000"/>
          </a:blip>
          <a:srcRect/>
          <a:stretch>
            <a:fillRect/>
          </a:stretch>
        </p:blipFill>
        <p:spPr bwMode="auto">
          <a:xfrm>
            <a:off x="4987925" y="4578350"/>
            <a:ext cx="3119438" cy="19732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11</a:t>
            </a:fld>
            <a:endParaRPr lang="tr-TR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0" name="Picture 5" descr="HM00260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lum bright="6000" contrast="6000"/>
          </a:blip>
          <a:srcRect/>
          <a:stretch>
            <a:fillRect/>
          </a:stretch>
        </p:blipFill>
        <p:spPr bwMode="auto">
          <a:xfrm>
            <a:off x="1122363" y="4568825"/>
            <a:ext cx="3078162" cy="19796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64" y="620688"/>
            <a:ext cx="4392488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 descr="View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4294561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7" descr="http://t3.gstatic.com/images?q=tbn:ANd9GcTFCdGRUIYkkBoMOPRHq2ZFMCXQsl1oiAHNWx0r6BaJDitYoFf9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98697" y="3673419"/>
            <a:ext cx="4294561" cy="2683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cholesterol gallstone ile ilgili gÃ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90" y="3674836"/>
            <a:ext cx="4371483" cy="26613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0" name="Picture 5" descr="HM00260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895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4000" dirty="0" smtClean="0">
                <a:solidFill>
                  <a:srgbClr val="FFFF00"/>
                </a:solidFill>
              </a:rPr>
              <a:t>Klinik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640960" cy="423820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err="1" smtClean="0">
                <a:effectLst/>
              </a:rPr>
              <a:t>Asemptomatik</a:t>
            </a:r>
            <a:r>
              <a:rPr lang="tr-TR" sz="2800" dirty="0" smtClean="0">
                <a:effectLst/>
              </a:rPr>
              <a:t>  </a:t>
            </a:r>
            <a:r>
              <a:rPr lang="tr-TR" sz="2800" dirty="0" err="1" smtClean="0">
                <a:effectLst/>
              </a:rPr>
              <a:t>kolelithiasis</a:t>
            </a:r>
            <a:r>
              <a:rPr lang="tr-TR" sz="2800" dirty="0" smtClean="0">
                <a:effectLst/>
              </a:rPr>
              <a:t> 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cholelithiasis</a:t>
            </a:r>
            <a:r>
              <a:rPr lang="tr-TR" sz="2000" dirty="0" smtClean="0">
                <a:effectLst/>
              </a:rPr>
              <a:t>)</a:t>
            </a:r>
          </a:p>
          <a:p>
            <a:pPr eaLnBrk="1" hangingPunct="1">
              <a:defRPr/>
            </a:pPr>
            <a:endParaRPr lang="tr-TR" sz="2800" dirty="0" smtClean="0">
              <a:effectLst/>
            </a:endParaRPr>
          </a:p>
          <a:p>
            <a:pPr eaLnBrk="1" hangingPunct="1">
              <a:defRPr/>
            </a:pPr>
            <a:r>
              <a:rPr lang="tr-TR" sz="2800" dirty="0" smtClean="0">
                <a:effectLst/>
              </a:rPr>
              <a:t>Akut  taşlı </a:t>
            </a:r>
            <a:r>
              <a:rPr lang="tr-TR" sz="2800" dirty="0" err="1" smtClean="0">
                <a:effectLst/>
              </a:rPr>
              <a:t>kolesistit</a:t>
            </a:r>
            <a:r>
              <a:rPr lang="tr-TR" sz="2800" dirty="0" smtClean="0">
                <a:effectLst/>
              </a:rPr>
              <a:t> 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calculous</a:t>
            </a:r>
            <a:r>
              <a:rPr lang="tr-TR" sz="2000" dirty="0" smtClean="0">
                <a:effectLst/>
              </a:rPr>
              <a:t> </a:t>
            </a:r>
            <a:r>
              <a:rPr lang="tr-TR" sz="2000" dirty="0" err="1" smtClean="0">
                <a:effectLst/>
              </a:rPr>
              <a:t>cholecystitis</a:t>
            </a:r>
            <a:r>
              <a:rPr lang="tr-TR" sz="2000" dirty="0" smtClean="0">
                <a:effectLst/>
              </a:rPr>
              <a:t>)</a:t>
            </a:r>
          </a:p>
          <a:p>
            <a:pPr eaLnBrk="1" hangingPunct="1">
              <a:defRPr/>
            </a:pPr>
            <a:endParaRPr lang="tr-TR" sz="2800" dirty="0" smtClean="0">
              <a:effectLst/>
            </a:endParaRPr>
          </a:p>
          <a:p>
            <a:pPr eaLnBrk="1" hangingPunct="1">
              <a:defRPr/>
            </a:pPr>
            <a:r>
              <a:rPr lang="tr-TR" sz="2800" dirty="0" smtClean="0">
                <a:effectLst/>
              </a:rPr>
              <a:t>Kronik  taşlı </a:t>
            </a:r>
            <a:r>
              <a:rPr lang="tr-TR" sz="2800" dirty="0" err="1" smtClean="0">
                <a:effectLst/>
              </a:rPr>
              <a:t>kolesistit</a:t>
            </a:r>
            <a:endParaRPr lang="tr-TR" sz="2800" dirty="0" smtClean="0">
              <a:effectLst/>
            </a:endParaRPr>
          </a:p>
          <a:p>
            <a:pPr eaLnBrk="1" hangingPunct="1">
              <a:defRPr/>
            </a:pPr>
            <a:endParaRPr lang="tr-TR" sz="2800" dirty="0" smtClean="0">
              <a:effectLst/>
            </a:endParaRPr>
          </a:p>
          <a:p>
            <a:pPr eaLnBrk="1" hangingPunct="1">
              <a:defRPr/>
            </a:pPr>
            <a:r>
              <a:rPr lang="tr-TR" sz="2800" dirty="0" smtClean="0">
                <a:effectLst/>
              </a:rPr>
              <a:t>Akut ve kronik taşsız  </a:t>
            </a:r>
            <a:r>
              <a:rPr lang="tr-TR" sz="2800" dirty="0" err="1" smtClean="0">
                <a:effectLst/>
              </a:rPr>
              <a:t>kolesistit</a:t>
            </a:r>
            <a:r>
              <a:rPr lang="tr-TR" sz="2800" dirty="0" smtClean="0">
                <a:effectLst/>
              </a:rPr>
              <a:t> 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acalculous</a:t>
            </a:r>
            <a:r>
              <a:rPr lang="tr-TR" sz="2000" dirty="0" smtClean="0">
                <a:effectLst/>
              </a:rPr>
              <a:t> </a:t>
            </a:r>
            <a:r>
              <a:rPr lang="tr-TR" sz="2000" dirty="0" err="1" smtClean="0">
                <a:effectLst/>
              </a:rPr>
              <a:t>cholecystitis</a:t>
            </a:r>
            <a:r>
              <a:rPr lang="tr-TR" sz="2000" dirty="0" smtClean="0">
                <a:effectLst/>
              </a:rPr>
              <a:t>)</a:t>
            </a:r>
          </a:p>
          <a:p>
            <a:pPr eaLnBrk="1" hangingPunct="1">
              <a:defRPr/>
            </a:pPr>
            <a:endParaRPr lang="tr-TR" sz="2800" dirty="0" smtClean="0">
              <a:effectLst/>
            </a:endParaRP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27654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640"/>
            <a:ext cx="8229600" cy="1143000"/>
          </a:xfrm>
        </p:spPr>
        <p:txBody>
          <a:bodyPr/>
          <a:lstStyle/>
          <a:p>
            <a:pPr algn="ctr" eaLnBrk="1" hangingPunct="1"/>
            <a:r>
              <a:rPr lang="tr-TR" sz="3200" dirty="0" err="1" smtClean="0">
                <a:solidFill>
                  <a:srgbClr val="FFFF00"/>
                </a:solidFill>
                <a:effectLst/>
              </a:rPr>
              <a:t>Asemptomatik</a:t>
            </a:r>
            <a:r>
              <a:rPr lang="tr-TR" sz="3200" dirty="0" smtClean="0">
                <a:solidFill>
                  <a:srgbClr val="FFFF00"/>
                </a:solidFill>
                <a:effectLst/>
              </a:rPr>
              <a:t>  </a:t>
            </a:r>
            <a:r>
              <a:rPr lang="tr-TR" sz="3200" dirty="0" err="1" smtClean="0">
                <a:solidFill>
                  <a:srgbClr val="FFFF00"/>
                </a:solidFill>
                <a:effectLst/>
              </a:rPr>
              <a:t>kolelithiasis</a:t>
            </a:r>
            <a:endParaRPr lang="tr-TR" sz="32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6084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Safra taşlarının %80 i </a:t>
            </a:r>
            <a:r>
              <a:rPr lang="tr-TR" sz="2400" dirty="0" err="1" smtClean="0"/>
              <a:t>asemptomatiktir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Asemptomatik</a:t>
            </a:r>
            <a:r>
              <a:rPr lang="tr-TR" sz="2400" dirty="0" smtClean="0"/>
              <a:t>  kese taşları  zamanla </a:t>
            </a:r>
            <a:r>
              <a:rPr lang="tr-TR" sz="2400" dirty="0" err="1" smtClean="0"/>
              <a:t>semptomatik</a:t>
            </a:r>
            <a:r>
              <a:rPr lang="tr-TR" sz="2400" dirty="0" smtClean="0"/>
              <a:t> hale gelebilir (%10-20 / 10 yıl)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Semptomatik</a:t>
            </a:r>
            <a:r>
              <a:rPr lang="tr-TR" sz="2400" dirty="0" smtClean="0"/>
              <a:t> safra taşı olan hastaların yaklaşık yarısında semptomlar tekrarlayıcı  karakterdedir ve  hastaların her yıl %1-2 sinde </a:t>
            </a:r>
            <a:r>
              <a:rPr lang="tr-TR" sz="2400" dirty="0" err="1" smtClean="0"/>
              <a:t>biliyer</a:t>
            </a:r>
            <a:r>
              <a:rPr lang="tr-TR" sz="2400" dirty="0" smtClean="0"/>
              <a:t> komplikasyonlar gelişir.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2867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28677" name="Line 7"/>
          <p:cNvSpPr>
            <a:spLocks noChangeShapeType="1"/>
          </p:cNvSpPr>
          <p:nvPr/>
        </p:nvSpPr>
        <p:spPr bwMode="auto">
          <a:xfrm>
            <a:off x="0" y="134076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Akut taşlı </a:t>
            </a:r>
            <a:r>
              <a:rPr lang="tr-TR" sz="3200" dirty="0" err="1" smtClean="0">
                <a:solidFill>
                  <a:srgbClr val="FFFF00"/>
                </a:solidFill>
                <a:effectLst/>
              </a:rPr>
              <a:t>kolesistit</a:t>
            </a:r>
            <a:endParaRPr lang="tr-TR" sz="32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84784"/>
            <a:ext cx="8496944" cy="4881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Hemen her zaman safra kesesi taşı ile birliktedir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Sağ </a:t>
            </a:r>
            <a:r>
              <a:rPr lang="tr-TR" sz="2400" dirty="0" err="1" smtClean="0">
                <a:effectLst/>
              </a:rPr>
              <a:t>hipokondrium</a:t>
            </a:r>
            <a:r>
              <a:rPr lang="tr-TR" sz="2400" dirty="0" smtClean="0">
                <a:effectLst/>
              </a:rPr>
              <a:t> ve/veya </a:t>
            </a:r>
            <a:r>
              <a:rPr lang="tr-TR" sz="2400" dirty="0" err="1" smtClean="0">
                <a:effectLst/>
              </a:rPr>
              <a:t>epigastriumda</a:t>
            </a:r>
            <a:r>
              <a:rPr lang="tr-TR" sz="2400" dirty="0" smtClean="0">
                <a:effectLst/>
              </a:rPr>
              <a:t>, sağ omuza ve sırta vurabilen ağrı mevcuttur. Ağrı genellikle dakikalar içinde  başlar  ve  2-6  saat içinde maksimum seviyeye  ulaşır. 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Genellikle kolik  tarzında değildir.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Üşüme ve titreme ile birlikte olabilen orta derecede ateş bulunabilir.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Yüksek ateş ve ağrı sarılıkla birlikte olduğunda  </a:t>
            </a:r>
            <a:r>
              <a:rPr lang="tr-TR" sz="2400" dirty="0" err="1" smtClean="0">
                <a:effectLst/>
              </a:rPr>
              <a:t>koledokolithiasis</a:t>
            </a:r>
            <a:r>
              <a:rPr lang="tr-TR" sz="2400" dirty="0" smtClean="0">
                <a:effectLst/>
              </a:rPr>
              <a:t> ve </a:t>
            </a:r>
            <a:r>
              <a:rPr lang="tr-TR" sz="2400" dirty="0" err="1" smtClean="0">
                <a:effectLst/>
              </a:rPr>
              <a:t>kolanjit</a:t>
            </a:r>
            <a:r>
              <a:rPr lang="tr-TR" sz="2400" dirty="0" smtClean="0">
                <a:effectLst/>
              </a:rPr>
              <a:t> düşünülmelidir 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(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Charco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triadı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)</a:t>
            </a:r>
            <a:r>
              <a:rPr lang="tr-TR" sz="2400" b="1" dirty="0" smtClean="0">
                <a:solidFill>
                  <a:srgbClr val="FFFF00"/>
                </a:solidFill>
                <a:effectLst/>
              </a:rPr>
              <a:t> 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29702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0"/>
            <a:ext cx="1433880" cy="18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55365"/>
            <a:ext cx="8447088" cy="4525963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>
                <a:effectLst/>
              </a:rPr>
              <a:t>Lökositoz, karaciğer ve pankreas enzimlerinde orta dereceli artışlar (AST, ALT&lt;500) ve hafif ikter saptanabilir. </a:t>
            </a:r>
          </a:p>
          <a:p>
            <a:pPr eaLnBrk="1" hangingPunct="1">
              <a:defRPr/>
            </a:pPr>
            <a:endParaRPr lang="tr-TR" sz="2400" dirty="0" smtClean="0">
              <a:effectLst/>
            </a:endParaRPr>
          </a:p>
          <a:p>
            <a:pPr eaLnBrk="1" hangingPunct="1">
              <a:defRPr/>
            </a:pPr>
            <a:r>
              <a:rPr lang="tr-TR" sz="2400" dirty="0" smtClean="0">
                <a:effectLst/>
              </a:rPr>
              <a:t>Sarılıkla beraber  serum alkali </a:t>
            </a:r>
            <a:r>
              <a:rPr lang="tr-TR" sz="2400" dirty="0" err="1" smtClean="0">
                <a:effectLst/>
              </a:rPr>
              <a:t>fosfataz</a:t>
            </a:r>
            <a:r>
              <a:rPr lang="tr-TR" sz="2400" dirty="0" smtClean="0">
                <a:effectLst/>
              </a:rPr>
              <a:t> ve GGT seviyelerinin  aşırı yükselmesi  birlikte bir </a:t>
            </a:r>
            <a:r>
              <a:rPr lang="tr-TR" sz="2400" dirty="0" err="1" smtClean="0">
                <a:effectLst/>
              </a:rPr>
              <a:t>koledeok</a:t>
            </a:r>
            <a:r>
              <a:rPr lang="tr-TR" sz="2400" dirty="0" smtClean="0">
                <a:effectLst/>
              </a:rPr>
              <a:t> taşının ve/veya </a:t>
            </a:r>
            <a:r>
              <a:rPr lang="tr-TR" sz="2400" dirty="0" err="1" smtClean="0">
                <a:effectLst/>
              </a:rPr>
              <a:t>kolanjitin</a:t>
            </a:r>
            <a:r>
              <a:rPr lang="tr-TR" sz="2400" dirty="0" smtClean="0">
                <a:effectLst/>
              </a:rPr>
              <a:t> varlığını, 500 U üzerindeki yüksek amilaz değerleri ise </a:t>
            </a:r>
            <a:r>
              <a:rPr lang="tr-TR" sz="2400" dirty="0" err="1" smtClean="0">
                <a:effectLst/>
              </a:rPr>
              <a:t>biliyer</a:t>
            </a:r>
            <a:r>
              <a:rPr lang="tr-TR" sz="2400" dirty="0" smtClean="0">
                <a:effectLst/>
              </a:rPr>
              <a:t> sistem taş hastalığına bağlı bir </a:t>
            </a:r>
            <a:r>
              <a:rPr lang="tr-TR" sz="2400" dirty="0" err="1" smtClean="0">
                <a:effectLst/>
              </a:rPr>
              <a:t>pankreatitin</a:t>
            </a:r>
            <a:r>
              <a:rPr lang="tr-TR" sz="2400" dirty="0" smtClean="0">
                <a:effectLst/>
              </a:rPr>
              <a:t> gelişmiş olabileceğini düşündürmelidir.</a:t>
            </a:r>
          </a:p>
          <a:p>
            <a:pPr eaLnBrk="1" hangingPunct="1">
              <a:defRPr/>
            </a:pPr>
            <a:endParaRPr lang="tr-TR" sz="2400" dirty="0" smtClean="0">
              <a:effectLst/>
            </a:endParaRP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31749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/>
                <a:t>İÜ.Cerrahpaşa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sp>
        <p:nvSpPr>
          <p:cNvPr id="31748" name="Line 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 bwMode="auto">
          <a:xfrm>
            <a:off x="376957" y="1779982"/>
            <a:ext cx="8298088" cy="3540224"/>
          </a:xfrm>
          <a:prstGeom prst="rect">
            <a:avLst/>
          </a:prstGeom>
          <a:solidFill>
            <a:srgbClr val="00206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</a:t>
            </a: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Kolesistit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   safra  taşındaki   </a:t>
            </a: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biliyer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ağrı safra  taşının  sistik kanalı  tıkaması  sonrasında oluşur. Genellikle  yağlı bir  yemeği  takiben ortaya çıkar  ve  3-4  saat içinde  hafifler ve  geçer. Ağrının  6 saatten  uzun  sürmesi  kolesistit, kolanjit  veya  pankreatit  gibi  komplikasyonların  gelişmiş  olabileceğini  düşündürmelidir.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698971" y="1509996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 smtClean="0">
                <a:solidFill>
                  <a:srgbClr val="FFC1FF"/>
                </a:solidFill>
              </a:rPr>
              <a:t>Hepatosit</a:t>
            </a:r>
            <a:r>
              <a:rPr lang="tr-TR" dirty="0" smtClean="0">
                <a:solidFill>
                  <a:srgbClr val="FFC1FF"/>
                </a:solidFill>
              </a:rPr>
              <a:t> hasarı 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ALT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AST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LDH</a:t>
            </a:r>
          </a:p>
        </p:txBody>
      </p:sp>
      <p:sp>
        <p:nvSpPr>
          <p:cNvPr id="6" name="5 Dikdörtgen"/>
          <p:cNvSpPr/>
          <p:nvPr/>
        </p:nvSpPr>
        <p:spPr>
          <a:xfrm>
            <a:off x="6767761" y="2764977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 smtClean="0">
                <a:solidFill>
                  <a:srgbClr val="FFC000"/>
                </a:solidFill>
              </a:rPr>
              <a:t>Kolestaz</a:t>
            </a:r>
            <a:endParaRPr lang="tr-TR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AF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GGT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</a:t>
            </a:r>
            <a:r>
              <a:rPr lang="tr-TR" b="0" dirty="0" err="1" smtClean="0"/>
              <a:t>Biluribin</a:t>
            </a:r>
            <a:endParaRPr lang="tr-TR" b="0" dirty="0" smtClean="0"/>
          </a:p>
        </p:txBody>
      </p:sp>
      <p:sp>
        <p:nvSpPr>
          <p:cNvPr id="7" name="6 Metin kutusu"/>
          <p:cNvSpPr txBox="1"/>
          <p:nvPr/>
        </p:nvSpPr>
        <p:spPr>
          <a:xfrm>
            <a:off x="1295153" y="332656"/>
            <a:ext cx="658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0" dirty="0" smtClean="0">
                <a:solidFill>
                  <a:srgbClr val="FFFF00"/>
                </a:solidFill>
              </a:rPr>
              <a:t>Karaciğer fonksiyon  testleri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971600" y="4925179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    </a:t>
            </a:r>
            <a:r>
              <a:rPr lang="tr-T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Sentez  kapasitesi</a:t>
            </a:r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</a:t>
            </a:r>
            <a:r>
              <a:rPr lang="tr-TR" b="0" dirty="0" err="1" smtClean="0"/>
              <a:t>Albumin</a:t>
            </a:r>
            <a:endParaRPr lang="tr-TR" b="0" dirty="0" smtClean="0"/>
          </a:p>
          <a:p>
            <a:pPr>
              <a:buFont typeface="Arial" pitchFamily="34" charset="0"/>
              <a:buChar char="•"/>
            </a:pPr>
            <a:r>
              <a:rPr lang="tr-TR" b="0" dirty="0" smtClean="0"/>
              <a:t> PTZ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236296" y="6492875"/>
            <a:ext cx="2667000" cy="365125"/>
            <a:chOff x="384" y="2976"/>
            <a:chExt cx="1680" cy="230"/>
          </a:xfrm>
        </p:grpSpPr>
        <p:pic>
          <p:nvPicPr>
            <p:cNvPr id="11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/>
                <a:t>İÜ.Cerrahpaşa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cxnSp>
        <p:nvCxnSpPr>
          <p:cNvPr id="13" name="12 Düz Ok Bağlayıcısı"/>
          <p:cNvCxnSpPr/>
          <p:nvPr/>
        </p:nvCxnSpPr>
        <p:spPr bwMode="auto">
          <a:xfrm flipV="1">
            <a:off x="1563411" y="1928707"/>
            <a:ext cx="0" cy="7255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14 Düz Ok Bağlayıcısı"/>
          <p:cNvCxnSpPr/>
          <p:nvPr/>
        </p:nvCxnSpPr>
        <p:spPr bwMode="auto">
          <a:xfrm flipV="1">
            <a:off x="6694764" y="3152843"/>
            <a:ext cx="0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2483768" y="2273899"/>
            <a:ext cx="3765168" cy="2580963"/>
            <a:chOff x="2582306" y="2406555"/>
            <a:chExt cx="3765168" cy="2580963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9904">
              <a:off x="2582306" y="2406555"/>
              <a:ext cx="3765168" cy="258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Gülen Yüz 16"/>
            <p:cNvSpPr/>
            <p:nvPr/>
          </p:nvSpPr>
          <p:spPr bwMode="auto">
            <a:xfrm>
              <a:off x="3528786" y="3003282"/>
              <a:ext cx="936104" cy="786450"/>
            </a:xfrm>
            <a:prstGeom prst="smileyFace">
              <a:avLst/>
            </a:prstGeom>
            <a:solidFill>
              <a:srgbClr val="FFC0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>
                <a:effectLst/>
              </a:rPr>
              <a:t>Beden muayenesinde  </a:t>
            </a:r>
            <a:r>
              <a:rPr lang="tr-TR" sz="2800" dirty="0" smtClean="0">
                <a:solidFill>
                  <a:srgbClr val="FFFF00"/>
                </a:solidFill>
                <a:effectLst/>
              </a:rPr>
              <a:t>‘</a:t>
            </a:r>
            <a:r>
              <a:rPr lang="tr-TR" sz="2800" dirty="0" err="1" smtClean="0">
                <a:solidFill>
                  <a:srgbClr val="FFFF00"/>
                </a:solidFill>
                <a:effectLst/>
              </a:rPr>
              <a:t>Murphy</a:t>
            </a:r>
            <a:r>
              <a:rPr lang="tr-TR" sz="2800" dirty="0" smtClean="0">
                <a:solidFill>
                  <a:srgbClr val="FFFF00"/>
                </a:solidFill>
                <a:effectLst/>
              </a:rPr>
              <a:t>’  </a:t>
            </a:r>
            <a:r>
              <a:rPr lang="tr-TR" sz="2800" dirty="0" smtClean="0">
                <a:effectLst/>
              </a:rPr>
              <a:t>belirtisi pozitiftir. Hastaların 1/3 inde, sistik kanalın  taş veya </a:t>
            </a:r>
            <a:r>
              <a:rPr lang="tr-TR" sz="2800" dirty="0" err="1" smtClean="0">
                <a:effectLst/>
              </a:rPr>
              <a:t>inflamasyon</a:t>
            </a:r>
            <a:r>
              <a:rPr lang="tr-TR" sz="2800" dirty="0" smtClean="0">
                <a:effectLst/>
              </a:rPr>
              <a:t> nedeniyle tıkanmasına bağlı olarak   </a:t>
            </a:r>
            <a:r>
              <a:rPr lang="tr-TR" sz="2800" dirty="0" err="1" smtClean="0">
                <a:effectLst/>
              </a:rPr>
              <a:t>hidropik</a:t>
            </a:r>
            <a:r>
              <a:rPr lang="tr-TR" sz="2800" dirty="0" smtClean="0">
                <a:effectLst/>
              </a:rPr>
              <a:t> safra kesesi </a:t>
            </a:r>
            <a:r>
              <a:rPr lang="tr-TR" sz="2800" dirty="0" err="1" smtClean="0">
                <a:effectLst/>
              </a:rPr>
              <a:t>palpe</a:t>
            </a:r>
            <a:r>
              <a:rPr lang="tr-TR" sz="2800" dirty="0" smtClean="0">
                <a:effectLst/>
              </a:rPr>
              <a:t> edilebilir. </a:t>
            </a:r>
          </a:p>
          <a:p>
            <a:pPr eaLnBrk="1" hangingPunct="1">
              <a:buFontTx/>
              <a:buNone/>
              <a:defRPr/>
            </a:pPr>
            <a:r>
              <a:rPr lang="tr-TR" sz="2800" dirty="0" smtClean="0">
                <a:effectLst/>
              </a:rPr>
              <a:t>  </a:t>
            </a:r>
          </a:p>
          <a:p>
            <a:pPr eaLnBrk="1" hangingPunct="1">
              <a:buFontTx/>
              <a:buNone/>
              <a:defRPr/>
            </a:pPr>
            <a:r>
              <a:rPr lang="tr-TR" sz="2400" dirty="0" smtClean="0">
                <a:effectLst/>
              </a:rPr>
              <a:t> 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 Kronik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kolesistitte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 ve safra kesesi  tümöründe  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hidropik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kese oluşamayabileceğinden  kese çoğunlukla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palpe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edilemez !!!</a:t>
            </a:r>
          </a:p>
          <a:p>
            <a:pPr eaLnBrk="1" hangingPunct="1">
              <a:defRPr/>
            </a:pPr>
            <a:endParaRPr lang="tr-TR" sz="2800" dirty="0" smtClean="0">
              <a:effectLst/>
            </a:endParaRPr>
          </a:p>
        </p:txBody>
      </p:sp>
      <p:grpSp>
        <p:nvGrpSpPr>
          <p:cNvPr id="33795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33797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33796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 bwMode="auto">
          <a:xfrm>
            <a:off x="683568" y="3806456"/>
            <a:ext cx="7848872" cy="158417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2268538" y="333375"/>
            <a:ext cx="4551362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0" name="Group 20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34824" name="Picture 21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5" name="Text Box 22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cxnSp>
        <p:nvCxnSpPr>
          <p:cNvPr id="34821" name="11 Düz Bağlayıcı"/>
          <p:cNvCxnSpPr>
            <a:cxnSpLocks noChangeShapeType="1"/>
          </p:cNvCxnSpPr>
          <p:nvPr/>
        </p:nvCxnSpPr>
        <p:spPr bwMode="auto">
          <a:xfrm flipH="1" flipV="1">
            <a:off x="2411413" y="1700213"/>
            <a:ext cx="2089150" cy="2592387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34822" name="13 Oval"/>
          <p:cNvSpPr>
            <a:spLocks noChangeArrowheads="1"/>
          </p:cNvSpPr>
          <p:nvPr/>
        </p:nvSpPr>
        <p:spPr bwMode="auto">
          <a:xfrm>
            <a:off x="3708400" y="3357563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2605088" y="3238500"/>
            <a:ext cx="1030287" cy="406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 b="0">
                <a:solidFill>
                  <a:srgbClr val="000000"/>
                </a:solidFill>
              </a:rPr>
              <a:t>Murphy</a:t>
            </a:r>
          </a:p>
        </p:txBody>
      </p:sp>
      <p:pic>
        <p:nvPicPr>
          <p:cNvPr id="40962" name="Picture 2" descr="http://www.tosmri.com/images/history/John-Benjamin-Mur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9987" y="332656"/>
            <a:ext cx="1353558" cy="1714508"/>
          </a:xfrm>
          <a:prstGeom prst="rect">
            <a:avLst/>
          </a:prstGeom>
          <a:noFill/>
        </p:spPr>
      </p:pic>
      <p:sp>
        <p:nvSpPr>
          <p:cNvPr id="18" name="17 Metin kutusu"/>
          <p:cNvSpPr txBox="1"/>
          <p:nvPr/>
        </p:nvSpPr>
        <p:spPr>
          <a:xfrm>
            <a:off x="7555392" y="2132856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0" dirty="0" smtClean="0"/>
              <a:t>John B </a:t>
            </a:r>
            <a:r>
              <a:rPr lang="tr-TR" sz="1400" b="0" dirty="0" err="1" smtClean="0"/>
              <a:t>Murphy</a:t>
            </a:r>
            <a:endParaRPr lang="tr-TR" sz="1400" b="0" dirty="0" smtClean="0"/>
          </a:p>
          <a:p>
            <a:r>
              <a:rPr lang="tr-TR" sz="1400" b="0" dirty="0" smtClean="0"/>
              <a:t>  (1857-1916)</a:t>
            </a:r>
          </a:p>
          <a:p>
            <a:r>
              <a:rPr lang="tr-TR" sz="1200" b="0" dirty="0" smtClean="0"/>
              <a:t> </a:t>
            </a:r>
            <a:endParaRPr lang="tr-TR" sz="1200" b="0" dirty="0"/>
          </a:p>
        </p:txBody>
      </p:sp>
      <p:grpSp>
        <p:nvGrpSpPr>
          <p:cNvPr id="23" name="22 Grup"/>
          <p:cNvGrpSpPr/>
          <p:nvPr/>
        </p:nvGrpSpPr>
        <p:grpSpPr>
          <a:xfrm>
            <a:off x="1462008" y="319008"/>
            <a:ext cx="6120680" cy="6206336"/>
            <a:chOff x="1763688" y="-99392"/>
            <a:chExt cx="5616623" cy="5616624"/>
          </a:xfrm>
        </p:grpSpPr>
        <p:pic>
          <p:nvPicPr>
            <p:cNvPr id="24" name="Picture 2" descr="Описание: http://intranet.tdmu.edu.ua/data/kafedra/internal/propedeutic_vn_des/classes_stud/en/med/lik/ptn/Internal%20Medicine%20Propedeutics/3%20course/Lesson_11%20%284%29_Main%20symptoms%20and%20syndromes%20in%20diseases%20of%20bile%20ducts.files/image041.jpg"/>
            <p:cNvPicPr>
              <a:picLocks noChangeAspect="1" noChangeArrowheads="1"/>
            </p:cNvPicPr>
            <p:nvPr/>
          </p:nvPicPr>
          <p:blipFill>
            <a:blip r:embed="rId5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1763688" y="-99392"/>
              <a:ext cx="5616623" cy="56166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sp>
          <p:nvSpPr>
            <p:cNvPr id="25" name="AutoShape 18"/>
            <p:cNvSpPr>
              <a:spLocks noChangeArrowheads="1"/>
            </p:cNvSpPr>
            <p:nvPr/>
          </p:nvSpPr>
          <p:spPr bwMode="auto">
            <a:xfrm>
              <a:off x="4644008" y="2996952"/>
              <a:ext cx="720725" cy="431800"/>
            </a:xfrm>
            <a:prstGeom prst="irregularSeal1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6" name="Arc 19"/>
            <p:cNvSpPr>
              <a:spLocks/>
            </p:cNvSpPr>
            <p:nvPr/>
          </p:nvSpPr>
          <p:spPr bwMode="auto">
            <a:xfrm rot="21366545" flipV="1">
              <a:off x="4739918" y="3802861"/>
              <a:ext cx="431800" cy="719138"/>
            </a:xfrm>
            <a:custGeom>
              <a:avLst/>
              <a:gdLst>
                <a:gd name="T0" fmla="*/ 0 w 21600"/>
                <a:gd name="T1" fmla="*/ 0 h 26515"/>
                <a:gd name="T2" fmla="*/ 0 w 21600"/>
                <a:gd name="T3" fmla="*/ 0 h 26515"/>
                <a:gd name="T4" fmla="*/ 0 w 21600"/>
                <a:gd name="T5" fmla="*/ 0 h 265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515"/>
                <a:gd name="T11" fmla="*/ 21600 w 21600"/>
                <a:gd name="T12" fmla="*/ 26515 h 265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51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254"/>
                    <a:pt x="21409" y="24903"/>
                    <a:pt x="21033" y="26515"/>
                  </a:cubicBezTo>
                </a:path>
                <a:path w="21600" h="2651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254"/>
                    <a:pt x="21409" y="24903"/>
                    <a:pt x="21033" y="2651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95736" y="332656"/>
            <a:ext cx="4752528" cy="6148258"/>
          </a:xfrm>
          <a:prstGeom prst="rect">
            <a:avLst/>
          </a:prstGeom>
          <a:noFill/>
          <a:ln w="28575" cap="sq">
            <a:solidFill>
              <a:srgbClr val="FFC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5010805" cy="6315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69340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5732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>
                <a:effectLst/>
              </a:rPr>
              <a:t>Yaşlı hastalarda ağrı ve </a:t>
            </a:r>
            <a:r>
              <a:rPr lang="tr-TR" sz="2800" dirty="0" err="1" smtClean="0">
                <a:effectLst/>
              </a:rPr>
              <a:t>lökositoz</a:t>
            </a:r>
            <a:r>
              <a:rPr lang="tr-TR" sz="2800" dirty="0" smtClean="0">
                <a:effectLst/>
              </a:rPr>
              <a:t> belirgin olmayabilir, klinik tablo sebebi bilinmeyen ateş şeklinde seyredebilir</a:t>
            </a:r>
          </a:p>
          <a:p>
            <a:pPr eaLnBrk="1" hangingPunct="1">
              <a:defRPr/>
            </a:pPr>
            <a:endParaRPr lang="tr-TR" dirty="0" smtClean="0"/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32775" name="Picture 4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6" name="Text Box 5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32772" name="Picture 6" descr="j0227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3444875"/>
            <a:ext cx="3744913" cy="2490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6660232" y="4293096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0" dirty="0" smtClean="0">
                <a:solidFill>
                  <a:srgbClr val="FFFF00"/>
                </a:solidFill>
              </a:rPr>
              <a:t>!!!</a:t>
            </a:r>
            <a:endParaRPr lang="tr-TR" sz="5400" b="0" dirty="0">
              <a:solidFill>
                <a:srgbClr val="FFFF00"/>
              </a:solidFill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20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1"/>
            <a:ext cx="8229600" cy="576362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</a:rPr>
              <a:t>Kronik  taşlı </a:t>
            </a:r>
            <a:r>
              <a:rPr lang="tr-TR" sz="3200" dirty="0" err="1" smtClean="0">
                <a:solidFill>
                  <a:srgbClr val="FFFF00"/>
                </a:solidFill>
              </a:rPr>
              <a:t>kolesistit</a:t>
            </a:r>
            <a:endParaRPr lang="tr-TR" sz="3200" dirty="0" smtClean="0">
              <a:solidFill>
                <a:srgbClr val="FFFF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229600" cy="52565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Hemen </a:t>
            </a:r>
            <a:r>
              <a:rPr lang="tr-TR" sz="2000" dirty="0" err="1" smtClean="0"/>
              <a:t>herzaman</a:t>
            </a:r>
            <a:r>
              <a:rPr lang="tr-TR" sz="2000" dirty="0" smtClean="0"/>
              <a:t> safra kesesi taşı ile birliktedir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Genellikle tekrarlayan </a:t>
            </a:r>
            <a:r>
              <a:rPr lang="tr-TR" sz="2000" dirty="0" err="1" smtClean="0"/>
              <a:t>biliyer</a:t>
            </a:r>
            <a:r>
              <a:rPr lang="tr-TR" sz="2000" dirty="0" smtClean="0"/>
              <a:t> ağrı atakları ile seyreder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Kısa sürede gelişen epigastrik ve/veya sağ hipokondrium ağrısı dakikallarca veya saatlerce sürebilir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Ağrı sırta ve  sağ  omuza vurabilir, ağrı ile birlikte bulantı ve/veya kusma bulunabilir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Atak sırasında yapılan beden muayenesinde  sağ </a:t>
            </a:r>
            <a:r>
              <a:rPr lang="tr-TR" sz="2000" dirty="0" err="1" smtClean="0"/>
              <a:t>hipokondriumda</a:t>
            </a:r>
            <a:r>
              <a:rPr lang="tr-TR" sz="2000" dirty="0" smtClean="0"/>
              <a:t> hassasiyet saptanabilir. Safra kesesi hemen daima </a:t>
            </a:r>
            <a:r>
              <a:rPr lang="tr-TR" sz="2000" dirty="0" err="1" smtClean="0"/>
              <a:t>nonpalpabldir</a:t>
            </a:r>
            <a:r>
              <a:rPr lang="tr-TR" sz="2000" dirty="0" smtClean="0"/>
              <a:t>. </a:t>
            </a:r>
            <a:r>
              <a:rPr lang="tr-TR" sz="2000" dirty="0" err="1" smtClean="0"/>
              <a:t>Epizodlar</a:t>
            </a:r>
            <a:r>
              <a:rPr lang="tr-TR" sz="2000" dirty="0" smtClean="0"/>
              <a:t> arasında beden muayenesi normaldir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Atak esnasında hafif </a:t>
            </a:r>
            <a:r>
              <a:rPr lang="tr-TR" sz="2000" dirty="0" err="1" smtClean="0"/>
              <a:t>lökositoz</a:t>
            </a:r>
            <a:r>
              <a:rPr lang="tr-TR" sz="2000" dirty="0" smtClean="0"/>
              <a:t>, karaciğer ve pankreas enzimlerinde hafif artışlar görülebilir 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37894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5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37893" name="Line 7"/>
          <p:cNvSpPr>
            <a:spLocks noChangeShapeType="1"/>
          </p:cNvSpPr>
          <p:nvPr/>
        </p:nvSpPr>
        <p:spPr bwMode="auto">
          <a:xfrm>
            <a:off x="0" y="98072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396875"/>
            <a:ext cx="3744913" cy="28892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57200" y="3543300"/>
            <a:ext cx="3756025" cy="29003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4481513" y="931863"/>
            <a:ext cx="215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Safra taşları</a:t>
            </a:r>
            <a:endParaRPr lang="en-US" b="0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4492625" y="2162175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Kalınlaşmış safra kesesi duvarı</a:t>
            </a:r>
            <a:endParaRPr lang="en-US" b="0"/>
          </a:p>
        </p:txBody>
      </p:sp>
      <p:sp>
        <p:nvSpPr>
          <p:cNvPr id="38918" name="Line 8"/>
          <p:cNvSpPr>
            <a:spLocks noChangeShapeType="1"/>
          </p:cNvSpPr>
          <p:nvPr/>
        </p:nvSpPr>
        <p:spPr bwMode="auto">
          <a:xfrm flipV="1">
            <a:off x="2051050" y="2420938"/>
            <a:ext cx="2449513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 flipV="1">
            <a:off x="1692275" y="1196975"/>
            <a:ext cx="2735263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627313" y="1484313"/>
            <a:ext cx="57626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21" name="Text Box 11"/>
          <p:cNvSpPr txBox="1">
            <a:spLocks noChangeArrowheads="1"/>
          </p:cNvSpPr>
          <p:nvPr/>
        </p:nvSpPr>
        <p:spPr bwMode="auto">
          <a:xfrm>
            <a:off x="4602163" y="34893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Mukoza</a:t>
            </a:r>
            <a:endParaRPr lang="en-US" b="0"/>
          </a:p>
        </p:txBody>
      </p:sp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4602163" y="4076700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Kalınlaşmış  müsküler tabaka</a:t>
            </a:r>
            <a:endParaRPr lang="en-US" b="0"/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4616450" y="4781550"/>
            <a:ext cx="430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Kronik inflamatuar hücre infiltrasyonu</a:t>
            </a:r>
            <a:endParaRPr lang="en-US" b="0"/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4625975" y="5545138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0"/>
              <a:t>Fibrozis</a:t>
            </a:r>
            <a:endParaRPr lang="en-US" b="0"/>
          </a:p>
        </p:txBody>
      </p:sp>
      <p:sp>
        <p:nvSpPr>
          <p:cNvPr id="38925" name="Line 15"/>
          <p:cNvSpPr>
            <a:spLocks noChangeShapeType="1"/>
          </p:cNvSpPr>
          <p:nvPr/>
        </p:nvSpPr>
        <p:spPr bwMode="auto">
          <a:xfrm flipV="1">
            <a:off x="3708400" y="3789363"/>
            <a:ext cx="8636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26" name="Line 16"/>
          <p:cNvSpPr>
            <a:spLocks noChangeShapeType="1"/>
          </p:cNvSpPr>
          <p:nvPr/>
        </p:nvSpPr>
        <p:spPr bwMode="auto">
          <a:xfrm flipV="1">
            <a:off x="3419475" y="4365625"/>
            <a:ext cx="1152525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27" name="Line 17"/>
          <p:cNvSpPr>
            <a:spLocks noChangeShapeType="1"/>
          </p:cNvSpPr>
          <p:nvPr/>
        </p:nvSpPr>
        <p:spPr bwMode="auto">
          <a:xfrm flipV="1">
            <a:off x="2987675" y="5013325"/>
            <a:ext cx="1584325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8928" name="Line 18"/>
          <p:cNvSpPr>
            <a:spLocks noChangeShapeType="1"/>
          </p:cNvSpPr>
          <p:nvPr/>
        </p:nvSpPr>
        <p:spPr bwMode="auto">
          <a:xfrm flipV="1">
            <a:off x="3276600" y="5734050"/>
            <a:ext cx="1366838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7" name="1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</a:rPr>
              <a:t>Akut ve kronik taşsız </a:t>
            </a:r>
            <a:r>
              <a:rPr lang="tr-TR" sz="3200" dirty="0" err="1" smtClean="0">
                <a:solidFill>
                  <a:srgbClr val="FFFF00"/>
                </a:solidFill>
              </a:rPr>
              <a:t>kolesistit</a:t>
            </a:r>
            <a:r>
              <a:rPr lang="tr-TR" sz="3200" dirty="0" smtClean="0">
                <a:solidFill>
                  <a:srgbClr val="FFFF00"/>
                </a:solidFill>
              </a:rPr>
              <a:t>  </a:t>
            </a:r>
            <a:r>
              <a:rPr lang="tr-TR" sz="2800" dirty="0" smtClean="0">
                <a:solidFill>
                  <a:srgbClr val="FFFF00"/>
                </a:solidFill>
              </a:rPr>
              <a:t>(%10)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200342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Travma veya büyük cerrahi girişimler, AMI </a:t>
            </a:r>
          </a:p>
          <a:p>
            <a:pPr eaLnBrk="1" hangingPunct="1">
              <a:defRPr/>
            </a:pPr>
            <a:r>
              <a:rPr lang="tr-TR" sz="2800" dirty="0" smtClean="0"/>
              <a:t>Yoğun bakım ünitelerinde uzun süre kalma</a:t>
            </a:r>
          </a:p>
          <a:p>
            <a:pPr eaLnBrk="1" hangingPunct="1">
              <a:defRPr/>
            </a:pPr>
            <a:r>
              <a:rPr lang="tr-TR" sz="2800" dirty="0" smtClean="0"/>
              <a:t>Oral alımsız uzun süreli total </a:t>
            </a:r>
            <a:r>
              <a:rPr lang="tr-TR" sz="2800" dirty="0" err="1" smtClean="0"/>
              <a:t>parenteral</a:t>
            </a:r>
            <a:r>
              <a:rPr lang="tr-TR" sz="2800" dirty="0" smtClean="0"/>
              <a:t> beslenme </a:t>
            </a:r>
          </a:p>
          <a:p>
            <a:pPr eaLnBrk="1" hangingPunct="1">
              <a:defRPr/>
            </a:pPr>
            <a:r>
              <a:rPr lang="tr-TR" sz="2800" dirty="0" smtClean="0"/>
              <a:t>Kronik narkotik madde kullanımı</a:t>
            </a:r>
          </a:p>
          <a:p>
            <a:pPr eaLnBrk="1" hangingPunct="1">
              <a:defRPr/>
            </a:pPr>
            <a:r>
              <a:rPr lang="tr-TR" sz="2800" dirty="0" err="1" smtClean="0"/>
              <a:t>Sepsis</a:t>
            </a:r>
            <a:endParaRPr lang="tr-TR" sz="2800" dirty="0" smtClean="0"/>
          </a:p>
          <a:p>
            <a:pPr eaLnBrk="1" hangingPunct="1">
              <a:defRPr/>
            </a:pPr>
            <a:r>
              <a:rPr lang="tr-TR" sz="2800" dirty="0" smtClean="0"/>
              <a:t>Safra kesesinde safra çamuru varlığı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0967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8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0965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40966" name="Picture 8" descr="PE0623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941888"/>
            <a:ext cx="1370013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9552" y="2132856"/>
            <a:ext cx="7920880" cy="3312368"/>
          </a:xfrm>
          <a:prstGeom prst="rect">
            <a:avLst/>
          </a:prstGeom>
          <a:solidFill>
            <a:srgbClr val="00206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2000"/>
              <a:buFontTx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Kese </a:t>
            </a:r>
            <a:r>
              <a:rPr kumimoji="0" lang="tr-TR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perfüzyon</a:t>
            </a: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bozukluğu, </a:t>
            </a:r>
            <a:r>
              <a:rPr kumimoji="0" lang="tr-TR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iskemi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2000"/>
              <a:buFontTx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Bakteriyemi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2000"/>
              <a:buFontTx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Safra kesesi boşalımında bozukluk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2000"/>
              <a:buFontTx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Safranın kese içinde aşırı  yoğunlaşması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115"/>
            <a:ext cx="8229600" cy="374406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Klinik ve </a:t>
            </a:r>
            <a:r>
              <a:rPr lang="tr-TR" sz="2400" dirty="0" err="1" smtClean="0"/>
              <a:t>laboratuvar</a:t>
            </a:r>
            <a:r>
              <a:rPr lang="tr-TR" sz="2400" dirty="0" smtClean="0"/>
              <a:t> bulguları taşlı </a:t>
            </a:r>
            <a:r>
              <a:rPr lang="tr-TR" sz="2400" dirty="0" err="1" smtClean="0"/>
              <a:t>kolesistite</a:t>
            </a:r>
            <a:r>
              <a:rPr lang="tr-TR" sz="2400" dirty="0" smtClean="0"/>
              <a:t> benzerlik gösterir.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Karın ağrısı, </a:t>
            </a:r>
            <a:r>
              <a:rPr lang="tr-TR" sz="2400" dirty="0" err="1" smtClean="0"/>
              <a:t>lökositoz</a:t>
            </a:r>
            <a:r>
              <a:rPr lang="tr-TR" sz="2400" dirty="0" smtClean="0"/>
              <a:t>, ateş, serum </a:t>
            </a:r>
            <a:r>
              <a:rPr lang="tr-TR" sz="2400" dirty="0" err="1" smtClean="0"/>
              <a:t>biluribin</a:t>
            </a:r>
            <a:r>
              <a:rPr lang="tr-TR" sz="2400" dirty="0" smtClean="0"/>
              <a:t>, karaciğer ve pankreas enzim seviyelerinde hafif-orta derecede yükselme hastaların çoğunda mevcuttur.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US ve CT  </a:t>
            </a:r>
            <a:r>
              <a:rPr lang="tr-TR" sz="2400" dirty="0" err="1" smtClean="0"/>
              <a:t>teşhisde</a:t>
            </a:r>
            <a:r>
              <a:rPr lang="tr-TR" sz="2400" dirty="0" smtClean="0"/>
              <a:t> en sık kullanılan yöntemlerdir;	                					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                                </a:t>
            </a: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3016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3012" name="Line 7"/>
          <p:cNvSpPr>
            <a:spLocks noChangeShapeType="1"/>
          </p:cNvSpPr>
          <p:nvPr/>
        </p:nvSpPr>
        <p:spPr bwMode="auto">
          <a:xfrm>
            <a:off x="0" y="8493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724400"/>
            <a:ext cx="1612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8 Dikdörtgen"/>
          <p:cNvSpPr>
            <a:spLocks noChangeArrowheads="1"/>
          </p:cNvSpPr>
          <p:nvPr/>
        </p:nvSpPr>
        <p:spPr bwMode="auto">
          <a:xfrm>
            <a:off x="5219700" y="4941888"/>
            <a:ext cx="3673475" cy="1582737"/>
          </a:xfrm>
          <a:prstGeom prst="rect">
            <a:avLst/>
          </a:prstGeom>
          <a:solidFill>
            <a:srgbClr val="00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tr-TR" sz="2000" b="0"/>
          </a:p>
          <a:p>
            <a:pPr>
              <a:lnSpc>
                <a:spcPct val="90000"/>
              </a:lnSpc>
            </a:pPr>
            <a:r>
              <a:rPr lang="tr-TR" sz="2000" b="0"/>
              <a:t>- Safra çamuru           	                                              - Hidrops                                     - Kese duvarında kalınlaşma                            - Ultrasonografik Murphy</a:t>
            </a:r>
          </a:p>
        </p:txBody>
      </p:sp>
      <p:sp>
        <p:nvSpPr>
          <p:cNvPr id="43015" name="9 Beşgen"/>
          <p:cNvSpPr>
            <a:spLocks noChangeArrowheads="1"/>
          </p:cNvSpPr>
          <p:nvPr/>
        </p:nvSpPr>
        <p:spPr bwMode="auto">
          <a:xfrm>
            <a:off x="4932363" y="5516563"/>
            <a:ext cx="144462" cy="504825"/>
          </a:xfrm>
          <a:prstGeom prst="homePlate">
            <a:avLst>
              <a:gd name="adj" fmla="val 50000"/>
            </a:avLst>
          </a:prstGeom>
          <a:solidFill>
            <a:srgbClr val="0033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3131840" y="260648"/>
            <a:ext cx="2243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0" dirty="0" smtClean="0">
                <a:solidFill>
                  <a:srgbClr val="FFFF00"/>
                </a:solidFill>
              </a:rPr>
              <a:t>Taşsız </a:t>
            </a:r>
            <a:r>
              <a:rPr lang="tr-TR" sz="2400" b="0" dirty="0" err="1" smtClean="0">
                <a:solidFill>
                  <a:srgbClr val="FFFF00"/>
                </a:solidFill>
              </a:rPr>
              <a:t>kolesistit</a:t>
            </a:r>
            <a:endParaRPr lang="tr-TR" sz="2400" b="0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391017"/>
            <a:ext cx="8229600" cy="495424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Kolesistitli</a:t>
            </a:r>
            <a:r>
              <a:rPr lang="tr-TR" sz="2400" dirty="0" smtClean="0"/>
              <a:t> hastaların </a:t>
            </a:r>
            <a:r>
              <a:rPr lang="tr-TR" sz="2400" dirty="0" smtClean="0"/>
              <a:t>yaklaşık  %10 unda  komplikasyonlar  görülebilir;	</a:t>
            </a:r>
            <a:r>
              <a:rPr lang="tr-TR" sz="2800" dirty="0" smtClean="0"/>
              <a:t>										</a:t>
            </a:r>
            <a:r>
              <a:rPr lang="tr-TR" sz="2800" dirty="0" smtClean="0"/>
              <a:t>            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tr-TR" sz="2800" dirty="0" smtClean="0"/>
              <a:t>        </a:t>
            </a:r>
            <a:r>
              <a:rPr lang="tr-TR" sz="2400" dirty="0" smtClean="0"/>
              <a:t>-</a:t>
            </a:r>
            <a:r>
              <a:rPr lang="tr-TR" sz="2400" dirty="0" err="1" smtClean="0"/>
              <a:t>Pankreatit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tr-TR" sz="2400" dirty="0" smtClean="0"/>
              <a:t>         - </a:t>
            </a:r>
            <a:r>
              <a:rPr lang="tr-TR" sz="2400" dirty="0" err="1" smtClean="0"/>
              <a:t>Perforasyon</a:t>
            </a:r>
            <a:r>
              <a:rPr lang="tr-TR" sz="2400" dirty="0" smtClean="0"/>
              <a:t> </a:t>
            </a:r>
            <a:r>
              <a:rPr lang="tr-TR" sz="1800" dirty="0" smtClean="0"/>
              <a:t>(Açık veya kapalı)</a:t>
            </a:r>
            <a:r>
              <a:rPr lang="tr-TR" sz="2000" dirty="0" smtClean="0"/>
              <a:t>	</a:t>
            </a:r>
            <a:r>
              <a:rPr lang="tr-TR" sz="2400" dirty="0" smtClean="0"/>
              <a:t>		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</a:t>
            </a:r>
            <a:r>
              <a:rPr lang="tr-TR" sz="2400" dirty="0" err="1" smtClean="0"/>
              <a:t>Duodenum</a:t>
            </a:r>
            <a:r>
              <a:rPr lang="tr-TR" sz="2400" dirty="0" smtClean="0"/>
              <a:t> veya kolona </a:t>
            </a:r>
            <a:r>
              <a:rPr lang="tr-TR" sz="2400" dirty="0" err="1" smtClean="0"/>
              <a:t>fistülizasyon</a:t>
            </a:r>
            <a:r>
              <a:rPr lang="tr-TR" sz="2400" dirty="0" smtClean="0"/>
              <a:t>	     	</a:t>
            </a:r>
            <a:r>
              <a:rPr lang="tr-TR" sz="1800" dirty="0" smtClean="0"/>
              <a:t>(</a:t>
            </a:r>
            <a:r>
              <a:rPr lang="tr-TR" sz="1800" dirty="0" err="1" smtClean="0"/>
              <a:t>Kolesistoenterik</a:t>
            </a:r>
            <a:r>
              <a:rPr lang="tr-TR" sz="1800" dirty="0" smtClean="0"/>
              <a:t> fistül)	</a:t>
            </a:r>
            <a:r>
              <a:rPr lang="tr-TR" sz="2400" dirty="0" smtClean="0"/>
              <a:t>	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Safra taşı </a:t>
            </a:r>
            <a:r>
              <a:rPr lang="tr-TR" sz="2400" dirty="0" err="1" smtClean="0"/>
              <a:t>ileusu</a:t>
            </a:r>
            <a:r>
              <a:rPr lang="tr-TR" sz="2400" dirty="0" smtClean="0"/>
              <a:t> </a:t>
            </a:r>
            <a:endParaRPr lang="tr-TR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</a:t>
            </a:r>
            <a:r>
              <a:rPr lang="tr-TR" sz="2400" dirty="0" err="1" smtClean="0"/>
              <a:t>Amfizematöz</a:t>
            </a:r>
            <a:r>
              <a:rPr lang="tr-TR" sz="2400" dirty="0" smtClean="0"/>
              <a:t> </a:t>
            </a:r>
            <a:r>
              <a:rPr lang="tr-TR" sz="2400" dirty="0" err="1" smtClean="0"/>
              <a:t>kolesistit</a:t>
            </a:r>
            <a:r>
              <a:rPr 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</a:t>
            </a:r>
            <a:r>
              <a:rPr lang="tr-TR" sz="2400" dirty="0" err="1" smtClean="0"/>
              <a:t>Sepsis</a:t>
            </a:r>
            <a:r>
              <a:rPr lang="tr-TR" sz="2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</a:t>
            </a:r>
            <a:r>
              <a:rPr lang="tr-TR" sz="2400" dirty="0" err="1" smtClean="0"/>
              <a:t>Mirizzi</a:t>
            </a:r>
            <a:r>
              <a:rPr lang="tr-TR" sz="2400" dirty="0" smtClean="0"/>
              <a:t> sendromu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         - Porselen  safra kesesi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4049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4036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8080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0168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</a:rPr>
              <a:t>Safra kesesi taşlarının komplikasyonları</a:t>
            </a:r>
          </a:p>
        </p:txBody>
      </p:sp>
      <p:sp>
        <p:nvSpPr>
          <p:cNvPr id="19" name="1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6158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84" y="327033"/>
            <a:ext cx="6381750" cy="6076950"/>
          </a:xfrm>
          <a:prstGeom prst="rect">
            <a:avLst/>
          </a:prstGeom>
        </p:spPr>
      </p:pic>
      <p:sp>
        <p:nvSpPr>
          <p:cNvPr id="4" name="19 Metin kutusu"/>
          <p:cNvSpPr txBox="1">
            <a:spLocks noChangeArrowheads="1"/>
          </p:cNvSpPr>
          <p:nvPr/>
        </p:nvSpPr>
        <p:spPr bwMode="auto">
          <a:xfrm>
            <a:off x="2727977" y="1008594"/>
            <a:ext cx="1793760" cy="6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 dirty="0"/>
              <a:t>Genişlemiş </a:t>
            </a:r>
            <a:r>
              <a:rPr lang="tr-TR" b="0" dirty="0" err="1"/>
              <a:t>hepatik</a:t>
            </a:r>
            <a:r>
              <a:rPr lang="tr-TR" b="0" dirty="0"/>
              <a:t> kanal</a:t>
            </a:r>
          </a:p>
        </p:txBody>
      </p:sp>
      <p:sp>
        <p:nvSpPr>
          <p:cNvPr id="5" name="20 Metin kutusu"/>
          <p:cNvSpPr txBox="1">
            <a:spLocks noChangeArrowheads="1"/>
          </p:cNvSpPr>
          <p:nvPr/>
        </p:nvSpPr>
        <p:spPr bwMode="auto">
          <a:xfrm>
            <a:off x="4932040" y="3239369"/>
            <a:ext cx="1793760" cy="6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 dirty="0"/>
              <a:t>Sistik kanalda </a:t>
            </a:r>
            <a:r>
              <a:rPr lang="tr-TR" b="0" dirty="0" err="1"/>
              <a:t>impakte</a:t>
            </a:r>
            <a:r>
              <a:rPr lang="tr-TR" b="0" dirty="0"/>
              <a:t> </a:t>
            </a:r>
            <a:r>
              <a:rPr lang="tr-TR" b="0" dirty="0" err="1"/>
              <a:t>kalkül</a:t>
            </a:r>
            <a:endParaRPr lang="tr-TR" b="0" dirty="0"/>
          </a:p>
        </p:txBody>
      </p:sp>
      <p:sp>
        <p:nvSpPr>
          <p:cNvPr id="6" name="21 Metin kutusu"/>
          <p:cNvSpPr txBox="1">
            <a:spLocks noChangeArrowheads="1"/>
          </p:cNvSpPr>
          <p:nvPr/>
        </p:nvSpPr>
        <p:spPr bwMode="auto">
          <a:xfrm>
            <a:off x="7076454" y="1197002"/>
            <a:ext cx="1793760" cy="92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 dirty="0" err="1"/>
              <a:t>İnflamasyon</a:t>
            </a:r>
            <a:r>
              <a:rPr lang="tr-TR" b="0" dirty="0"/>
              <a:t> obstrüksiyona neden olur</a:t>
            </a:r>
          </a:p>
        </p:txBody>
      </p:sp>
      <p:sp>
        <p:nvSpPr>
          <p:cNvPr id="7" name="22 Metin kutusu"/>
          <p:cNvSpPr txBox="1">
            <a:spLocks noChangeArrowheads="1"/>
          </p:cNvSpPr>
          <p:nvPr/>
        </p:nvSpPr>
        <p:spPr bwMode="auto">
          <a:xfrm>
            <a:off x="3491880" y="5836959"/>
            <a:ext cx="1793760" cy="6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 dirty="0" err="1"/>
              <a:t>Hidropik</a:t>
            </a:r>
            <a:r>
              <a:rPr lang="tr-TR" b="0" dirty="0"/>
              <a:t>  safra kesesi</a:t>
            </a:r>
          </a:p>
        </p:txBody>
      </p:sp>
      <p:sp>
        <p:nvSpPr>
          <p:cNvPr id="8" name="17 Metin kutusu"/>
          <p:cNvSpPr txBox="1">
            <a:spLocks noChangeArrowheads="1"/>
          </p:cNvSpPr>
          <p:nvPr/>
        </p:nvSpPr>
        <p:spPr bwMode="auto">
          <a:xfrm>
            <a:off x="4788025" y="5004711"/>
            <a:ext cx="3384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0" dirty="0" err="1">
                <a:solidFill>
                  <a:srgbClr val="FFFF00"/>
                </a:solidFill>
              </a:rPr>
              <a:t>Mirizzi</a:t>
            </a:r>
            <a:r>
              <a:rPr lang="tr-TR" sz="2400" b="0" dirty="0">
                <a:solidFill>
                  <a:srgbClr val="FFFF00"/>
                </a:solidFill>
              </a:rPr>
              <a:t> sendromu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5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cxnSp>
        <p:nvCxnSpPr>
          <p:cNvPr id="18" name="Düz Ok Bağlayıcısı 17"/>
          <p:cNvCxnSpPr/>
          <p:nvPr/>
        </p:nvCxnSpPr>
        <p:spPr bwMode="auto">
          <a:xfrm flipV="1">
            <a:off x="4427984" y="1124744"/>
            <a:ext cx="1400936" cy="722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Düz Ok Bağlayıcısı 19"/>
          <p:cNvCxnSpPr>
            <a:stCxn id="6" idx="1"/>
          </p:cNvCxnSpPr>
          <p:nvPr/>
        </p:nvCxnSpPr>
        <p:spPr bwMode="auto">
          <a:xfrm flipH="1">
            <a:off x="6677891" y="1658710"/>
            <a:ext cx="398563" cy="2162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Düz Ok Bağlayıcısı 21"/>
          <p:cNvCxnSpPr/>
          <p:nvPr/>
        </p:nvCxnSpPr>
        <p:spPr bwMode="auto">
          <a:xfrm flipV="1">
            <a:off x="5828920" y="2564904"/>
            <a:ext cx="0" cy="800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Düz Ok Bağlayıcısı 23"/>
          <p:cNvCxnSpPr/>
          <p:nvPr/>
        </p:nvCxnSpPr>
        <p:spPr bwMode="auto">
          <a:xfrm flipH="1" flipV="1">
            <a:off x="4067944" y="5589240"/>
            <a:ext cx="216024" cy="2477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6211084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etin kutusu"/>
          <p:cNvSpPr txBox="1"/>
          <p:nvPr/>
        </p:nvSpPr>
        <p:spPr>
          <a:xfrm>
            <a:off x="3275856" y="260648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dirty="0" err="1" smtClean="0">
                <a:solidFill>
                  <a:srgbClr val="FFFF00"/>
                </a:solidFill>
              </a:rPr>
              <a:t>Biliyer</a:t>
            </a:r>
            <a:r>
              <a:rPr lang="tr-TR" sz="2400" b="0" dirty="0" smtClean="0">
                <a:solidFill>
                  <a:srgbClr val="FFFF00"/>
                </a:solidFill>
              </a:rPr>
              <a:t> </a:t>
            </a:r>
            <a:r>
              <a:rPr lang="tr-TR" sz="2400" b="0" dirty="0" err="1" smtClean="0">
                <a:solidFill>
                  <a:srgbClr val="FFFF00"/>
                </a:solidFill>
              </a:rPr>
              <a:t>pankreatit</a:t>
            </a:r>
            <a:endParaRPr lang="tr-TR" sz="2400" b="0" dirty="0">
              <a:solidFill>
                <a:srgbClr val="FFFF00"/>
              </a:solidFill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2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14" name="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27</a:t>
            </a:fld>
            <a:endParaRPr lang="tr-TR" dirty="0"/>
          </a:p>
        </p:txBody>
      </p:sp>
      <p:grpSp>
        <p:nvGrpSpPr>
          <p:cNvPr id="33" name="32 Grup"/>
          <p:cNvGrpSpPr/>
          <p:nvPr/>
        </p:nvGrpSpPr>
        <p:grpSpPr>
          <a:xfrm>
            <a:off x="323528" y="899488"/>
            <a:ext cx="8784976" cy="5841880"/>
            <a:chOff x="323528" y="899488"/>
            <a:chExt cx="8784976" cy="584188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899488"/>
              <a:ext cx="7560840" cy="5841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3 Metin kutusu"/>
            <p:cNvSpPr txBox="1"/>
            <p:nvPr/>
          </p:nvSpPr>
          <p:spPr>
            <a:xfrm>
              <a:off x="4788024" y="2276872"/>
              <a:ext cx="266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0" dirty="0" smtClean="0"/>
                <a:t>Koledok</a:t>
              </a:r>
              <a:endParaRPr lang="tr-TR" sz="1600" b="0" dirty="0"/>
            </a:p>
          </p:txBody>
        </p:sp>
        <p:sp>
          <p:nvSpPr>
            <p:cNvPr id="5" name="4 Metin kutusu"/>
            <p:cNvSpPr txBox="1"/>
            <p:nvPr/>
          </p:nvSpPr>
          <p:spPr>
            <a:xfrm>
              <a:off x="323528" y="5157192"/>
              <a:ext cx="2736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0" dirty="0" err="1" smtClean="0"/>
                <a:t>Ampullaya</a:t>
              </a:r>
              <a:r>
                <a:rPr lang="tr-TR" sz="1600" b="0" dirty="0" smtClean="0"/>
                <a:t> </a:t>
              </a:r>
              <a:r>
                <a:rPr lang="tr-TR" sz="1600" b="0" dirty="0" err="1" smtClean="0"/>
                <a:t>impakte</a:t>
              </a:r>
              <a:r>
                <a:rPr lang="tr-TR" sz="1600" b="0" dirty="0" smtClean="0"/>
                <a:t> olarak  safra yolunu  ve pankreas kanalını tıkayan  taş</a:t>
              </a:r>
              <a:endParaRPr lang="tr-TR" sz="1600" b="0" dirty="0"/>
            </a:p>
          </p:txBody>
        </p:sp>
        <p:sp>
          <p:nvSpPr>
            <p:cNvPr id="6" name="5 Metin kutusu"/>
            <p:cNvSpPr txBox="1"/>
            <p:nvPr/>
          </p:nvSpPr>
          <p:spPr>
            <a:xfrm>
              <a:off x="7199784" y="4365104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0" dirty="0" err="1" smtClean="0"/>
                <a:t>Duodenum</a:t>
              </a:r>
              <a:endParaRPr lang="tr-TR" sz="1600" b="0" dirty="0"/>
            </a:p>
          </p:txBody>
        </p:sp>
        <p:sp>
          <p:nvSpPr>
            <p:cNvPr id="7" name="6 Metin kutusu"/>
            <p:cNvSpPr txBox="1"/>
            <p:nvPr/>
          </p:nvSpPr>
          <p:spPr>
            <a:xfrm>
              <a:off x="4644008" y="1772816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600" b="0" dirty="0" smtClean="0"/>
                <a:t>Ana safra kanalı</a:t>
              </a:r>
              <a:endParaRPr lang="tr-TR" sz="1600" b="0" dirty="0"/>
            </a:p>
          </p:txBody>
        </p:sp>
        <p:sp>
          <p:nvSpPr>
            <p:cNvPr id="8" name="7 Metin kutusu"/>
            <p:cNvSpPr txBox="1"/>
            <p:nvPr/>
          </p:nvSpPr>
          <p:spPr>
            <a:xfrm>
              <a:off x="4355976" y="1268760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0" dirty="0" smtClean="0"/>
                <a:t>Safra kesesi</a:t>
              </a:r>
              <a:endParaRPr lang="tr-TR" sz="1600" b="0" dirty="0"/>
            </a:p>
          </p:txBody>
        </p:sp>
        <p:sp>
          <p:nvSpPr>
            <p:cNvPr id="9" name="8 Metin kutusu"/>
            <p:cNvSpPr txBox="1"/>
            <p:nvPr/>
          </p:nvSpPr>
          <p:spPr>
            <a:xfrm>
              <a:off x="6948264" y="2420888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0" dirty="0" smtClean="0"/>
                <a:t>Pankreas</a:t>
              </a:r>
              <a:endParaRPr lang="tr-TR" sz="1600" b="0" dirty="0"/>
            </a:p>
          </p:txBody>
        </p:sp>
        <p:sp>
          <p:nvSpPr>
            <p:cNvPr id="19" name="18 Oval"/>
            <p:cNvSpPr/>
            <p:nvPr/>
          </p:nvSpPr>
          <p:spPr bwMode="auto">
            <a:xfrm>
              <a:off x="2915816" y="2420888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19 Oval"/>
            <p:cNvSpPr/>
            <p:nvPr/>
          </p:nvSpPr>
          <p:spPr bwMode="auto">
            <a:xfrm>
              <a:off x="3059832" y="2276872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21 Oval"/>
            <p:cNvSpPr/>
            <p:nvPr/>
          </p:nvSpPr>
          <p:spPr bwMode="auto">
            <a:xfrm>
              <a:off x="3212232" y="2429272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" name="22 Oval"/>
            <p:cNvSpPr/>
            <p:nvPr/>
          </p:nvSpPr>
          <p:spPr bwMode="auto">
            <a:xfrm>
              <a:off x="2915816" y="2564904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" name="23 Oval"/>
            <p:cNvSpPr/>
            <p:nvPr/>
          </p:nvSpPr>
          <p:spPr bwMode="auto">
            <a:xfrm>
              <a:off x="2771800" y="2708920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5" name="24 Oval"/>
            <p:cNvSpPr/>
            <p:nvPr/>
          </p:nvSpPr>
          <p:spPr bwMode="auto">
            <a:xfrm>
              <a:off x="3131840" y="2564904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" name="25 Oval"/>
            <p:cNvSpPr/>
            <p:nvPr/>
          </p:nvSpPr>
          <p:spPr bwMode="auto">
            <a:xfrm>
              <a:off x="2771800" y="2492896"/>
              <a:ext cx="149339" cy="10966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0" name="29 Serbest Form"/>
            <p:cNvSpPr/>
            <p:nvPr/>
          </p:nvSpPr>
          <p:spPr bwMode="auto">
            <a:xfrm>
              <a:off x="3084394" y="1542197"/>
              <a:ext cx="477672" cy="573206"/>
            </a:xfrm>
            <a:custGeom>
              <a:avLst/>
              <a:gdLst>
                <a:gd name="connsiteX0" fmla="*/ 68239 w 477672"/>
                <a:gd name="connsiteY0" fmla="*/ 573206 h 573206"/>
                <a:gd name="connsiteX1" fmla="*/ 68239 w 477672"/>
                <a:gd name="connsiteY1" fmla="*/ 204716 h 573206"/>
                <a:gd name="connsiteX2" fmla="*/ 477672 w 477672"/>
                <a:gd name="connsiteY2" fmla="*/ 0 h 5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672" h="573206">
                  <a:moveTo>
                    <a:pt x="68239" y="573206"/>
                  </a:moveTo>
                  <a:cubicBezTo>
                    <a:pt x="34119" y="436728"/>
                    <a:pt x="0" y="300250"/>
                    <a:pt x="68239" y="204716"/>
                  </a:cubicBezTo>
                  <a:cubicBezTo>
                    <a:pt x="136478" y="109182"/>
                    <a:pt x="307075" y="54591"/>
                    <a:pt x="477672" y="0"/>
                  </a:cubicBezTo>
                </a:path>
              </a:pathLst>
            </a:custGeom>
            <a:noFill/>
            <a:ln w="2857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2644"/>
          </a:xfrm>
        </p:spPr>
        <p:txBody>
          <a:bodyPr/>
          <a:lstStyle/>
          <a:p>
            <a:pPr algn="ctr"/>
            <a:r>
              <a:rPr lang="tr-TR" sz="2400" dirty="0" err="1" smtClean="0">
                <a:solidFill>
                  <a:srgbClr val="FFFF00"/>
                </a:solidFill>
              </a:rPr>
              <a:t>Kolesistoenterik</a:t>
            </a:r>
            <a:r>
              <a:rPr lang="tr-TR" sz="2400" dirty="0" smtClean="0">
                <a:solidFill>
                  <a:srgbClr val="FFFF00"/>
                </a:solidFill>
              </a:rPr>
              <a:t>  fistül ve safra  taşı  </a:t>
            </a:r>
            <a:r>
              <a:rPr lang="tr-TR" sz="2400" dirty="0" err="1" smtClean="0">
                <a:solidFill>
                  <a:srgbClr val="FFFF00"/>
                </a:solidFill>
              </a:rPr>
              <a:t>ileusu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00600"/>
          </a:xfrm>
        </p:spPr>
        <p:txBody>
          <a:bodyPr/>
          <a:lstStyle/>
          <a:p>
            <a:r>
              <a:rPr lang="tr-TR" sz="2000" dirty="0" smtClean="0"/>
              <a:t>Genellikle 65-70  yaş  civarında oluşur.</a:t>
            </a:r>
          </a:p>
          <a:p>
            <a:endParaRPr lang="tr-TR" sz="2000" dirty="0" smtClean="0"/>
          </a:p>
          <a:p>
            <a:r>
              <a:rPr lang="tr-TR" sz="2000" dirty="0" smtClean="0"/>
              <a:t>Sıklıkla  safra  kesesi  ve  </a:t>
            </a:r>
            <a:r>
              <a:rPr lang="tr-TR" sz="2000" dirty="0" err="1" smtClean="0"/>
              <a:t>duodenum</a:t>
            </a:r>
            <a:r>
              <a:rPr lang="tr-TR" sz="2000" dirty="0" smtClean="0"/>
              <a:t> arasında  oluşur                  (</a:t>
            </a:r>
            <a:r>
              <a:rPr lang="tr-TR" sz="2000" dirty="0" err="1" smtClean="0">
                <a:solidFill>
                  <a:srgbClr val="FFFF00"/>
                </a:solidFill>
              </a:rPr>
              <a:t>Bouveret</a:t>
            </a:r>
            <a:r>
              <a:rPr lang="tr-TR" sz="2000" dirty="0" smtClean="0">
                <a:solidFill>
                  <a:srgbClr val="FFFF00"/>
                </a:solidFill>
              </a:rPr>
              <a:t> sendromu</a:t>
            </a:r>
            <a:r>
              <a:rPr lang="tr-TR" sz="2000" dirty="0" smtClean="0"/>
              <a:t>; Safra taşına bağlı mide çıkış darlığı).                                  Safra kesesi ile  kolon, mide  ve </a:t>
            </a:r>
            <a:r>
              <a:rPr lang="tr-TR" sz="2000" dirty="0" err="1" smtClean="0"/>
              <a:t>jejunum</a:t>
            </a:r>
            <a:r>
              <a:rPr lang="tr-TR" sz="2000" dirty="0" smtClean="0"/>
              <a:t> arasında da gelişebilir.</a:t>
            </a:r>
          </a:p>
          <a:p>
            <a:endParaRPr lang="tr-TR" sz="2000" dirty="0" smtClean="0"/>
          </a:p>
          <a:p>
            <a:r>
              <a:rPr lang="tr-TR" sz="2000" dirty="0" smtClean="0"/>
              <a:t>Fistül  yoluyla  </a:t>
            </a:r>
            <a:r>
              <a:rPr lang="tr-TR" sz="2000" dirty="0" err="1" smtClean="0"/>
              <a:t>barsağa</a:t>
            </a:r>
            <a:r>
              <a:rPr lang="tr-TR" sz="2000" dirty="0" smtClean="0"/>
              <a:t>  geçen  safra taşının  genellikle  terminal  </a:t>
            </a:r>
            <a:r>
              <a:rPr lang="tr-TR" sz="2000" dirty="0" err="1" smtClean="0"/>
              <a:t>ileumda</a:t>
            </a:r>
            <a:r>
              <a:rPr lang="tr-TR" sz="2000" dirty="0" smtClean="0"/>
              <a:t> </a:t>
            </a:r>
            <a:r>
              <a:rPr lang="tr-TR" sz="2000" dirty="0" err="1" smtClean="0"/>
              <a:t>impaksiyonu</a:t>
            </a:r>
            <a:r>
              <a:rPr lang="tr-TR" sz="2000" dirty="0" smtClean="0"/>
              <a:t>  ile  safra taşı </a:t>
            </a:r>
            <a:r>
              <a:rPr lang="tr-TR" sz="2000" dirty="0" err="1" smtClean="0"/>
              <a:t>ileusu</a:t>
            </a:r>
            <a:r>
              <a:rPr lang="tr-TR" sz="2000" dirty="0" smtClean="0"/>
              <a:t>  oluşabilir.</a:t>
            </a:r>
          </a:p>
          <a:p>
            <a:endParaRPr lang="tr-TR" sz="2000" dirty="0" smtClean="0"/>
          </a:p>
          <a:p>
            <a:r>
              <a:rPr lang="tr-TR" sz="2000" dirty="0" smtClean="0"/>
              <a:t>Safra  taşı </a:t>
            </a:r>
            <a:r>
              <a:rPr lang="tr-TR" sz="2000" dirty="0" err="1" smtClean="0"/>
              <a:t>ileusu</a:t>
            </a:r>
            <a:r>
              <a:rPr lang="tr-TR" sz="2000" dirty="0" smtClean="0"/>
              <a:t>  olan  hastalarda  sıklıkla başka  </a:t>
            </a:r>
            <a:r>
              <a:rPr lang="tr-TR" sz="2000" dirty="0" err="1" smtClean="0"/>
              <a:t>komorbid</a:t>
            </a:r>
            <a:r>
              <a:rPr lang="tr-TR" sz="2000" dirty="0" smtClean="0"/>
              <a:t>   hastalıklar  da bulunur. Teşhisin  gecikmesi  durumunda  </a:t>
            </a:r>
            <a:r>
              <a:rPr lang="tr-TR" sz="2000" dirty="0" err="1" smtClean="0"/>
              <a:t>mortalite</a:t>
            </a:r>
            <a:r>
              <a:rPr lang="tr-TR" sz="2000" dirty="0" smtClean="0"/>
              <a:t>  %50 civarındadır.</a:t>
            </a:r>
          </a:p>
          <a:p>
            <a:endParaRPr lang="tr-TR" sz="2000" dirty="0" smtClean="0"/>
          </a:p>
          <a:p>
            <a:r>
              <a:rPr lang="tr-TR" sz="2000" dirty="0" smtClean="0"/>
              <a:t>ADBG  de  </a:t>
            </a:r>
            <a:r>
              <a:rPr lang="tr-TR" sz="2000" dirty="0" err="1" smtClean="0"/>
              <a:t>barsaklardaki</a:t>
            </a:r>
            <a:r>
              <a:rPr lang="tr-TR" sz="2000" dirty="0" smtClean="0"/>
              <a:t>  hava sıvı  seviyelerine  ilave olarak  safra  yollarında hava  görülmesi  tipiktir </a:t>
            </a:r>
            <a:r>
              <a:rPr lang="tr-TR" sz="2000" dirty="0" smtClean="0">
                <a:solidFill>
                  <a:srgbClr val="FFFF00"/>
                </a:solidFill>
              </a:rPr>
              <a:t>(</a:t>
            </a:r>
            <a:r>
              <a:rPr lang="tr-TR" sz="2000" dirty="0" err="1" smtClean="0">
                <a:solidFill>
                  <a:srgbClr val="FFFF00"/>
                </a:solidFill>
              </a:rPr>
              <a:t>Pneumobilia</a:t>
            </a:r>
            <a:r>
              <a:rPr lang="tr-TR" sz="2000" dirty="0" smtClean="0">
                <a:solidFill>
                  <a:srgbClr val="FFFF00"/>
                </a:solidFill>
              </a:rPr>
              <a:t>)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06316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2644"/>
          </a:xfrm>
        </p:spPr>
        <p:txBody>
          <a:bodyPr/>
          <a:lstStyle/>
          <a:p>
            <a:pPr algn="ctr"/>
            <a:r>
              <a:rPr lang="tr-TR" sz="2400" dirty="0" err="1" smtClean="0">
                <a:solidFill>
                  <a:srgbClr val="FFFF00"/>
                </a:solidFill>
              </a:rPr>
              <a:t>Kolesistoenterik</a:t>
            </a:r>
            <a:r>
              <a:rPr lang="tr-TR" sz="2400" dirty="0" smtClean="0">
                <a:solidFill>
                  <a:srgbClr val="FFFF00"/>
                </a:solidFill>
              </a:rPr>
              <a:t>  fistül ve safra  taşı  </a:t>
            </a:r>
            <a:r>
              <a:rPr lang="tr-TR" sz="2400" dirty="0" err="1" smtClean="0">
                <a:solidFill>
                  <a:srgbClr val="FFFF00"/>
                </a:solidFill>
              </a:rPr>
              <a:t>ileusu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00600"/>
          </a:xfrm>
        </p:spPr>
        <p:txBody>
          <a:bodyPr/>
          <a:lstStyle/>
          <a:p>
            <a:r>
              <a:rPr lang="tr-TR" sz="2000" dirty="0" smtClean="0"/>
              <a:t>Genellikle 65-70  yaş  civarında oluşur.</a:t>
            </a:r>
          </a:p>
          <a:p>
            <a:endParaRPr lang="tr-TR" sz="2000" dirty="0" smtClean="0"/>
          </a:p>
          <a:p>
            <a:r>
              <a:rPr lang="tr-TR" sz="2000" dirty="0" smtClean="0"/>
              <a:t>Sıklıkla  safra  kesesi  ve  </a:t>
            </a:r>
            <a:r>
              <a:rPr lang="tr-TR" sz="2000" dirty="0" err="1" smtClean="0"/>
              <a:t>duodenum</a:t>
            </a:r>
            <a:r>
              <a:rPr lang="tr-TR" sz="2000" dirty="0" smtClean="0"/>
              <a:t> arasında  oluşur                  (</a:t>
            </a:r>
            <a:r>
              <a:rPr lang="tr-TR" sz="2000" dirty="0" err="1" smtClean="0">
                <a:solidFill>
                  <a:srgbClr val="FFFF00"/>
                </a:solidFill>
              </a:rPr>
              <a:t>Bouveret</a:t>
            </a:r>
            <a:r>
              <a:rPr lang="tr-TR" sz="2000" dirty="0" smtClean="0">
                <a:solidFill>
                  <a:srgbClr val="FFFF00"/>
                </a:solidFill>
              </a:rPr>
              <a:t> sendromu</a:t>
            </a:r>
            <a:r>
              <a:rPr lang="tr-TR" sz="2000" dirty="0" smtClean="0"/>
              <a:t>; Safra taşına bağlı mide çıkış darlığı).                                  Safra kesesi ile  kolon, mide  ve </a:t>
            </a:r>
            <a:r>
              <a:rPr lang="tr-TR" sz="2000" dirty="0" err="1" smtClean="0"/>
              <a:t>jejunum</a:t>
            </a:r>
            <a:r>
              <a:rPr lang="tr-TR" sz="2000" dirty="0" smtClean="0"/>
              <a:t> arasında da gelişebilir.</a:t>
            </a:r>
          </a:p>
          <a:p>
            <a:endParaRPr lang="tr-TR" sz="2000" dirty="0" smtClean="0"/>
          </a:p>
          <a:p>
            <a:r>
              <a:rPr lang="tr-TR" sz="2000" dirty="0" smtClean="0"/>
              <a:t>Fistül  yoluyla  </a:t>
            </a:r>
            <a:r>
              <a:rPr lang="tr-TR" sz="2000" dirty="0" err="1" smtClean="0"/>
              <a:t>barsağa</a:t>
            </a:r>
            <a:r>
              <a:rPr lang="tr-TR" sz="2000" dirty="0" smtClean="0"/>
              <a:t>  geçen  safra taşının  genellikle  terminal  </a:t>
            </a:r>
            <a:r>
              <a:rPr lang="tr-TR" sz="2000" dirty="0" err="1" smtClean="0"/>
              <a:t>ileumda</a:t>
            </a:r>
            <a:r>
              <a:rPr lang="tr-TR" sz="2000" dirty="0" smtClean="0"/>
              <a:t> </a:t>
            </a:r>
            <a:r>
              <a:rPr lang="tr-TR" sz="2000" dirty="0" err="1" smtClean="0"/>
              <a:t>impaksiyonu</a:t>
            </a:r>
            <a:r>
              <a:rPr lang="tr-TR" sz="2000" dirty="0" smtClean="0"/>
              <a:t>  ile  safra taşı </a:t>
            </a:r>
            <a:r>
              <a:rPr lang="tr-TR" sz="2000" dirty="0" err="1" smtClean="0"/>
              <a:t>ileusu</a:t>
            </a:r>
            <a:r>
              <a:rPr lang="tr-TR" sz="2000" dirty="0" smtClean="0"/>
              <a:t>  oluşabilir.</a:t>
            </a:r>
          </a:p>
          <a:p>
            <a:endParaRPr lang="tr-TR" sz="2000" dirty="0" smtClean="0"/>
          </a:p>
          <a:p>
            <a:r>
              <a:rPr lang="tr-TR" sz="2000" dirty="0" smtClean="0"/>
              <a:t>Safra  taşı </a:t>
            </a:r>
            <a:r>
              <a:rPr lang="tr-TR" sz="2000" dirty="0" err="1" smtClean="0"/>
              <a:t>ileusu</a:t>
            </a:r>
            <a:r>
              <a:rPr lang="tr-TR" sz="2000" dirty="0" smtClean="0"/>
              <a:t>  olan  hastalarda  sıklıkla başka  </a:t>
            </a:r>
            <a:r>
              <a:rPr lang="tr-TR" sz="2000" dirty="0" err="1" smtClean="0"/>
              <a:t>komorbid</a:t>
            </a:r>
            <a:r>
              <a:rPr lang="tr-TR" sz="2000" dirty="0" smtClean="0"/>
              <a:t>   hastalıklar  da bulunur. Teşhisin  gecikmesi  durumunda  </a:t>
            </a:r>
            <a:r>
              <a:rPr lang="tr-TR" sz="2000" dirty="0" err="1" smtClean="0"/>
              <a:t>mortalite</a:t>
            </a:r>
            <a:r>
              <a:rPr lang="tr-TR" sz="2000" dirty="0" smtClean="0"/>
              <a:t>  %50 civarındadır.</a:t>
            </a:r>
          </a:p>
          <a:p>
            <a:endParaRPr lang="tr-TR" sz="2000" dirty="0" smtClean="0"/>
          </a:p>
          <a:p>
            <a:r>
              <a:rPr lang="tr-TR" sz="2000" dirty="0" smtClean="0"/>
              <a:t>ADBG  de  </a:t>
            </a:r>
            <a:r>
              <a:rPr lang="tr-TR" sz="2000" dirty="0" err="1" smtClean="0"/>
              <a:t>barsaklardaki</a:t>
            </a:r>
            <a:r>
              <a:rPr lang="tr-TR" sz="2000" dirty="0" smtClean="0"/>
              <a:t>  hava sıvı  seviyelerine  ilave olarak  safra  yollarında hava  görülmesi  tipiktir </a:t>
            </a:r>
            <a:r>
              <a:rPr lang="tr-TR" sz="2000" dirty="0" smtClean="0">
                <a:solidFill>
                  <a:srgbClr val="FFFF00"/>
                </a:solidFill>
              </a:rPr>
              <a:t>(</a:t>
            </a:r>
            <a:r>
              <a:rPr lang="tr-TR" sz="2000" dirty="0" err="1" smtClean="0">
                <a:solidFill>
                  <a:srgbClr val="FFFF00"/>
                </a:solidFill>
              </a:rPr>
              <a:t>Pneumobilia</a:t>
            </a:r>
            <a:r>
              <a:rPr lang="tr-TR" sz="2000" dirty="0" smtClean="0">
                <a:solidFill>
                  <a:srgbClr val="FFFF00"/>
                </a:solidFill>
              </a:rPr>
              <a:t>)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799"/>
            <a:ext cx="4185020" cy="3847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151" y="1637607"/>
            <a:ext cx="4393060" cy="3824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 descr="http://ts2.mm.bing.net/th?id=H.4990671506244621&amp;pid=15.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243" y="1117295"/>
            <a:ext cx="5400600" cy="49039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29</a:t>
            </a:fld>
            <a:endParaRPr lang="tr-T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32858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Sıklık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268760"/>
            <a:ext cx="8229600" cy="561662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dirty="0" smtClean="0"/>
              <a:t>65 yaşındaki kadınların %35’inde,   80 yaşındaki kadın ve  erkeklerin %50’sinde safra kesesinde  safra çamuru ve/veya safra taşı bulunur 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effectLst/>
              </a:rPr>
              <a:t>Genç ve çok doğum yapmış (&gt;2) gebelerde daha sık görülür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  - 2. ve 3. </a:t>
            </a:r>
            <a:r>
              <a:rPr lang="tr-TR" sz="1800" dirty="0" err="1" smtClean="0">
                <a:effectLst/>
              </a:rPr>
              <a:t>trimestrede</a:t>
            </a:r>
            <a:r>
              <a:rPr lang="tr-TR" sz="1800" dirty="0" smtClean="0">
                <a:effectLst/>
              </a:rPr>
              <a:t> daha fazla  rastlanır. Hastaların çoğu </a:t>
            </a:r>
            <a:r>
              <a:rPr lang="tr-TR" sz="1800" dirty="0" err="1" smtClean="0">
                <a:effectLst/>
              </a:rPr>
              <a:t>asemptomatiktir</a:t>
            </a:r>
            <a:endParaRPr lang="tr-TR" sz="1800" dirty="0" smtClean="0">
              <a:effectLst/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 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  - Gebelerde cerrahi girişim gerektiren  </a:t>
            </a:r>
            <a:r>
              <a:rPr lang="tr-TR" sz="1800" dirty="0" err="1" smtClean="0">
                <a:effectLst/>
              </a:rPr>
              <a:t>obstetrik</a:t>
            </a:r>
            <a:r>
              <a:rPr lang="tr-TR" sz="1800" dirty="0" smtClean="0">
                <a:effectLst/>
              </a:rPr>
              <a:t> dışı sebepler arasında  taşlı </a:t>
            </a:r>
            <a:r>
              <a:rPr lang="tr-TR" sz="1800" dirty="0" err="1" smtClean="0">
                <a:effectLst/>
              </a:rPr>
              <a:t>kolesistit</a:t>
            </a:r>
            <a:r>
              <a:rPr lang="tr-TR" sz="1800" dirty="0" smtClean="0">
                <a:effectLst/>
              </a:rPr>
              <a:t>, akut </a:t>
            </a:r>
            <a:r>
              <a:rPr lang="tr-TR" sz="1800" dirty="0" err="1" smtClean="0">
                <a:effectLst/>
              </a:rPr>
              <a:t>apendisitten</a:t>
            </a:r>
            <a:r>
              <a:rPr lang="tr-TR" sz="1800" dirty="0" smtClean="0">
                <a:effectLst/>
              </a:rPr>
              <a:t> sonra 2.  sırada yer alır 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  - </a:t>
            </a:r>
            <a:r>
              <a:rPr lang="tr-TR" sz="1800" dirty="0" err="1" smtClean="0">
                <a:effectLst/>
              </a:rPr>
              <a:t>Postpartum</a:t>
            </a:r>
            <a:r>
              <a:rPr lang="tr-TR" sz="1800" dirty="0" smtClean="0">
                <a:effectLst/>
              </a:rPr>
              <a:t> dönemdeki gebelerin  ¼ inde safra çamuru, %5 inde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60000"/>
                  <a:lumOff val="40000"/>
                </a:schemeClr>
              </a:buClr>
              <a:buNone/>
              <a:defRPr/>
            </a:pPr>
            <a:r>
              <a:rPr lang="tr-TR" sz="1800" dirty="0" smtClean="0">
                <a:effectLst/>
              </a:rPr>
              <a:t>     de safra taşı  bulunur.  Doğumdan sonraki  ilk 5 yıl içinde  safra taşı oluşum  sıklığı  artmıştır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/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7234238" y="6381750"/>
            <a:ext cx="2667000" cy="365125"/>
            <a:chOff x="384" y="2976"/>
            <a:chExt cx="1680" cy="230"/>
          </a:xfrm>
        </p:grpSpPr>
        <p:pic>
          <p:nvPicPr>
            <p:cNvPr id="11271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11270" name="Picture 16" descr="klyrcqee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5445224"/>
            <a:ext cx="739676" cy="113417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2123728" y="692696"/>
            <a:ext cx="5184576" cy="2160240"/>
            <a:chOff x="3491880" y="414349"/>
            <a:chExt cx="5268159" cy="2136617"/>
          </a:xfrm>
        </p:grpSpPr>
        <p:pic>
          <p:nvPicPr>
            <p:cNvPr id="11" name="Picture 4" descr="aging ile ilgili gÃ¶rsel sonuc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414349"/>
              <a:ext cx="4883696" cy="213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Metin kutusu 11"/>
            <p:cNvSpPr txBox="1"/>
            <p:nvPr/>
          </p:nvSpPr>
          <p:spPr>
            <a:xfrm>
              <a:off x="3563888" y="1963476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rgbClr val="000000"/>
                  </a:solidFill>
                </a:rPr>
                <a:t>%10-15</a:t>
              </a:r>
            </a:p>
            <a:p>
              <a:r>
                <a:rPr lang="tr-TR" sz="1400" dirty="0">
                  <a:solidFill>
                    <a:srgbClr val="000000"/>
                  </a:solidFill>
                </a:rPr>
                <a:t>K</a:t>
              </a:r>
              <a:r>
                <a:rPr lang="tr-TR" sz="1400" dirty="0" smtClean="0">
                  <a:solidFill>
                    <a:srgbClr val="000000"/>
                  </a:solidFill>
                </a:rPr>
                <a:t>/E :2</a:t>
              </a:r>
              <a:endParaRPr lang="tr-TR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7463895" y="2167164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rgbClr val="000000"/>
                  </a:solidFill>
                </a:rPr>
                <a:t>%50</a:t>
              </a:r>
              <a:endParaRPr lang="tr-TR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  <p:pic>
        <p:nvPicPr>
          <p:cNvPr id="3" name="Picture 2" descr="C:\Users\Ahmet\Desktop\Basılacak resimler\IMG_361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6852"/>
            <a:ext cx="4752528" cy="6336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79658" y="908720"/>
            <a:ext cx="18283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r-TR" sz="2400" b="0" dirty="0" err="1" smtClean="0">
                <a:solidFill>
                  <a:srgbClr val="FFFF00"/>
                </a:solidFill>
              </a:rPr>
              <a:t>Pneumobilia</a:t>
            </a:r>
            <a:endParaRPr lang="tr-TR" sz="2400" b="0" dirty="0">
              <a:solidFill>
                <a:srgbClr val="FFFF00"/>
              </a:solidFill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6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309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31</a:t>
            </a:fld>
            <a:endParaRPr lang="tr-TR"/>
          </a:p>
        </p:txBody>
      </p:sp>
      <p:pic>
        <p:nvPicPr>
          <p:cNvPr id="3" name="Picture 2" descr="C:\Users\Ahmet\Desktop\Basılacak resimler\IMG_361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4752528" cy="6336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83568" y="1397967"/>
            <a:ext cx="18283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r-TR" sz="2400" b="0" dirty="0" err="1" smtClean="0">
                <a:solidFill>
                  <a:srgbClr val="FFFF00"/>
                </a:solidFill>
              </a:rPr>
              <a:t>Pneumobilia</a:t>
            </a:r>
            <a:endParaRPr lang="tr-TR" sz="2400" b="0" dirty="0">
              <a:solidFill>
                <a:srgbClr val="FFFF00"/>
              </a:solidFill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4788024" y="1628800"/>
            <a:ext cx="1215409" cy="1171694"/>
            <a:chOff x="3900668" y="1724628"/>
            <a:chExt cx="1215409" cy="1171694"/>
          </a:xfrm>
        </p:grpSpPr>
        <p:grpSp>
          <p:nvGrpSpPr>
            <p:cNvPr id="12" name="Grup 11"/>
            <p:cNvGrpSpPr/>
            <p:nvPr/>
          </p:nvGrpSpPr>
          <p:grpSpPr>
            <a:xfrm>
              <a:off x="3900668" y="1724628"/>
              <a:ext cx="1215409" cy="1171694"/>
              <a:chOff x="3900668" y="1724628"/>
              <a:chExt cx="1215409" cy="1171694"/>
            </a:xfrm>
          </p:grpSpPr>
          <p:grpSp>
            <p:nvGrpSpPr>
              <p:cNvPr id="10" name="Grup 9"/>
              <p:cNvGrpSpPr/>
              <p:nvPr/>
            </p:nvGrpSpPr>
            <p:grpSpPr>
              <a:xfrm>
                <a:off x="3900668" y="1724628"/>
                <a:ext cx="1215409" cy="1171694"/>
                <a:chOff x="3900668" y="1724628"/>
                <a:chExt cx="1215409" cy="1171694"/>
              </a:xfrm>
            </p:grpSpPr>
            <p:sp>
              <p:nvSpPr>
                <p:cNvPr id="7" name="Serbest Form 6"/>
                <p:cNvSpPr/>
                <p:nvPr/>
              </p:nvSpPr>
              <p:spPr bwMode="auto">
                <a:xfrm>
                  <a:off x="3900668" y="1724628"/>
                  <a:ext cx="1215409" cy="1171694"/>
                </a:xfrm>
                <a:custGeom>
                  <a:avLst/>
                  <a:gdLst>
                    <a:gd name="connsiteX0" fmla="*/ 0 w 1215409"/>
                    <a:gd name="connsiteY0" fmla="*/ 0 h 1171694"/>
                    <a:gd name="connsiteX1" fmla="*/ 92598 w 1215409"/>
                    <a:gd name="connsiteY1" fmla="*/ 104172 h 1171694"/>
                    <a:gd name="connsiteX2" fmla="*/ 127322 w 1215409"/>
                    <a:gd name="connsiteY2" fmla="*/ 127321 h 1171694"/>
                    <a:gd name="connsiteX3" fmla="*/ 173621 w 1215409"/>
                    <a:gd name="connsiteY3" fmla="*/ 173620 h 1171694"/>
                    <a:gd name="connsiteX4" fmla="*/ 243069 w 1215409"/>
                    <a:gd name="connsiteY4" fmla="*/ 266218 h 1171694"/>
                    <a:gd name="connsiteX5" fmla="*/ 300942 w 1215409"/>
                    <a:gd name="connsiteY5" fmla="*/ 335666 h 1171694"/>
                    <a:gd name="connsiteX6" fmla="*/ 335666 w 1215409"/>
                    <a:gd name="connsiteY6" fmla="*/ 358815 h 1171694"/>
                    <a:gd name="connsiteX7" fmla="*/ 381965 w 1215409"/>
                    <a:gd name="connsiteY7" fmla="*/ 405114 h 1171694"/>
                    <a:gd name="connsiteX8" fmla="*/ 416689 w 1215409"/>
                    <a:gd name="connsiteY8" fmla="*/ 439838 h 1171694"/>
                    <a:gd name="connsiteX9" fmla="*/ 451413 w 1215409"/>
                    <a:gd name="connsiteY9" fmla="*/ 462987 h 1171694"/>
                    <a:gd name="connsiteX10" fmla="*/ 497712 w 1215409"/>
                    <a:gd name="connsiteY10" fmla="*/ 509286 h 1171694"/>
                    <a:gd name="connsiteX11" fmla="*/ 532436 w 1215409"/>
                    <a:gd name="connsiteY11" fmla="*/ 532435 h 1171694"/>
                    <a:gd name="connsiteX12" fmla="*/ 578735 w 1215409"/>
                    <a:gd name="connsiteY12" fmla="*/ 578734 h 1171694"/>
                    <a:gd name="connsiteX13" fmla="*/ 625033 w 1215409"/>
                    <a:gd name="connsiteY13" fmla="*/ 625033 h 1171694"/>
                    <a:gd name="connsiteX14" fmla="*/ 648183 w 1215409"/>
                    <a:gd name="connsiteY14" fmla="*/ 648182 h 1171694"/>
                    <a:gd name="connsiteX15" fmla="*/ 682907 w 1215409"/>
                    <a:gd name="connsiteY15" fmla="*/ 671331 h 1171694"/>
                    <a:gd name="connsiteX16" fmla="*/ 706056 w 1215409"/>
                    <a:gd name="connsiteY16" fmla="*/ 694481 h 1171694"/>
                    <a:gd name="connsiteX17" fmla="*/ 740780 w 1215409"/>
                    <a:gd name="connsiteY17" fmla="*/ 717630 h 1171694"/>
                    <a:gd name="connsiteX18" fmla="*/ 787079 w 1215409"/>
                    <a:gd name="connsiteY18" fmla="*/ 763929 h 1171694"/>
                    <a:gd name="connsiteX19" fmla="*/ 868102 w 1215409"/>
                    <a:gd name="connsiteY19" fmla="*/ 833377 h 1171694"/>
                    <a:gd name="connsiteX20" fmla="*/ 891251 w 1215409"/>
                    <a:gd name="connsiteY20" fmla="*/ 868101 h 1171694"/>
                    <a:gd name="connsiteX21" fmla="*/ 949124 w 1215409"/>
                    <a:gd name="connsiteY21" fmla="*/ 925975 h 1171694"/>
                    <a:gd name="connsiteX22" fmla="*/ 972274 w 1215409"/>
                    <a:gd name="connsiteY22" fmla="*/ 960699 h 1171694"/>
                    <a:gd name="connsiteX23" fmla="*/ 1076446 w 1215409"/>
                    <a:gd name="connsiteY23" fmla="*/ 1053296 h 1171694"/>
                    <a:gd name="connsiteX24" fmla="*/ 1134319 w 1215409"/>
                    <a:gd name="connsiteY24" fmla="*/ 1099595 h 1171694"/>
                    <a:gd name="connsiteX25" fmla="*/ 1180618 w 1215409"/>
                    <a:gd name="connsiteY25" fmla="*/ 1145894 h 1171694"/>
                    <a:gd name="connsiteX26" fmla="*/ 1215342 w 1215409"/>
                    <a:gd name="connsiteY26" fmla="*/ 1157468 h 1171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15409" h="1171694">
                      <a:moveTo>
                        <a:pt x="0" y="0"/>
                      </a:moveTo>
                      <a:cubicBezTo>
                        <a:pt x="18686" y="23357"/>
                        <a:pt x="65270" y="85954"/>
                        <a:pt x="92598" y="104172"/>
                      </a:cubicBezTo>
                      <a:cubicBezTo>
                        <a:pt x="104173" y="111888"/>
                        <a:pt x="116760" y="118268"/>
                        <a:pt x="127322" y="127321"/>
                      </a:cubicBezTo>
                      <a:cubicBezTo>
                        <a:pt x="143893" y="141525"/>
                        <a:pt x="173621" y="173620"/>
                        <a:pt x="173621" y="173620"/>
                      </a:cubicBezTo>
                      <a:cubicBezTo>
                        <a:pt x="203735" y="263966"/>
                        <a:pt x="154402" y="133216"/>
                        <a:pt x="243069" y="266218"/>
                      </a:cubicBezTo>
                      <a:cubicBezTo>
                        <a:pt x="265831" y="300361"/>
                        <a:pt x="267521" y="307816"/>
                        <a:pt x="300942" y="335666"/>
                      </a:cubicBezTo>
                      <a:cubicBezTo>
                        <a:pt x="311629" y="344572"/>
                        <a:pt x="325104" y="349762"/>
                        <a:pt x="335666" y="358815"/>
                      </a:cubicBezTo>
                      <a:cubicBezTo>
                        <a:pt x="352237" y="373019"/>
                        <a:pt x="366532" y="389681"/>
                        <a:pt x="381965" y="405114"/>
                      </a:cubicBezTo>
                      <a:cubicBezTo>
                        <a:pt x="393540" y="416689"/>
                        <a:pt x="403069" y="430758"/>
                        <a:pt x="416689" y="439838"/>
                      </a:cubicBezTo>
                      <a:cubicBezTo>
                        <a:pt x="428264" y="447554"/>
                        <a:pt x="440851" y="453934"/>
                        <a:pt x="451413" y="462987"/>
                      </a:cubicBezTo>
                      <a:cubicBezTo>
                        <a:pt x="467984" y="477191"/>
                        <a:pt x="479552" y="497179"/>
                        <a:pt x="497712" y="509286"/>
                      </a:cubicBezTo>
                      <a:cubicBezTo>
                        <a:pt x="509287" y="517002"/>
                        <a:pt x="521874" y="523382"/>
                        <a:pt x="532436" y="532435"/>
                      </a:cubicBezTo>
                      <a:cubicBezTo>
                        <a:pt x="549007" y="546639"/>
                        <a:pt x="578735" y="578734"/>
                        <a:pt x="578735" y="578734"/>
                      </a:cubicBezTo>
                      <a:cubicBezTo>
                        <a:pt x="599311" y="640464"/>
                        <a:pt x="573591" y="594168"/>
                        <a:pt x="625033" y="625033"/>
                      </a:cubicBezTo>
                      <a:cubicBezTo>
                        <a:pt x="634391" y="630648"/>
                        <a:pt x="639661" y="641365"/>
                        <a:pt x="648183" y="648182"/>
                      </a:cubicBezTo>
                      <a:cubicBezTo>
                        <a:pt x="659046" y="656872"/>
                        <a:pt x="672044" y="662641"/>
                        <a:pt x="682907" y="671331"/>
                      </a:cubicBezTo>
                      <a:cubicBezTo>
                        <a:pt x="691428" y="678148"/>
                        <a:pt x="697535" y="687664"/>
                        <a:pt x="706056" y="694481"/>
                      </a:cubicBezTo>
                      <a:cubicBezTo>
                        <a:pt x="716919" y="703171"/>
                        <a:pt x="730218" y="708577"/>
                        <a:pt x="740780" y="717630"/>
                      </a:cubicBezTo>
                      <a:cubicBezTo>
                        <a:pt x="757351" y="731834"/>
                        <a:pt x="768919" y="751822"/>
                        <a:pt x="787079" y="763929"/>
                      </a:cubicBezTo>
                      <a:cubicBezTo>
                        <a:pt x="818495" y="784873"/>
                        <a:pt x="845648" y="799695"/>
                        <a:pt x="868102" y="833377"/>
                      </a:cubicBezTo>
                      <a:cubicBezTo>
                        <a:pt x="875818" y="844952"/>
                        <a:pt x="882091" y="857632"/>
                        <a:pt x="891251" y="868101"/>
                      </a:cubicBezTo>
                      <a:cubicBezTo>
                        <a:pt x="909216" y="888633"/>
                        <a:pt x="933990" y="903275"/>
                        <a:pt x="949124" y="925975"/>
                      </a:cubicBezTo>
                      <a:cubicBezTo>
                        <a:pt x="956841" y="937550"/>
                        <a:pt x="963032" y="950302"/>
                        <a:pt x="972274" y="960699"/>
                      </a:cubicBezTo>
                      <a:cubicBezTo>
                        <a:pt x="1029937" y="1025569"/>
                        <a:pt x="1023669" y="1018112"/>
                        <a:pt x="1076446" y="1053296"/>
                      </a:cubicBezTo>
                      <a:cubicBezTo>
                        <a:pt x="1132853" y="1137908"/>
                        <a:pt x="1063164" y="1048770"/>
                        <a:pt x="1134319" y="1099595"/>
                      </a:cubicBezTo>
                      <a:cubicBezTo>
                        <a:pt x="1152079" y="1112281"/>
                        <a:pt x="1162458" y="1133787"/>
                        <a:pt x="1180618" y="1145894"/>
                      </a:cubicBezTo>
                      <a:cubicBezTo>
                        <a:pt x="1218552" y="1171183"/>
                        <a:pt x="1215342" y="1182954"/>
                        <a:pt x="1215342" y="115746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tr-TR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8" name="Serbest Form 7"/>
                <p:cNvSpPr/>
                <p:nvPr/>
              </p:nvSpPr>
              <p:spPr bwMode="auto">
                <a:xfrm>
                  <a:off x="4641448" y="1794076"/>
                  <a:ext cx="92598" cy="636608"/>
                </a:xfrm>
                <a:custGeom>
                  <a:avLst/>
                  <a:gdLst>
                    <a:gd name="connsiteX0" fmla="*/ 92598 w 92598"/>
                    <a:gd name="connsiteY0" fmla="*/ 0 h 636608"/>
                    <a:gd name="connsiteX1" fmla="*/ 46299 w 92598"/>
                    <a:gd name="connsiteY1" fmla="*/ 138896 h 636608"/>
                    <a:gd name="connsiteX2" fmla="*/ 34724 w 92598"/>
                    <a:gd name="connsiteY2" fmla="*/ 173620 h 636608"/>
                    <a:gd name="connsiteX3" fmla="*/ 23149 w 92598"/>
                    <a:gd name="connsiteY3" fmla="*/ 208344 h 636608"/>
                    <a:gd name="connsiteX4" fmla="*/ 0 w 92598"/>
                    <a:gd name="connsiteY4" fmla="*/ 231494 h 636608"/>
                    <a:gd name="connsiteX5" fmla="*/ 23149 w 92598"/>
                    <a:gd name="connsiteY5" fmla="*/ 370390 h 636608"/>
                    <a:gd name="connsiteX6" fmla="*/ 34724 w 92598"/>
                    <a:gd name="connsiteY6" fmla="*/ 405114 h 636608"/>
                    <a:gd name="connsiteX7" fmla="*/ 23149 w 92598"/>
                    <a:gd name="connsiteY7" fmla="*/ 486137 h 636608"/>
                    <a:gd name="connsiteX8" fmla="*/ 11575 w 92598"/>
                    <a:gd name="connsiteY8" fmla="*/ 532435 h 636608"/>
                    <a:gd name="connsiteX9" fmla="*/ 11575 w 92598"/>
                    <a:gd name="connsiteY9" fmla="*/ 636608 h 636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598" h="636608">
                      <a:moveTo>
                        <a:pt x="92598" y="0"/>
                      </a:moveTo>
                      <a:lnTo>
                        <a:pt x="46299" y="138896"/>
                      </a:lnTo>
                      <a:lnTo>
                        <a:pt x="34724" y="173620"/>
                      </a:lnTo>
                      <a:cubicBezTo>
                        <a:pt x="30866" y="185195"/>
                        <a:pt x="31776" y="199717"/>
                        <a:pt x="23149" y="208344"/>
                      </a:cubicBezTo>
                      <a:lnTo>
                        <a:pt x="0" y="231494"/>
                      </a:lnTo>
                      <a:cubicBezTo>
                        <a:pt x="6531" y="277212"/>
                        <a:pt x="11868" y="325267"/>
                        <a:pt x="23149" y="370390"/>
                      </a:cubicBezTo>
                      <a:cubicBezTo>
                        <a:pt x="26108" y="382227"/>
                        <a:pt x="30866" y="393539"/>
                        <a:pt x="34724" y="405114"/>
                      </a:cubicBezTo>
                      <a:cubicBezTo>
                        <a:pt x="30866" y="432122"/>
                        <a:pt x="28029" y="459295"/>
                        <a:pt x="23149" y="486137"/>
                      </a:cubicBezTo>
                      <a:cubicBezTo>
                        <a:pt x="20303" y="501788"/>
                        <a:pt x="12795" y="516574"/>
                        <a:pt x="11575" y="532435"/>
                      </a:cubicBezTo>
                      <a:cubicBezTo>
                        <a:pt x="8912" y="567057"/>
                        <a:pt x="11575" y="601884"/>
                        <a:pt x="11575" y="63660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tr-TR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11" name="Serbest Form 10"/>
              <p:cNvSpPr/>
              <p:nvPr/>
            </p:nvSpPr>
            <p:spPr bwMode="auto">
              <a:xfrm>
                <a:off x="4143737" y="2685327"/>
                <a:ext cx="856526" cy="138896"/>
              </a:xfrm>
              <a:custGeom>
                <a:avLst/>
                <a:gdLst>
                  <a:gd name="connsiteX0" fmla="*/ 856526 w 856526"/>
                  <a:gd name="connsiteY0" fmla="*/ 138896 h 138896"/>
                  <a:gd name="connsiteX1" fmla="*/ 763929 w 856526"/>
                  <a:gd name="connsiteY1" fmla="*/ 104172 h 138896"/>
                  <a:gd name="connsiteX2" fmla="*/ 694481 w 856526"/>
                  <a:gd name="connsiteY2" fmla="*/ 92597 h 138896"/>
                  <a:gd name="connsiteX3" fmla="*/ 648182 w 856526"/>
                  <a:gd name="connsiteY3" fmla="*/ 81022 h 138896"/>
                  <a:gd name="connsiteX4" fmla="*/ 578734 w 856526"/>
                  <a:gd name="connsiteY4" fmla="*/ 69448 h 138896"/>
                  <a:gd name="connsiteX5" fmla="*/ 474562 w 856526"/>
                  <a:gd name="connsiteY5" fmla="*/ 34724 h 138896"/>
                  <a:gd name="connsiteX6" fmla="*/ 439838 w 856526"/>
                  <a:gd name="connsiteY6" fmla="*/ 23149 h 138896"/>
                  <a:gd name="connsiteX7" fmla="*/ 405114 w 856526"/>
                  <a:gd name="connsiteY7" fmla="*/ 11574 h 138896"/>
                  <a:gd name="connsiteX8" fmla="*/ 347240 w 856526"/>
                  <a:gd name="connsiteY8" fmla="*/ 0 h 138896"/>
                  <a:gd name="connsiteX9" fmla="*/ 208344 w 856526"/>
                  <a:gd name="connsiteY9" fmla="*/ 23149 h 138896"/>
                  <a:gd name="connsiteX10" fmla="*/ 173620 w 856526"/>
                  <a:gd name="connsiteY10" fmla="*/ 46298 h 138896"/>
                  <a:gd name="connsiteX11" fmla="*/ 138896 w 856526"/>
                  <a:gd name="connsiteY11" fmla="*/ 57873 h 138896"/>
                  <a:gd name="connsiteX12" fmla="*/ 104172 w 856526"/>
                  <a:gd name="connsiteY12" fmla="*/ 81022 h 138896"/>
                  <a:gd name="connsiteX13" fmla="*/ 0 w 856526"/>
                  <a:gd name="connsiteY13" fmla="*/ 81022 h 1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6526" h="138896">
                    <a:moveTo>
                      <a:pt x="856526" y="138896"/>
                    </a:moveTo>
                    <a:cubicBezTo>
                      <a:pt x="845249" y="134385"/>
                      <a:pt x="784350" y="108710"/>
                      <a:pt x="763929" y="104172"/>
                    </a:cubicBezTo>
                    <a:cubicBezTo>
                      <a:pt x="741019" y="99081"/>
                      <a:pt x="717494" y="97200"/>
                      <a:pt x="694481" y="92597"/>
                    </a:cubicBezTo>
                    <a:cubicBezTo>
                      <a:pt x="678882" y="89477"/>
                      <a:pt x="663781" y="84142"/>
                      <a:pt x="648182" y="81022"/>
                    </a:cubicBezTo>
                    <a:cubicBezTo>
                      <a:pt x="625169" y="76420"/>
                      <a:pt x="601883" y="73306"/>
                      <a:pt x="578734" y="69448"/>
                    </a:cubicBezTo>
                    <a:lnTo>
                      <a:pt x="474562" y="34724"/>
                    </a:lnTo>
                    <a:lnTo>
                      <a:pt x="439838" y="23149"/>
                    </a:lnTo>
                    <a:cubicBezTo>
                      <a:pt x="428263" y="19291"/>
                      <a:pt x="417078" y="13967"/>
                      <a:pt x="405114" y="11574"/>
                    </a:cubicBezTo>
                    <a:lnTo>
                      <a:pt x="347240" y="0"/>
                    </a:lnTo>
                    <a:cubicBezTo>
                      <a:pt x="314227" y="3668"/>
                      <a:pt x="247128" y="3757"/>
                      <a:pt x="208344" y="23149"/>
                    </a:cubicBezTo>
                    <a:cubicBezTo>
                      <a:pt x="195902" y="29370"/>
                      <a:pt x="186062" y="40077"/>
                      <a:pt x="173620" y="46298"/>
                    </a:cubicBezTo>
                    <a:cubicBezTo>
                      <a:pt x="162707" y="51754"/>
                      <a:pt x="149809" y="52417"/>
                      <a:pt x="138896" y="57873"/>
                    </a:cubicBezTo>
                    <a:cubicBezTo>
                      <a:pt x="126454" y="64094"/>
                      <a:pt x="117894" y="78735"/>
                      <a:pt x="104172" y="81022"/>
                    </a:cubicBezTo>
                    <a:cubicBezTo>
                      <a:pt x="69920" y="86731"/>
                      <a:pt x="34724" y="81022"/>
                      <a:pt x="0" y="81022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r-TR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3" name="Serbest Form 12"/>
            <p:cNvSpPr/>
            <p:nvPr/>
          </p:nvSpPr>
          <p:spPr bwMode="auto">
            <a:xfrm>
              <a:off x="4109013" y="2395959"/>
              <a:ext cx="497711" cy="81023"/>
            </a:xfrm>
            <a:custGeom>
              <a:avLst/>
              <a:gdLst>
                <a:gd name="connsiteX0" fmla="*/ 497711 w 497711"/>
                <a:gd name="connsiteY0" fmla="*/ 81023 h 81023"/>
                <a:gd name="connsiteX1" fmla="*/ 439838 w 497711"/>
                <a:gd name="connsiteY1" fmla="*/ 46299 h 81023"/>
                <a:gd name="connsiteX2" fmla="*/ 405114 w 497711"/>
                <a:gd name="connsiteY2" fmla="*/ 23150 h 81023"/>
                <a:gd name="connsiteX3" fmla="*/ 289367 w 497711"/>
                <a:gd name="connsiteY3" fmla="*/ 11575 h 81023"/>
                <a:gd name="connsiteX4" fmla="*/ 231493 w 497711"/>
                <a:gd name="connsiteY4" fmla="*/ 0 h 81023"/>
                <a:gd name="connsiteX5" fmla="*/ 23149 w 497711"/>
                <a:gd name="connsiteY5" fmla="*/ 11575 h 81023"/>
                <a:gd name="connsiteX6" fmla="*/ 0 w 497711"/>
                <a:gd name="connsiteY6" fmla="*/ 34725 h 8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7711" h="81023">
                  <a:moveTo>
                    <a:pt x="497711" y="81023"/>
                  </a:moveTo>
                  <a:cubicBezTo>
                    <a:pt x="478420" y="69448"/>
                    <a:pt x="458915" y="58222"/>
                    <a:pt x="439838" y="46299"/>
                  </a:cubicBezTo>
                  <a:cubicBezTo>
                    <a:pt x="428042" y="38926"/>
                    <a:pt x="418669" y="26278"/>
                    <a:pt x="405114" y="23150"/>
                  </a:cubicBezTo>
                  <a:cubicBezTo>
                    <a:pt x="367332" y="14431"/>
                    <a:pt x="327802" y="16700"/>
                    <a:pt x="289367" y="11575"/>
                  </a:cubicBezTo>
                  <a:cubicBezTo>
                    <a:pt x="269866" y="8975"/>
                    <a:pt x="250784" y="3858"/>
                    <a:pt x="231493" y="0"/>
                  </a:cubicBezTo>
                  <a:cubicBezTo>
                    <a:pt x="162045" y="3858"/>
                    <a:pt x="91935" y="1257"/>
                    <a:pt x="23149" y="11575"/>
                  </a:cubicBezTo>
                  <a:cubicBezTo>
                    <a:pt x="12357" y="13194"/>
                    <a:pt x="0" y="34725"/>
                    <a:pt x="0" y="34725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50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04652"/>
          </a:xfrm>
        </p:spPr>
        <p:txBody>
          <a:bodyPr/>
          <a:lstStyle/>
          <a:p>
            <a:pPr algn="ctr"/>
            <a:r>
              <a:rPr lang="tr-TR" sz="2400" dirty="0" smtClean="0">
                <a:solidFill>
                  <a:srgbClr val="FFFF00"/>
                </a:solidFill>
              </a:rPr>
              <a:t>Porselen  safra  kesesi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968552"/>
          </a:xfrm>
        </p:spPr>
        <p:txBody>
          <a:bodyPr/>
          <a:lstStyle/>
          <a:p>
            <a:r>
              <a:rPr lang="tr-TR" sz="2000" dirty="0" smtClean="0"/>
              <a:t>Safra  kesesi  duvarının  kalsifikasyonu  sonucunda oluşur. Safra  taşının komplikasyonu değildir.</a:t>
            </a:r>
          </a:p>
          <a:p>
            <a:endParaRPr lang="tr-TR" sz="2000" dirty="0" smtClean="0"/>
          </a:p>
          <a:p>
            <a:r>
              <a:rPr lang="tr-TR" sz="2000" dirty="0" smtClean="0"/>
              <a:t>Hastaların  1/5 inde  safra  kesesi kanseri  gelişir. </a:t>
            </a:r>
          </a:p>
          <a:p>
            <a:endParaRPr lang="tr-TR" sz="2000" dirty="0" smtClean="0"/>
          </a:p>
          <a:p>
            <a:r>
              <a:rPr lang="tr-TR" sz="2000" dirty="0" smtClean="0"/>
              <a:t>Kanser gelişimi  kalsifikasyonun cinsine  bağlıdır.  </a:t>
            </a:r>
            <a:r>
              <a:rPr lang="tr-TR" sz="2000" dirty="0" err="1" smtClean="0"/>
              <a:t>Mukozal</a:t>
            </a:r>
            <a:r>
              <a:rPr lang="tr-TR" sz="2000" dirty="0" smtClean="0"/>
              <a:t> kalsifikasyonda  kanser  riski belirgin ölçüde artmışken  </a:t>
            </a:r>
            <a:r>
              <a:rPr lang="tr-TR" sz="2000" dirty="0" err="1" smtClean="0"/>
              <a:t>diffüz</a:t>
            </a:r>
            <a:r>
              <a:rPr lang="tr-TR" sz="2000" dirty="0" smtClean="0"/>
              <a:t>  </a:t>
            </a:r>
            <a:r>
              <a:rPr lang="tr-TR" sz="2000" dirty="0" err="1" smtClean="0"/>
              <a:t>transmural</a:t>
            </a:r>
            <a:r>
              <a:rPr lang="tr-TR" sz="2000" dirty="0" smtClean="0"/>
              <a:t>  kalsifikasyonda  bu  risk  oldukça  düşüktür. </a:t>
            </a:r>
          </a:p>
          <a:p>
            <a:endParaRPr lang="tr-TR" sz="2000" dirty="0" smtClean="0"/>
          </a:p>
          <a:p>
            <a:r>
              <a:rPr lang="tr-TR" sz="2000" dirty="0" smtClean="0"/>
              <a:t>Hastalar  genellikle </a:t>
            </a:r>
            <a:r>
              <a:rPr lang="tr-TR" sz="2000" dirty="0" err="1" smtClean="0"/>
              <a:t>asemptomatiktir</a:t>
            </a:r>
            <a:r>
              <a:rPr lang="tr-TR" sz="2000" dirty="0" smtClean="0"/>
              <a:t>.  ADBG,  US  veya  BT  de  </a:t>
            </a:r>
            <a:r>
              <a:rPr lang="tr-TR" sz="2000" dirty="0" err="1" smtClean="0"/>
              <a:t>kalsifiye</a:t>
            </a:r>
            <a:r>
              <a:rPr lang="tr-TR" sz="2000" dirty="0" smtClean="0"/>
              <a:t>  kesenin  görülmesiyle  teşhis  koyulur.</a:t>
            </a:r>
          </a:p>
          <a:p>
            <a:endParaRPr lang="tr-TR" sz="2000" dirty="0" smtClean="0"/>
          </a:p>
          <a:p>
            <a:r>
              <a:rPr lang="tr-TR" sz="2000" dirty="0" err="1" smtClean="0"/>
              <a:t>Profilaktik</a:t>
            </a:r>
            <a:r>
              <a:rPr lang="tr-TR" sz="2000" dirty="0" smtClean="0"/>
              <a:t>  </a:t>
            </a:r>
            <a:r>
              <a:rPr lang="tr-TR" sz="2000" dirty="0" err="1" smtClean="0"/>
              <a:t>kolesistektomi</a:t>
            </a:r>
            <a:r>
              <a:rPr lang="tr-TR" sz="2000" dirty="0" smtClean="0"/>
              <a:t>  yapılmalıdır</a:t>
            </a:r>
            <a:endParaRPr lang="tr-TR" sz="2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"/>
          <p:cNvGrpSpPr/>
          <p:nvPr/>
        </p:nvGrpSpPr>
        <p:grpSpPr>
          <a:xfrm>
            <a:off x="35500" y="980728"/>
            <a:ext cx="9073004" cy="5184576"/>
            <a:chOff x="35500" y="980728"/>
            <a:chExt cx="9073004" cy="5184576"/>
          </a:xfrm>
        </p:grpSpPr>
        <p:pic>
          <p:nvPicPr>
            <p:cNvPr id="33794" name="Picture 2" descr="http://www.radiologyassistant.nl/images/thmb_43dfe54c5013e9%20a%20en%20b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00" y="980728"/>
              <a:ext cx="9073004" cy="5184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" name="5 Metin kutusu"/>
            <p:cNvSpPr txBox="1"/>
            <p:nvPr/>
          </p:nvSpPr>
          <p:spPr>
            <a:xfrm>
              <a:off x="1979712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rgbClr val="FFFF00"/>
                  </a:solidFill>
                </a:rPr>
                <a:t>US</a:t>
              </a:r>
              <a:endParaRPr lang="tr-TR" dirty="0">
                <a:solidFill>
                  <a:srgbClr val="FFFF00"/>
                </a:solidFill>
              </a:endParaRPr>
            </a:p>
          </p:txBody>
        </p:sp>
        <p:sp>
          <p:nvSpPr>
            <p:cNvPr id="10" name="9 Metin kutusu"/>
            <p:cNvSpPr txBox="1"/>
            <p:nvPr/>
          </p:nvSpPr>
          <p:spPr>
            <a:xfrm>
              <a:off x="6516216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rgbClr val="FFFF00"/>
                  </a:solidFill>
                </a:rPr>
                <a:t>BT</a:t>
              </a:r>
              <a:endParaRPr lang="tr-TR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11 Grup"/>
          <p:cNvGrpSpPr/>
          <p:nvPr/>
        </p:nvGrpSpPr>
        <p:grpSpPr>
          <a:xfrm>
            <a:off x="549843" y="541890"/>
            <a:ext cx="8044318" cy="5941460"/>
            <a:chOff x="544750" y="504968"/>
            <a:chExt cx="8044318" cy="5941460"/>
          </a:xfrm>
        </p:grpSpPr>
        <p:pic>
          <p:nvPicPr>
            <p:cNvPr id="13" name="Picture 2" descr="Kidney Cyst With Gallstones, CT Sca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750" y="504968"/>
              <a:ext cx="8044318" cy="594146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cxnSp>
          <p:nvCxnSpPr>
            <p:cNvPr id="14" name="13 Düz Ok Bağlayıcısı"/>
            <p:cNvCxnSpPr/>
            <p:nvPr/>
          </p:nvCxnSpPr>
          <p:spPr bwMode="auto">
            <a:xfrm>
              <a:off x="1979712" y="1412776"/>
              <a:ext cx="144016" cy="6480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33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Safra yolları taşları  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(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Choledocholithiasis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1450" y="1657350"/>
            <a:ext cx="6877050" cy="4525963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err="1" smtClean="0">
                <a:solidFill>
                  <a:srgbClr val="FFFF00"/>
                </a:solidFill>
                <a:effectLst/>
              </a:rPr>
              <a:t>Primer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safra yolu taşları					</a:t>
            </a:r>
            <a:r>
              <a:rPr lang="tr-TR" sz="2400" dirty="0" smtClean="0">
                <a:effectLst/>
              </a:rPr>
              <a:t>-Kanal içinde oluşur					-Genellikle kahverengi pigment taşıdır		-</a:t>
            </a:r>
            <a:r>
              <a:rPr lang="tr-TR" sz="2400" dirty="0" err="1" smtClean="0">
                <a:effectLst/>
              </a:rPr>
              <a:t>Striktür</a:t>
            </a:r>
            <a:r>
              <a:rPr lang="tr-TR" sz="2400" dirty="0" smtClean="0">
                <a:effectLst/>
              </a:rPr>
              <a:t>,</a:t>
            </a:r>
            <a:r>
              <a:rPr lang="tr-TR" sz="2400" dirty="0" err="1" smtClean="0">
                <a:effectLst/>
              </a:rPr>
              <a:t>staz</a:t>
            </a:r>
            <a:r>
              <a:rPr lang="tr-TR" sz="2400" dirty="0" smtClean="0">
                <a:effectLst/>
              </a:rPr>
              <a:t> veya kronik </a:t>
            </a:r>
            <a:r>
              <a:rPr lang="tr-TR" sz="2400" dirty="0" err="1" smtClean="0">
                <a:effectLst/>
              </a:rPr>
              <a:t>biliyer</a:t>
            </a:r>
            <a:r>
              <a:rPr lang="tr-TR" sz="2400" dirty="0" smtClean="0">
                <a:effectLst/>
              </a:rPr>
              <a:t>	obstrüksiyonla birliktedir</a:t>
            </a:r>
          </a:p>
          <a:p>
            <a:pPr eaLnBrk="1" hangingPunct="1">
              <a:defRPr/>
            </a:pPr>
            <a:r>
              <a:rPr lang="tr-TR" sz="2400" dirty="0" err="1" smtClean="0">
                <a:solidFill>
                  <a:srgbClr val="FFFF00"/>
                </a:solidFill>
                <a:effectLst/>
              </a:rPr>
              <a:t>Sekonder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safra yolu taşları				</a:t>
            </a:r>
            <a:r>
              <a:rPr lang="tr-TR" sz="2400" dirty="0" smtClean="0">
                <a:effectLst/>
              </a:rPr>
              <a:t>-Safra kesesinden kaynaklanır			-Kolesterol veya pigment taşı olabilir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</a:t>
            </a:r>
          </a:p>
          <a:p>
            <a:pPr eaLnBrk="1" hangingPunct="1">
              <a:defRPr/>
            </a:pPr>
            <a:endParaRPr lang="tr-TR" sz="2400" dirty="0" smtClean="0">
              <a:solidFill>
                <a:srgbClr val="FFFF00"/>
              </a:solidFill>
              <a:effectLst/>
            </a:endParaRPr>
          </a:p>
          <a:p>
            <a:pPr eaLnBrk="1" hangingPunct="1">
              <a:defRPr/>
            </a:pPr>
            <a:r>
              <a:rPr lang="tr-TR" sz="2000" dirty="0" err="1" smtClean="0">
                <a:effectLst/>
              </a:rPr>
              <a:t>Kolesistektomiye</a:t>
            </a:r>
            <a:r>
              <a:rPr lang="tr-TR" sz="2000" dirty="0" smtClean="0">
                <a:effectLst/>
              </a:rPr>
              <a:t> gönderilen safra kesesi taşlı hastaların %10-15 inde birlikte koledok taşı da bulunur.	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			</a:t>
            </a:r>
          </a:p>
        </p:txBody>
      </p:sp>
      <p:grpSp>
        <p:nvGrpSpPr>
          <p:cNvPr id="45060" name="Group 9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5065" name="Picture 10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6" name="Text Box 11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5061" name="Line 12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4506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438" y="1282700"/>
            <a:ext cx="26003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Arc 7"/>
          <p:cNvSpPr>
            <a:spLocks/>
          </p:cNvSpPr>
          <p:nvPr/>
        </p:nvSpPr>
        <p:spPr bwMode="auto">
          <a:xfrm rot="-992534">
            <a:off x="7789863" y="2749550"/>
            <a:ext cx="344487" cy="4000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8" name="17 Dikdörtgen"/>
          <p:cNvSpPr/>
          <p:nvPr/>
        </p:nvSpPr>
        <p:spPr bwMode="auto">
          <a:xfrm>
            <a:off x="525463" y="5054600"/>
            <a:ext cx="6408737" cy="9398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34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0487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Safra yolu taşlarında klinik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>
                <a:effectLst/>
              </a:rPr>
              <a:t>Asemptomatik</a:t>
            </a:r>
            <a:r>
              <a:rPr lang="tr-TR" sz="2400" dirty="0" smtClean="0">
                <a:effectLst/>
              </a:rPr>
              <a:t> olabildiği gibi tekrarlayan </a:t>
            </a:r>
            <a:r>
              <a:rPr lang="tr-TR" sz="2400" dirty="0" err="1" smtClean="0">
                <a:effectLst/>
              </a:rPr>
              <a:t>biliyer</a:t>
            </a:r>
            <a:r>
              <a:rPr lang="tr-TR" sz="2400" dirty="0" smtClean="0">
                <a:effectLst/>
              </a:rPr>
              <a:t> kolik, sarılık ve </a:t>
            </a:r>
            <a:r>
              <a:rPr lang="tr-TR" sz="2400" dirty="0" err="1" smtClean="0">
                <a:effectLst/>
              </a:rPr>
              <a:t>kolanjit</a:t>
            </a:r>
            <a:r>
              <a:rPr lang="tr-TR" sz="2400" dirty="0" smtClean="0">
                <a:effectLst/>
              </a:rPr>
              <a:t> atakları ile birlikte gidebilir veya ilk kez bir </a:t>
            </a:r>
            <a:r>
              <a:rPr lang="tr-TR" sz="2400" dirty="0" err="1" smtClean="0">
                <a:effectLst/>
              </a:rPr>
              <a:t>pankreatit</a:t>
            </a:r>
            <a:r>
              <a:rPr lang="tr-TR" sz="2400" dirty="0" smtClean="0">
                <a:effectLst/>
              </a:rPr>
              <a:t> atağı ile ortaya çıkabilir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Ağrı genellikle kolik tarzındadır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Sağ </a:t>
            </a:r>
            <a:r>
              <a:rPr lang="tr-TR" sz="2400" dirty="0" err="1" smtClean="0">
                <a:effectLst/>
              </a:rPr>
              <a:t>hipokondriumda</a:t>
            </a:r>
            <a:r>
              <a:rPr lang="tr-TR" sz="2400" dirty="0" smtClean="0">
                <a:effectLst/>
              </a:rPr>
              <a:t>  ‘</a:t>
            </a:r>
            <a:r>
              <a:rPr lang="tr-TR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Ağrı</a:t>
            </a:r>
            <a:r>
              <a:rPr lang="tr-TR" sz="2400" dirty="0" smtClean="0">
                <a:effectLst/>
              </a:rPr>
              <a:t> + </a:t>
            </a:r>
            <a:r>
              <a:rPr lang="tr-TR" sz="2000" dirty="0" smtClean="0">
                <a:effectLst/>
              </a:rPr>
              <a:t>üşüme  / titreme ile birlikte yükselen</a:t>
            </a:r>
            <a:r>
              <a:rPr lang="tr-TR" sz="2400" dirty="0" smtClean="0">
                <a:effectLst/>
              </a:rPr>
              <a:t> </a:t>
            </a:r>
            <a:r>
              <a:rPr lang="tr-TR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Ateş</a:t>
            </a:r>
            <a:r>
              <a:rPr lang="tr-TR" sz="2400" dirty="0" smtClean="0">
                <a:solidFill>
                  <a:srgbClr val="FFC1FF"/>
                </a:solidFill>
                <a:effectLst/>
              </a:rPr>
              <a:t> </a:t>
            </a:r>
            <a:r>
              <a:rPr lang="tr-TR" sz="2400" dirty="0" smtClean="0">
                <a:effectLst/>
              </a:rPr>
              <a:t>+  </a:t>
            </a:r>
            <a:r>
              <a:rPr lang="tr-TR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Sarılık</a:t>
            </a:r>
            <a:r>
              <a:rPr lang="tr-TR" sz="2400" dirty="0" smtClean="0">
                <a:effectLst/>
              </a:rPr>
              <a:t>’</a:t>
            </a:r>
            <a:r>
              <a:rPr lang="tr-TR" sz="2400" dirty="0" smtClean="0">
                <a:solidFill>
                  <a:srgbClr val="FFC1FF"/>
                </a:solidFill>
                <a:effectLst/>
              </a:rPr>
              <a:t> </a:t>
            </a:r>
            <a:r>
              <a:rPr lang="tr-TR" sz="2400" dirty="0" smtClean="0">
                <a:effectLst/>
              </a:rPr>
              <a:t>  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Charco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400" dirty="0" err="1" smtClean="0">
                <a:solidFill>
                  <a:srgbClr val="FFFF00"/>
                </a:solidFill>
                <a:effectLst/>
              </a:rPr>
              <a:t>triadı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400" dirty="0" smtClean="0">
                <a:effectLst/>
              </a:rPr>
              <a:t>olarak bilinir ve </a:t>
            </a:r>
            <a:r>
              <a:rPr lang="tr-TR" sz="2400" dirty="0" err="1" smtClean="0">
                <a:effectLst/>
              </a:rPr>
              <a:t>kolanjit</a:t>
            </a:r>
            <a:r>
              <a:rPr lang="tr-TR" sz="2400" dirty="0" smtClean="0">
                <a:effectLst/>
              </a:rPr>
              <a:t> için tipik bir bulgudur.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6086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6085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461"/>
            <a:ext cx="8229600" cy="4680867"/>
          </a:xfrm>
        </p:spPr>
        <p:txBody>
          <a:bodyPr/>
          <a:lstStyle/>
          <a:p>
            <a:pPr eaLnBrk="1" hangingPunct="1">
              <a:defRPr/>
            </a:pPr>
            <a:r>
              <a:rPr lang="tr-TR" sz="2000" dirty="0" smtClean="0">
                <a:effectLst/>
              </a:rPr>
              <a:t>Serum bilirubin, alkali fosfataz, gamma-GT, amilaz ve transaminaz seviyelerinde yükselme görülür. Transaminaz  seviyeleri 500 U üzerine çıkabilir ancak  uygun  tedavi sonrasında kısa sürede         (&lt;1 hafta) normal seviyelere iner. Değerler dalgalanma gösterebilir.</a:t>
            </a:r>
          </a:p>
          <a:p>
            <a:pPr eaLnBrk="1" hangingPunct="1">
              <a:defRPr/>
            </a:pPr>
            <a:endParaRPr lang="tr-TR" sz="2000" dirty="0" smtClean="0">
              <a:effectLst/>
            </a:endParaRPr>
          </a:p>
          <a:p>
            <a:pPr eaLnBrk="1" hangingPunct="1">
              <a:defRPr/>
            </a:pPr>
            <a:r>
              <a:rPr lang="tr-TR" sz="2000" dirty="0" smtClean="0">
                <a:effectLst/>
              </a:rPr>
              <a:t>E.Coli,  klesbsiella spp., pseudomonas ve  enterococcus sıklıkla  sorumlu olan  bakterilerdir. </a:t>
            </a:r>
          </a:p>
          <a:p>
            <a:pPr eaLnBrk="1" hangingPunct="1">
              <a:defRPr/>
            </a:pPr>
            <a:endParaRPr lang="tr-TR" sz="2000" dirty="0" smtClean="0">
              <a:effectLst/>
            </a:endParaRPr>
          </a:p>
          <a:p>
            <a:pPr eaLnBrk="1" hangingPunct="1">
              <a:defRPr/>
            </a:pPr>
            <a:r>
              <a:rPr lang="tr-TR" sz="2000" dirty="0" err="1" smtClean="0">
                <a:effectLst/>
              </a:rPr>
              <a:t>Kolanjit</a:t>
            </a:r>
            <a:r>
              <a:rPr lang="tr-TR" sz="2000" dirty="0" smtClean="0">
                <a:effectLst/>
              </a:rPr>
              <a:t>  atağı sırasında beden muayenesinde sağ </a:t>
            </a:r>
            <a:r>
              <a:rPr lang="tr-TR" sz="2000" dirty="0" err="1" smtClean="0">
                <a:effectLst/>
              </a:rPr>
              <a:t>hipokondriumda</a:t>
            </a:r>
            <a:r>
              <a:rPr lang="tr-TR" sz="2000" dirty="0" smtClean="0">
                <a:effectLst/>
              </a:rPr>
              <a:t> hassasiyet  vardır ve </a:t>
            </a:r>
            <a:r>
              <a:rPr lang="tr-TR" sz="2000" dirty="0" err="1" smtClean="0">
                <a:effectLst/>
              </a:rPr>
              <a:t>hidropik</a:t>
            </a:r>
            <a:r>
              <a:rPr lang="tr-TR" sz="2000" dirty="0" smtClean="0">
                <a:effectLst/>
              </a:rPr>
              <a:t>  safra kesesi </a:t>
            </a:r>
            <a:r>
              <a:rPr lang="tr-TR" sz="2000" dirty="0" err="1" smtClean="0">
                <a:effectLst/>
              </a:rPr>
              <a:t>palpe</a:t>
            </a:r>
            <a:r>
              <a:rPr lang="tr-TR" sz="2000" dirty="0" smtClean="0">
                <a:effectLst/>
              </a:rPr>
              <a:t> edilebilir. </a:t>
            </a:r>
          </a:p>
          <a:p>
            <a:pPr eaLnBrk="1" hangingPunct="1">
              <a:buFontTx/>
              <a:buNone/>
              <a:defRPr/>
            </a:pPr>
            <a:r>
              <a:rPr lang="tr-TR" sz="2000" dirty="0" smtClean="0">
                <a:effectLst/>
              </a:rPr>
              <a:t>     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Kaba perküsyon hemen daima pozitif sonuç verir.</a:t>
            </a:r>
          </a:p>
        </p:txBody>
      </p:sp>
      <p:grpSp>
        <p:nvGrpSpPr>
          <p:cNvPr id="47107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7109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7108" name="Line 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D98DDE0-C5FC-4932-91B2-43E378B46306}"/>
              </a:ext>
            </a:extLst>
          </p:cNvPr>
          <p:cNvSpPr txBox="1"/>
          <p:nvPr/>
        </p:nvSpPr>
        <p:spPr>
          <a:xfrm>
            <a:off x="539552" y="1268760"/>
            <a:ext cx="626469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Öngörü  faktörleri (</a:t>
            </a:r>
            <a:r>
              <a:rPr lang="tr-TR" b="0" dirty="0" err="1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Predictors</a:t>
            </a:r>
            <a:r>
              <a:rPr lang="tr-TR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r-TR" b="0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Çok kuvvetli</a:t>
            </a:r>
            <a:endParaRPr lang="tr-TR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Kolanjit</a:t>
            </a:r>
            <a:endParaRPr lang="tr-TR" sz="1600" b="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US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de koledokta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kalkül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görülmesi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Serum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bilirubin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&gt; 4 mg/</a:t>
            </a:r>
            <a:r>
              <a:rPr lang="tr-TR" sz="1600" b="0" dirty="0" err="1">
                <a:ea typeface="Tahoma" panose="020B0604030504040204" pitchFamily="34" charset="0"/>
                <a:cs typeface="Tahoma" panose="020B0604030504040204" pitchFamily="34" charset="0"/>
              </a:rPr>
              <a:t>dL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Kuvvetli</a:t>
            </a:r>
          </a:p>
          <a:p>
            <a:pPr>
              <a:buClr>
                <a:srgbClr val="FFFF00"/>
              </a:buClr>
            </a:pP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US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de koledokta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dilatasyon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Serum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bilirubin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1.8–4 mg/</a:t>
            </a:r>
            <a:r>
              <a:rPr lang="tr-TR" sz="1600" b="0" dirty="0" err="1">
                <a:ea typeface="Tahoma" panose="020B0604030504040204" pitchFamily="34" charset="0"/>
                <a:cs typeface="Tahoma" panose="020B0604030504040204" pitchFamily="34" charset="0"/>
              </a:rPr>
              <a:t>dL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Orta</a:t>
            </a:r>
            <a:endParaRPr lang="tr-TR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Yaş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Aminotransferaz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ve GGT / AF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seviyelerinde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yükselme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Biliyer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pankreatit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BF58A7E-9F96-49AF-A148-27461D25E517}"/>
              </a:ext>
            </a:extLst>
          </p:cNvPr>
          <p:cNvSpPr txBox="1"/>
          <p:nvPr/>
        </p:nvSpPr>
        <p:spPr>
          <a:xfrm>
            <a:off x="5287652" y="1504736"/>
            <a:ext cx="35283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>
                <a:solidFill>
                  <a:srgbClr val="FFFF00"/>
                </a:solidFill>
              </a:rPr>
              <a:t> </a:t>
            </a:r>
            <a:r>
              <a:rPr lang="tr-TR" b="0" dirty="0" smtClean="0">
                <a:solidFill>
                  <a:srgbClr val="FFFF00"/>
                </a:solidFill>
              </a:rPr>
              <a:t>Öngörü faktörlerine göre  </a:t>
            </a:r>
          </a:p>
          <a:p>
            <a:r>
              <a:rPr lang="tr-TR" b="0" dirty="0">
                <a:solidFill>
                  <a:srgbClr val="FFFF00"/>
                </a:solidFill>
              </a:rPr>
              <a:t> </a:t>
            </a:r>
            <a:r>
              <a:rPr lang="tr-TR" b="0" dirty="0" err="1" smtClean="0">
                <a:solidFill>
                  <a:srgbClr val="FFFF00"/>
                </a:solidFill>
              </a:rPr>
              <a:t>koledokolithiasis</a:t>
            </a:r>
            <a:r>
              <a:rPr lang="tr-TR" b="0" dirty="0" smtClean="0">
                <a:solidFill>
                  <a:srgbClr val="FFFF00"/>
                </a:solidFill>
              </a:rPr>
              <a:t> olasılığı</a:t>
            </a:r>
            <a:endParaRPr lang="en-US" b="0" dirty="0">
              <a:solidFill>
                <a:srgbClr val="FFFF00"/>
              </a:solidFill>
            </a:endParaRPr>
          </a:p>
          <a:p>
            <a:endParaRPr lang="tr-TR" sz="1600" b="0" dirty="0"/>
          </a:p>
          <a:p>
            <a:endParaRPr lang="tr-TR" sz="1600" b="0" dirty="0" smtClean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Yüksek</a:t>
            </a:r>
            <a:r>
              <a:rPr lang="en-US" sz="1600" dirty="0" smtClean="0"/>
              <a:t> </a:t>
            </a:r>
            <a:r>
              <a:rPr lang="en-US" sz="1600" b="0" dirty="0" smtClean="0"/>
              <a:t>(&gt; </a:t>
            </a:r>
            <a:r>
              <a:rPr lang="en-US" sz="1600" b="0" dirty="0"/>
              <a:t>50%)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Herhangi bir </a:t>
            </a:r>
            <a:r>
              <a:rPr lang="tr-TR" sz="1600" b="0" dirty="0" smtClean="0"/>
              <a:t>çok kuvvetli </a:t>
            </a:r>
            <a:r>
              <a:rPr lang="tr-TR" sz="1600" b="0" dirty="0" smtClean="0"/>
              <a:t>faktör  </a:t>
            </a:r>
            <a:r>
              <a:rPr lang="tr-TR" sz="1600" b="0" dirty="0" smtClean="0"/>
              <a:t>  </a:t>
            </a:r>
          </a:p>
          <a:p>
            <a:r>
              <a:rPr lang="tr-TR" sz="1600" b="0" dirty="0"/>
              <a:t> </a:t>
            </a:r>
            <a:r>
              <a:rPr lang="tr-TR" sz="1600" b="0" dirty="0" smtClean="0"/>
              <a:t>veya  </a:t>
            </a:r>
            <a:r>
              <a:rPr lang="tr-TR" sz="1600" b="0" dirty="0" smtClean="0"/>
              <a:t>en az iki kuvvetli faktör  varlığı</a:t>
            </a:r>
          </a:p>
          <a:p>
            <a:endParaRPr lang="tr-TR" sz="1600" b="0" dirty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Orta</a:t>
            </a:r>
            <a:r>
              <a:rPr lang="en-US" sz="1600" dirty="0" smtClean="0"/>
              <a:t> </a:t>
            </a:r>
            <a:r>
              <a:rPr lang="en-US" sz="1600" b="0" dirty="0"/>
              <a:t>(10% to 50%)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Diğer hastalar</a:t>
            </a:r>
            <a:endParaRPr lang="en-US" sz="1600" b="0" dirty="0"/>
          </a:p>
          <a:p>
            <a:endParaRPr lang="tr-TR" sz="1600" b="0" dirty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Düşük </a:t>
            </a:r>
            <a:r>
              <a:rPr lang="en-US" sz="1600" dirty="0" smtClean="0"/>
              <a:t>(&lt; </a:t>
            </a:r>
            <a:r>
              <a:rPr lang="en-US" sz="1600" dirty="0"/>
              <a:t>10%)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Öngörü faktörleri yok</a:t>
            </a:r>
            <a:endParaRPr lang="en-US" sz="1600" b="0" dirty="0"/>
          </a:p>
        </p:txBody>
      </p:sp>
      <p:sp>
        <p:nvSpPr>
          <p:cNvPr id="4" name="Dikdörtgen 3"/>
          <p:cNvSpPr/>
          <p:nvPr/>
        </p:nvSpPr>
        <p:spPr>
          <a:xfrm>
            <a:off x="1763688" y="267035"/>
            <a:ext cx="5850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Koledok </a:t>
            </a:r>
            <a:r>
              <a:rPr lang="tr-TR" sz="24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taşı varlığını destekleyen bulgular</a:t>
            </a:r>
            <a:endParaRPr lang="tr-TR" sz="2400" b="0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08304" y="6473403"/>
            <a:ext cx="2667000" cy="365125"/>
            <a:chOff x="384" y="2976"/>
            <a:chExt cx="1680" cy="230"/>
          </a:xfrm>
        </p:grpSpPr>
        <p:pic>
          <p:nvPicPr>
            <p:cNvPr id="6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cxnSp>
        <p:nvCxnSpPr>
          <p:cNvPr id="10" name="Düz Bağlayıcı 9"/>
          <p:cNvCxnSpPr/>
          <p:nvPr/>
        </p:nvCxnSpPr>
        <p:spPr bwMode="auto">
          <a:xfrm>
            <a:off x="566447" y="1937475"/>
            <a:ext cx="3168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Düz Bağlayıcı 10"/>
          <p:cNvCxnSpPr/>
          <p:nvPr/>
        </p:nvCxnSpPr>
        <p:spPr bwMode="auto">
          <a:xfrm>
            <a:off x="5287652" y="2152808"/>
            <a:ext cx="3168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06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8229600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  <a:effectLst/>
              </a:rPr>
              <a:t>Safra yolu taşlarının komplikasyonları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84784"/>
            <a:ext cx="8362950" cy="4525962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>
                <a:effectLst/>
              </a:rPr>
              <a:t>Tekrarlayan </a:t>
            </a:r>
            <a:r>
              <a:rPr lang="tr-TR" sz="2400" dirty="0" err="1" smtClean="0">
                <a:effectLst/>
              </a:rPr>
              <a:t>biliyer</a:t>
            </a:r>
            <a:r>
              <a:rPr lang="tr-TR" sz="2400" dirty="0" smtClean="0">
                <a:effectLst/>
              </a:rPr>
              <a:t> kolik ve sarılık atakları</a:t>
            </a:r>
          </a:p>
          <a:p>
            <a:pPr eaLnBrk="1" hangingPunct="1">
              <a:defRPr/>
            </a:pPr>
            <a:r>
              <a:rPr lang="tr-TR" sz="2400" dirty="0" err="1" smtClean="0">
                <a:effectLst/>
              </a:rPr>
              <a:t>Pankreatit</a:t>
            </a:r>
            <a:endParaRPr lang="tr-TR" sz="2400" dirty="0" smtClean="0">
              <a:effectLst/>
            </a:endParaRPr>
          </a:p>
          <a:p>
            <a:pPr eaLnBrk="1" hangingPunct="1">
              <a:defRPr/>
            </a:pPr>
            <a:r>
              <a:rPr lang="tr-TR" sz="2400" dirty="0" smtClean="0">
                <a:effectLst/>
              </a:rPr>
              <a:t>Akut piyojenik kolanjit                          		         </a:t>
            </a:r>
          </a:p>
          <a:p>
            <a:pPr eaLnBrk="1" hangingPunct="1">
              <a:defRPr/>
            </a:pPr>
            <a:endParaRPr lang="tr-TR" sz="2400" dirty="0" smtClean="0">
              <a:solidFill>
                <a:srgbClr val="FFFF00"/>
              </a:solidFill>
              <a:effectLst/>
            </a:endParaRPr>
          </a:p>
          <a:p>
            <a:pPr eaLnBrk="1" hangingPunct="1">
              <a:defRPr/>
            </a:pPr>
            <a:endParaRPr lang="tr-TR" sz="2400" dirty="0" smtClean="0">
              <a:solidFill>
                <a:srgbClr val="FFFF00"/>
              </a:solidFill>
              <a:effectLst/>
            </a:endParaRPr>
          </a:p>
          <a:p>
            <a:pPr eaLnBrk="1" hangingPunct="1">
              <a:buNone/>
              <a:defRPr/>
            </a:pPr>
            <a:r>
              <a:rPr lang="tr-TR" sz="1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      </a:t>
            </a:r>
          </a:p>
          <a:p>
            <a:pPr eaLnBrk="1" hangingPunct="1">
              <a:buNone/>
              <a:defRPr/>
            </a:pPr>
            <a:r>
              <a:rPr lang="tr-TR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</a:t>
            </a:r>
            <a:endParaRPr lang="tr-TR" sz="1800" dirty="0" smtClean="0"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  <a:p>
            <a:pPr eaLnBrk="1" hangingPunct="1">
              <a:buNone/>
              <a:defRPr/>
            </a:pPr>
            <a:r>
              <a:rPr lang="tr-TR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</a:t>
            </a:r>
            <a:endParaRPr lang="tr-TR" sz="2000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eaLnBrk="1" hangingPunct="1">
              <a:defRPr/>
            </a:pPr>
            <a:r>
              <a:rPr lang="tr-TR" sz="2400" dirty="0" smtClean="0">
                <a:effectLst/>
              </a:rPr>
              <a:t>Kronik </a:t>
            </a:r>
            <a:r>
              <a:rPr lang="tr-TR" sz="2400" dirty="0" err="1" smtClean="0">
                <a:effectLst/>
              </a:rPr>
              <a:t>kolanjit</a:t>
            </a:r>
            <a:r>
              <a:rPr lang="tr-TR" sz="2400" dirty="0" smtClean="0">
                <a:effectLst/>
              </a:rPr>
              <a:t> ve </a:t>
            </a:r>
            <a:r>
              <a:rPr lang="tr-TR" sz="2400" dirty="0" err="1" smtClean="0">
                <a:effectLst/>
              </a:rPr>
              <a:t>striktür</a:t>
            </a:r>
            <a:r>
              <a:rPr lang="tr-TR" sz="2400" dirty="0" smtClean="0">
                <a:effectLst/>
              </a:rPr>
              <a:t> oluşumu</a:t>
            </a:r>
          </a:p>
          <a:p>
            <a:pPr eaLnBrk="1" hangingPunct="1">
              <a:defRPr/>
            </a:pPr>
            <a:r>
              <a:rPr lang="tr-TR" sz="2400" dirty="0" err="1" smtClean="0">
                <a:effectLst/>
              </a:rPr>
              <a:t>Sekonder</a:t>
            </a:r>
            <a:r>
              <a:rPr lang="tr-TR" sz="2400" dirty="0" smtClean="0">
                <a:effectLst/>
              </a:rPr>
              <a:t> </a:t>
            </a:r>
            <a:r>
              <a:rPr lang="tr-TR" sz="2400" dirty="0" err="1" smtClean="0">
                <a:effectLst/>
              </a:rPr>
              <a:t>biliyer</a:t>
            </a:r>
            <a:r>
              <a:rPr lang="tr-TR" sz="2400" dirty="0" smtClean="0">
                <a:effectLst/>
              </a:rPr>
              <a:t> siroz</a:t>
            </a:r>
          </a:p>
          <a:p>
            <a:pPr eaLnBrk="1" hangingPunct="1">
              <a:defRPr/>
            </a:pPr>
            <a:r>
              <a:rPr lang="tr-TR" sz="2400" dirty="0" err="1" smtClean="0">
                <a:effectLst/>
              </a:rPr>
              <a:t>Kolanjiokarsinom</a:t>
            </a:r>
            <a:endParaRPr lang="tr-TR" sz="2400" dirty="0" smtClean="0">
              <a:effectLst/>
            </a:endParaRPr>
          </a:p>
        </p:txBody>
      </p:sp>
      <p:pic>
        <p:nvPicPr>
          <p:cNvPr id="48132" name="Picture 4" descr="PE06233_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74090" y="5562379"/>
            <a:ext cx="1130300" cy="1223962"/>
          </a:xfrm>
          <a:noFill/>
        </p:spPr>
      </p:pic>
      <p:grpSp>
        <p:nvGrpSpPr>
          <p:cNvPr id="48133" name="Group 6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8135" name="Picture 7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8134" name="Line 9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2 İçerik Yer Tutucusu"/>
          <p:cNvSpPr txBox="1">
            <a:spLocks/>
          </p:cNvSpPr>
          <p:nvPr/>
        </p:nvSpPr>
        <p:spPr bwMode="auto">
          <a:xfrm>
            <a:off x="4932040" y="2136624"/>
            <a:ext cx="33947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Karaciğer apsesi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Portal</a:t>
            </a: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ven</a:t>
            </a: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trombozu</a:t>
            </a:r>
            <a:endParaRPr kumimoji="0" lang="tr-T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Sepsis</a:t>
            </a:r>
            <a:endParaRPr kumimoji="0" lang="tr-TR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tabLst/>
              <a:defRPr/>
            </a:pP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Akut böbrek yetersizliği</a:t>
            </a:r>
            <a:endParaRPr kumimoji="0" lang="tr-T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İçerik Yer Tutucusu"/>
          <p:cNvSpPr txBox="1">
            <a:spLocks/>
          </p:cNvSpPr>
          <p:nvPr/>
        </p:nvSpPr>
        <p:spPr bwMode="auto">
          <a:xfrm>
            <a:off x="738160" y="4059656"/>
            <a:ext cx="7485064" cy="399394"/>
          </a:xfrm>
          <a:prstGeom prst="rect">
            <a:avLst/>
          </a:prstGeom>
          <a:solidFill>
            <a:srgbClr val="FFE1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tr-TR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Reynold’s</a:t>
            </a:r>
            <a:r>
              <a:rPr kumimoji="0" lang="tr-TR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pentad</a:t>
            </a:r>
            <a:r>
              <a:rPr kumimoji="0" lang="tr-T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 Ateş + Sarılık + Ağrı + Hipotansiyon + Letarji</a:t>
            </a:r>
            <a:endParaRPr kumimoji="0" lang="tr-T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10 Çentikli Sağ Ok"/>
          <p:cNvSpPr/>
          <p:nvPr/>
        </p:nvSpPr>
        <p:spPr bwMode="auto">
          <a:xfrm>
            <a:off x="3999705" y="2503650"/>
            <a:ext cx="720080" cy="216024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4" name="13 Grup"/>
          <p:cNvGrpSpPr/>
          <p:nvPr/>
        </p:nvGrpSpPr>
        <p:grpSpPr>
          <a:xfrm>
            <a:off x="7668344" y="2564904"/>
            <a:ext cx="864096" cy="547321"/>
            <a:chOff x="7668344" y="2636912"/>
            <a:chExt cx="864096" cy="547321"/>
          </a:xfrm>
        </p:grpSpPr>
        <p:sp>
          <p:nvSpPr>
            <p:cNvPr id="12" name="11 İkizkenar Üçgen"/>
            <p:cNvSpPr/>
            <p:nvPr/>
          </p:nvSpPr>
          <p:spPr bwMode="auto">
            <a:xfrm>
              <a:off x="7668344" y="2636912"/>
              <a:ext cx="576064" cy="504056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12 Metin kutusu"/>
            <p:cNvSpPr txBox="1"/>
            <p:nvPr/>
          </p:nvSpPr>
          <p:spPr>
            <a:xfrm>
              <a:off x="7812360" y="2722568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 smtClean="0">
                  <a:solidFill>
                    <a:srgbClr val="000000"/>
                  </a:solidFill>
                </a:rPr>
                <a:t>!</a:t>
              </a:r>
              <a:endParaRPr lang="tr-TR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1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2956A-ECF6-4B5C-8CEF-AC788D737504}" type="slidenum">
              <a:rPr lang="tr-TR" smtClean="0"/>
              <a:pPr>
                <a:defRPr/>
              </a:pPr>
              <a:t>38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127875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600" dirty="0" smtClean="0">
                <a:solidFill>
                  <a:srgbClr val="FFFF00"/>
                </a:solidFill>
                <a:effectLst/>
              </a:rPr>
              <a:t>Safra taşlarında teşhis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065" y="2204864"/>
            <a:ext cx="4031927" cy="3456384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Direkt batın </a:t>
            </a:r>
            <a:r>
              <a:rPr lang="tr-TR" sz="2800" dirty="0" err="1" smtClean="0"/>
              <a:t>grafisi</a:t>
            </a:r>
            <a:endParaRPr lang="tr-TR" sz="2800" dirty="0" smtClean="0"/>
          </a:p>
          <a:p>
            <a:pPr eaLnBrk="1" hangingPunct="1">
              <a:defRPr/>
            </a:pPr>
            <a:r>
              <a:rPr lang="tr-TR" sz="2800" dirty="0" smtClean="0"/>
              <a:t>Ultrasonografi</a:t>
            </a:r>
          </a:p>
          <a:p>
            <a:pPr eaLnBrk="1" hangingPunct="1">
              <a:defRPr/>
            </a:pPr>
            <a:r>
              <a:rPr lang="tr-TR" sz="2800" dirty="0" err="1" smtClean="0"/>
              <a:t>Kolesintigrafi</a:t>
            </a:r>
            <a:endParaRPr lang="tr-TR" sz="2800" dirty="0" smtClean="0"/>
          </a:p>
          <a:p>
            <a:pPr eaLnBrk="1" hangingPunct="1">
              <a:defRPr/>
            </a:pPr>
            <a:r>
              <a:rPr lang="tr-TR" sz="2800" dirty="0" smtClean="0"/>
              <a:t>CT </a:t>
            </a:r>
          </a:p>
          <a:p>
            <a:pPr eaLnBrk="1" hangingPunct="1">
              <a:defRPr/>
            </a:pPr>
            <a:r>
              <a:rPr lang="tr-TR" sz="2800" dirty="0" smtClean="0"/>
              <a:t>MRCP</a:t>
            </a:r>
          </a:p>
          <a:p>
            <a:pPr eaLnBrk="1" hangingPunct="1">
              <a:defRPr/>
            </a:pPr>
            <a:r>
              <a:rPr lang="tr-TR" sz="2800" dirty="0" smtClean="0"/>
              <a:t>ERCP</a:t>
            </a:r>
          </a:p>
        </p:txBody>
      </p:sp>
      <p:grpSp>
        <p:nvGrpSpPr>
          <p:cNvPr id="49156" name="Group 6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9159" name="Picture 7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0" name="Text Box 8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9157" name="Line 9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348880"/>
            <a:ext cx="4381245" cy="37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Metin kutusu"/>
          <p:cNvSpPr txBox="1"/>
          <p:nvPr/>
        </p:nvSpPr>
        <p:spPr>
          <a:xfrm>
            <a:off x="6516216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Dr. Ömer</a:t>
            </a:r>
            <a:endParaRPr lang="tr-TR" b="0" dirty="0"/>
          </a:p>
        </p:txBody>
      </p:sp>
      <p:cxnSp>
        <p:nvCxnSpPr>
          <p:cNvPr id="22" name="21 Düz Ok Bağlayıcısı"/>
          <p:cNvCxnSpPr/>
          <p:nvPr/>
        </p:nvCxnSpPr>
        <p:spPr bwMode="auto">
          <a:xfrm flipH="1">
            <a:off x="6948264" y="2348880"/>
            <a:ext cx="72008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22 Metin kutusu"/>
          <p:cNvSpPr txBox="1"/>
          <p:nvPr/>
        </p:nvSpPr>
        <p:spPr>
          <a:xfrm>
            <a:off x="5148064" y="18448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Dr. Nisa</a:t>
            </a:r>
            <a:endParaRPr lang="tr-TR" b="0" dirty="0"/>
          </a:p>
        </p:txBody>
      </p:sp>
      <p:cxnSp>
        <p:nvCxnSpPr>
          <p:cNvPr id="24" name="23 Düz Ok Bağlayıcısı"/>
          <p:cNvCxnSpPr/>
          <p:nvPr/>
        </p:nvCxnSpPr>
        <p:spPr bwMode="auto">
          <a:xfrm>
            <a:off x="5868144" y="2177568"/>
            <a:ext cx="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24 Metin kutusu"/>
          <p:cNvSpPr txBox="1"/>
          <p:nvPr/>
        </p:nvSpPr>
        <p:spPr>
          <a:xfrm>
            <a:off x="3851920" y="28529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err="1" smtClean="0"/>
              <a:t>Dr.Dobrucalı</a:t>
            </a:r>
            <a:endParaRPr lang="tr-TR" b="0" dirty="0"/>
          </a:p>
        </p:txBody>
      </p:sp>
      <p:cxnSp>
        <p:nvCxnSpPr>
          <p:cNvPr id="26" name="25 Düz Ok Bağlayıcısı"/>
          <p:cNvCxnSpPr/>
          <p:nvPr/>
        </p:nvCxnSpPr>
        <p:spPr bwMode="auto">
          <a:xfrm>
            <a:off x="4716016" y="3284984"/>
            <a:ext cx="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27 Metin kutusu"/>
          <p:cNvSpPr txBox="1"/>
          <p:nvPr/>
        </p:nvSpPr>
        <p:spPr>
          <a:xfrm>
            <a:off x="7308304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Dr. Pınar </a:t>
            </a:r>
            <a:endParaRPr lang="tr-TR" b="0" dirty="0"/>
          </a:p>
        </p:txBody>
      </p:sp>
      <p:cxnSp>
        <p:nvCxnSpPr>
          <p:cNvPr id="30" name="29 Düz Ok Bağlayıcısı"/>
          <p:cNvCxnSpPr/>
          <p:nvPr/>
        </p:nvCxnSpPr>
        <p:spPr bwMode="auto">
          <a:xfrm flipV="1">
            <a:off x="8172400" y="5949280"/>
            <a:ext cx="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30 Metin kutusu"/>
          <p:cNvSpPr txBox="1"/>
          <p:nvPr/>
        </p:nvSpPr>
        <p:spPr>
          <a:xfrm>
            <a:off x="5076056" y="61653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 smtClean="0"/>
              <a:t>Dr. </a:t>
            </a:r>
            <a:r>
              <a:rPr lang="tr-TR" b="0" dirty="0" err="1" smtClean="0"/>
              <a:t>Hüzeyfe</a:t>
            </a:r>
            <a:r>
              <a:rPr lang="tr-TR" b="0" dirty="0" smtClean="0"/>
              <a:t> </a:t>
            </a:r>
            <a:endParaRPr lang="tr-TR" b="0" dirty="0"/>
          </a:p>
        </p:txBody>
      </p:sp>
      <p:cxnSp>
        <p:nvCxnSpPr>
          <p:cNvPr id="32" name="31 Düz Ok Bağlayıcısı"/>
          <p:cNvCxnSpPr/>
          <p:nvPr/>
        </p:nvCxnSpPr>
        <p:spPr bwMode="auto">
          <a:xfrm flipV="1">
            <a:off x="5724128" y="5949280"/>
            <a:ext cx="14401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1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ED42956A-ECF6-4B5C-8CEF-AC788D737504}" type="slidenum">
              <a:rPr lang="tr-TR" smtClean="0"/>
              <a:pPr>
                <a:defRPr/>
              </a:pPr>
              <a:t>39</a:t>
            </a:fld>
            <a:endParaRPr lang="tr-T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904" y="1196752"/>
            <a:ext cx="8229600" cy="5184576"/>
          </a:xfrm>
        </p:spPr>
        <p:txBody>
          <a:bodyPr/>
          <a:lstStyle/>
          <a:p>
            <a:pPr eaLnBrk="1" hangingPunct="1"/>
            <a:r>
              <a:rPr lang="tr-TR" sz="2800" dirty="0" smtClean="0">
                <a:solidFill>
                  <a:srgbClr val="FFFF00"/>
                </a:solidFill>
                <a:effectLst/>
              </a:rPr>
              <a:t>Taş tipine  göre: </a:t>
            </a:r>
            <a:r>
              <a:rPr lang="tr-TR" sz="2800" dirty="0" smtClean="0">
                <a:effectLst/>
              </a:rPr>
              <a:t>				                     - </a:t>
            </a:r>
            <a:r>
              <a:rPr lang="tr-TR" sz="2400" dirty="0" smtClean="0">
                <a:effectLst/>
              </a:rPr>
              <a:t>Kolesterol taşları</a:t>
            </a:r>
          </a:p>
          <a:p>
            <a:pPr eaLnBrk="1" hangingPunct="1">
              <a:buNone/>
            </a:pPr>
            <a:r>
              <a:rPr lang="tr-TR" sz="2400" dirty="0" smtClean="0">
                <a:effectLst/>
              </a:rPr>
              <a:t>    - Pigment taşları</a:t>
            </a:r>
          </a:p>
          <a:p>
            <a:pPr eaLnBrk="1" hangingPunct="1"/>
            <a:r>
              <a:rPr lang="tr-TR" sz="2800" dirty="0" smtClean="0">
                <a:solidFill>
                  <a:srgbClr val="FFFF00"/>
                </a:solidFill>
                <a:effectLst/>
              </a:rPr>
              <a:t>Lokalizasyonuna  göre:</a:t>
            </a:r>
            <a:r>
              <a:rPr lang="tr-TR" sz="2800" dirty="0" smtClean="0">
                <a:effectLst/>
              </a:rPr>
              <a:t>				           - </a:t>
            </a:r>
            <a:r>
              <a:rPr lang="tr-TR" sz="2400" dirty="0" smtClean="0">
                <a:effectLst/>
              </a:rPr>
              <a:t>Safra kesesi taşı (</a:t>
            </a:r>
            <a:r>
              <a:rPr lang="tr-TR" sz="2400" dirty="0" err="1" smtClean="0">
                <a:effectLst/>
              </a:rPr>
              <a:t>cholelithiasis</a:t>
            </a:r>
            <a:r>
              <a:rPr lang="tr-TR" sz="2400" dirty="0" smtClean="0">
                <a:effectLst/>
              </a:rPr>
              <a:t>)  </a:t>
            </a:r>
          </a:p>
          <a:p>
            <a:pPr eaLnBrk="1" hangingPunct="1">
              <a:buNone/>
            </a:pPr>
            <a:r>
              <a:rPr lang="tr-TR" sz="2400" dirty="0" smtClean="0">
                <a:effectLst/>
              </a:rPr>
              <a:t>    - Safra yolları taşı (</a:t>
            </a:r>
            <a:r>
              <a:rPr lang="tr-TR" sz="2400" dirty="0" err="1" smtClean="0">
                <a:effectLst/>
              </a:rPr>
              <a:t>choledocholithiasis</a:t>
            </a:r>
            <a:r>
              <a:rPr lang="tr-TR" sz="2400" dirty="0" smtClean="0">
                <a:effectLst/>
              </a:rPr>
              <a:t>)</a:t>
            </a:r>
          </a:p>
          <a:p>
            <a:pPr eaLnBrk="1" hangingPunct="1"/>
            <a:r>
              <a:rPr lang="tr-TR" sz="2800" dirty="0" smtClean="0">
                <a:solidFill>
                  <a:srgbClr val="FFFF00"/>
                </a:solidFill>
                <a:effectLst/>
              </a:rPr>
              <a:t>Klinik </a:t>
            </a:r>
            <a:r>
              <a:rPr lang="tr-TR" sz="2800" dirty="0" err="1" smtClean="0">
                <a:solidFill>
                  <a:srgbClr val="FFFF00"/>
                </a:solidFill>
                <a:effectLst/>
              </a:rPr>
              <a:t>prezentasyonuna</a:t>
            </a:r>
            <a:r>
              <a:rPr lang="tr-TR" sz="2800" dirty="0" smtClean="0">
                <a:solidFill>
                  <a:srgbClr val="FFFF00"/>
                </a:solidFill>
                <a:effectLst/>
              </a:rPr>
              <a:t>  göre:                                 </a:t>
            </a:r>
            <a:r>
              <a:rPr lang="tr-TR" sz="2800" dirty="0" smtClean="0">
                <a:effectLst/>
              </a:rPr>
              <a:t>-</a:t>
            </a:r>
            <a:r>
              <a:rPr lang="tr-TR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400" dirty="0" err="1" smtClean="0">
                <a:effectLst/>
              </a:rPr>
              <a:t>Asemptomatik</a:t>
            </a:r>
            <a:r>
              <a:rPr lang="tr-TR" sz="2400" dirty="0" smtClean="0">
                <a:effectLst/>
              </a:rPr>
              <a:t>                                                              -  Akut                                                                        -  Kronik                                                                          -  Komplikasyonlu              taş hastalığı </a:t>
            </a:r>
          </a:p>
          <a:p>
            <a:pPr eaLnBrk="1" hangingPunct="1"/>
            <a:endParaRPr lang="tr-TR" sz="2800" dirty="0" smtClean="0">
              <a:effectLst/>
            </a:endParaRPr>
          </a:p>
        </p:txBody>
      </p:sp>
      <p:grpSp>
        <p:nvGrpSpPr>
          <p:cNvPr id="10243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024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31" y="78209"/>
            <a:ext cx="2685073" cy="119055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038600" cy="3024187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Safra taşları içerdikleri kalsifikasyonlar nedeniyle hastaların %10-15 inde  direkt batın </a:t>
            </a:r>
            <a:r>
              <a:rPr lang="tr-TR" sz="2400" dirty="0" err="1" smtClean="0"/>
              <a:t>grafisinde</a:t>
            </a:r>
            <a:r>
              <a:rPr lang="tr-TR" sz="2400" dirty="0" smtClean="0"/>
              <a:t> görülebilirler</a:t>
            </a:r>
          </a:p>
        </p:txBody>
      </p:sp>
      <p:pic>
        <p:nvPicPr>
          <p:cNvPr id="50179" name="Picture 4" descr="untitled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4787900" y="1844675"/>
            <a:ext cx="3787775" cy="4392613"/>
          </a:xfrm>
          <a:noFill/>
          <a:ln w="28575">
            <a:solidFill>
              <a:schemeClr val="tx1"/>
            </a:solidFill>
          </a:ln>
        </p:spPr>
      </p:pic>
      <p:sp>
        <p:nvSpPr>
          <p:cNvPr id="50180" name="Oval 9"/>
          <p:cNvSpPr>
            <a:spLocks noChangeArrowheads="1"/>
          </p:cNvSpPr>
          <p:nvPr/>
        </p:nvSpPr>
        <p:spPr bwMode="auto">
          <a:xfrm rot="-2178739">
            <a:off x="4211638" y="2133600"/>
            <a:ext cx="2376487" cy="1079500"/>
          </a:xfrm>
          <a:prstGeom prst="ellips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pSp>
        <p:nvGrpSpPr>
          <p:cNvPr id="50181" name="Group 13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0190" name="Picture 14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0182" name="Line 16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2916238" y="404813"/>
            <a:ext cx="3486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Direkt batın </a:t>
            </a:r>
            <a:r>
              <a:rPr lang="tr-TR" sz="32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grafisi</a:t>
            </a:r>
            <a:endParaRPr lang="en-US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13 Grup"/>
          <p:cNvGrpSpPr>
            <a:grpSpLocks/>
          </p:cNvGrpSpPr>
          <p:nvPr/>
        </p:nvGrpSpPr>
        <p:grpSpPr bwMode="auto">
          <a:xfrm>
            <a:off x="1907704" y="476672"/>
            <a:ext cx="4911725" cy="5946775"/>
            <a:chOff x="2017671" y="357166"/>
            <a:chExt cx="4911783" cy="5946017"/>
          </a:xfrm>
        </p:grpSpPr>
        <p:pic>
          <p:nvPicPr>
            <p:cNvPr id="50188" name="Picture 11" descr="http://www.sbhemresidency.com/assets/images/gallstones.jpg"/>
            <p:cNvPicPr>
              <a:picLocks noChangeAspect="1" noChangeArrowheads="1"/>
            </p:cNvPicPr>
            <p:nvPr/>
          </p:nvPicPr>
          <p:blipFill>
            <a:blip r:embed="rId4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2071670" y="357166"/>
              <a:ext cx="4857784" cy="59460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89" name="Oval 9"/>
            <p:cNvSpPr>
              <a:spLocks noChangeArrowheads="1"/>
            </p:cNvSpPr>
            <p:nvPr/>
          </p:nvSpPr>
          <p:spPr bwMode="auto">
            <a:xfrm rot="-2178739">
              <a:off x="2017671" y="1813266"/>
              <a:ext cx="2376487" cy="10795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4" name="15 Grup"/>
          <p:cNvGrpSpPr>
            <a:grpSpLocks/>
          </p:cNvGrpSpPr>
          <p:nvPr/>
        </p:nvGrpSpPr>
        <p:grpSpPr bwMode="auto">
          <a:xfrm>
            <a:off x="1907704" y="332656"/>
            <a:ext cx="4953000" cy="6313488"/>
            <a:chOff x="1997128" y="260649"/>
            <a:chExt cx="4953042" cy="6312700"/>
          </a:xfrm>
        </p:grpSpPr>
        <p:pic>
          <p:nvPicPr>
            <p:cNvPr id="50186" name="Picture 13" descr="C:\Documents and Settings\user\Desktop\Yeni Klasör\Resim 0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97128" y="260649"/>
              <a:ext cx="4953042" cy="6312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5" name="14 Düz Ok Bağlayıcısı"/>
            <p:cNvCxnSpPr/>
            <p:nvPr/>
          </p:nvCxnSpPr>
          <p:spPr bwMode="auto">
            <a:xfrm>
              <a:off x="2700397" y="2492395"/>
              <a:ext cx="358778" cy="2888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138E1-D36E-4FC4-9863-1B422DC56521}" type="slidenum">
              <a:rPr lang="tr-TR" smtClean="0"/>
              <a:pPr>
                <a:defRPr/>
              </a:pPr>
              <a:t>40</a:t>
            </a:fld>
            <a:endParaRPr lang="tr-TR"/>
          </a:p>
        </p:txBody>
      </p:sp>
      <p:pic>
        <p:nvPicPr>
          <p:cNvPr id="17" name="Picture 1" descr="C:\Users\Ahmet\Desktop\New Folder (2)\IMG_1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347" y="548680"/>
            <a:ext cx="7872363" cy="590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865187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Ultrasonografi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89969"/>
            <a:ext cx="8229600" cy="440332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dirty="0" err="1" smtClean="0">
                <a:effectLst/>
              </a:rPr>
              <a:t>Teşhisde</a:t>
            </a:r>
            <a:r>
              <a:rPr lang="tr-TR" sz="2000" dirty="0" smtClean="0">
                <a:effectLst/>
              </a:rPr>
              <a:t> ilk tercih edilecek yöntemdir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000" dirty="0" smtClean="0">
                <a:effectLst/>
              </a:rPr>
              <a:t>Radyasyon içermemesi, </a:t>
            </a:r>
            <a:r>
              <a:rPr lang="tr-TR" sz="2000" dirty="0" err="1" smtClean="0">
                <a:effectLst/>
              </a:rPr>
              <a:t>invaziv</a:t>
            </a:r>
            <a:r>
              <a:rPr lang="tr-TR" sz="2000" dirty="0" smtClean="0">
                <a:effectLst/>
              </a:rPr>
              <a:t> bir yöntem olmaması, </a:t>
            </a:r>
            <a:r>
              <a:rPr lang="tr-TR" sz="2000" dirty="0" err="1" smtClean="0">
                <a:effectLst/>
              </a:rPr>
              <a:t>portabl</a:t>
            </a:r>
            <a:r>
              <a:rPr lang="tr-TR" sz="2000" dirty="0" smtClean="0">
                <a:effectLst/>
              </a:rPr>
              <a:t> oluşu yüksek duyarlılık ve özgüllüğe sahip olması başlıca avantajlarıdır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000" dirty="0" err="1" smtClean="0">
                <a:effectLst/>
              </a:rPr>
              <a:t>Duyarlıılığı</a:t>
            </a:r>
            <a:r>
              <a:rPr lang="tr-TR" sz="2000" dirty="0" smtClean="0">
                <a:effectLst/>
              </a:rPr>
              <a:t> %90-95, özgüllüğü %90-98 civarındadır. Safra yolları taşlarında  duyarlılığı daha düşüktür (%50)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000" dirty="0" smtClean="0">
                <a:effectLst/>
              </a:rPr>
              <a:t>Safra kesesi ile birlikte keseye komşu diğer organların incelenmesini de mümkün kılar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000" dirty="0" smtClean="0">
                <a:effectLst/>
              </a:rPr>
              <a:t>1mm  ve  daha büyük  partikülleri gösterebilir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000" dirty="0" smtClean="0">
                <a:effectLst/>
              </a:rPr>
              <a:t>US eşliğinde </a:t>
            </a:r>
            <a:r>
              <a:rPr lang="tr-TR" sz="2000" dirty="0" err="1" smtClean="0">
                <a:effectLst/>
              </a:rPr>
              <a:t>Murphy</a:t>
            </a:r>
            <a:r>
              <a:rPr lang="tr-TR" sz="2000" dirty="0" smtClean="0">
                <a:effectLst/>
              </a:rPr>
              <a:t> testi yapılabilir</a:t>
            </a:r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1207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8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1205" name="Line 7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694" y="0"/>
            <a:ext cx="1469306" cy="194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2.bp.blogspot.com/-ZB0ihocSZiw/T4sIvUx2VvI/AAAAAAAAAUE/_tfnGLrLWR8/s200/murphy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372200" y="4653136"/>
            <a:ext cx="2592288" cy="1944217"/>
          </a:xfrm>
          <a:prstGeom prst="rect">
            <a:avLst/>
          </a:prstGeom>
          <a:noFill/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684053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Akut </a:t>
            </a:r>
            <a:r>
              <a:rPr lang="tr-TR" sz="2800" dirty="0" err="1" smtClean="0">
                <a:solidFill>
                  <a:srgbClr val="FFFF00"/>
                </a:solidFill>
              </a:rPr>
              <a:t>kolesistitte</a:t>
            </a:r>
            <a:r>
              <a:rPr lang="tr-TR" sz="2800" dirty="0" smtClean="0">
                <a:solidFill>
                  <a:srgbClr val="FFFF00"/>
                </a:solidFill>
              </a:rPr>
              <a:t> US bulguları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332038"/>
            <a:ext cx="8229600" cy="4525962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tr-TR" sz="2400" dirty="0" smtClean="0"/>
              <a:t>Safra kesesinde taş görülmesi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tr-TR" sz="2400" dirty="0" smtClean="0"/>
              <a:t>Kese duvarında kalınlaşma (&gt;3 mm)</a:t>
            </a:r>
          </a:p>
          <a:p>
            <a:pPr eaLnBrk="1" hangingPunct="1">
              <a:buFontTx/>
              <a:buNone/>
              <a:defRPr/>
            </a:pPr>
            <a:r>
              <a:rPr lang="tr-TR" sz="2400" dirty="0" smtClean="0">
                <a:solidFill>
                  <a:srgbClr val="FFFF00"/>
                </a:solidFill>
              </a:rPr>
              <a:t>    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(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Portal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 hipertansiyon, 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ascites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, 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hipoalbuminemi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, kalp yetersizliği)</a:t>
            </a:r>
          </a:p>
          <a:p>
            <a:pPr eaLnBrk="1" hangingPunct="1">
              <a:buFontTx/>
              <a:buNone/>
              <a:defRPr/>
            </a:pPr>
            <a:r>
              <a:rPr lang="tr-TR" sz="2000" dirty="0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tr-TR" sz="2400" dirty="0" smtClean="0"/>
              <a:t>Kese etrafında sıvı toplanması	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tr-TR" sz="2400" dirty="0" smtClean="0"/>
              <a:t>US sırasında </a:t>
            </a:r>
            <a:r>
              <a:rPr lang="tr-TR" sz="2400" dirty="0" err="1" smtClean="0"/>
              <a:t>Murphy</a:t>
            </a:r>
            <a:r>
              <a:rPr lang="tr-TR" sz="2400" dirty="0" smtClean="0"/>
              <a:t> testinin + bulunması</a:t>
            </a:r>
          </a:p>
          <a:p>
            <a:pPr eaLnBrk="1" hangingPunct="1">
              <a:buFontTx/>
              <a:buNone/>
              <a:defRPr/>
            </a:pPr>
            <a:endParaRPr lang="tr-TR" sz="2400" dirty="0" smtClean="0"/>
          </a:p>
          <a:p>
            <a:pPr eaLnBrk="1" hangingPunct="1">
              <a:buFontTx/>
              <a:buNone/>
              <a:defRPr/>
            </a:pPr>
            <a:r>
              <a:rPr lang="tr-TR" sz="2400" dirty="0" smtClean="0"/>
              <a:t>                                                                 </a:t>
            </a:r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2231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2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2229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325" y="14288"/>
            <a:ext cx="158432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42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hQSERUUExQVFRUVGBUVFxYYGBgYFhgYGBcVFBcZFBcXHSYeGBsjGRQVHy8gIycpLCwsFR4xNTAqNSYrLCkBCQoKBQUFDQUFDSkYEhgpKSkpKSkpKSkpKSkpKSkpKSkpKSkpKSkpKSkpKSkpKSkpKSkpKSkpKSkpKSkpKSkpKf/AABEIAPIA0QMBIgACEQEDEQH/xAAcAAABBQEBAQAAAAAAAAAAAAAAAgMEBQYBBwj/xABIEAABAwIEAwMIBgULBAMAAAABAAIRAyEEBRIxQVFhEyJxBgcygZGhsfAUI0LB0dMzUlOS4QgVFxhUYmNyo9LxFiSC4jRDw//EABQBAQAAAAAAAAAAAAAAAAAAAAD/xAAUEQEAAAAAAAAAAAAAAAAAAAAA/9oADAMBAAIRAxEAPwD3FCEIBCEIBCEIBCJRKAQhcLh7UHUISe0ExN948Z/AoFIQk06gcARsUCkJLngbmEpAIQuNcDsg6hc1I1IOoQShAIQhAIQhAIQhBiP6asp/tf8Ao4j8tH9NWU/2v/RxH5a+WUIPqCt57srBEYjUOP1VcEeo07pLfPVles/90dJA/wDpr73P7PrC+YUIPqIeezKtUfSrRM9jX35R2aTU89WVkHTi4PM0MQQfCKa+X0IPpWt54cscL4qfGlX9oIoj2EEJH9MGWah/3NhxbSrgwd9I7O0EAxtv4L5tQg+mKPnky0On6VxE/VV4du0mOzsbNd6yF1vniywnV9Kh236GuSZ69mYA2G/ExdfMwVngcOS0WBgk2HevG/S3xQfR7POZgnm9ba4d2dUHwtTB93iFyp5xsDcuxF5kEUq36pg+hvIbbx5rxDDYnTY8Npt7FYMxwLZI26A/CUHr2L86mBN21yCBH6Oteemjh15rtPzq4AAtbXgEkAmlWsI4AM6e9eVYRtJw1F7WugxIge4JirQt3XUyAOce4oPWW+crLoINclxBj6mrv1+rv439SkVPOPgizS2ufSJE06w7oMi+jwC8Ywdd1+6CRyMe5SqWoCQBbjHH1oPVsZ518AxsPxBibTSrXt6L4ZwdE8wFEb54crs36TYWE0q4aBzIFOXE73tdeU1crc6Xua08YdBFidwbHYrG5lgdDjG3wQfSNTzvZOWhv0qNOx7Cufd2ft8VG/pfyyR/3QgHhSxFpBEtBpSOBhfNaEH07U882VOYAcVBMaoo4i3Ex9XzCU7z15XpaRir21DscRyvfs+a+YEIPpqr55crLp+lGHNgjsq9tz+z34evon6HnqyqO9iryR+hxFxNj+j5Qvl5CD6kPnrymf8A5Xr7HEflrv8ATVlP9r/0cR+WvlpdQfUn9NeUf2v/AEcR+UhfLSEAhCEAhCEAhCEAgJdGnqcBIEmJOw8U/h8LJQKpU2k2BFhuZvx4c1YYMFpsQmadKFMoNHEoLShiGGz2ahF4MH2/dxT1enhz+ic5ojjzUDD0xeCY+fcozhpdb55INBh6RjS2qCBG4HHhF+Ci1ctLnRLCbcY2+9V9GqQDHvTTqrgZPC3qQWzsifGvU2BexPMC3tSrssOG5v7uUqroYx3BxA8fnoipjHixJneUFwQ6NzePfa3tVZi8vnVIttMfeuMzF0WO3T56pVPM+Yk9eKCgzTLCzvNadBA3M3i8xzMqvWxbXD2w8COXA+N1ncxy7R3gRpJIibjx6fgggIQhAIQhAIQhAIQhAIQhAIQhAJTaZMwCYuel4v6yEmFMw+FO/NB3C4KRNk/QwhkKVhqccbcSpmEoA6pnoRzQR3UIiR96fpU+ngU6+oC3SWiWz3hZxnnwKJbo9K8er+CBFN0beHvsu1RB2HPrHFNsxF59V1Kw1cuI7u+3/PtQMMbYwRvugtEFWOKwjWPFtIPpXkA/3SN01iMK0N1arHaTfj+CCBTbpBgbcVx9PeVZYfCNLbS4k8Pnmp7cmdTDppgm938ABP4e1BlyPmEmrTIuIv61PxVACQ5wInht6ukpmhHoknTxgXPSUEWnW0/Nk4GCoY58ExUF+7YTaU7h6hHRBX4/K3MJLQS0TJ5ePtCgLStxQ0kEb2IVHisNpJjb4IIyEIQCEBCAQhCAQhCARCE+6kJ7sxbeJmBO3WUE6k4OpU26aYLdXeA77pM988Y4J+lMQVGw+H9SlCpAMifigcoNgx7VYUHkCBfgFV4bElxg2hWNKrxO54DkgYq0CbnfaApdFrWmD4eKWWDdu8fPzCSx1u82Tt4dfFA47DskQIHDx6yuU5E2gX4etJa/7JFvvSy7aeBghAYgkkajYm3IcpXdfAtmI8IXa1MnvX08PwhSGZe46S6WggjlwQRada53A6fcnn4yTcud/mcSPWJUinlILe69s8dzHSI4myarZWAL1GX4AyR/mjZBAquDp7ptvtHWOSi1DyHh/FXr8sploDamvwaQI3uSkuymkIYxxc8AkyAAPxQUNWn0ub8FCfUi0q4r4YaiO6I3nj4BV1Wk0dUDdHBudeDHNTw9tMDS0OggkOEgwZgjknaVSW6eHCL+1R8ZTjf2D70FJmLZqOcAGhxJhtmiTMAclEVnXdKg4imAe7OwmefGOiBpCEIBCIQgFbfSaL8O2i2mW1e01GoXjSQW6SDIGkbFVYYeWydZTQcp0VI0O5esJbWz6lLZtyQJpMt1TlWgTsChlO9zxUr0BuCOYQQ8uY5tQSLHpKtX4YgyOu9khjwYjwEJzC1Jfc8+pkckCH6jvIjjB+5OU3iTBM+xOgT9qSDPWPxTmX4fXqLGl3ATA35hAy1piYHI8VLwmNoj026jy/G/vUEUHOeWxF+JTtGvRw1SXS93EQCPegk4/MiIbTYGgd4H7XO/NRW18RXmXMa28kjl4BcxHlTLrMa5pJlp26RG0LlE1XPsA0E7RYSgmZZlLJmtVc1p3gT7JIUvF46nTBbQw+qD6TpeT1jaISjgA131lTUN7be/ZTK2f0qTSBUAMHSQdRiwgjYSggYXN8ZiBopMOkxIZTtb1QBunH4IgS70vtQI25zxmdlDd5ahoLW67mbOhvXxEdFBqeWbj3Q1sb3+EoJuaZVMPaAJuQDqgcyVXVsAxze6e9xHgoGM8pXumLTyVf8Azm6d4PNBYRp9X/CUXSJMfPFQsNiSZncp55iDMzw/FA25l/xUPE0YNrqxF4kKLXZxCCA+hAm25G9/ZyTSlFiZdSPATxQNoQhBMwtI7SQHRImxi4kcU46lpN069tuRCeo4cuhAmjSO6mOoAtm4PzsmKNOHQ7uid4U11PSe9duwOyAw2GJaRaNyk0qYuDNtuKddUFwNoSaTtIIgX2KDR5T5GVMRg34iiWvcx2k0h+kjgQ0faPAcQLGbKjw+FcBqcHRLhOwlukuA8NbfarfyPzLsMQyr2jqQaQSWtNRrwDdjmSN+fAwVp/LnNsHiKA+j1Glwq6y3SWPIqSHktIEunSSRMxKDH/QGCCWOM+jIInwI3+dkxiNdIhoYQT4g+wXlW7cMHNYykH6hcOuA322Vph8rrDvvw5qHiQQb8yNwEFFkvk9UdUpuqbPcQGgjWekFczjySBe4H6kN/XM3J6dOCsM8rVK5BdpplgECb+r3pFLNC1hpvdqa67pPEcyUFfRySlSDnOLXim2diGu5RNyqXOPKYExSboaBpiZ96j57muo6W7Dl+KoXAoJNTMXu3cTKa7YpoNXXIF9sSEnUkrpCDhK4Cu6UtuHJMAXQSsC+HbTKnhhBmLJWWZSRc28VJGHL3ATaUC6uDeWh2mAdlXGmFeVGkd3Vb7lV4sR+KCvr0o2UcOImCRIIMcQdweinm/hzUaq0cEETsl1PaV1BKaTMcFNYO7HFN06Fwd1KoiHiLg80EQ4gW1X8VcNw+ukCDb4HlChZll7S7ud3ofmykZc8tEeo/JQMUcPq3MD5/BLFCB7ucrSZRkgxA00tLa36h2d/lPPxUCrgnMeaZaQQYLTwKBvIzTa8doCWceE/gVedjRvVaIa1wOneB6+JPBcy7DtpscK1MwRLSLGfgsxnebOJ0sPcHDqg09fysaH6g0AybcNo967hfK4F1y5rTad9PUN5rz2rjS6AeHvTmGqkxzQeu020cZQe7U36QyNJIiRI3A3BE34LyvO8ZULnUyY0kiOC0GR1azR9XJ4WBsT1UXH+Sld1QyBqcee8oMdTpklPDAnc2WgqeTz2S37Q3i4kWMEbpTMiquMCm4+A+9BnBhBxSatEAcSVtcN5CYl7QRRcJMSdue/Cylu821RgDqjmCTAOoe6N0HnBwp4hWWW+TdWue40nrw9q3zPJbD0iDUdrsCGgGJHAnkpWXYjUNDmaaWshoYAIJN78dwgqPJ/yDcB2j2AtbOq8gcFMxGRN0ue3SwTA2B9m6n1s5c0GlSLwGucTeQTPRVVLB16rgwS7UZ+T4oKavh+/2be+SLwZVnl+UaG6qndGwbx8SrrAZbRwrx2o+s7141AWsABxlIxrHta5zgSX8XCPYgzuctZPdN/uVBWbNle1aZJMqsrUr9OaCA+lwTL2cla4zRYMBjiTxUB1NBG7PqEJz6OUIJ9Nl+UJ91PVA+bpbTI5Lha52+1r8vBAlmDcTxkGLqYymWwY4/MpdKvDuci8p/WDbigmZdi9FQO19mTs4betWmEqntDLW1C6xJvPUEfFVp8n3aQ5wgESOEhRqDXU3AMJ8EGnx+PZTolrmm/gRPr4LzDM3DU4xEk7K/z/AD5zm6diN+frlZirUDkDLIU/DNkgc1BaL7K0wNOXBB6b5B5UDSOt5a2QC0Aku/BWuY4TsO8DqYJuAZ9YKV5D03GhqGpsGARFz8VcZgZeKVXRDr6uSDH1Myw4EaS4uDTIEHVPL7MXuFYVMRQ0OYwio5wDtWktPONQPe9YVzjslw7gxr2ek7SHNkGIcbcVT4/yGoSG0y8ACTBBm25ky03O6BGKLXvFOn9U0QCXOaRMXmRY81Gp5K2AQ8Oe9zWtM92JvJ9XAK1Pk1h2taCSQGNJJcQdd+XqU2nk+GFRreweAJDSSSHbTd2wufYUGbzDLOxDiS53eDRDe7fjM7IweVvrVZ0k6bEjutBJaBAG+/BbzAvaWaadMHVYgae6OZKhY/BaS5huC2TB5Obudwgy7vJ2hRJY9xc4u7xkAD39eJVhT10qDtBDWiQ2/DrFz4KSctb2jXCnZwkgyQJkiJ3OkAyU7muVVOxcW6XAwBAuZMW5epBg6NYOqtc8k96STzUvMseahJJc5rRDQ75snsblLWObYA+8xO/z7FBrF1Kdu96/Ygo6lI3tE8FFxOGAFyrdzy8gcdoG6vcP5FB7O0e5rGiwaTLnHkAEGBZSEyRZNYmnJsFvcRkdKm18tOuzWNAt1J6rOY+mWHTF+KDOfR3cihWWs/qoQNGgT9rxT5ECBMlbHB4JrnCaTXDiRYxzBHFOYvI2teIA/uu59HcigzOCoWh1uchTMNld9TQXHwlWOJysCxgEb3sU1hMe+k49nygg7IH8TmlQ0xTdsOl1CGIaGuJA1DiPvClV8xYWlpbDzxVLnDmtbAOqRvsgz2ZYkuJ43KqHmNlKxDt1Bc5BKomQrbKacuvwVNhdwtFgS0Xg33Qeh5HjOya3sXmT6TXRpWmbjqTv0+lpMQQeG0g8PasflNBhaDTdDuTxYj1KW+nTLHGoO8P1DY8omyC3x/lqxrwxo1saWxtqFiJk+KkY3P8AD1GATUZO50tJPSd1hsDgGl8veWgFpE23N5gcmqdisAybPJHDkfWQgvmZpho0uNQ76QY0DhJIv8NlMb5X0XUyw6y5roGkCdNp0l+3Hdef4huidOo38fn+Cj0KjgZ0kT1sg9UyDHFrj3Z1RI9J0QAJi3Pbmnc4e51SnOpjHSCIvEt2A+9V/kTmLCCDAfuTBJ6RwV1mVUNrsdGruWmRB1bwgbZSllWXxEFrtiALAEGIsl4vFMdSY0vBfx4Gdr3AA33PtVWcxqdtUDmh7TJiLWMcLpbqZAlpawcIaA4dCSdXwQQamDa+s1jnQIsYk7Hn/DwVRmOWjtHQ1xAtJgKRTxrWYgEg6oJnkY5FXVLBdo8a6lnbusT4CbBBl8NkzWPlplxFweE8lc0q1PDzLRqixIknw5eKm5/hqNARSB1G2omVUay9khpceJO3gEEHOMe951UwG8gBt1krMHCEzJJcVuG5a4gQ3SXbzYQomaZaKA70u1ejFh6zxQYr+bChWPYdEIIuQ57Upnum2xBuCOoWgON1RBI46d/Yspl8tsRPuU12PIIjh7UD2a4/RIBN+iq6eYuAkG/VLx2N1zYAKlxFS9kFg7FiZm53VfmeY8kxUxBhVuKr6kHalcGVFcUgOhKYglUGGyu8GT4qnw71f5XVBEQDPVBp8pzIMjckceA8Vo246m8HhtI07niZbPshUGFbQp0wXEOJN28R65V1lOJwwaXOcGwbCC4x0/iglY/KqT6R7MEOEd06pPhOxF1zB5U4U9TJcYggxrHXSo+O8r6DnBjWnS2YcIBJ62VX/OjqgcWlwudJBg7cwgXUd2dSTDjwJBEfBRMfUaHAgt73ANI9vyStP5PZMcSwtqnvcHkydpuOHio2a+Rjmd4APbNi0z1N0FfkOILXyKjmH548AttQzAu06peYiZme9uD6isvhciqOABDWidyfS9lyr84N1GkSXEO4QbAWHggVl+ZGXbCQLnqST60xVzKkHOBqayeMH2CU02tpaZbrmIcDAG45XKg1KLKb9UEP4B1/koIz8wcajiGiecTaRv7FY4XFkiDJJ5RHqH4WUfH573BZpMku4zewHQKvZnpiAP4+JEQEGwwmUteNbyBAty8Xc1X5pmlNjQ2nLubp0COGkFQMNmNENLnPIBaQWMIvPQn7gqiriQ+fSDJ2gA+JtJ8boLZ+Pa5w1PqNjjBg8gFIqEVrmpsPSfYDwCpsWxog03Wi54E8IHNOYV7S2ajyANmgb+KDn0Ol+3Z7ChR/50o/qu9gQgzj3jjuksw7Xm5jrKSajS0EXnY7gp/D5drYTseCCPi8rvZ7S3mCPeqjE5cWgkEEdFeucPRjZNYx4DbW9aDJVnHmornjmrbHhp5qnrUQNkHAAnGsCaDApFNqCdl+CBcLgeNh7StplPkk0yXVGggTAO/hsFkMKwCFvPJ+vQ0xVpGIsZdbwQQW5WNfenSDv8hRs1woa6WPgfPOFqzl9FzS5lSByJuouNyyk8WcSBaA0A+1BjaTHPBMix5rQZFVaz03Dw3AneOqZ/6eGwDp3gX9qbZgQ2dTSI5m6D0Xya0BxY2oxzJ3kBx/y8vXZaEU2EkBwB5am39QMrz/ACahQFOYJM9QtDlraZqSLQOLjHvQTMTl2kkmo2N5u33ASs/mOYPkwO5tvY+N1q8ThqIpiT35n0pWfzxzTHxmUFO3FBz2kOLINwXSP/Fu6VmeYau8XA2iTY26EXTbqTN5vwKhPy9huZnxQMdoNNyD4iPgmKtUQBAnx+HHiprcODs0pFfAsBBAPtQMU8MHCdYnlxT1Nr4gQBtcj7/iuNwrSeI8Cn3UWts3jzMwgZoBokOI+IB5f8JnF4omRMxy2HtSqwY0m8qsxDzNxCBPblCRpHNdQef4bGPZ6LiOnD2LQ4HyvtpqAj+838Fl0IN5hc3FR3pB7RxEB3wTeatBEsefAwsQ15BtZS6eavG5kdUFjWDlAcSUoZnPRdbVBKBLRCfpnikOhO0gEE/B96PuWuyvFjQ5rhNgQdiPxWNwzyN1c4R88UF0MYWfaseEAq6wWYidIDXHe7QPgFk8c6wgyJVlh8UxhBIdPO6D0OjUcGOJbT0wILQGm8226KlbiWa/rWkM21BoJ5bxE7KZk2aUqzWtdqDoB1bj2TdSMywQoiQTUcbiO6Ost+dkCIpwAxhczeSAPbsl5hiWw0N7rjAhpB8TeT71VY3Hdq0EAMd9qLz9ykZaKUl7zr0jS0XEHiZHsQWtWkxjR3nlx3kAcONlnnDVJ1ON9iArqnWZ6TnEdBJPqlULKwDXFuo34oIeYsgSLRwtCZoNL2iXmTwAH4JOPxMtMhM0McGsA8bgH4oLGjhtLgC8kGbWF/UmMxqRsYjwuoH0uxdqi9v4qrxvlFRAcHVATGwufcgufpJLAdfwTVHMSTpdHQ7SsbU8r4EMZ63H7h+KpsZm9WqZc4xyFh7Ag3OZZ/QpOu7UR9lt/bwCzWaeVz6hOgaBz3d+AVAuIJn88Vv2j/ahQ0IPU/6uuP8A22E/frfkrv8AV1zD9thP3635K+iUmoDFonrcIPnCn5gscajmCthZb/fqxw/wuqf/AKuuP/bYT9+t+SveGZY8PLxUGo7923hupDqdX9dv7h/3IPn5v8nnHmYr4S1j361rT+x6pmn5gscahZ22FkX9OrHD/C6r6Iw+GLGQCC4kkkjcnpKjNyx4eXioNR37tvDdB4UP5PWYft8J+/W/JXafmLx7Y+vwZl2n062/L9D0Xvj6VUj02j/xP+5JOX/VBk7X1dZmfag8Xb5j8cfSqYT1Pq/kpWB80GLFRzO0w/d379SOH+H1Xs7GVQIlh6kGfWEvC4TRJmXOuTz/AACDx3MfNPiabQddDfg6oeB/w1Y0/NdjY/TYePF/5a9LxuAdVsXAAGQA0++6cZQqARraY5t/9kGBy3yCxVCAamHv3Rd8+ruK2PkjXEQaThxDnP8AdDFp6eEdrD3uBgGABAE8d1LQeZU/JetTqPaRRd+qNT9zEfY6j2K5b5JYgUw1nYsI3hz7857i1VXBB1Rr/wBUH18viVKQYP8A6Grnc0Ovef8A7FCwHkfXcx4b2Uzxe8D3UyvRazXEd0gHqJ+9RMFl7qezwQYkFvwug8uzfzc5hpcWnCBo51KxMeAo/eqhvmkzWqwFtfBtB2h1UHc8eyK9txmHc8FocADvYk/FN4bBVGDSHiOrf/ZB4PifMJmRBL8ThSNyTUrH/wDJMV/5PePa0uNbCQBPp1fyl9AVcG98anjSCCQGxMc7pzGYdzwWhwAO9pPxQfPWH/k+Y97Q4VsJB5vq84/ZJpvmFx3adma2FB6vqwfD6pfROCwzqY0lwLRMWg895XMdl4qQZhw2P4oPAf6uuP8A22E/frfko/q65h+2wn79b8lfQeGa8CHkHqLH1p5B86/1dcw/bYT9+t+ShfRSEAhCEAhCEAhCZxmJ7NhdExw9cIHkKpdnwBILQI7O5ePtvDJ22EzPEQuHPpfpawE6nNEvABjTpIIBHe1Dw43sgt0Knd5Q2adFnBjhLtJhxLbgttGkqRgM3FRz2wGlriB3vSgubIsLd3hI62MBYIVNT8opAPZm7WOB1S2HdlMmLaTVEzwEibxZU8WCJkG8HTLwDvuByIPrQPoVY7OgKhYQ0APFOS4cWGpMR6vFMf8AUXKncNe6NV+5uGwIcSLiLILpCqjnnea3SO85okuizmucCQRyaLdVHZ5USzV2Z2kjVeAaOwiTatI56bTIKC9QqY+UjYHcN+0i/FryxurlLWuf0DDuu1fKADV3Q7S0Os7eXFpgFsmNJPM8AbILhCrK+dhpdABDQ2+qJ1Eg6RFw0jvHhDuSaHlD3mt7M94tAM2/TGiTMbWDgftByC4QgIQCEIQCEIQCEIQCEIQCEIQC4UIQJldXEIAldhcQgAlNQhAklEoQgJRKEIOriEIBCEIFBdQhAIQhAIQhAIQhB//Z"/>
          <p:cNvSpPr>
            <a:spLocks noChangeAspect="1" noChangeArrowheads="1"/>
          </p:cNvSpPr>
          <p:nvPr/>
        </p:nvSpPr>
        <p:spPr bwMode="auto">
          <a:xfrm>
            <a:off x="0" y="-1343025"/>
            <a:ext cx="1990725" cy="2305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2" name="Picture 4" descr="https://encrypted-tbn0.gstatic.com/images?q=tbn:ANd9GcT7V6ybCcKlotCAfD4uV0wJaqK40rjicwkFl9N_7WR13G6uAZ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416824" cy="5729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4" descr="Ultrasound image. Gallstones"/>
          <p:cNvPicPr>
            <a:picLocks noChangeAspect="1" noChangeArrowheads="1"/>
          </p:cNvPicPr>
          <p:nvPr/>
        </p:nvPicPr>
        <p:blipFill>
          <a:blip r:embed="rId3" cstate="print">
            <a:lum bright="-40000" contrast="30000"/>
          </a:blip>
          <a:srcRect/>
          <a:stretch>
            <a:fillRect/>
          </a:stretch>
        </p:blipFill>
        <p:spPr bwMode="auto">
          <a:xfrm>
            <a:off x="1259632" y="332656"/>
            <a:ext cx="6786562" cy="6083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6" name="Picture 6" descr="HM00260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2054" name="Picture 6" descr="http://www.gastrores.org/index.php/Gastrores/article/viewFile/161/212/17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48680"/>
            <a:ext cx="7764713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4" descr="http://images.radiopaedia.org/images/1780983/969681dbece0db4653f0fcf167bb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60648"/>
            <a:ext cx="7848872" cy="617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 descr="http://www.medison.ru/uzi/img/p28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597" y="285512"/>
            <a:ext cx="8075986" cy="6120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126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err="1" smtClean="0">
                <a:solidFill>
                  <a:srgbClr val="FFFF00"/>
                </a:solidFill>
              </a:rPr>
              <a:t>Kolesintigrafi</a:t>
            </a:r>
            <a:endParaRPr lang="tr-TR" sz="3200" dirty="0" smtClean="0">
              <a:solidFill>
                <a:srgbClr val="FFFF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7" y="1700808"/>
            <a:ext cx="8678863" cy="4741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400" baseline="30000" dirty="0" smtClean="0">
                <a:solidFill>
                  <a:srgbClr val="FFFF00"/>
                </a:solidFill>
                <a:effectLst/>
              </a:rPr>
              <a:t>99m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Tc HIDA</a:t>
            </a:r>
            <a:r>
              <a:rPr lang="tr-TR" sz="2400" dirty="0" smtClean="0">
                <a:effectLst/>
              </a:rPr>
              <a:t> </a:t>
            </a:r>
            <a:r>
              <a:rPr lang="tr-TR" sz="2000" dirty="0" smtClean="0">
                <a:effectLst/>
              </a:rPr>
              <a:t>(Hydroxy- Hepato-iminodiacetic acid ),                       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PIPIDA  </a:t>
            </a:r>
            <a:r>
              <a:rPr lang="tr-TR" sz="2400" dirty="0" smtClean="0">
                <a:effectLst/>
              </a:rPr>
              <a:t>     </a:t>
            </a:r>
            <a:r>
              <a:rPr lang="tr-TR" sz="2000" dirty="0" smtClean="0">
                <a:effectLst/>
              </a:rPr>
              <a:t>(Paraisoprpyl iminodiacetic acid)</a:t>
            </a:r>
          </a:p>
          <a:p>
            <a:pPr eaLnBrk="1" hangingPunct="1">
              <a:lnSpc>
                <a:spcPct val="80000"/>
              </a:lnSpc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400" dirty="0" smtClean="0">
                <a:effectLst/>
              </a:rPr>
              <a:t>Normalde iv. enjeksiyondan sonra 30-60 dk içinde safra kesesinin görülebilmesi gerekir. Enjeksiyondan 4 saat sonra  kesenin hala görüntülenememesi sistik kanal obstrüksiyonunu ve akut kolesistiti gösterir. </a:t>
            </a:r>
          </a:p>
          <a:p>
            <a:pPr eaLnBrk="1" hangingPunct="1">
              <a:lnSpc>
                <a:spcPct val="80000"/>
              </a:lnSpc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400" dirty="0" smtClean="0">
                <a:effectLst/>
              </a:rPr>
              <a:t>Akut kolesistitte sensitivite ve spesivitesi  %95 in üzerindedir.</a:t>
            </a:r>
          </a:p>
          <a:p>
            <a:pPr eaLnBrk="1" hangingPunct="1">
              <a:lnSpc>
                <a:spcPct val="80000"/>
              </a:lnSpc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tr-TR" sz="2400" dirty="0" smtClean="0">
                <a:effectLst/>
              </a:rPr>
              <a:t> Test öncesinde 0.04mg/kg iv. morfin verilmesi  testin duyarlılığını artırır </a:t>
            </a:r>
          </a:p>
          <a:p>
            <a:pPr eaLnBrk="1" hangingPunct="1">
              <a:lnSpc>
                <a:spcPct val="80000"/>
              </a:lnSpc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endParaRPr lang="tr-TR" sz="2400" dirty="0" smtClean="0">
              <a:effectLst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427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4277" name="Line 7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44</a:t>
            </a:fld>
            <a:endParaRPr lang="tr-T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63" y="620688"/>
            <a:ext cx="5767040" cy="560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 descr="data:image/jpeg;base64,/9j/4AAQSkZJRgABAQAAAQABAAD/2wCEAAkGBhQSERQUExQUFRUVFxwYFRcYGBQXGBgXFxgYGBcXGBgYHSYeGhwkHBUWHy8gJCcpLCwsGB4xNTAqNSYtLCkBCQoKDAwNFAwMFDUkFBgpKSk1NSopKSkvMDY1KSk1NjUpKSwpNi4pNTUpKSo2NjAwNTUpLjU1NTUzNSk1NSo1Nf/AABEIAMABBgMBIgACEQEDEQH/xAAcAAAABwEBAAAAAAAAAAAAAAAAAQIDBAYHBQj/xABAEAACAAMEBAwEBgICAgMBAAABAgADEQQSITEFBkFRBxMUIjJSYXFykbHRgaHB4UJikrLC8CPxFYIzoiRDUwj/xAAXAQEBAQEAAAAAAAAAAAAAAAAAAQMC/8QAHBEBAQACAgMAAAAAAAAAAAAAAAECQRExAxIh/9oADAMBAAIRAxEAPwDZpMhSCSqk3mxIHWMEyIPwL5D2hyR0T4m/c0c7TFtEqWzE5CAem2mWuaJ5D2hCW2WckT/19oxrWLXp7xAYiGdC68TL2Jwr9f7j2QG3cen/AOa+Q9oJJ6k/+NfIe0VCx63oQKke/wDaR1bNpxGoARj/AH6fOAsAudRfIe0OLKQ/gXyHtEWyNURMSARKs61aqqcaDAZXVwgMiD8C+Q9oXK/H4v4rHH1it3FyzjnAPT9LyENCq+Q9oVZ9JyHyCeQ9oyzSumDia5QWidYFoGvild4z7YDX6J1F8h7Qd1OovkPaKVYtajsNQI7OjtMGYYDvrJQ/gXyHtCuTJ1F8h7QmRDwgiMJC3zzVyWgoNpaDZEH4E8h7Qv8AG3hX1eONrJbbkvvgpy0abkIaFU8h7Quz6XkPkE8l9oy636UrU1w2f3yhWjNYEUjnAHLHOvnAa3zOonkPaFAJ1F8h7RS7JrVs2Zb8Y7Vi0mZh7IDtiWnUXyHtCuITqL5D2hMuHVgGGkreHNWlDhQUzTGHDJTqL5D2gnHPHhb1SDfKAbfixmqeQ9obFoldVPIe0VjT+lqE45ZCv92RWpemDfAvHMQGoAJ1F8h7QKL1F8h7RUrBrGFFCcsDHWlafVsBn8f7sMB2RLTqL5D2hQkJ1F8h7RHssy9jEoGAhaUlAIKADEZADYYEK0qeYPEPQwICXI6J8TfuaKTwmW65Z6A9IxdrP0T4m/c0ULhOs16WN3zgMMnuzNjmf760ifYbCxOFe3u7cN8WbQ2qRmG/dPYPWLzofUVVFTmYDOVlupG35Zbd0W/VqyTCwqIskvVFQctvwjv2DRSyshjASrFKuqBEtTDSQ8ggCk5v4v4rFN18c0AG6LnJzfxfxWK1rhYiwBEBmYsZmGhENrqArTlm0PMqSv4SRiCY0DQerXMDNhXziyyrEqi6AKQFC0boQkAioG6LfojRNzEwrQVn5jXhSjtTurhEprSb9FFQM4DpIMIdERQ5h+U1RBCPxt3L6vFR15PNArFuHTbwr6vFa12sl6VeFajdBWVGdVyuZ/1s+nZAsuqKtNWcUYlRhndJxxw21Ji76taki7xkwYnH+/3bFqeyKAFoAKQGeaEsYnKHQkjH4HL1oMYvOiLJcAJ3RxtHiVYZM5ppVEExmqTgAT7xmel+GOclre4FaUpogqctp+MBv6Wkb4kS2rHljSvCrbZs7jFmGWoPNQUoB27zG68Fussy22JJs0C9UqSMjdNCYC5Hpjwt6pDdteiMdwhbnnjwt6pDVtWqHtEBl+m7YL5JNK137CTs2xVLeGn1EpirEEBhvr2fXGLBpnRTzp5lhTQVY0Fctg7ez4bY7OrmrNLrqBdFHVqc2Yjgh1ZWWqOCtfLtjm5cfGmHjuUuXUjg6I0c6KiFmZgBUtUn8x88It2i7A2G3bia7cNnbEu16I/+TJYYLRqgAUOApFe4Rtfl0dLVZN1pznI1wXa3p5R0zaLZRQAf2u2JQaMX0Jws2m0y2KSACrBQcSKnt3xbdRdemtM97PNW7NlipGzHZ9fjAXHSvQHi+hgQWlOgPEPQwICZZuifE372jk6f0XxyXe2OvZuifE372gpggjjWHRCylCqBlHQRKQ6ZcC7BSLsBsoWBBFYBKw/Khq7D0qAKRm/i/isItNmDChAMLkZv4v4rDpgiKJNBSGbYjXDc6VMO+JxEERBXCsMq0BaPdqfrD9gBRaOedX/UdW5Dc2zAwDUqYKQ/Zsob4iHpEuggEr028K+rwmfIDChxELHTbwr6vCoIYEkAUER7ZZrykA90TSISVgrGeFnV21PZkC1dFmXnAGNKHGMp1hssoS5LyboF264rzr4zJH9yj1laJAYEEYH0jz/wt6gGRNNokgcWwq64c0jMiu/dAZvMmKVQBaMK3mrW9XLDZSPS3AwE/wCMkXKHA3vFeJIjzNIlXmC4CpAqchU0xj1bweasrYbIkpWvfiY72OJI3CAs0zpDuPqsBxAm9IeFvVIUYDiz9X1LBwWVw4cMpOzNSNqkFgR212RPWQAKAAZ4DDM1P1PnEoLCGicbX2tkmoq+krbMlOAaYkhd5wr6R514Qbc83SE9phqQwA7FAFAPP5xt3DHLB0dOIwK0YEGh6QBH6SRSPOQoa1ONO+p3dkVF74LNaJiWmTZQFMtmYnDnVoWrWvYItuoltYawWxUACNW+CcebTLHeTFC4K7GZmkZRGSBmPddu+rCNu1X4OkkWuZayxZ5hJG4Cv+oC5aU6A8X0MCD0p0B4h6GCgJln6J8TfvaFNCbNkfE372hTGCEUgjCjCSYKIQZgiINYABYdUQiHFghuRm/i/isOw1IzfxfxWHYAQUHBQBQcCBSAFIMQIEENL028K+rwswhem3cvq8KgojBEQqCrBTbpFf1v1XS22dpLV51BUYHME08osVIF2Aox4JrAQBydBSmIrU0pmfhF1ssgIoUZAU8ocCwsQDTjnjwn1SF0hL9MeFvVIWRAJhuYMIcpCJi4QRkXDtbiliVAP/JNUE9igts280eUYLHpbhU1dmWqxTElAFwQyg7bprQdpFR8YwDRmqdpnzOLlyXrXEspVVxoSxOVIKsXBPo2dMtZMrmgLRnxoKlSB2k0j0zYUogB3RUNQdSxYpCoKE5s1MWJ29kXdFpARdK9AeIehgQNK9AeIehgQEuz5f8AZv3tBvBWfo/9m/c0LIMENNCVhZQ7oCp2QUdITWF3TCWU7oACHFhIWFKsAiRm/i/isOw1IzfxfxWHaQQUFCobcGhpAKrAjmzBPrgB34xNs6MBzs4B6sHBCDpAMjpt4V9XhcJXpt4V9XhdIBJhtnAxMO3Yh6SsHGy2Q1Fe+Cl8rXePOHA1cozqdwZz+NvLPmXa4YnDsi9aI0YZMsKSWO0nbATxBwAsHdgGj0x4W9Uhwwg9MeFvVIXSCEmEO1Icuw28s7oDm2y0oDRio76DKIlnMo4qymu4g7u2M/4SeDG12qcZslmIP4akAfDKIWofBZbJE9Jk0zFVcbt4geWRwgrZbOlBEgQiXLO4w5dgIelegPF9DAgaWHMHePQwICRJRiDRgBebCn5j2w5xTdb5feESZ6gEFlBvNtG1iYXytOsvmIAcU3W+X3hkTueUv84CuKECm8E4HZWmVRWHuVp118xHNtVglzDNJmqOMlmXhxeCnf1iMSL2V5t5gJvGY04wY1xphhTbWm0Yd+4w7xTdb5feK9M1YktX/MuN78MnC8ZZww2GUtP9RYJdpUAC+p+IgD4put8vvA4put8vvA5WnWXzEHytOsvmIBqUjVajAY7s+auOcOcU3W+X3huTaFBarLiajEZXV7eyHeVp1l8xAFxTdb5feIc3SAVrvGEtfuUEt2N64Hpza/hYGuXbEzladdfMRzJ1gRi9Zoo7hyP8eFFVOacwaIOdmMeygT3Yj8eWYC1PkDXbC1Rjk48vvHEtGgZTzGfjgCzXspR2OKVIr+Oveq7om6HskuzqUWYpBIP4FpRFTALhjcr3kwE/im63y+8Dim63y+8DladZfMQfK06y+YgGlRr5F7YMaZ4t2w5xTdb5feG1tC3yby0IFMRsLV29sO8rTrL5iALim63y+8NWlyil2eiqCSbpNAMzhD3K06y+YiNpC5NlvL4xVvqVJBUkAihoDhlAK47nlOMF5QGIu5BiwBrWmanyh7i26/y+8cm36KlzZnGGaoNEBFJZqEZ2pU40JfEdgjrC1J1l8xADim63y+8Dim63y+8HytOsvmIHK06y+YgGijXwLwrQ407Vwzhzim63y+8Nm0LfBvLShFajOq9sOcrTrr5iAbnuUFWegqF6NcWYKowO0kCEy51Sw4wVUgNzaUqAwzO4iE2+7MS6JirzlatVPQYMMD2qIg2jRUt53Gmauakiks1utKYCpxzlfC80BJmaSRXKGaLwKggKTQtS7WmAGK4nDnLvFZLMR+MdwWp2bAa7RHMmaFkma0wTSC9L636qRevkUYm7UhctgoKQ1M0DLMwvxyglg2UrMO7gVzOL/wDou6A7aoxyceX3g+KbrfL7xA0NZJdnl8WsxSMKdBaURUyWg/BXvJifytOuvmICFpVCEFTXEbKbDAgaVnKUFCDiMiDsMCAlSXoD4m/c0N2i3hBiYUgwPe372iqax6Qo39pTEU+sB1X1tQGnw3fXu84m2bTKvkRGY2nSN1qscNtOw/aJWidZVIpLa8RnTHE76bdsBpgtR7IULSeyKdZdPNgCafP4d8d7RswtQmA64mGDEyGlMLEAmW1C/i/isE9qoDWCXNvF/BY4+n7VdWle37QEmdrEqnH4w5Z9Oq9ACKxntvt5oSMjjWuNMa4H45bobseskoMOetaUpXGu7tw27MYDUOVHsg+VGKXZtPsQaEdw+nzjtaPt1+hO2m8f3OA7qTiYXfMMoYcgEq3Pbwr6vC2mmEL0m7l9Xhm2Tbqk7hACfpRVzMNS9NKdsVa22w1Ow/0AfKvwMRRbqGpNDXCvy74C+cpMGLQYqsnS+VD86jtidJ0kWNK/3/frAd5Z9YWHMRJBwxiQpgAD/kHhb1WJER16a+FvVIkQAgQIEAIECBACBAgQFX4QdIvIsyNLIBM0LiAcCrnb3CBHW07KDIAwBF7aAdh3wIB5eie9v3NGe6yzbrschXHsp3xoiDm/9m/c0UnW3Q7THAX8RgKVLtTTzRQQPjU9tP8AeY+HVsmgeTyieKChqXqYZ/Dsiz6M1dlyACcTv/p7Yga061WaWhSdNQMcAKqWG40MA7YNG/Gvx3HOLHZJoRTiO3HLvjIZXDQnGtLuXZQU3X2kgbu2hpFXsWu9pnz2VZjKj81RUVBbC92mmNOyA9GSNMS2N0OpPeI6Ms1jzhrJaXsTWYS5zGY1DmaUrQ1xpiTT4R6A0DNLSUJrUqK1gJoHT8X8Fio62Ob3ZQ7T3fUxb1/F4v4rFZ1rsZYYDMYU+dO2hgM7tOlCXuqCTTq95GGzLPt2wmwasivHhCXVcGIrh8+3zixWTVqWlDMpWtcKYmuXeMv6Yk6R1rs1nFx5ktGYYKaHAZYbtnwgG9D2UTEVwDRhljXbl8a+cWexIytdumgHSjMNVuFJEuS2llZd5k40nC8BeyxzApFg1e4VbPa7Q0lSytWiFqUcCtbvlltgNJRxDoMVnSmsEqyymmzHCqu80ruFDjiYnatafS2SVmyzVW2jswI84DsL0z4V9XjnabY3O+OkvTPhX1eIWl0qh/v9+0Bn2krbxRGeJNKd+0/7GzbEUWAz2FVvXcduR+X97I68nQBmTC71CgkD77d0dqzyUlLRRSnzOzcTgYDnWWzY0rQjMZ93dkY69jsl3E0A+fx8vnGe60cKcizTJqyhfm4LSmAO0k7c4LVbX+bpBGlkBXUVqDhjAaqbaigVIAO+kSJU8NiPhGNaImz581rNNmMGRiSxP4SRgpyOFfIR2tUNNzV0lMsoczJairFruDbhTHIHOuUBqSHnjwt6pEiI0s89fC3qkSYAQIECAECBAgBAgQIDn6Z6A8X0MHBaZ6A8X0MHAPSRh/2b9xhudLGdIck5f9m/e0GwgjF+GzTdokTLMsmYZauWLHAAkFaAmmWJwyjFbdPeZMZ3e+zGrNWpJMeptedSpekJBlPzSDVGGatvp3YHviqaE4IrNZ5BEwCbNZWDTCDkRTmr+HPvwgrA56m6mGBXDtxNfnDSOQajCJundG8ntE2TeDcWxWo/uBhixWB5zXZal2zoBU0GcAq16SeaVLsSVFASd0ertQrcZ1ikTDm0tT8aYxg+ovBXOtU0GejS5IzrgWrup6x6P0To9ZMtZaABVFABlQQElDi3i/isc/SjgJXcKgZ7I6EsYt4v4rHL1iSsl6Z3TTs3fOA86a88IE+bPmS5bmXLRyFukhjdwJvbq+ginT7TMmks7M5AxJJJoPpBT5RMwqOcbxGG01OXfEjSOhZ1npxqMobLcduzvgGlmkywlfxFqdt2hPyhMqY8tkdTRhRlIOIIOHdiIjx2NWtGCfPVMycFXeTl8BnAW7hU0802TY0xAeXxxGO0UUdw50aPwDyZq6P/AMgohmMZW+6c69la074l6U4MrPbFkCcGrKUAFTQ0wqp3io7+6LtonRiSJay5ahVRQFAwAAgJaDnHuX1eBNWoIgJ0m8K+rwie4AMBwtYLalnlNMY0RFJY0OQFfoY866xcIlptcwhHMmWTQKpINMuc0a/wm6WlTLFaJazZd4yzheX8ONKb8xTtjzq8khQ1DQkgHeRSvqIBbXitSMASL1NpxoTvjUeDnRE2ySGtBFWmgBUxrTOvece6kZdNExBca+oNGumorhg1D2bY1DU7WLjrIqNzTKomGOCgFT5YY1gHdF2h+VvapkwKiqSFxBotag92IB9Yi8DtomTdKTZo6LBi9cek1QBHM1100UpcI/yLQrgaDOpGdTU1r/u1cAVlRuOcVvggMKUFDUihrAbfKHOXwt6pEqIydNfC3qkSYAQIECAECBAgBAgQIDn6Z6A8X0MHBaZ6A8X0MHAPScv+zfuaFGEycv8As37mhcEIIjn6Ql800jo1hqYgIgrx7rCrNbbQKG8ZzigzrfIoANvdGvcGXBsUkM09SGnLRgDzlTYKjI7T203RpkzVezmbxvFS+MzL3Vvd96leyOrZ5AUYCAg6A0GllkpJl3rqCgvEk/Ex2FEJCwqCG0zbxfwWGLdJvqV34Q+mbeL+KQoiAwrRnApMlW4TGmIZCOXUc6+wxIUjIDea7I7uvUizybM3KKUIIAOILAZDtwFNsajMlDOKlrrqBJ0gJYms44tiRdIFaihBqOwYwV5aMa9wM6kG+trmgiteJBwFDm539n9pZ7BwLWKXMvXWemSuxIBrupj8T8I0PR2j1liigAZYCnZ9ICXIkUA/vzh8QQEKAghK9NvCvq8c/TthM6RMlhihdSoYZreFKjtET16beFfV4U8B5g09wSWyzcYwuzUVS14GjEbeaduZz2b4qEqXMcS0NQl+isQQoL0Bxy2Vj13pXRwmS2U/iUjzqI84f8M9nsekJc5f/DOVErXBySL4xyIumsFcbWq3S24qVLa+JKlL3Wy+oPnFl4JbEzmdjzDdB7xX4DA5xwND6hz7VJaZJuuVI5oOxu3KvZG2cH2o3I5IU9M4ucMSc/gMQICv2jgSlznvGa6gkk0uk445kRoep+pkmwS7klSK4sSSSxpSpJjuWeRQCJKiACjnr4W9UiREdemPC3qkSIAQIECAECBAgBAgQIDn6Z6A8X0MHBaZ6A8X0MHAPScj4m/eYVBSFw/7N+9oXcMENNFB1/4Tl0a6oZbOzCooQB8TGgtKMcHWPUmTbFpNQGmR2iCs40Jw6rNdUeQykkZc4e/y2xrlknXlB3isU7QfBFZrO98LUg1FflF3SzkACAWIUIAlwYSCGZYxbxfxWFkwmWuL+L+Kw5cMBHnHD+/SMh1z4a+TT5kiTJvNLajM5oKimQHxz7I2J5JOyM71y4GpVtmGavMc5kECvf8AL5wVV9WOHAzZySp0ml9roKktmcKilfKNmkGowjOdVOBKXZZgmO19lPN7O3PPD5xpUqykU7IBwGDEDi4UEghtem3cvq8GYJRz28K+rwu4YBpozLhU1O5QvHC0GQiKeOFCQ61BqQDQthhXsjUDLMczTWguUSnlsBRhQjDKCsCsfCulilrJsdnBRcL7tzmoa1wAPnWNK4O+EddIXlK3JiCpFagiuzyilaQ//nu0XzxTJdOQLDDE4duyL7wc8GH/ABwZmIM1xRiDUUGwQF6lHCHBBJINIWEMEIXpjwt6pEiGKf5B4W9Uh+ChAgQIAQIECAECBAgOfpnoDxfQwcFpnoDxfQwcA7Jk1BN5uk2VNjEboc5N+ZvP7Q3JnADENmT0H2sTu7Yc5SNzfof2gIU+1hGZSJuCswPNo10AsFxrtAqQBXCsEukJZQusxnCpxhCspN3H6qR3gwqZZJZZ2PG1dbrD/LSlKYCmGZ+JJzMNytGylWYo42kxSrV40mhLsaEjDGa/mNwgBL0jLN6rOoX8TFQCAxQ0pjgwK40xpStawP8AlZGH+YUNKG+lCTWg35KxypQEwaaOlAMAJvOpU/5aijXsDTCrc40zJxiP/wABIpT/ADUpTOdlxfFfsNPnnAdYWf8AM3mPaD5N+ZvP7QOUjc36H9oHKRub9D+0A3Kk1Lc5sDTZ1V7O2HOTfmbz+0NypwBbBsTXoPuA3dkOcpG5v0P7QA5N+ZvP7RGt01ZS3mLkVAwK5saDOlcTkKk1wBiTykbm/Q/tDFrlpMW63GUOYAmAEZFTQYgg5QDKW+WXeWZjBkcIQWWpLKrLSmYIYeRibyb8zef2iC1glGbxv+W9evf/AG0rdVejSmSLh2RO5SNzfof2gByb8zef2gcm/M3n9oHKRub9D+0DlI3N+h/aAbWTzyLzYAbtpbs7Ic5N+ZvP7Q2s4XiaNiAOg+wt2dsOcpG5v0P7QA5N+ZvP7RH0hNWTLeYzTCqKSQKEmmxRtJyA3kRI5SNzfof2hi2y5c5DLmIWRhQgo/tn2wDE23y1mMjTGUhVfEqAQzMoptzQ+YiaLP8Ambz+0QJ+jJLsGImi6FAC8aoAl3iuAFML7R0BaRub9D+0AOTfmbz+0Dk35m8/tA5SNzfof2gcpG5v0P7QDZk88C82ROyua9kOcm/M3n9obM7nA0alCOg+0r2dkOcpG5v0P7QA5N+ZvP7QOTfmbz+0DlI3N+h/aBykbm/Q/tADk35m8/tA5N+ZvP7QOUjc36H9oHKRub9D+0AOTfmbz+0Dk35m8/tA5SNzfof2gcpG5v0P7QELSsqiDEnEZ9xgQrSTX1AUMTXqsNh3iBAf/9k="/>
          <p:cNvSpPr>
            <a:spLocks noChangeAspect="1" noChangeArrowheads="1"/>
          </p:cNvSpPr>
          <p:nvPr/>
        </p:nvSpPr>
        <p:spPr bwMode="auto">
          <a:xfrm>
            <a:off x="0" y="-1114425"/>
            <a:ext cx="2495550" cy="182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0900" name="Picture 4" descr="http://kelwww.cgmh-mi.com/_/rsrc/1214826076154/examnm/cholescintigraphy/acute%20cholecysti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154709" cy="5976664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2738"/>
            <a:ext cx="8229600" cy="10287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CT </a:t>
            </a:r>
            <a:r>
              <a:rPr lang="tr-TR" sz="2400" dirty="0" smtClean="0">
                <a:solidFill>
                  <a:srgbClr val="FFFF00"/>
                </a:solidFill>
              </a:rPr>
              <a:t>(</a:t>
            </a:r>
            <a:r>
              <a:rPr lang="tr-TR" sz="2400" dirty="0" err="1" smtClean="0">
                <a:solidFill>
                  <a:srgbClr val="FFFF00"/>
                </a:solidFill>
              </a:rPr>
              <a:t>Computed</a:t>
            </a:r>
            <a:r>
              <a:rPr lang="tr-TR" sz="2400" dirty="0" smtClean="0">
                <a:solidFill>
                  <a:srgbClr val="FFFF00"/>
                </a:solidFill>
              </a:rPr>
              <a:t> </a:t>
            </a:r>
            <a:r>
              <a:rPr lang="tr-TR" sz="2400" dirty="0" err="1" smtClean="0">
                <a:solidFill>
                  <a:srgbClr val="FFFF00"/>
                </a:solidFill>
              </a:rPr>
              <a:t>tomography</a:t>
            </a:r>
            <a:r>
              <a:rPr lang="tr-TR" sz="24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8245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000" dirty="0" smtClean="0">
                <a:effectLst/>
              </a:rPr>
              <a:t>Safra taşlarının büyük çoğunluğu safra ile aynı yoğunlukta olduğundan CT de görülmeleri güç olabilir. Akut </a:t>
            </a:r>
            <a:r>
              <a:rPr lang="tr-TR" sz="2000" dirty="0" err="1" smtClean="0">
                <a:effectLst/>
              </a:rPr>
              <a:t>kolanjitin</a:t>
            </a:r>
            <a:r>
              <a:rPr lang="tr-TR" sz="2000" dirty="0" smtClean="0">
                <a:effectLst/>
              </a:rPr>
              <a:t> teşhisinde daha iyi sonuç verir. </a:t>
            </a:r>
          </a:p>
          <a:p>
            <a:pPr eaLnBrk="1" hangingPunct="1">
              <a:lnSpc>
                <a:spcPct val="9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tr-TR" sz="2000" dirty="0" smtClean="0">
                <a:effectLst/>
              </a:rPr>
              <a:t>CT de taşlar   </a:t>
            </a:r>
            <a:r>
              <a:rPr lang="tr-TR" sz="2000" dirty="0" err="1" smtClean="0">
                <a:effectLst/>
              </a:rPr>
              <a:t>hiperekojen</a:t>
            </a:r>
            <a:r>
              <a:rPr lang="tr-TR" sz="2000" dirty="0" smtClean="0">
                <a:effectLst/>
              </a:rPr>
              <a:t>  (parlak) oluşumlar olarak görünür </a:t>
            </a:r>
          </a:p>
          <a:p>
            <a:pPr eaLnBrk="1" hangingPunct="1">
              <a:lnSpc>
                <a:spcPct val="9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tr-TR" sz="2000" dirty="0" smtClean="0">
                <a:effectLst/>
              </a:rPr>
              <a:t>Pahalı olması, radyasyon içermesi ve </a:t>
            </a:r>
            <a:r>
              <a:rPr lang="tr-TR" sz="2000" dirty="0" err="1" smtClean="0">
                <a:effectLst/>
              </a:rPr>
              <a:t>portabl</a:t>
            </a:r>
            <a:r>
              <a:rPr lang="tr-TR" sz="2000" dirty="0" smtClean="0">
                <a:effectLst/>
              </a:rPr>
              <a:t> olmayışı  başlıca dezavantajlarıdır</a:t>
            </a:r>
          </a:p>
          <a:p>
            <a:pPr eaLnBrk="1" hangingPunct="1">
              <a:lnSpc>
                <a:spcPct val="90000"/>
              </a:lnSpc>
            </a:pP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tr-TR" sz="2000" dirty="0" smtClean="0">
                <a:effectLst/>
              </a:rPr>
              <a:t>Genellikle  akut </a:t>
            </a:r>
            <a:r>
              <a:rPr lang="tr-TR" sz="2000" dirty="0" err="1" smtClean="0">
                <a:effectLst/>
              </a:rPr>
              <a:t>kolesistitin</a:t>
            </a:r>
            <a:r>
              <a:rPr lang="tr-TR" sz="2000" dirty="0" smtClean="0">
                <a:effectLst/>
              </a:rPr>
              <a:t>  komplikasyonlarının araştırılması amacıyla kullanılan bir yöntemdir.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tr-TR" sz="2000" dirty="0" smtClean="0">
                <a:effectLst/>
              </a:rPr>
              <a:t>    </a:t>
            </a:r>
            <a:r>
              <a:rPr lang="tr-TR" sz="1800" dirty="0" smtClean="0">
                <a:effectLst/>
              </a:rPr>
              <a:t>(Kese duvarında kalınlaşma, kese etrafında sıvı toplanması ve apse varlığı) </a:t>
            </a: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6326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6325" name="Line 7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47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39552" y="692696"/>
            <a:ext cx="7965075" cy="533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7061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39552" y="692696"/>
            <a:ext cx="7965075" cy="533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245725" y="518710"/>
            <a:ext cx="6552728" cy="5726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49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92100"/>
            <a:ext cx="8229600" cy="760413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Kolesterol  taşları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Kolesterol içeriği taş ağırlığının %50-99 unu  oluşturur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Genellikle taşın %80-95 i  kolesterolden oluşmuş olup  daha  az oranda </a:t>
            </a:r>
            <a:r>
              <a:rPr lang="tr-TR" sz="2400" dirty="0" err="1" smtClean="0">
                <a:effectLst/>
              </a:rPr>
              <a:t>glikoprotein</a:t>
            </a:r>
            <a:r>
              <a:rPr lang="tr-TR" sz="2400" dirty="0" smtClean="0">
                <a:effectLst/>
              </a:rPr>
              <a:t>  </a:t>
            </a:r>
            <a:r>
              <a:rPr lang="tr-TR" sz="2400" dirty="0" err="1" smtClean="0">
                <a:effectLst/>
              </a:rPr>
              <a:t>matrix</a:t>
            </a:r>
            <a:r>
              <a:rPr lang="tr-TR" sz="2400" dirty="0" smtClean="0">
                <a:effectLst/>
              </a:rPr>
              <a:t>, kalsiyum ve </a:t>
            </a:r>
            <a:r>
              <a:rPr lang="tr-TR" sz="2400" dirty="0" err="1" smtClean="0">
                <a:effectLst/>
              </a:rPr>
              <a:t>biluribin</a:t>
            </a:r>
            <a:r>
              <a:rPr lang="tr-TR" sz="2400" dirty="0" smtClean="0">
                <a:effectLst/>
              </a:rPr>
              <a:t> içerir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Safra kesesi taşlarının %70-90 </a:t>
            </a:r>
            <a:r>
              <a:rPr lang="tr-TR" sz="2400" dirty="0" err="1" smtClean="0">
                <a:effectLst/>
              </a:rPr>
              <a:t>ını</a:t>
            </a:r>
            <a:r>
              <a:rPr lang="tr-TR" sz="2400" dirty="0" smtClean="0">
                <a:effectLst/>
              </a:rPr>
              <a:t> kolesterol taşları oluşturur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effectLst/>
              </a:rPr>
              <a:t>Batı toplumundaki insanların % 10 unda ve Amerikan yerlilerinin %70-90 </a:t>
            </a:r>
            <a:r>
              <a:rPr lang="tr-TR" sz="2400" dirty="0" err="1" smtClean="0">
                <a:effectLst/>
              </a:rPr>
              <a:t>ında</a:t>
            </a:r>
            <a:r>
              <a:rPr lang="tr-TR" sz="2400" dirty="0" smtClean="0">
                <a:effectLst/>
              </a:rPr>
              <a:t>  kolesterol taşı saptanmaktadır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229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588"/>
            <a:ext cx="2196852" cy="187846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/>
                <a:t>İÜ.Cerrahpaşa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pic>
        <p:nvPicPr>
          <p:cNvPr id="7" name="Picture 9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8072438" cy="6407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50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7" name="Picture 4" descr="http://radiographics.rsna.org/content/20/3/751/F29.large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03065" y="291865"/>
            <a:ext cx="7272808" cy="6331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51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/>
                <a:t>İÜ.Cerrahpaşa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pic>
        <p:nvPicPr>
          <p:cNvPr id="6" name="Picture 2" descr="https://encrypted-tbn0.gstatic.com/images?q=tbn:ANd9GcRxfm27szCv6Oj7pLfrlR8ZF5nohKWHOlPTnd3ayICJBQKZ9_mRTQ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7544" y="476672"/>
            <a:ext cx="8186785" cy="5976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52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7350" name="Picture 6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1" name="Text Box 7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7349" name="Line 9"/>
          <p:cNvSpPr>
            <a:spLocks noChangeShapeType="1"/>
          </p:cNvSpPr>
          <p:nvPr/>
        </p:nvSpPr>
        <p:spPr bwMode="auto">
          <a:xfrm flipH="1">
            <a:off x="1979613" y="1557338"/>
            <a:ext cx="647700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pic>
        <p:nvPicPr>
          <p:cNvPr id="18434" name="Picture 2" descr="http://api.ning.com/files/iyQUXste0Et6kpvfH224DOYGC8icb14uJJenKICkCFqKbRbbbaKNx*Gs8CdovTQYP73YrnCahWy54k3c-4nYOajvbJMJ5CTZ/EmphysematousCholecystitis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344816" cy="5899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267744" y="3068960"/>
            <a:ext cx="216917" cy="3600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53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85750"/>
            <a:ext cx="8229600" cy="100012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MRCP </a:t>
            </a:r>
            <a:r>
              <a:rPr lang="tr-TR" sz="2000" dirty="0" smtClean="0">
                <a:solidFill>
                  <a:srgbClr val="FFFF00"/>
                </a:solidFill>
              </a:rPr>
              <a:t>(</a:t>
            </a:r>
            <a:r>
              <a:rPr lang="tr-TR" sz="2000" dirty="0" err="1" smtClean="0">
                <a:solidFill>
                  <a:srgbClr val="FFFF00"/>
                </a:solidFill>
              </a:rPr>
              <a:t>Magnetic</a:t>
            </a:r>
            <a:r>
              <a:rPr lang="tr-TR" sz="2000" dirty="0" smtClean="0">
                <a:solidFill>
                  <a:srgbClr val="FFFF00"/>
                </a:solidFill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</a:rPr>
              <a:t>resonance</a:t>
            </a:r>
            <a:r>
              <a:rPr lang="tr-TR" sz="2000" dirty="0" smtClean="0">
                <a:solidFill>
                  <a:srgbClr val="FFFF00"/>
                </a:solidFill>
              </a:rPr>
              <a:t>  </a:t>
            </a:r>
            <a:r>
              <a:rPr lang="tr-TR" sz="2000" dirty="0" err="1" smtClean="0">
                <a:solidFill>
                  <a:srgbClr val="FFFF00"/>
                </a:solidFill>
              </a:rPr>
              <a:t>cholangiopancreatografi</a:t>
            </a:r>
            <a:r>
              <a:rPr lang="tr-TR" sz="20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785938"/>
            <a:ext cx="85725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Safra kesesi taşlarının teşhisinde başvurulacak </a:t>
            </a:r>
            <a:r>
              <a:rPr lang="tr-TR" sz="2000" dirty="0" err="1" smtClean="0"/>
              <a:t>primer</a:t>
            </a:r>
            <a:r>
              <a:rPr lang="tr-TR" sz="2000" dirty="0" smtClean="0"/>
              <a:t>  tanı yöntemi değildir.  Genellikle safra  yollarının,  özellikle koledoğun görüntülenmesi, taş ve darlıkların gösterilmesi amacıyla kullanılır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Bu  yöntemde  taşlar  BT veya US de olduğu gibi direkt olarak  değil  safra yollarındaki  dolum  defektleri  şeklinde  ve  koyu gölgeler  halinde  görülürler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Kısa  sürede  tamamlanabilmesi  ve radyasyon  içermemesi başlıca avantajlarıdır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/>
              <a:t>Koledok taşlarının  gösterilmesindeki  duyarlılık ve özgüllüğü %90-95 civarındadır. 3mm den  küçük  taşlarda  yöntemin duyarlığı %50 ye kadar düşebilmektedir</a:t>
            </a: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5939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59397" name="Line 7"/>
          <p:cNvSpPr>
            <a:spLocks noChangeShapeType="1"/>
          </p:cNvSpPr>
          <p:nvPr/>
        </p:nvSpPr>
        <p:spPr bwMode="auto">
          <a:xfrm>
            <a:off x="0" y="13573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54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user\Desktop\Yeni Klasör\Dahiliye hocalar 00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43125" y="214313"/>
            <a:ext cx="4786313" cy="638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25" y="285750"/>
            <a:ext cx="2157413" cy="100012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400" dirty="0" smtClean="0">
                <a:solidFill>
                  <a:srgbClr val="FFFF00"/>
                </a:solidFill>
              </a:rPr>
              <a:t>MRCP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55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ttp://tbn0.google.com/images?q=tbn:Jk9jHvzZlIssAM:http://www.mghradrounds.org/clientuploads/june_2004/mrcp_image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8000" contrast="10000"/>
          </a:blip>
          <a:srcRect/>
          <a:stretch>
            <a:fillRect/>
          </a:stretch>
        </p:blipFill>
        <p:spPr bwMode="auto">
          <a:xfrm>
            <a:off x="1071563" y="428625"/>
            <a:ext cx="7072312" cy="6051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3" name="TextBox 6"/>
          <p:cNvSpPr txBox="1">
            <a:spLocks noChangeArrowheads="1"/>
          </p:cNvSpPr>
          <p:nvPr/>
        </p:nvSpPr>
        <p:spPr bwMode="auto">
          <a:xfrm>
            <a:off x="2500313" y="3357563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Koledok</a:t>
            </a:r>
          </a:p>
        </p:txBody>
      </p:sp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3000375" y="4643438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Kalkül</a:t>
            </a:r>
          </a:p>
        </p:txBody>
      </p:sp>
      <p:sp>
        <p:nvSpPr>
          <p:cNvPr id="61445" name="TextBox 8"/>
          <p:cNvSpPr txBox="1">
            <a:spLocks noChangeArrowheads="1"/>
          </p:cNvSpPr>
          <p:nvPr/>
        </p:nvSpPr>
        <p:spPr bwMode="auto">
          <a:xfrm>
            <a:off x="6143625" y="4143375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/>
              <a:t>Duodenum</a:t>
            </a:r>
          </a:p>
        </p:txBody>
      </p:sp>
      <p:cxnSp>
        <p:nvCxnSpPr>
          <p:cNvPr id="61446" name="Straight Arrow Connector 10"/>
          <p:cNvCxnSpPr>
            <a:cxnSpLocks noChangeShapeType="1"/>
          </p:cNvCxnSpPr>
          <p:nvPr/>
        </p:nvCxnSpPr>
        <p:spPr bwMode="auto">
          <a:xfrm>
            <a:off x="4071938" y="4857750"/>
            <a:ext cx="428625" cy="214313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447" name="Straight Arrow Connector 12"/>
          <p:cNvCxnSpPr>
            <a:cxnSpLocks noChangeShapeType="1"/>
          </p:cNvCxnSpPr>
          <p:nvPr/>
        </p:nvCxnSpPr>
        <p:spPr bwMode="auto">
          <a:xfrm>
            <a:off x="3643313" y="3786188"/>
            <a:ext cx="857250" cy="500062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448" name="TextBox 14"/>
          <p:cNvSpPr txBox="1">
            <a:spLocks noChangeArrowheads="1"/>
          </p:cNvSpPr>
          <p:nvPr/>
        </p:nvSpPr>
        <p:spPr bwMode="auto">
          <a:xfrm>
            <a:off x="3000375" y="1285875"/>
            <a:ext cx="350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/>
              <a:t>Intrahepatik safra yolları</a:t>
            </a:r>
          </a:p>
        </p:txBody>
      </p:sp>
      <p:cxnSp>
        <p:nvCxnSpPr>
          <p:cNvPr id="61449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5929313" y="4429125"/>
            <a:ext cx="214312" cy="2444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56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57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0063"/>
            <a:ext cx="7786687" cy="5745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Ok Bağlayıcısı 4"/>
          <p:cNvCxnSpPr/>
          <p:nvPr/>
        </p:nvCxnSpPr>
        <p:spPr bwMode="auto">
          <a:xfrm flipH="1">
            <a:off x="3923928" y="2132856"/>
            <a:ext cx="21602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61091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" descr="http://www.endosonography.dk/images/FG34UXEUS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688" y="4102100"/>
            <a:ext cx="2286000" cy="142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67" name="Picture 12" descr="http://www.endosonography.dk/images/EUSPentax-bal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2000250"/>
            <a:ext cx="2357437" cy="148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68" name="Picture 14" descr="http://www.endosonography.dk/images/PentaxEUSskop.jpg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1708150"/>
            <a:ext cx="5275262" cy="4214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404664"/>
            <a:ext cx="82296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2800" b="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Endosonografi</a:t>
            </a:r>
            <a:r>
              <a:rPr lang="tr-TR" sz="2800" b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(EUS)</a:t>
            </a:r>
          </a:p>
        </p:txBody>
      </p:sp>
      <p:sp>
        <p:nvSpPr>
          <p:cNvPr id="62470" name="Line 7"/>
          <p:cNvSpPr>
            <a:spLocks noChangeShapeType="1"/>
          </p:cNvSpPr>
          <p:nvPr/>
        </p:nvSpPr>
        <p:spPr bwMode="auto">
          <a:xfrm>
            <a:off x="0" y="13573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cxnSp>
        <p:nvCxnSpPr>
          <p:cNvPr id="62471" name="Straight Arrow Connector 8"/>
          <p:cNvCxnSpPr>
            <a:cxnSpLocks noChangeShapeType="1"/>
          </p:cNvCxnSpPr>
          <p:nvPr/>
        </p:nvCxnSpPr>
        <p:spPr bwMode="auto">
          <a:xfrm flipV="1">
            <a:off x="1714500" y="3071813"/>
            <a:ext cx="4500563" cy="18573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2472" name="Straight Arrow Connector 10"/>
          <p:cNvCxnSpPr>
            <a:cxnSpLocks noChangeShapeType="1"/>
          </p:cNvCxnSpPr>
          <p:nvPr/>
        </p:nvCxnSpPr>
        <p:spPr bwMode="auto">
          <a:xfrm>
            <a:off x="1785938" y="5000625"/>
            <a:ext cx="4429125" cy="71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58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t0.gstatic.com/images?q=tbn:ANd9GcT-XHrXLrz7Ihk4OBiJWdLmjq8ZB52VVZmvVoTREGJutbCovLUs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468313"/>
            <a:ext cx="3960813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1" name="Picture 6" descr="http://t2.gstatic.com/images?q=tbn:ANd9GcSsJxG-m_VMHZF90eK2c3o_FPePyovi2J2SmrNSyvgPI2JoDIf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3357563"/>
            <a:ext cx="4032250" cy="303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2" name="Picture 12" descr="http://t1.gstatic.com/images?q=tbn:ANd9GcRsn45pgrECTyS_xlKh5oczKyctiIZouA7yfZp3z54pm612vxBKJ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460375"/>
            <a:ext cx="3976687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3284538"/>
            <a:ext cx="345281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900113" y="1052513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Kalkül</a:t>
            </a:r>
          </a:p>
        </p:txBody>
      </p:sp>
      <p:sp>
        <p:nvSpPr>
          <p:cNvPr id="63495" name="TextBox 5"/>
          <p:cNvSpPr txBox="1">
            <a:spLocks noChangeArrowheads="1"/>
          </p:cNvSpPr>
          <p:nvPr/>
        </p:nvSpPr>
        <p:spPr bwMode="auto">
          <a:xfrm>
            <a:off x="4859338" y="1700213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Koledok</a:t>
            </a:r>
          </a:p>
        </p:txBody>
      </p:sp>
      <p:sp>
        <p:nvSpPr>
          <p:cNvPr id="63496" name="TextBox 5"/>
          <p:cNvSpPr txBox="1">
            <a:spLocks noChangeArrowheads="1"/>
          </p:cNvSpPr>
          <p:nvPr/>
        </p:nvSpPr>
        <p:spPr bwMode="auto">
          <a:xfrm>
            <a:off x="6443663" y="14128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Kalkül</a:t>
            </a:r>
          </a:p>
        </p:txBody>
      </p:sp>
      <p:sp>
        <p:nvSpPr>
          <p:cNvPr id="63497" name="TextBox 5"/>
          <p:cNvSpPr txBox="1">
            <a:spLocks noChangeArrowheads="1"/>
          </p:cNvSpPr>
          <p:nvPr/>
        </p:nvSpPr>
        <p:spPr bwMode="auto">
          <a:xfrm>
            <a:off x="179388" y="5732463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Koledok</a:t>
            </a:r>
          </a:p>
        </p:txBody>
      </p:sp>
      <p:cxnSp>
        <p:nvCxnSpPr>
          <p:cNvPr id="15" name="14 Düz Bağlayıcı"/>
          <p:cNvCxnSpPr/>
          <p:nvPr/>
        </p:nvCxnSpPr>
        <p:spPr bwMode="auto">
          <a:xfrm flipV="1">
            <a:off x="611188" y="4797425"/>
            <a:ext cx="288925" cy="9350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499" name="TextBox 5"/>
          <p:cNvSpPr txBox="1">
            <a:spLocks noChangeArrowheads="1"/>
          </p:cNvSpPr>
          <p:nvPr/>
        </p:nvSpPr>
        <p:spPr bwMode="auto">
          <a:xfrm>
            <a:off x="2124075" y="2276475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b="0"/>
              <a:t>Safra kesesi</a:t>
            </a:r>
          </a:p>
        </p:txBody>
      </p:sp>
      <p:cxnSp>
        <p:nvCxnSpPr>
          <p:cNvPr id="18" name="17 Düz Bağlayıcı"/>
          <p:cNvCxnSpPr/>
          <p:nvPr/>
        </p:nvCxnSpPr>
        <p:spPr bwMode="auto">
          <a:xfrm>
            <a:off x="1547813" y="1484313"/>
            <a:ext cx="503237" cy="2159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501" name="TextBox 5"/>
          <p:cNvSpPr txBox="1">
            <a:spLocks noChangeArrowheads="1"/>
          </p:cNvSpPr>
          <p:nvPr/>
        </p:nvSpPr>
        <p:spPr bwMode="auto">
          <a:xfrm>
            <a:off x="179388" y="3357563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Kalkül</a:t>
            </a:r>
          </a:p>
        </p:txBody>
      </p:sp>
      <p:sp>
        <p:nvSpPr>
          <p:cNvPr id="63502" name="TextBox 5"/>
          <p:cNvSpPr txBox="1">
            <a:spLocks noChangeArrowheads="1"/>
          </p:cNvSpPr>
          <p:nvPr/>
        </p:nvSpPr>
        <p:spPr bwMode="auto">
          <a:xfrm>
            <a:off x="4643438" y="6092825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>
                <a:solidFill>
                  <a:srgbClr val="FFFF00"/>
                </a:solidFill>
              </a:rPr>
              <a:t>EUS</a:t>
            </a:r>
          </a:p>
        </p:txBody>
      </p: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59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  <a:effectLst/>
              </a:rPr>
              <a:t>Kolesterol taşı oluşumunda  risk faktörleri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880" y="1556792"/>
            <a:ext cx="8229600" cy="482453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>
                <a:effectLst/>
              </a:rPr>
              <a:t>Yaş (&gt;70)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>
                <a:effectLst/>
              </a:rPr>
              <a:t>Dişi cinsiyet (x 2-3)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err="1" smtClean="0">
                <a:effectLst/>
              </a:rPr>
              <a:t>Multiparite</a:t>
            </a: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err="1" smtClean="0">
                <a:effectLst/>
              </a:rPr>
              <a:t>Obezite</a:t>
            </a: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>
                <a:effectLst/>
              </a:rPr>
              <a:t>Hızlı kilo kaybı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err="1" smtClean="0">
                <a:effectLst/>
              </a:rPr>
              <a:t>Etnisite</a:t>
            </a:r>
            <a:r>
              <a:rPr lang="tr-TR" sz="2000" dirty="0" smtClean="0">
                <a:effectLst/>
              </a:rPr>
              <a:t>  							      </a:t>
            </a:r>
            <a:r>
              <a:rPr lang="tr-TR" sz="1600" dirty="0" smtClean="0">
                <a:effectLst/>
              </a:rPr>
              <a:t>(25  yaşındaki </a:t>
            </a:r>
            <a:r>
              <a:rPr lang="tr-TR" sz="1600" dirty="0" err="1" smtClean="0">
                <a:effectLst/>
              </a:rPr>
              <a:t>Pima</a:t>
            </a:r>
            <a:r>
              <a:rPr lang="tr-TR" sz="1600" dirty="0" smtClean="0">
                <a:effectLst/>
              </a:rPr>
              <a:t> </a:t>
            </a:r>
            <a:r>
              <a:rPr lang="tr-TR" sz="1600" dirty="0" err="1" smtClean="0">
                <a:effectLst/>
              </a:rPr>
              <a:t>indian</a:t>
            </a:r>
            <a:r>
              <a:rPr lang="tr-TR" sz="1600" dirty="0" smtClean="0">
                <a:effectLst/>
              </a:rPr>
              <a:t> kadınlarının %70 inde ve  50 yaş üzerindeki  </a:t>
            </a:r>
            <a:r>
              <a:rPr lang="tr-TR" sz="1600" dirty="0" err="1" smtClean="0">
                <a:effectLst/>
              </a:rPr>
              <a:t>iskandinav</a:t>
            </a:r>
            <a:r>
              <a:rPr lang="tr-TR" sz="1600" dirty="0" smtClean="0">
                <a:effectLst/>
              </a:rPr>
              <a:t> kadınların %50 sinde safra  taşı  bulunur)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>
                <a:effectLst/>
              </a:rPr>
              <a:t>Kronik safra kesesi </a:t>
            </a:r>
            <a:r>
              <a:rPr lang="tr-TR" sz="2000" dirty="0" err="1" smtClean="0">
                <a:effectLst/>
              </a:rPr>
              <a:t>stazı</a:t>
            </a: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err="1" smtClean="0">
                <a:effectLst/>
              </a:rPr>
              <a:t>Ceftriaxone</a:t>
            </a:r>
            <a:r>
              <a:rPr lang="tr-TR" sz="2000" dirty="0" smtClean="0">
                <a:effectLst/>
              </a:rPr>
              <a:t>, oral  </a:t>
            </a:r>
            <a:r>
              <a:rPr lang="tr-TR" sz="2000" dirty="0" err="1" smtClean="0">
                <a:effectLst/>
              </a:rPr>
              <a:t>kontraseptifler</a:t>
            </a:r>
            <a:r>
              <a:rPr lang="tr-TR" sz="2000" dirty="0" smtClean="0">
                <a:effectLst/>
              </a:rPr>
              <a:t>, </a:t>
            </a:r>
            <a:r>
              <a:rPr lang="tr-TR" sz="2000" dirty="0" err="1" smtClean="0">
                <a:effectLst/>
              </a:rPr>
              <a:t>octreotide</a:t>
            </a:r>
            <a:r>
              <a:rPr lang="tr-TR" sz="2000" dirty="0" smtClean="0">
                <a:effectLst/>
              </a:rPr>
              <a:t> ve </a:t>
            </a:r>
            <a:r>
              <a:rPr lang="tr-TR" sz="2000" dirty="0" err="1" smtClean="0">
                <a:effectLst/>
              </a:rPr>
              <a:t>cholestyramine</a:t>
            </a:r>
            <a:r>
              <a:rPr lang="tr-TR" sz="2000" dirty="0" smtClean="0">
                <a:effectLst/>
              </a:rPr>
              <a:t>  kullanımı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err="1" smtClean="0">
                <a:effectLst/>
              </a:rPr>
              <a:t>Hipertrigliseridemi</a:t>
            </a:r>
            <a:endParaRPr lang="tr-TR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000" dirty="0" smtClean="0">
                <a:effectLst/>
              </a:rPr>
              <a:t>Terminal </a:t>
            </a:r>
            <a:r>
              <a:rPr lang="tr-TR" sz="2000" dirty="0" err="1" smtClean="0">
                <a:effectLst/>
              </a:rPr>
              <a:t>ileum</a:t>
            </a:r>
            <a:r>
              <a:rPr lang="tr-TR" sz="2000" dirty="0" smtClean="0">
                <a:effectLst/>
              </a:rPr>
              <a:t>  hastalıkları                                                         </a:t>
            </a:r>
            <a:r>
              <a:rPr lang="tr-TR" sz="1600" dirty="0" smtClean="0">
                <a:effectLst/>
              </a:rPr>
              <a:t>(</a:t>
            </a:r>
            <a:r>
              <a:rPr lang="tr-TR" sz="1600" dirty="0" err="1" smtClean="0">
                <a:effectLst/>
              </a:rPr>
              <a:t>Crohn</a:t>
            </a:r>
            <a:r>
              <a:rPr lang="tr-TR" sz="1600" dirty="0" smtClean="0">
                <a:effectLst/>
              </a:rPr>
              <a:t> hastalığı,  &gt;80-100 cm terminal </a:t>
            </a:r>
            <a:r>
              <a:rPr lang="tr-TR" sz="1600" dirty="0" err="1" smtClean="0">
                <a:effectLst/>
              </a:rPr>
              <a:t>ileum</a:t>
            </a:r>
            <a:r>
              <a:rPr lang="tr-TR" sz="1600" dirty="0" smtClean="0">
                <a:effectLst/>
              </a:rPr>
              <a:t> rezeksiyonu)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effectLst/>
            </a:endParaRP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331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12763"/>
            <a:ext cx="7339012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Dikdörtgen 2"/>
          <p:cNvSpPr>
            <a:spLocks noChangeArrowheads="1"/>
          </p:cNvSpPr>
          <p:nvPr/>
        </p:nvSpPr>
        <p:spPr bwMode="auto">
          <a:xfrm>
            <a:off x="1392238" y="620713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tr-TR" altLang="tr-TR" sz="2800" b="0">
                <a:solidFill>
                  <a:srgbClr val="FFFF00"/>
                </a:solidFill>
              </a:rPr>
              <a:t>ERCP</a:t>
            </a:r>
            <a:endParaRPr lang="tr-TR" altLang="tr-TR" sz="2800" b="0"/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72709" name="Picture 5" descr="HM00260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tr-TR" sz="900" b="0"/>
                <a:t>İÜ.Cerrahpaşa Tıp Fakültesi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tr-TR" sz="900" b="0"/>
                <a:t>Gastroenteroloji Bilim Dalı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305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14313"/>
            <a:ext cx="8229600" cy="66675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600" dirty="0" smtClean="0">
                <a:solidFill>
                  <a:srgbClr val="FFFF00"/>
                </a:solidFill>
                <a:effectLst/>
              </a:rPr>
              <a:t>ERCP 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(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Endoscopic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retrograde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  <a:effectLst/>
              </a:rPr>
              <a:t>cholangiopancreatografi</a:t>
            </a:r>
            <a:r>
              <a:rPr lang="tr-TR" sz="2000" dirty="0" smtClean="0">
                <a:solidFill>
                  <a:srgbClr val="FFFF00"/>
                </a:solidFill>
                <a:effectLst/>
              </a:rPr>
              <a:t>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14438"/>
            <a:ext cx="8229600" cy="5383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Safra kesesi taşlarının teşhisinde başvurulacak </a:t>
            </a:r>
            <a:r>
              <a:rPr lang="tr-TR" sz="2400" dirty="0" err="1" smtClean="0"/>
              <a:t>primer</a:t>
            </a:r>
            <a:r>
              <a:rPr lang="tr-TR" sz="2400" dirty="0" smtClean="0"/>
              <a:t> tanı yöntemi değildir. ERCP hem kesin teşhis hem de tedavi imkanı sağlaması bakımından, </a:t>
            </a:r>
            <a:r>
              <a:rPr lang="tr-TR" sz="2400" dirty="0" smtClean="0">
                <a:solidFill>
                  <a:srgbClr val="FFFF00"/>
                </a:solidFill>
              </a:rPr>
              <a:t>koledok taşlarının tedavisinde (!!) </a:t>
            </a:r>
            <a:r>
              <a:rPr lang="tr-TR" sz="2400" dirty="0" smtClean="0"/>
              <a:t>seçilecek yöntem olmalıdır.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US normal olduğu halde </a:t>
            </a:r>
            <a:r>
              <a:rPr lang="tr-TR" sz="2400" dirty="0" err="1" smtClean="0"/>
              <a:t>biliyer</a:t>
            </a:r>
            <a:r>
              <a:rPr lang="tr-TR" sz="2400" dirty="0" smtClean="0"/>
              <a:t> ağrı nedeniyle ERCP yapılan hastaların karaciğer enzim yüksekliği olanlarında </a:t>
            </a:r>
            <a:r>
              <a:rPr lang="tr-TR" sz="2000" dirty="0" smtClean="0"/>
              <a:t>(ALT, AST, AF, GGT</a:t>
            </a:r>
            <a:r>
              <a:rPr lang="tr-TR" sz="2400" dirty="0" smtClean="0"/>
              <a:t>) %75 oranında koledok taşı saptanırken enzim yüksekliği olmayanların  ancak %5-10 da koledokta taş görülür. Tanıda EUS yardımcı olabilir.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64519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64517" name="Line 7"/>
          <p:cNvSpPr>
            <a:spLocks noChangeShapeType="1"/>
          </p:cNvSpPr>
          <p:nvPr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64518" name="7 Dikdörtgen"/>
          <p:cNvSpPr>
            <a:spLocks noChangeArrowheads="1"/>
          </p:cNvSpPr>
          <p:nvPr/>
        </p:nvSpPr>
        <p:spPr bwMode="auto">
          <a:xfrm>
            <a:off x="395536" y="3717032"/>
            <a:ext cx="8207375" cy="2304256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61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5"/>
          <p:cNvSpPr>
            <a:spLocks noChangeShapeType="1"/>
          </p:cNvSpPr>
          <p:nvPr/>
        </p:nvSpPr>
        <p:spPr bwMode="auto">
          <a:xfrm flipH="1">
            <a:off x="4427538" y="1916113"/>
            <a:ext cx="649287" cy="288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66563" name="Group 6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66572" name="Picture 7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3" name="Text Box 8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pic>
        <p:nvPicPr>
          <p:cNvPr id="6656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42875"/>
            <a:ext cx="5291137" cy="63309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6565" name="TextBox 8"/>
          <p:cNvSpPr txBox="1">
            <a:spLocks noChangeArrowheads="1"/>
          </p:cNvSpPr>
          <p:nvPr/>
        </p:nvSpPr>
        <p:spPr bwMode="auto">
          <a:xfrm>
            <a:off x="1835150" y="5589588"/>
            <a:ext cx="1500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0">
                <a:solidFill>
                  <a:srgbClr val="FFFF00"/>
                </a:solidFill>
              </a:rPr>
              <a:t>ERCP</a:t>
            </a:r>
          </a:p>
        </p:txBody>
      </p:sp>
      <p:sp>
        <p:nvSpPr>
          <p:cNvPr id="66566" name="TextBox 9"/>
          <p:cNvSpPr txBox="1">
            <a:spLocks noChangeArrowheads="1"/>
          </p:cNvSpPr>
          <p:nvPr/>
        </p:nvSpPr>
        <p:spPr bwMode="auto">
          <a:xfrm>
            <a:off x="2071688" y="2428875"/>
            <a:ext cx="150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/>
              <a:t>Koledok</a:t>
            </a:r>
          </a:p>
        </p:txBody>
      </p:sp>
      <p:sp>
        <p:nvSpPr>
          <p:cNvPr id="66567" name="TextBox 10"/>
          <p:cNvSpPr txBox="1">
            <a:spLocks noChangeArrowheads="1"/>
          </p:cNvSpPr>
          <p:nvPr/>
        </p:nvSpPr>
        <p:spPr bwMode="auto">
          <a:xfrm>
            <a:off x="4500563" y="1428750"/>
            <a:ext cx="1500187" cy="338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600"/>
              <a:t>Kalküller</a:t>
            </a:r>
          </a:p>
        </p:txBody>
      </p:sp>
      <p:cxnSp>
        <p:nvCxnSpPr>
          <p:cNvPr id="66568" name="Straight Arrow Connector 12"/>
          <p:cNvCxnSpPr>
            <a:cxnSpLocks noChangeShapeType="1"/>
          </p:cNvCxnSpPr>
          <p:nvPr/>
        </p:nvCxnSpPr>
        <p:spPr bwMode="auto">
          <a:xfrm>
            <a:off x="3143250" y="2786063"/>
            <a:ext cx="1143000" cy="642937"/>
          </a:xfrm>
          <a:prstGeom prst="straightConnector1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66569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4429125" y="1785938"/>
            <a:ext cx="285750" cy="142875"/>
          </a:xfrm>
          <a:prstGeom prst="straightConnector1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66570" name="TextBox 16"/>
          <p:cNvSpPr txBox="1">
            <a:spLocks noChangeArrowheads="1"/>
          </p:cNvSpPr>
          <p:nvPr/>
        </p:nvSpPr>
        <p:spPr bwMode="auto">
          <a:xfrm rot="-3095441">
            <a:off x="4436269" y="2658269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>
                <a:solidFill>
                  <a:srgbClr val="000000"/>
                </a:solidFill>
              </a:rPr>
              <a:t>Duodenoskop</a:t>
            </a:r>
          </a:p>
        </p:txBody>
      </p:sp>
      <p:cxnSp>
        <p:nvCxnSpPr>
          <p:cNvPr id="14" name="13 Düz Ok Bağlayıcısı"/>
          <p:cNvCxnSpPr/>
          <p:nvPr/>
        </p:nvCxnSpPr>
        <p:spPr bwMode="auto">
          <a:xfrm flipH="1">
            <a:off x="4572000" y="1855788"/>
            <a:ext cx="750888" cy="3492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1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62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63550"/>
            <a:ext cx="4033837" cy="586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49263"/>
            <a:ext cx="4032250" cy="587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732" name="Group 5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73741" name="Picture 6" descr="HM00260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2" name="Text Box 7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tr-TR" sz="900" b="0"/>
                <a:t>İÜ.Cerrahpaşa Tıp Fakültesi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r-TR" altLang="tr-TR" sz="900" b="0"/>
                <a:t>Gastroenteroloji Bilim Dalı</a:t>
              </a:r>
            </a:p>
          </p:txBody>
        </p:sp>
      </p:grpSp>
      <p:sp>
        <p:nvSpPr>
          <p:cNvPr id="73733" name="TextBox 9"/>
          <p:cNvSpPr txBox="1">
            <a:spLocks noChangeArrowheads="1"/>
          </p:cNvSpPr>
          <p:nvPr/>
        </p:nvSpPr>
        <p:spPr bwMode="auto">
          <a:xfrm>
            <a:off x="7462838" y="2714625"/>
            <a:ext cx="1500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/>
              <a:t>Koledok</a:t>
            </a:r>
          </a:p>
        </p:txBody>
      </p:sp>
      <p:sp>
        <p:nvSpPr>
          <p:cNvPr id="73734" name="TextBox 10"/>
          <p:cNvSpPr txBox="1">
            <a:spLocks noChangeArrowheads="1"/>
          </p:cNvSpPr>
          <p:nvPr/>
        </p:nvSpPr>
        <p:spPr bwMode="auto">
          <a:xfrm>
            <a:off x="2987675" y="2349500"/>
            <a:ext cx="1500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/>
              <a:t>Koledokta kalküller</a:t>
            </a:r>
          </a:p>
        </p:txBody>
      </p:sp>
      <p:cxnSp>
        <p:nvCxnSpPr>
          <p:cNvPr id="9" name="Straight Arrow Connector 12"/>
          <p:cNvCxnSpPr>
            <a:cxnSpLocks noChangeShapeType="1"/>
          </p:cNvCxnSpPr>
          <p:nvPr/>
        </p:nvCxnSpPr>
        <p:spPr bwMode="auto">
          <a:xfrm flipH="1">
            <a:off x="7524750" y="3068638"/>
            <a:ext cx="584200" cy="427037"/>
          </a:xfrm>
          <a:prstGeom prst="straightConnector1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14"/>
          <p:cNvCxnSpPr>
            <a:cxnSpLocks noChangeShapeType="1"/>
          </p:cNvCxnSpPr>
          <p:nvPr/>
        </p:nvCxnSpPr>
        <p:spPr bwMode="auto">
          <a:xfrm>
            <a:off x="5148263" y="3860800"/>
            <a:ext cx="217487" cy="431800"/>
          </a:xfrm>
          <a:prstGeom prst="straightConnector1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73737" name="TextBox 16"/>
          <p:cNvSpPr txBox="1">
            <a:spLocks noChangeArrowheads="1"/>
          </p:cNvSpPr>
          <p:nvPr/>
        </p:nvSpPr>
        <p:spPr bwMode="auto">
          <a:xfrm rot="-2828208">
            <a:off x="2778919" y="4015582"/>
            <a:ext cx="185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600" b="0"/>
              <a:t>Duodenoskop</a:t>
            </a:r>
          </a:p>
        </p:txBody>
      </p:sp>
      <p:cxnSp>
        <p:nvCxnSpPr>
          <p:cNvPr id="12" name="11 Düz Ok Bağlayıcısı"/>
          <p:cNvCxnSpPr/>
          <p:nvPr/>
        </p:nvCxnSpPr>
        <p:spPr bwMode="auto">
          <a:xfrm flipH="1">
            <a:off x="2843213" y="2852738"/>
            <a:ext cx="433387" cy="3492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739" name="TextBox 10"/>
          <p:cNvSpPr txBox="1">
            <a:spLocks noChangeArrowheads="1"/>
          </p:cNvSpPr>
          <p:nvPr/>
        </p:nvSpPr>
        <p:spPr bwMode="auto">
          <a:xfrm>
            <a:off x="4656138" y="3398838"/>
            <a:ext cx="1500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200"/>
              <a:t>Safra kesesinde kalküller</a:t>
            </a:r>
          </a:p>
        </p:txBody>
      </p:sp>
      <p:sp>
        <p:nvSpPr>
          <p:cNvPr id="73740" name="TextBox 8"/>
          <p:cNvSpPr txBox="1">
            <a:spLocks noChangeArrowheads="1"/>
          </p:cNvSpPr>
          <p:nvPr/>
        </p:nvSpPr>
        <p:spPr bwMode="auto">
          <a:xfrm>
            <a:off x="179388" y="549275"/>
            <a:ext cx="1500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0"/>
              <a:t>ERCP</a:t>
            </a:r>
          </a:p>
        </p:txBody>
      </p:sp>
    </p:spTree>
    <p:extLst>
      <p:ext uri="{BB962C8B-B14F-4D97-AF65-F5344CB8AC3E}">
        <p14:creationId xmlns:p14="http://schemas.microsoft.com/office/powerpoint/2010/main" val="2115913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4933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Ayırıcı  tanı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988840"/>
            <a:ext cx="6696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Piyelonefrit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Akut </a:t>
            </a:r>
            <a:r>
              <a:rPr lang="tr-TR" sz="2400" dirty="0" err="1" smtClean="0"/>
              <a:t>pankreatit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Retrokolik</a:t>
            </a:r>
            <a:r>
              <a:rPr lang="tr-TR" sz="2400" dirty="0" smtClean="0"/>
              <a:t> yerleşimli </a:t>
            </a:r>
            <a:r>
              <a:rPr lang="tr-TR" sz="2400" dirty="0" err="1" smtClean="0"/>
              <a:t>appendisit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Peptik</a:t>
            </a:r>
            <a:r>
              <a:rPr lang="tr-TR" sz="2400" dirty="0" smtClean="0"/>
              <a:t> ülser </a:t>
            </a:r>
            <a:r>
              <a:rPr lang="tr-TR" sz="2400" dirty="0" err="1" smtClean="0"/>
              <a:t>perforasyonu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Plörezi</a:t>
            </a:r>
            <a:r>
              <a:rPr lang="tr-TR" sz="2400" dirty="0" smtClean="0"/>
              <a:t>, bazal </a:t>
            </a:r>
            <a:r>
              <a:rPr lang="tr-TR" sz="2400" dirty="0" err="1" smtClean="0"/>
              <a:t>pnömoni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Perihepatit</a:t>
            </a:r>
            <a:r>
              <a:rPr lang="tr-TR" sz="2400" dirty="0" smtClean="0"/>
              <a:t>  </a:t>
            </a:r>
            <a:r>
              <a:rPr lang="tr-TR" sz="2400" dirty="0" smtClean="0">
                <a:solidFill>
                  <a:srgbClr val="FFFF00"/>
                </a:solidFill>
              </a:rPr>
              <a:t>(</a:t>
            </a:r>
            <a:r>
              <a:rPr lang="tr-TR" sz="2400" dirty="0" err="1" smtClean="0">
                <a:solidFill>
                  <a:srgbClr val="FFFF00"/>
                </a:solidFill>
              </a:rPr>
              <a:t>Fitz</a:t>
            </a:r>
            <a:r>
              <a:rPr lang="tr-TR" sz="2400" dirty="0" smtClean="0">
                <a:solidFill>
                  <a:srgbClr val="FFFF00"/>
                </a:solidFill>
              </a:rPr>
              <a:t>-</a:t>
            </a:r>
            <a:r>
              <a:rPr lang="tr-TR" sz="2400" dirty="0" err="1" smtClean="0">
                <a:solidFill>
                  <a:srgbClr val="FFFF00"/>
                </a:solidFill>
              </a:rPr>
              <a:t>Hugh</a:t>
            </a:r>
            <a:r>
              <a:rPr lang="tr-TR" sz="2400" dirty="0" smtClean="0">
                <a:solidFill>
                  <a:srgbClr val="FFFF00"/>
                </a:solidFill>
              </a:rPr>
              <a:t>-</a:t>
            </a:r>
            <a:r>
              <a:rPr lang="tr-TR" sz="2400" dirty="0" err="1" smtClean="0">
                <a:solidFill>
                  <a:srgbClr val="FFFF00"/>
                </a:solidFill>
              </a:rPr>
              <a:t>Curtis</a:t>
            </a:r>
            <a:r>
              <a:rPr lang="tr-TR" sz="2400" dirty="0" smtClean="0">
                <a:solidFill>
                  <a:srgbClr val="FFFF00"/>
                </a:solidFill>
              </a:rPr>
              <a:t> sendromu)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Oddi</a:t>
            </a:r>
            <a:r>
              <a:rPr lang="tr-TR" sz="2400" dirty="0" smtClean="0"/>
              <a:t> </a:t>
            </a:r>
            <a:r>
              <a:rPr lang="tr-TR" sz="2400" dirty="0" err="1" smtClean="0"/>
              <a:t>sfinkteri</a:t>
            </a:r>
            <a:r>
              <a:rPr lang="tr-TR" sz="2400" dirty="0" smtClean="0"/>
              <a:t> </a:t>
            </a:r>
            <a:r>
              <a:rPr lang="tr-TR" sz="2400" dirty="0" err="1" smtClean="0"/>
              <a:t>disfonksiyonu</a:t>
            </a:r>
            <a:r>
              <a:rPr lang="tr-TR" sz="2400" dirty="0" smtClean="0"/>
              <a:t> </a:t>
            </a:r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68614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5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68613" name="Line 7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64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Safra taşlarının tedavisi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Tesadüfen saptanan </a:t>
            </a:r>
            <a:r>
              <a:rPr lang="tr-TR" sz="2400" dirty="0" err="1" smtClean="0"/>
              <a:t>asemptomatik</a:t>
            </a:r>
            <a:r>
              <a:rPr lang="tr-TR" sz="2400" dirty="0" smtClean="0"/>
              <a:t> safra kesesi taşlarında medikal tedavi veya </a:t>
            </a:r>
            <a:r>
              <a:rPr lang="tr-TR" sz="2400" dirty="0" err="1" smtClean="0"/>
              <a:t>profilaktik</a:t>
            </a:r>
            <a:r>
              <a:rPr lang="tr-TR" sz="2400" dirty="0" smtClean="0"/>
              <a:t> </a:t>
            </a:r>
            <a:r>
              <a:rPr lang="tr-TR" sz="2400" dirty="0" err="1" smtClean="0"/>
              <a:t>kolesistektomi</a:t>
            </a:r>
            <a:r>
              <a:rPr lang="tr-TR" sz="2400" dirty="0" smtClean="0"/>
              <a:t>   </a:t>
            </a:r>
            <a:r>
              <a:rPr lang="tr-TR" sz="2400" dirty="0" err="1" smtClean="0"/>
              <a:t>endikasyonları</a:t>
            </a:r>
            <a:r>
              <a:rPr lang="tr-TR" sz="2400" dirty="0" smtClean="0"/>
              <a:t>:</a:t>
            </a:r>
          </a:p>
          <a:p>
            <a:pPr eaLnBrk="1" hangingPunct="1">
              <a:buFontTx/>
              <a:buNone/>
              <a:defRPr/>
            </a:pPr>
            <a:endParaRPr lang="tr-TR" sz="2800" dirty="0" smtClean="0"/>
          </a:p>
          <a:p>
            <a:pPr eaLnBrk="1" hangingPunct="1">
              <a:buFontTx/>
              <a:buNone/>
              <a:defRPr/>
            </a:pPr>
            <a:r>
              <a:rPr lang="tr-TR" sz="2800" dirty="0" smtClean="0"/>
              <a:t>        	- </a:t>
            </a:r>
            <a:r>
              <a:rPr lang="tr-TR" sz="2400" dirty="0" smtClean="0"/>
              <a:t>Porselen safra kesesi 				        	- Safra kesesinde  polip (&gt;10mm)		        	             	- </a:t>
            </a:r>
            <a:r>
              <a:rPr lang="tr-TR" sz="2400" dirty="0" err="1" smtClean="0"/>
              <a:t>Salmonella</a:t>
            </a:r>
            <a:r>
              <a:rPr lang="tr-TR" sz="2400" dirty="0" smtClean="0"/>
              <a:t> taşıyıcılığı					- </a:t>
            </a:r>
            <a:r>
              <a:rPr lang="tr-TR" sz="2400" dirty="0" err="1" smtClean="0"/>
              <a:t>Diabetes</a:t>
            </a:r>
            <a:r>
              <a:rPr lang="tr-TR" sz="2400" dirty="0" smtClean="0"/>
              <a:t> </a:t>
            </a:r>
            <a:r>
              <a:rPr lang="tr-TR" sz="2400" dirty="0" err="1" smtClean="0"/>
              <a:t>mellitus</a:t>
            </a:r>
            <a:r>
              <a:rPr lang="tr-TR" sz="2400" dirty="0" smtClean="0"/>
              <a:t>					             	- Orak hücreli anemi	</a:t>
            </a:r>
            <a:r>
              <a:rPr lang="tr-TR" sz="2800" dirty="0" smtClean="0"/>
              <a:t>			</a:t>
            </a:r>
          </a:p>
          <a:p>
            <a:pPr eaLnBrk="1" hangingPunct="1">
              <a:defRPr/>
            </a:pPr>
            <a:endParaRPr lang="tr-TR" sz="24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4102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65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02545" y="68240"/>
            <a:ext cx="4176464" cy="70802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Akut </a:t>
            </a:r>
            <a:r>
              <a:rPr lang="tr-TR" sz="2800" dirty="0" err="1" smtClean="0">
                <a:solidFill>
                  <a:srgbClr val="FFFF00"/>
                </a:solidFill>
              </a:rPr>
              <a:t>kolesistitte</a:t>
            </a:r>
            <a:r>
              <a:rPr lang="tr-TR" sz="2800" dirty="0" smtClean="0">
                <a:solidFill>
                  <a:srgbClr val="FFFF00"/>
                </a:solidFill>
              </a:rPr>
              <a:t> tedavi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093812"/>
            <a:ext cx="8362950" cy="5143500"/>
          </a:xfrm>
        </p:spPr>
        <p:txBody>
          <a:bodyPr/>
          <a:lstStyle/>
          <a:p>
            <a:pPr eaLnBrk="1" hangingPunct="1"/>
            <a:r>
              <a:rPr lang="tr-TR" sz="2400" dirty="0" smtClean="0">
                <a:solidFill>
                  <a:srgbClr val="FFFF00"/>
                </a:solidFill>
                <a:effectLst/>
              </a:rPr>
              <a:t>Destekleyici tedavi: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solidFill>
                  <a:srgbClr val="FFFF00"/>
                </a:solidFill>
                <a:effectLst/>
              </a:rPr>
              <a:t>    </a:t>
            </a:r>
            <a:r>
              <a:rPr lang="tr-TR" sz="2400" dirty="0" smtClean="0">
                <a:effectLst/>
              </a:rPr>
              <a:t>- Oral gıda alımının kısıtlanması veya kesilmesi                 - Damar yolu açılması ve uygun </a:t>
            </a:r>
            <a:r>
              <a:rPr lang="tr-TR" sz="2400" dirty="0" err="1" smtClean="0">
                <a:effectLst/>
              </a:rPr>
              <a:t>parenteral</a:t>
            </a:r>
            <a:r>
              <a:rPr lang="tr-TR" sz="2400" dirty="0" smtClean="0">
                <a:effectLst/>
              </a:rPr>
              <a:t> sıvı tedavisine başlanması 			                                        - Gerektiğinde                                                   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effectLst/>
              </a:rPr>
              <a:t>             Analjezik </a:t>
            </a:r>
            <a:r>
              <a:rPr lang="tr-TR" sz="2000" dirty="0" smtClean="0">
                <a:effectLst/>
              </a:rPr>
              <a:t>(NSAEİ, </a:t>
            </a:r>
            <a:r>
              <a:rPr lang="tr-TR" sz="2000" dirty="0" err="1" smtClean="0">
                <a:effectLst/>
              </a:rPr>
              <a:t>meperidine</a:t>
            </a:r>
            <a:r>
              <a:rPr lang="tr-TR" sz="2000" dirty="0" smtClean="0">
                <a:effectLst/>
              </a:rPr>
              <a:t>) 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effectLst/>
              </a:rPr>
              <a:t>             </a:t>
            </a:r>
            <a:r>
              <a:rPr lang="tr-TR" sz="2400" dirty="0" err="1" smtClean="0">
                <a:effectLst/>
              </a:rPr>
              <a:t>Spazmolitik</a:t>
            </a:r>
            <a:r>
              <a:rPr lang="tr-TR" sz="2400" dirty="0" smtClean="0">
                <a:effectLst/>
              </a:rPr>
              <a:t>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antikolinerjik</a:t>
            </a:r>
            <a:r>
              <a:rPr lang="tr-TR" sz="2000" dirty="0" smtClean="0">
                <a:effectLst/>
              </a:rPr>
              <a:t> ajanlar)  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effectLst/>
              </a:rPr>
              <a:t>             </a:t>
            </a:r>
            <a:r>
              <a:rPr lang="tr-TR" sz="2400" dirty="0" err="1" smtClean="0">
                <a:effectLst/>
              </a:rPr>
              <a:t>Antiemetik</a:t>
            </a:r>
            <a:r>
              <a:rPr lang="tr-TR" sz="2400" dirty="0" smtClean="0">
                <a:effectLst/>
              </a:rPr>
              <a:t>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Metoclopramide</a:t>
            </a:r>
            <a:r>
              <a:rPr lang="tr-TR" sz="2000" dirty="0" smtClean="0">
                <a:effectLst/>
              </a:rPr>
              <a:t>, </a:t>
            </a:r>
            <a:r>
              <a:rPr lang="tr-TR" sz="2000" dirty="0" err="1" smtClean="0">
                <a:effectLst/>
              </a:rPr>
              <a:t>domperidone</a:t>
            </a:r>
            <a:r>
              <a:rPr lang="tr-TR" sz="2000" dirty="0" smtClean="0">
                <a:effectLst/>
              </a:rPr>
              <a:t>)      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effectLst/>
              </a:rPr>
              <a:t>    -Antibiyotik tedavisi                                             </a:t>
            </a:r>
            <a:r>
              <a:rPr lang="tr-TR" sz="2000" dirty="0" smtClean="0">
                <a:effectLst/>
              </a:rPr>
              <a:t>(Kinolonlar veya Sefalosporinler)</a:t>
            </a:r>
          </a:p>
          <a:p>
            <a:pPr eaLnBrk="1" hangingPunct="1"/>
            <a:endParaRPr lang="tr-TR" sz="2400" dirty="0" smtClean="0">
              <a:solidFill>
                <a:srgbClr val="FFFF00"/>
              </a:solidFill>
              <a:effectLst/>
            </a:endParaRPr>
          </a:p>
          <a:p>
            <a:pPr eaLnBrk="1" hangingPunct="1"/>
            <a:r>
              <a:rPr lang="tr-TR" sz="2400" dirty="0" err="1" smtClean="0">
                <a:solidFill>
                  <a:srgbClr val="FFFF00"/>
                </a:solidFill>
                <a:effectLst/>
              </a:rPr>
              <a:t>Kolesistektomi</a:t>
            </a:r>
            <a:r>
              <a:rPr lang="tr-TR" sz="2400" dirty="0" smtClean="0">
                <a:solidFill>
                  <a:srgbClr val="FFFF00"/>
                </a:solidFill>
                <a:effectLst/>
              </a:rPr>
              <a:t> </a:t>
            </a:r>
            <a:r>
              <a:rPr lang="tr-TR" sz="2000" dirty="0" smtClean="0">
                <a:effectLst/>
              </a:rPr>
              <a:t>(</a:t>
            </a:r>
            <a:r>
              <a:rPr lang="tr-TR" sz="2000" dirty="0" err="1" smtClean="0">
                <a:effectLst/>
              </a:rPr>
              <a:t>Laparoskopik</a:t>
            </a:r>
            <a:r>
              <a:rPr lang="tr-TR" sz="2000" dirty="0" smtClean="0">
                <a:effectLst/>
              </a:rPr>
              <a:t>)	</a:t>
            </a:r>
          </a:p>
          <a:p>
            <a:pPr eaLnBrk="1" hangingPunct="1">
              <a:buFontTx/>
              <a:buNone/>
            </a:pPr>
            <a:r>
              <a:rPr lang="tr-TR" sz="2400" dirty="0" smtClean="0">
                <a:solidFill>
                  <a:srgbClr val="FFFF00"/>
                </a:solidFill>
                <a:effectLst/>
              </a:rPr>
              <a:t>                                 </a:t>
            </a: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5126" name="Picture 4" descr="PE03687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9033" y="44624"/>
            <a:ext cx="1234967" cy="8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4.bp.blogspot.com/-M7RCUMq0Si8/T2C6y7hcdWI/AAAAAAAAAx4/lbje8-evKOI/s200/gallbladder+open+cholecystectom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56176" y="4653136"/>
            <a:ext cx="2780200" cy="20368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2956A-ECF6-4B5C-8CEF-AC788D737504}" type="slidenum">
              <a:rPr lang="tr-TR" smtClean="0"/>
              <a:pPr>
                <a:defRPr/>
              </a:pPr>
              <a:t>66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Safra kesesi taşlarının medikal tedavisi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714500"/>
            <a:ext cx="8229600" cy="3744913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Oral safra asidi tedavisi  (UDCA)</a:t>
            </a:r>
          </a:p>
          <a:p>
            <a:pPr eaLnBrk="1" hangingPunct="1">
              <a:defRPr/>
            </a:pPr>
            <a:endParaRPr lang="tr-TR" sz="2400" dirty="0" smtClean="0"/>
          </a:p>
          <a:p>
            <a:pPr eaLnBrk="1" hangingPunct="1">
              <a:defRPr/>
            </a:pPr>
            <a:r>
              <a:rPr lang="tr-TR" sz="2400" dirty="0" smtClean="0"/>
              <a:t>ECSWL (</a:t>
            </a:r>
            <a:r>
              <a:rPr lang="tr-TR" sz="2400" dirty="0" err="1" smtClean="0"/>
              <a:t>Extracorpereal</a:t>
            </a:r>
            <a:r>
              <a:rPr lang="tr-TR" sz="2400" dirty="0" smtClean="0"/>
              <a:t> </a:t>
            </a:r>
            <a:r>
              <a:rPr lang="tr-TR" sz="2400" dirty="0" err="1" smtClean="0"/>
              <a:t>shoch</a:t>
            </a:r>
            <a:r>
              <a:rPr lang="tr-TR" sz="2400" dirty="0" smtClean="0"/>
              <a:t> </a:t>
            </a:r>
            <a:r>
              <a:rPr lang="tr-TR" sz="2400" dirty="0" err="1" smtClean="0"/>
              <a:t>wave</a:t>
            </a:r>
            <a:r>
              <a:rPr lang="tr-TR" sz="2400" dirty="0" smtClean="0"/>
              <a:t> </a:t>
            </a:r>
            <a:r>
              <a:rPr lang="tr-TR" sz="2400" dirty="0" err="1" smtClean="0"/>
              <a:t>lithotripsy</a:t>
            </a:r>
            <a:r>
              <a:rPr lang="tr-TR" sz="2400" dirty="0" smtClean="0"/>
              <a:t>)</a:t>
            </a:r>
          </a:p>
          <a:p>
            <a:pPr eaLnBrk="1" hangingPunct="1">
              <a:buNone/>
              <a:defRPr/>
            </a:pPr>
            <a:r>
              <a:rPr lang="tr-TR" sz="2400" dirty="0" smtClean="0"/>
              <a:t>    </a:t>
            </a:r>
            <a:r>
              <a:rPr lang="tr-TR" sz="2000" dirty="0" smtClean="0"/>
              <a:t>Taş kırma</a:t>
            </a:r>
          </a:p>
          <a:p>
            <a:pPr eaLnBrk="1" hangingPunct="1">
              <a:defRPr/>
            </a:pPr>
            <a:endParaRPr lang="tr-TR" sz="2400" dirty="0" smtClean="0"/>
          </a:p>
          <a:p>
            <a:pPr eaLnBrk="1" hangingPunct="1">
              <a:defRPr/>
            </a:pPr>
            <a:r>
              <a:rPr lang="tr-TR" sz="2400" dirty="0" smtClean="0"/>
              <a:t>RCD </a:t>
            </a:r>
            <a:r>
              <a:rPr lang="tr-TR" sz="1800" dirty="0" smtClean="0"/>
              <a:t>(</a:t>
            </a:r>
            <a:r>
              <a:rPr lang="tr-TR" sz="1800" dirty="0" err="1" smtClean="0"/>
              <a:t>Rapid</a:t>
            </a:r>
            <a:r>
              <a:rPr lang="tr-TR" sz="1800" dirty="0" smtClean="0"/>
              <a:t> </a:t>
            </a:r>
            <a:r>
              <a:rPr lang="tr-TR" sz="1800" dirty="0" err="1" smtClean="0"/>
              <a:t>contact</a:t>
            </a:r>
            <a:r>
              <a:rPr lang="tr-TR" sz="1800" dirty="0" smtClean="0"/>
              <a:t> </a:t>
            </a:r>
            <a:r>
              <a:rPr lang="tr-TR" sz="1800" dirty="0" err="1" smtClean="0"/>
              <a:t>dissolution</a:t>
            </a:r>
            <a:r>
              <a:rPr lang="tr-TR" sz="1800" dirty="0" smtClean="0"/>
              <a:t>,  </a:t>
            </a:r>
            <a:r>
              <a:rPr lang="tr-TR" sz="1800" dirty="0" err="1" smtClean="0"/>
              <a:t>solventle</a:t>
            </a:r>
            <a:r>
              <a:rPr lang="tr-TR" sz="1800" dirty="0" smtClean="0"/>
              <a:t> eritme)</a:t>
            </a:r>
          </a:p>
          <a:p>
            <a:pPr eaLnBrk="1" hangingPunct="1">
              <a:buFontTx/>
              <a:buNone/>
              <a:defRPr/>
            </a:pPr>
            <a:r>
              <a:rPr lang="tr-TR" sz="2400" dirty="0" smtClean="0"/>
              <a:t>    </a:t>
            </a:r>
            <a:r>
              <a:rPr lang="tr-TR" sz="2000" dirty="0" err="1" smtClean="0"/>
              <a:t>Perkütan</a:t>
            </a:r>
            <a:r>
              <a:rPr lang="tr-TR" sz="2000" dirty="0" smtClean="0"/>
              <a:t> veya ERCP sırasında yerleştirilen bir </a:t>
            </a:r>
            <a:r>
              <a:rPr lang="tr-TR" sz="2000" dirty="0" err="1" smtClean="0"/>
              <a:t>kateter</a:t>
            </a:r>
            <a:r>
              <a:rPr lang="tr-TR" sz="2000" dirty="0" smtClean="0"/>
              <a:t> vasıtasıyla safra  kesesi içine direkt olarak 3-10ml MTBE (</a:t>
            </a:r>
            <a:r>
              <a:rPr lang="tr-TR" sz="2000" dirty="0" err="1" smtClean="0"/>
              <a:t>Methy</a:t>
            </a:r>
            <a:r>
              <a:rPr lang="tr-TR" sz="2000" dirty="0" smtClean="0"/>
              <a:t> </a:t>
            </a:r>
            <a:r>
              <a:rPr lang="tr-TR" sz="2000" dirty="0" err="1" smtClean="0"/>
              <a:t>tertier</a:t>
            </a:r>
            <a:r>
              <a:rPr lang="tr-TR" sz="2000" dirty="0" smtClean="0"/>
              <a:t> </a:t>
            </a:r>
            <a:r>
              <a:rPr lang="tr-TR" sz="2000" dirty="0" err="1" smtClean="0"/>
              <a:t>buthyl</a:t>
            </a:r>
            <a:r>
              <a:rPr lang="tr-TR" sz="2000" dirty="0" smtClean="0"/>
              <a:t> </a:t>
            </a:r>
            <a:r>
              <a:rPr lang="tr-TR" sz="2000" dirty="0" err="1" smtClean="0"/>
              <a:t>ether</a:t>
            </a:r>
            <a:r>
              <a:rPr lang="tr-TR" sz="2000" dirty="0" smtClean="0"/>
              <a:t>) verilir ve 10 </a:t>
            </a:r>
            <a:r>
              <a:rPr lang="tr-TR" sz="2000" dirty="0" err="1" smtClean="0"/>
              <a:t>dk</a:t>
            </a:r>
            <a:r>
              <a:rPr lang="tr-TR" sz="2000" dirty="0" smtClean="0"/>
              <a:t> da bir </a:t>
            </a:r>
            <a:r>
              <a:rPr lang="tr-TR" sz="2000" dirty="0" err="1" smtClean="0"/>
              <a:t>irrigasyon</a:t>
            </a:r>
            <a:r>
              <a:rPr lang="tr-TR" sz="2000" dirty="0" smtClean="0"/>
              <a:t> yapılır. İşlem süresi 1-4 gündür.</a:t>
            </a:r>
          </a:p>
          <a:p>
            <a:pPr eaLnBrk="1" hangingPunct="1">
              <a:defRPr/>
            </a:pPr>
            <a:endParaRPr lang="tr-TR" sz="2400" dirty="0" smtClean="0"/>
          </a:p>
          <a:p>
            <a:pPr eaLnBrk="1" hangingPunct="1">
              <a:defRPr/>
            </a:pPr>
            <a:endParaRPr lang="tr-TR" sz="24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9222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67</a:t>
            </a:fld>
            <a:endParaRPr lang="tr-TR" dirty="0"/>
          </a:p>
        </p:txBody>
      </p:sp>
      <p:sp>
        <p:nvSpPr>
          <p:cNvPr id="9" name="8 Dikdörtgen"/>
          <p:cNvSpPr/>
          <p:nvPr/>
        </p:nvSpPr>
        <p:spPr bwMode="auto">
          <a:xfrm>
            <a:off x="539552" y="1574208"/>
            <a:ext cx="7992888" cy="792088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836712"/>
            <a:ext cx="8229600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	        								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</a:t>
            </a:r>
            <a:r>
              <a:rPr lang="tr-TR" sz="2000" b="1" dirty="0" smtClean="0">
                <a:solidFill>
                  <a:srgbClr val="FFFF00"/>
                </a:solidFill>
              </a:rPr>
              <a:t>UDCA</a:t>
            </a:r>
            <a:r>
              <a:rPr lang="tr-TR" sz="2000" dirty="0" smtClean="0">
                <a:solidFill>
                  <a:srgbClr val="FFFF00"/>
                </a:solidFill>
              </a:rPr>
              <a:t> (</a:t>
            </a:r>
            <a:r>
              <a:rPr lang="tr-TR" sz="2000" dirty="0" err="1" smtClean="0">
                <a:solidFill>
                  <a:srgbClr val="FFFF00"/>
                </a:solidFill>
              </a:rPr>
              <a:t>Ursodeoxycholic</a:t>
            </a:r>
            <a:r>
              <a:rPr lang="tr-TR" sz="2000" dirty="0" smtClean="0">
                <a:solidFill>
                  <a:srgbClr val="FFFF00"/>
                </a:solidFill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</a:rPr>
              <a:t>acid</a:t>
            </a:r>
            <a:r>
              <a:rPr lang="tr-TR" sz="2000" dirty="0" smtClean="0">
                <a:solidFill>
                  <a:srgbClr val="FFFF00"/>
                </a:solidFill>
              </a:rPr>
              <a:t>) </a:t>
            </a:r>
            <a:r>
              <a:rPr lang="tr-TR" sz="2000" dirty="0" smtClean="0"/>
              <a:t>(10-15mg/kg/gün)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Kolesterol taşlarının </a:t>
            </a:r>
            <a:r>
              <a:rPr lang="tr-TR" sz="2000" dirty="0" err="1" smtClean="0"/>
              <a:t>eriteilmesinde</a:t>
            </a:r>
            <a:r>
              <a:rPr lang="tr-TR" sz="2000" dirty="0" smtClean="0"/>
              <a:t> kullanılır.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- 15 mm den küçük taşlarda  ve kese fonksiyonlarının normal olduğu hallerde  daha iyi sonuç alınır 					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- 15 mm  den daha küçük taşı olan hastaların %30-80  inde 6-24 ay lık tedavi sonrasında   erime sağlanır								                                                                        - Taşın  erime hızı yavaştır (1mm/ay)			       					                                                            - Tedaviye başladıktan sonra 6 ay ara ile US  yapılarak taş boyutu takip edilir						        					                                                                           - Tedavi kesildikten sonra   5 yıl içinde hastaların yarısında yeniden taş oluşmaktadır.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 - Tedavi sırasında İshal  ve </a:t>
            </a:r>
            <a:r>
              <a:rPr lang="tr-TR" sz="2000" dirty="0" err="1" smtClean="0"/>
              <a:t>transaminaz</a:t>
            </a:r>
            <a:r>
              <a:rPr lang="tr-TR" sz="2000" dirty="0" smtClean="0"/>
              <a:t>  yüksekliği görülebilir</a:t>
            </a:r>
          </a:p>
        </p:txBody>
      </p:sp>
      <p:sp>
        <p:nvSpPr>
          <p:cNvPr id="10244" name="Line 9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2500313" y="357188"/>
            <a:ext cx="4714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Safra asidi tedavisi</a:t>
            </a:r>
          </a:p>
        </p:txBody>
      </p:sp>
      <p:pic>
        <p:nvPicPr>
          <p:cNvPr id="10246" name="Picture 8" descr="_sfgb4uw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357188"/>
            <a:ext cx="9398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905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836712"/>
            <a:ext cx="8229600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	        								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</a:t>
            </a:r>
            <a:r>
              <a:rPr lang="tr-TR" sz="2000" b="1" dirty="0" smtClean="0">
                <a:solidFill>
                  <a:srgbClr val="FFFF00"/>
                </a:solidFill>
              </a:rPr>
              <a:t>UDCA</a:t>
            </a:r>
            <a:r>
              <a:rPr lang="tr-TR" sz="2000" dirty="0" smtClean="0">
                <a:solidFill>
                  <a:srgbClr val="FFFF00"/>
                </a:solidFill>
              </a:rPr>
              <a:t> (</a:t>
            </a:r>
            <a:r>
              <a:rPr lang="tr-TR" sz="2000" dirty="0" err="1" smtClean="0">
                <a:solidFill>
                  <a:srgbClr val="FFFF00"/>
                </a:solidFill>
              </a:rPr>
              <a:t>Ursodeoxycholic</a:t>
            </a:r>
            <a:r>
              <a:rPr lang="tr-TR" sz="2000" dirty="0" smtClean="0">
                <a:solidFill>
                  <a:srgbClr val="FFFF00"/>
                </a:solidFill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</a:rPr>
              <a:t>acid</a:t>
            </a:r>
            <a:r>
              <a:rPr lang="tr-TR" sz="2000" dirty="0" smtClean="0">
                <a:solidFill>
                  <a:srgbClr val="FFFF00"/>
                </a:solidFill>
              </a:rPr>
              <a:t>) </a:t>
            </a:r>
            <a:r>
              <a:rPr lang="tr-TR" sz="2000" dirty="0" smtClean="0"/>
              <a:t>(10-15mg/kg/gün)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Kolesterol taşlarının </a:t>
            </a:r>
            <a:r>
              <a:rPr lang="tr-TR" sz="2000" dirty="0" err="1" smtClean="0"/>
              <a:t>eriteilmesinde</a:t>
            </a:r>
            <a:r>
              <a:rPr lang="tr-TR" sz="2000" dirty="0" smtClean="0"/>
              <a:t> kullanılır.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- 15 mm den küçük taşlarda  ve kese fonksiyonlarının normal olduğu hallerde  daha iyi sonuç alınır 					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- 15 mm  den daha küçük taşı olan hastaların %30-80  inde 6-24 ay lık tedavi sonrasında   erime sağlanır								                                                                        - Taşın  erime hızı yavaştır (1mm/ay)			       					                                                            - Tedaviye başladıktan sonra 6 ay ara ile US  yapılarak taş boyutu takip edilir						        					                                                                           - Tedavi kesildikten sonra   5 yıl içinde hastaların yarısında yeniden taş oluşmaktadır.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/>
              <a:t>    - Tedavi sırasında İshal  ve </a:t>
            </a:r>
            <a:r>
              <a:rPr lang="tr-TR" sz="2000" dirty="0" err="1" smtClean="0"/>
              <a:t>transaminaz</a:t>
            </a:r>
            <a:r>
              <a:rPr lang="tr-TR" sz="2000" dirty="0" smtClean="0"/>
              <a:t>  yüksekliği görülebilir</a:t>
            </a:r>
          </a:p>
        </p:txBody>
      </p:sp>
      <p:sp>
        <p:nvSpPr>
          <p:cNvPr id="10244" name="Line 9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2500313" y="357188"/>
            <a:ext cx="4714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Safra asidi tedavisi</a:t>
            </a:r>
          </a:p>
        </p:txBody>
      </p:sp>
      <p:pic>
        <p:nvPicPr>
          <p:cNvPr id="10246" name="Picture 8" descr="_sfgb4uw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357188"/>
            <a:ext cx="9398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071911" cy="4464496"/>
          </a:xfrm>
          <a:prstGeom prst="rect">
            <a:avLst/>
          </a:prstGeom>
          <a:solidFill>
            <a:srgbClr val="000000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69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431899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Kolesterol taşı oluşumu için gerekli faktörler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1434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grpSp>
        <p:nvGrpSpPr>
          <p:cNvPr id="14344" name="7 Grup"/>
          <p:cNvGrpSpPr>
            <a:grpSpLocks/>
          </p:cNvGrpSpPr>
          <p:nvPr/>
        </p:nvGrpSpPr>
        <p:grpSpPr bwMode="auto">
          <a:xfrm>
            <a:off x="1524740" y="1406922"/>
            <a:ext cx="6143604" cy="5046414"/>
            <a:chOff x="1571625" y="1142984"/>
            <a:chExt cx="6143647" cy="5046449"/>
          </a:xfrm>
        </p:grpSpPr>
        <p:sp>
          <p:nvSpPr>
            <p:cNvPr id="14345" name="3 Oval"/>
            <p:cNvSpPr>
              <a:spLocks noChangeArrowheads="1"/>
            </p:cNvSpPr>
            <p:nvPr/>
          </p:nvSpPr>
          <p:spPr bwMode="auto">
            <a:xfrm>
              <a:off x="1571604" y="1214421"/>
              <a:ext cx="3429024" cy="30003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 b="0" dirty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tr-TR" b="0" dirty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tr-TR" b="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tr-TR" b="0" dirty="0">
                  <a:solidFill>
                    <a:srgbClr val="000000"/>
                  </a:solidFill>
                </a:rPr>
                <a:t>AZALMIŞ                MOTİLİTE</a:t>
              </a:r>
            </a:p>
          </p:txBody>
        </p:sp>
        <p:sp>
          <p:nvSpPr>
            <p:cNvPr id="14346" name="15 Oval"/>
            <p:cNvSpPr>
              <a:spLocks noChangeArrowheads="1"/>
            </p:cNvSpPr>
            <p:nvPr/>
          </p:nvSpPr>
          <p:spPr bwMode="auto">
            <a:xfrm>
              <a:off x="4286248" y="1142984"/>
              <a:ext cx="3429024" cy="3000396"/>
            </a:xfrm>
            <a:prstGeom prst="ellipse">
              <a:avLst/>
            </a:prstGeom>
            <a:solidFill>
              <a:schemeClr val="tx2">
                <a:lumMod val="95000"/>
              </a:schemeClr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 b="0">
                <a:solidFill>
                  <a:srgbClr val="000000"/>
                </a:solidFill>
              </a:endParaRPr>
            </a:p>
            <a:p>
              <a:endParaRPr lang="tr-TR" b="0">
                <a:solidFill>
                  <a:srgbClr val="000000"/>
                </a:solidFill>
              </a:endParaRPr>
            </a:p>
            <a:p>
              <a:r>
                <a:rPr lang="tr-TR" b="0">
                  <a:solidFill>
                    <a:srgbClr val="000000"/>
                  </a:solidFill>
                </a:rPr>
                <a:t>      NÜKLEASYONU           </a:t>
              </a:r>
            </a:p>
            <a:p>
              <a:r>
                <a:rPr lang="tr-TR" b="0">
                  <a:solidFill>
                    <a:srgbClr val="000000"/>
                  </a:solidFill>
                </a:rPr>
                <a:t>        ENGELLEYEN     </a:t>
              </a:r>
            </a:p>
            <a:p>
              <a:r>
                <a:rPr lang="tr-TR" b="0">
                  <a:solidFill>
                    <a:srgbClr val="000000"/>
                  </a:solidFill>
                </a:rPr>
                <a:t>       FAKTÖRLERİN  </a:t>
              </a:r>
            </a:p>
            <a:p>
              <a:r>
                <a:rPr lang="tr-TR" b="0">
                  <a:solidFill>
                    <a:srgbClr val="000000"/>
                  </a:solidFill>
                </a:rPr>
                <a:t>          AZALMASI</a:t>
              </a:r>
            </a:p>
          </p:txBody>
        </p:sp>
        <p:sp>
          <p:nvSpPr>
            <p:cNvPr id="14347" name="5 Oval"/>
            <p:cNvSpPr>
              <a:spLocks noChangeArrowheads="1"/>
            </p:cNvSpPr>
            <p:nvPr/>
          </p:nvSpPr>
          <p:spPr bwMode="auto">
            <a:xfrm>
              <a:off x="2987241" y="3189058"/>
              <a:ext cx="3398591" cy="3000375"/>
            </a:xfrm>
            <a:prstGeom prst="ellipse">
              <a:avLst/>
            </a:prstGeom>
            <a:solidFill>
              <a:srgbClr val="FF99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 b="0" dirty="0">
                <a:solidFill>
                  <a:srgbClr val="000000"/>
                </a:solidFill>
              </a:endParaRPr>
            </a:p>
            <a:p>
              <a:endParaRPr lang="tr-TR" b="0" dirty="0">
                <a:solidFill>
                  <a:srgbClr val="000000"/>
                </a:solidFill>
              </a:endParaRPr>
            </a:p>
            <a:p>
              <a:endParaRPr lang="tr-TR" b="0" dirty="0">
                <a:solidFill>
                  <a:srgbClr val="000000"/>
                </a:solidFill>
              </a:endParaRPr>
            </a:p>
            <a:p>
              <a:pPr algn="ctr"/>
              <a:r>
                <a:rPr lang="tr-TR" b="0" dirty="0">
                  <a:solidFill>
                    <a:srgbClr val="000000"/>
                  </a:solidFill>
                </a:rPr>
                <a:t>KOLESTEROL SÜPERSATÜRASYONU</a:t>
              </a:r>
            </a:p>
          </p:txBody>
        </p:sp>
      </p:grpSp>
      <p:sp>
        <p:nvSpPr>
          <p:cNvPr id="15" name="1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E2DDB325-BC25-400A-8F66-C3E549492BF1}"/>
              </a:ext>
            </a:extLst>
          </p:cNvPr>
          <p:cNvCxnSpPr>
            <a:cxnSpLocks/>
          </p:cNvCxnSpPr>
          <p:nvPr/>
        </p:nvCxnSpPr>
        <p:spPr>
          <a:xfrm>
            <a:off x="4386774" y="724601"/>
            <a:ext cx="0" cy="5093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EC92570-697E-47F6-B234-424C45A3499A}"/>
              </a:ext>
            </a:extLst>
          </p:cNvPr>
          <p:cNvSpPr txBox="1"/>
          <p:nvPr/>
        </p:nvSpPr>
        <p:spPr>
          <a:xfrm>
            <a:off x="3057832" y="1259444"/>
            <a:ext cx="2246685" cy="30777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 dirty="0" err="1" smtClean="0">
                <a:solidFill>
                  <a:srgbClr val="FFFFFF"/>
                </a:solidFill>
              </a:rPr>
              <a:t>Semptomatik</a:t>
            </a:r>
            <a:r>
              <a:rPr lang="tr-TR" sz="1400" b="0" dirty="0" smtClean="0">
                <a:solidFill>
                  <a:srgbClr val="FFFFFF"/>
                </a:solidFill>
              </a:rPr>
              <a:t> hastalık ?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046A556-632F-49E1-866F-D8ABA2093FD5}"/>
              </a:ext>
            </a:extLst>
          </p:cNvPr>
          <p:cNvSpPr txBox="1"/>
          <p:nvPr/>
        </p:nvSpPr>
        <p:spPr>
          <a:xfrm>
            <a:off x="7481908" y="1573505"/>
            <a:ext cx="1321480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Komplikasyon ?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A879719B-669F-4DC9-A367-70CE60B6E012}"/>
              </a:ext>
            </a:extLst>
          </p:cNvPr>
          <p:cNvSpPr txBox="1"/>
          <p:nvPr/>
        </p:nvSpPr>
        <p:spPr>
          <a:xfrm>
            <a:off x="5796136" y="1850480"/>
            <a:ext cx="1498210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Cerrahi için iyi aday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B1D05EC0-9251-45AD-BEEA-8D7400CD4D1D}"/>
              </a:ext>
            </a:extLst>
          </p:cNvPr>
          <p:cNvSpPr txBox="1"/>
          <p:nvPr/>
        </p:nvSpPr>
        <p:spPr>
          <a:xfrm>
            <a:off x="7092280" y="2535287"/>
            <a:ext cx="1628875" cy="46166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kolesistektomi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7ABF9AC5-A40B-4F56-BA43-FAD004BEDCC4}"/>
              </a:ext>
            </a:extLst>
          </p:cNvPr>
          <p:cNvSpPr txBox="1"/>
          <p:nvPr/>
        </p:nvSpPr>
        <p:spPr>
          <a:xfrm>
            <a:off x="3491880" y="2469734"/>
            <a:ext cx="2507838" cy="64633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Hafif semptomlar, safra kesesi fonksiyonları iyi, </a:t>
            </a:r>
            <a:r>
              <a:rPr lang="en-US" sz="1200" b="0" dirty="0" err="1" smtClean="0">
                <a:solidFill>
                  <a:srgbClr val="FFFFFF"/>
                </a:solidFill>
              </a:rPr>
              <a:t>ra</a:t>
            </a:r>
            <a:r>
              <a:rPr lang="tr-TR" sz="1200" b="0" dirty="0" smtClean="0">
                <a:solidFill>
                  <a:srgbClr val="FFFFFF"/>
                </a:solidFill>
              </a:rPr>
              <a:t>y</a:t>
            </a:r>
            <a:r>
              <a:rPr lang="en-US" sz="1200" b="0" dirty="0" err="1" smtClean="0">
                <a:solidFill>
                  <a:srgbClr val="FFFFFF"/>
                </a:solidFill>
              </a:rPr>
              <a:t>olu</a:t>
            </a:r>
            <a:r>
              <a:rPr lang="tr-TR" sz="1200" b="0" dirty="0" smtClean="0">
                <a:solidFill>
                  <a:srgbClr val="FFFFFF"/>
                </a:solidFill>
              </a:rPr>
              <a:t>s</a:t>
            </a:r>
            <a:r>
              <a:rPr lang="en-US" sz="1200" b="0" dirty="0" err="1" smtClean="0">
                <a:solidFill>
                  <a:srgbClr val="FFFFFF"/>
                </a:solidFill>
              </a:rPr>
              <a:t>ent</a:t>
            </a:r>
            <a:r>
              <a:rPr lang="en-US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kalkül</a:t>
            </a:r>
            <a:r>
              <a:rPr lang="tr-TR" sz="1200" b="0" dirty="0" smtClean="0">
                <a:solidFill>
                  <a:srgbClr val="FFFFFF"/>
                </a:solidFill>
              </a:rPr>
              <a:t>, küçük </a:t>
            </a:r>
            <a:r>
              <a:rPr lang="tr-TR" sz="1200" b="0" dirty="0" err="1" smtClean="0">
                <a:solidFill>
                  <a:srgbClr val="FFFFFF"/>
                </a:solidFill>
              </a:rPr>
              <a:t>kalkül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D8E46BB7-E519-4CB8-8E5F-74D306D392C4}"/>
              </a:ext>
            </a:extLst>
          </p:cNvPr>
          <p:cNvSpPr txBox="1"/>
          <p:nvPr/>
        </p:nvSpPr>
        <p:spPr>
          <a:xfrm>
            <a:off x="136272" y="1584943"/>
            <a:ext cx="1498210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dirty="0" err="1" smtClean="0">
                <a:solidFill>
                  <a:srgbClr val="FFFFFF"/>
                </a:solidFill>
              </a:rPr>
              <a:t>Hemol</a:t>
            </a:r>
            <a:r>
              <a:rPr lang="tr-TR" sz="1200" b="0" dirty="0" err="1" smtClean="0">
                <a:solidFill>
                  <a:srgbClr val="FFFFFF"/>
                </a:solidFill>
              </a:rPr>
              <a:t>itik</a:t>
            </a:r>
            <a:r>
              <a:rPr lang="tr-TR" sz="1200" b="0" dirty="0" smtClean="0">
                <a:solidFill>
                  <a:srgbClr val="FFFFFF"/>
                </a:solidFill>
              </a:rPr>
              <a:t> anemi</a:t>
            </a:r>
            <a:endParaRPr lang="en-US" sz="1200" b="0" dirty="0">
              <a:solidFill>
                <a:srgbClr val="FFFFFF"/>
              </a:solidFill>
            </a:endParaRPr>
          </a:p>
        </p:txBody>
      </p:sp>
      <p:cxnSp>
        <p:nvCxnSpPr>
          <p:cNvPr id="65" name="Düz Ok Bağlayıcısı 64">
            <a:extLst>
              <a:ext uri="{FF2B5EF4-FFF2-40B4-BE49-F238E27FC236}">
                <a16:creationId xmlns:a16="http://schemas.microsoft.com/office/drawing/2014/main" id="{ABC2C9CB-4FD7-41C8-8A38-9A293D7F403C}"/>
              </a:ext>
            </a:extLst>
          </p:cNvPr>
          <p:cNvCxnSpPr/>
          <p:nvPr/>
        </p:nvCxnSpPr>
        <p:spPr>
          <a:xfrm>
            <a:off x="325877" y="1902677"/>
            <a:ext cx="0" cy="357269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4DA486A9-39CC-416D-A95C-5D793E642FD3}"/>
              </a:ext>
            </a:extLst>
          </p:cNvPr>
          <p:cNvSpPr txBox="1"/>
          <p:nvPr/>
        </p:nvSpPr>
        <p:spPr>
          <a:xfrm>
            <a:off x="-17128" y="2223531"/>
            <a:ext cx="879697" cy="27699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Takip</a:t>
            </a:r>
            <a:endParaRPr lang="tr-TR" sz="1200" b="0" dirty="0">
              <a:solidFill>
                <a:srgbClr val="FFFFFF"/>
              </a:solidFill>
            </a:endParaRPr>
          </a:p>
        </p:txBody>
      </p:sp>
      <p:cxnSp>
        <p:nvCxnSpPr>
          <p:cNvPr id="71" name="Düz Ok Bağlayıcısı 70">
            <a:extLst>
              <a:ext uri="{FF2B5EF4-FFF2-40B4-BE49-F238E27FC236}">
                <a16:creationId xmlns:a16="http://schemas.microsoft.com/office/drawing/2014/main" id="{65385ACB-B8A3-4E7B-834C-4E348E5D0FF7}"/>
              </a:ext>
            </a:extLst>
          </p:cNvPr>
          <p:cNvCxnSpPr/>
          <p:nvPr/>
        </p:nvCxnSpPr>
        <p:spPr>
          <a:xfrm>
            <a:off x="1477108" y="1850480"/>
            <a:ext cx="0" cy="357269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EB107727-82C7-4302-B537-47922BE3FCB5}"/>
              </a:ext>
            </a:extLst>
          </p:cNvPr>
          <p:cNvSpPr txBox="1"/>
          <p:nvPr/>
        </p:nvSpPr>
        <p:spPr>
          <a:xfrm>
            <a:off x="918850" y="2226761"/>
            <a:ext cx="2201125" cy="46166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FFFFFF"/>
                </a:solidFill>
              </a:rPr>
              <a:t>Pro</a:t>
            </a:r>
            <a:r>
              <a:rPr lang="tr-TR" sz="1200" b="0" dirty="0" err="1" smtClean="0">
                <a:solidFill>
                  <a:srgbClr val="FFFFFF"/>
                </a:solidFill>
              </a:rPr>
              <a:t>flaktik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kolesistektomi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öneriilebilir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118" name="Metin kutusu 117">
            <a:extLst>
              <a:ext uri="{FF2B5EF4-FFF2-40B4-BE49-F238E27FC236}">
                <a16:creationId xmlns:a16="http://schemas.microsoft.com/office/drawing/2014/main" id="{884A167B-D7F3-4155-B9B7-D2600CCE4FA3}"/>
              </a:ext>
            </a:extLst>
          </p:cNvPr>
          <p:cNvSpPr txBox="1"/>
          <p:nvPr/>
        </p:nvSpPr>
        <p:spPr>
          <a:xfrm>
            <a:off x="4984735" y="3691927"/>
            <a:ext cx="3619713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FFFFFF"/>
                </a:solidFill>
              </a:rPr>
              <a:t>Oral </a:t>
            </a:r>
            <a:r>
              <a:rPr lang="en-US" sz="1200" b="0" dirty="0" err="1" smtClean="0">
                <a:solidFill>
                  <a:srgbClr val="FFFFFF"/>
                </a:solidFill>
              </a:rPr>
              <a:t>dissol</a:t>
            </a:r>
            <a:r>
              <a:rPr lang="tr-TR" sz="1200" b="0" dirty="0" err="1" smtClean="0">
                <a:solidFill>
                  <a:srgbClr val="FFFFFF"/>
                </a:solidFill>
              </a:rPr>
              <a:t>üsyon</a:t>
            </a:r>
            <a:r>
              <a:rPr lang="tr-TR" sz="1200" b="0" dirty="0" smtClean="0">
                <a:solidFill>
                  <a:srgbClr val="FFFFFF"/>
                </a:solidFill>
              </a:rPr>
              <a:t> tedavisi (UDCA) ve / veya ECSWL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119" name="Metin kutusu 118">
            <a:extLst>
              <a:ext uri="{FF2B5EF4-FFF2-40B4-BE49-F238E27FC236}">
                <a16:creationId xmlns:a16="http://schemas.microsoft.com/office/drawing/2014/main" id="{3DA930E4-BD0B-4A33-84B1-0C931CC91C66}"/>
              </a:ext>
            </a:extLst>
          </p:cNvPr>
          <p:cNvSpPr txBox="1"/>
          <p:nvPr/>
        </p:nvSpPr>
        <p:spPr>
          <a:xfrm>
            <a:off x="800692" y="3018148"/>
            <a:ext cx="1760084" cy="46166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Büyük pigmente veya </a:t>
            </a:r>
            <a:r>
              <a:rPr lang="tr-TR" sz="1200" b="0" dirty="0" err="1" smtClean="0">
                <a:solidFill>
                  <a:srgbClr val="FFFFFF"/>
                </a:solidFill>
              </a:rPr>
              <a:t>radyoopak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kalkül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159" name="Metin kutusu 158">
            <a:extLst>
              <a:ext uri="{FF2B5EF4-FFF2-40B4-BE49-F238E27FC236}">
                <a16:creationId xmlns:a16="http://schemas.microsoft.com/office/drawing/2014/main" id="{B0988EA8-DF2C-44BB-91F1-4A3587FEDF03}"/>
              </a:ext>
            </a:extLst>
          </p:cNvPr>
          <p:cNvSpPr txBox="1"/>
          <p:nvPr/>
        </p:nvSpPr>
        <p:spPr>
          <a:xfrm>
            <a:off x="154748" y="3708928"/>
            <a:ext cx="1648157" cy="43088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İzleme            </a:t>
            </a:r>
            <a:r>
              <a:rPr lang="tr-TR" sz="1000" b="0" dirty="0" smtClean="0">
                <a:solidFill>
                  <a:srgbClr val="FFFFFF"/>
                </a:solidFill>
              </a:rPr>
              <a:t>(</a:t>
            </a:r>
            <a:r>
              <a:rPr lang="tr-TR" sz="1000" b="0" dirty="0" err="1" smtClean="0">
                <a:solidFill>
                  <a:srgbClr val="FFFFFF"/>
                </a:solidFill>
              </a:rPr>
              <a:t>Hemolitik</a:t>
            </a:r>
            <a:r>
              <a:rPr lang="tr-TR" sz="1000" b="0" dirty="0" smtClean="0">
                <a:solidFill>
                  <a:srgbClr val="FFFFFF"/>
                </a:solidFill>
              </a:rPr>
              <a:t> anemi hariç)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161" name="Metin kutusu 160">
            <a:extLst>
              <a:ext uri="{FF2B5EF4-FFF2-40B4-BE49-F238E27FC236}">
                <a16:creationId xmlns:a16="http://schemas.microsoft.com/office/drawing/2014/main" id="{7293453C-B7E5-4472-8F82-65583F76E155}"/>
              </a:ext>
            </a:extLst>
          </p:cNvPr>
          <p:cNvSpPr txBox="1"/>
          <p:nvPr/>
        </p:nvSpPr>
        <p:spPr>
          <a:xfrm>
            <a:off x="2155431" y="3686311"/>
            <a:ext cx="2507834" cy="46166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Medikal tedavi veya </a:t>
            </a:r>
            <a:r>
              <a:rPr lang="tr-TR" sz="12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kolesistektomi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168" name="Metin kutusu 167">
            <a:extLst>
              <a:ext uri="{FF2B5EF4-FFF2-40B4-BE49-F238E27FC236}">
                <a16:creationId xmlns:a16="http://schemas.microsoft.com/office/drawing/2014/main" id="{29177659-38ED-4FDC-A69A-BBB8176BF077}"/>
              </a:ext>
            </a:extLst>
          </p:cNvPr>
          <p:cNvSpPr txBox="1"/>
          <p:nvPr/>
        </p:nvSpPr>
        <p:spPr>
          <a:xfrm>
            <a:off x="376528" y="5469031"/>
            <a:ext cx="1442383" cy="64633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72 saat içinde </a:t>
            </a:r>
            <a:r>
              <a:rPr lang="tr-TR" sz="12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kolesistektomi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169" name="Metin kutusu 168">
            <a:extLst>
              <a:ext uri="{FF2B5EF4-FFF2-40B4-BE49-F238E27FC236}">
                <a16:creationId xmlns:a16="http://schemas.microsoft.com/office/drawing/2014/main" id="{D6D18989-3A8B-4D40-B8DA-A52CCCA17A00}"/>
              </a:ext>
            </a:extLst>
          </p:cNvPr>
          <p:cNvSpPr txBox="1"/>
          <p:nvPr/>
        </p:nvSpPr>
        <p:spPr>
          <a:xfrm>
            <a:off x="3943130" y="5461612"/>
            <a:ext cx="2104880" cy="83099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IV sıvı ve geniş spektrumlu antibiyotik tedavisi</a:t>
            </a:r>
          </a:p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ERCP ile </a:t>
            </a:r>
            <a:r>
              <a:rPr lang="tr-TR" sz="1200" b="0" dirty="0" err="1" smtClean="0">
                <a:solidFill>
                  <a:srgbClr val="FFFFFF"/>
                </a:solidFill>
              </a:rPr>
              <a:t>kalkül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ekstraksiyonu</a:t>
            </a:r>
            <a:r>
              <a:rPr lang="tr-TR" sz="1200" b="0" dirty="0" smtClean="0">
                <a:solidFill>
                  <a:srgbClr val="FFFFFF"/>
                </a:solidFill>
              </a:rPr>
              <a:t> ve drenaj</a:t>
            </a:r>
            <a:endParaRPr lang="tr-TR" sz="1200" b="0" dirty="0">
              <a:solidFill>
                <a:srgbClr val="FFFF00"/>
              </a:solidFill>
            </a:endParaRPr>
          </a:p>
        </p:txBody>
      </p:sp>
      <p:sp>
        <p:nvSpPr>
          <p:cNvPr id="171" name="Metin kutusu 170">
            <a:extLst>
              <a:ext uri="{FF2B5EF4-FFF2-40B4-BE49-F238E27FC236}">
                <a16:creationId xmlns:a16="http://schemas.microsoft.com/office/drawing/2014/main" id="{0B6C0F9A-26C6-4842-82B0-C1DA21658AB9}"/>
              </a:ext>
            </a:extLst>
          </p:cNvPr>
          <p:cNvSpPr txBox="1"/>
          <p:nvPr/>
        </p:nvSpPr>
        <p:spPr>
          <a:xfrm>
            <a:off x="6252030" y="5469031"/>
            <a:ext cx="2726666" cy="83099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IV sıvı ve ağrı kontrolü. </a:t>
            </a:r>
          </a:p>
          <a:p>
            <a:pPr algn="ctr"/>
            <a:r>
              <a:rPr lang="tr-TR" sz="1200" b="0" dirty="0" err="1" smtClean="0">
                <a:solidFill>
                  <a:srgbClr val="FFFFFF"/>
                </a:solidFill>
              </a:rPr>
              <a:t>Biliyer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pankreatit</a:t>
            </a:r>
            <a:r>
              <a:rPr lang="tr-TR" sz="1200" b="0" dirty="0" smtClean="0">
                <a:solidFill>
                  <a:srgbClr val="FFFFFF"/>
                </a:solidFill>
              </a:rPr>
              <a:t> ise  24-48 saat içinde ERCP ve / veya </a:t>
            </a:r>
            <a:endParaRPr lang="tr-TR" sz="1200" b="0" dirty="0">
              <a:solidFill>
                <a:srgbClr val="FFFFFF"/>
              </a:solidFill>
            </a:endParaRPr>
          </a:p>
          <a:p>
            <a:pPr algn="ctr"/>
            <a:r>
              <a:rPr lang="tr-TR" sz="12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200" b="0" dirty="0" smtClean="0">
                <a:solidFill>
                  <a:srgbClr val="FFFFFF"/>
                </a:solidFill>
              </a:rPr>
              <a:t>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kolesistektomi</a:t>
            </a:r>
            <a:endParaRPr lang="tr-TR" sz="1200" b="0" dirty="0" smtClean="0">
              <a:solidFill>
                <a:srgbClr val="FFFFFF"/>
              </a:solidFill>
            </a:endParaRPr>
          </a:p>
        </p:txBody>
      </p:sp>
      <p:cxnSp>
        <p:nvCxnSpPr>
          <p:cNvPr id="173" name="Düz Ok Bağlayıcısı 172">
            <a:extLst>
              <a:ext uri="{FF2B5EF4-FFF2-40B4-BE49-F238E27FC236}">
                <a16:creationId xmlns:a16="http://schemas.microsoft.com/office/drawing/2014/main" id="{6B35C210-7267-44C1-816B-6BAB4212ACB0}"/>
              </a:ext>
            </a:extLst>
          </p:cNvPr>
          <p:cNvCxnSpPr>
            <a:cxnSpLocks/>
            <a:endCxn id="168" idx="0"/>
          </p:cNvCxnSpPr>
          <p:nvPr/>
        </p:nvCxnSpPr>
        <p:spPr>
          <a:xfrm>
            <a:off x="1094935" y="5144512"/>
            <a:ext cx="2785" cy="324519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Düz Ok Bağlayıcısı 176">
            <a:extLst>
              <a:ext uri="{FF2B5EF4-FFF2-40B4-BE49-F238E27FC236}">
                <a16:creationId xmlns:a16="http://schemas.microsoft.com/office/drawing/2014/main" id="{8DBDFFA9-D10F-441C-B165-F2DA1B1C9C38}"/>
              </a:ext>
            </a:extLst>
          </p:cNvPr>
          <p:cNvCxnSpPr>
            <a:endCxn id="2" idx="0"/>
          </p:cNvCxnSpPr>
          <p:nvPr/>
        </p:nvCxnSpPr>
        <p:spPr>
          <a:xfrm>
            <a:off x="3074758" y="5124687"/>
            <a:ext cx="613" cy="34434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Metin kutusu 188">
            <a:extLst>
              <a:ext uri="{FF2B5EF4-FFF2-40B4-BE49-F238E27FC236}">
                <a16:creationId xmlns:a16="http://schemas.microsoft.com/office/drawing/2014/main" id="{D7758D55-18E2-48E8-BA43-FF515FEF8ECD}"/>
              </a:ext>
            </a:extLst>
          </p:cNvPr>
          <p:cNvSpPr txBox="1"/>
          <p:nvPr/>
        </p:nvSpPr>
        <p:spPr>
          <a:xfrm>
            <a:off x="6533563" y="1088083"/>
            <a:ext cx="32165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90" name="Metin kutusu 189">
            <a:extLst>
              <a:ext uri="{FF2B5EF4-FFF2-40B4-BE49-F238E27FC236}">
                <a16:creationId xmlns:a16="http://schemas.microsoft.com/office/drawing/2014/main" id="{DEF87107-0D1F-40F4-B150-AE4D617FC2B9}"/>
              </a:ext>
            </a:extLst>
          </p:cNvPr>
          <p:cNvSpPr txBox="1"/>
          <p:nvPr/>
        </p:nvSpPr>
        <p:spPr>
          <a:xfrm>
            <a:off x="7619625" y="2074851"/>
            <a:ext cx="346633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92" name="Metin kutusu 191">
            <a:extLst>
              <a:ext uri="{FF2B5EF4-FFF2-40B4-BE49-F238E27FC236}">
                <a16:creationId xmlns:a16="http://schemas.microsoft.com/office/drawing/2014/main" id="{ED83CC23-71FB-45E4-85FB-103DEEAFF45D}"/>
              </a:ext>
            </a:extLst>
          </p:cNvPr>
          <p:cNvSpPr txBox="1"/>
          <p:nvPr/>
        </p:nvSpPr>
        <p:spPr>
          <a:xfrm>
            <a:off x="5975112" y="2507269"/>
            <a:ext cx="33214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95" name="Metin kutusu 194">
            <a:extLst>
              <a:ext uri="{FF2B5EF4-FFF2-40B4-BE49-F238E27FC236}">
                <a16:creationId xmlns:a16="http://schemas.microsoft.com/office/drawing/2014/main" id="{2EC29ABF-FEA7-4662-9557-0D5A8C1C6310}"/>
              </a:ext>
            </a:extLst>
          </p:cNvPr>
          <p:cNvSpPr txBox="1"/>
          <p:nvPr/>
        </p:nvSpPr>
        <p:spPr>
          <a:xfrm>
            <a:off x="3376041" y="3232715"/>
            <a:ext cx="33214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96" name="Metin kutusu 195">
            <a:extLst>
              <a:ext uri="{FF2B5EF4-FFF2-40B4-BE49-F238E27FC236}">
                <a16:creationId xmlns:a16="http://schemas.microsoft.com/office/drawing/2014/main" id="{CC9CF236-9C80-401E-A2CC-BCAF79FC9BB2}"/>
              </a:ext>
            </a:extLst>
          </p:cNvPr>
          <p:cNvSpPr txBox="1"/>
          <p:nvPr/>
        </p:nvSpPr>
        <p:spPr>
          <a:xfrm>
            <a:off x="1436956" y="1859310"/>
            <a:ext cx="33214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97" name="Metin kutusu 196">
            <a:extLst>
              <a:ext uri="{FF2B5EF4-FFF2-40B4-BE49-F238E27FC236}">
                <a16:creationId xmlns:a16="http://schemas.microsoft.com/office/drawing/2014/main" id="{F834C035-CD47-4851-8D52-999000C25961}"/>
              </a:ext>
            </a:extLst>
          </p:cNvPr>
          <p:cNvSpPr txBox="1"/>
          <p:nvPr/>
        </p:nvSpPr>
        <p:spPr>
          <a:xfrm>
            <a:off x="1805580" y="1088083"/>
            <a:ext cx="27283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99" name="Metin kutusu 198">
            <a:extLst>
              <a:ext uri="{FF2B5EF4-FFF2-40B4-BE49-F238E27FC236}">
                <a16:creationId xmlns:a16="http://schemas.microsoft.com/office/drawing/2014/main" id="{E3C364FF-467F-42B4-85B4-3EEDF5DA26FE}"/>
              </a:ext>
            </a:extLst>
          </p:cNvPr>
          <p:cNvSpPr txBox="1"/>
          <p:nvPr/>
        </p:nvSpPr>
        <p:spPr>
          <a:xfrm>
            <a:off x="308947" y="3193823"/>
            <a:ext cx="279368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00" name="Metin kutusu 199">
            <a:extLst>
              <a:ext uri="{FF2B5EF4-FFF2-40B4-BE49-F238E27FC236}">
                <a16:creationId xmlns:a16="http://schemas.microsoft.com/office/drawing/2014/main" id="{D6FBF862-4462-4A08-BFAD-1755636F393E}"/>
              </a:ext>
            </a:extLst>
          </p:cNvPr>
          <p:cNvSpPr txBox="1"/>
          <p:nvPr/>
        </p:nvSpPr>
        <p:spPr>
          <a:xfrm>
            <a:off x="5233925" y="1938318"/>
            <a:ext cx="27283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01" name="Metin kutusu 200">
            <a:extLst>
              <a:ext uri="{FF2B5EF4-FFF2-40B4-BE49-F238E27FC236}">
                <a16:creationId xmlns:a16="http://schemas.microsoft.com/office/drawing/2014/main" id="{FEAA7B68-2493-42F2-AF17-554079945B60}"/>
              </a:ext>
            </a:extLst>
          </p:cNvPr>
          <p:cNvSpPr txBox="1"/>
          <p:nvPr/>
        </p:nvSpPr>
        <p:spPr>
          <a:xfrm>
            <a:off x="2938342" y="2695597"/>
            <a:ext cx="27283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D59B179-51D9-4A04-882B-DC79FFC35DF0}"/>
              </a:ext>
            </a:extLst>
          </p:cNvPr>
          <p:cNvSpPr txBox="1"/>
          <p:nvPr/>
        </p:nvSpPr>
        <p:spPr>
          <a:xfrm>
            <a:off x="2442559" y="5469031"/>
            <a:ext cx="1265624" cy="64633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0" dirty="0" err="1" smtClean="0">
                <a:solidFill>
                  <a:srgbClr val="FFFFFF"/>
                </a:solidFill>
              </a:rPr>
              <a:t>Elektif</a:t>
            </a:r>
            <a:r>
              <a:rPr lang="tr-TR" sz="1200" b="0" dirty="0" smtClean="0">
                <a:solidFill>
                  <a:srgbClr val="FFFFFF"/>
                </a:solidFill>
              </a:rPr>
              <a:t> ERCP planlanarak taşın çıkarılması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716659E-2935-4FCB-8778-3DA43D61A7DA}"/>
              </a:ext>
            </a:extLst>
          </p:cNvPr>
          <p:cNvSpPr txBox="1"/>
          <p:nvPr/>
        </p:nvSpPr>
        <p:spPr>
          <a:xfrm>
            <a:off x="423883" y="4838930"/>
            <a:ext cx="1507463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Akut </a:t>
            </a:r>
            <a:r>
              <a:rPr lang="tr-TR" sz="1200" b="0" dirty="0" err="1" smtClean="0">
                <a:solidFill>
                  <a:srgbClr val="FFFFFF"/>
                </a:solidFill>
              </a:rPr>
              <a:t>kolesistit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EE05E1C-BF12-4B11-8A43-697821735BF0}"/>
              </a:ext>
            </a:extLst>
          </p:cNvPr>
          <p:cNvSpPr txBox="1"/>
          <p:nvPr/>
        </p:nvSpPr>
        <p:spPr>
          <a:xfrm>
            <a:off x="2569103" y="4839998"/>
            <a:ext cx="1529858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0" dirty="0" err="1" smtClean="0">
                <a:solidFill>
                  <a:srgbClr val="FFFFFF"/>
                </a:solidFill>
              </a:rPr>
              <a:t>Koledokolithiasis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B3E3147-634B-4CF5-8863-F7D24EF74D5F}"/>
              </a:ext>
            </a:extLst>
          </p:cNvPr>
          <p:cNvSpPr txBox="1"/>
          <p:nvPr/>
        </p:nvSpPr>
        <p:spPr>
          <a:xfrm>
            <a:off x="4600351" y="4838605"/>
            <a:ext cx="1350662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Akut </a:t>
            </a:r>
            <a:r>
              <a:rPr lang="tr-TR" sz="1200" b="0" dirty="0" err="1" smtClean="0">
                <a:solidFill>
                  <a:srgbClr val="FFFFFF"/>
                </a:solidFill>
              </a:rPr>
              <a:t>kolanjit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D5DCB60-8222-4BAE-9D3C-15709E658F13}"/>
              </a:ext>
            </a:extLst>
          </p:cNvPr>
          <p:cNvSpPr txBox="1"/>
          <p:nvPr/>
        </p:nvSpPr>
        <p:spPr>
          <a:xfrm>
            <a:off x="6763043" y="4842924"/>
            <a:ext cx="1432233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0" dirty="0" smtClean="0">
                <a:solidFill>
                  <a:srgbClr val="FFFFFF"/>
                </a:solidFill>
              </a:rPr>
              <a:t>Akut </a:t>
            </a:r>
            <a:r>
              <a:rPr lang="tr-TR" sz="1200" b="0" dirty="0" err="1" smtClean="0">
                <a:solidFill>
                  <a:srgbClr val="FFFFFF"/>
                </a:solidFill>
              </a:rPr>
              <a:t>pankreatit</a:t>
            </a:r>
            <a:endParaRPr lang="tr-TR" sz="1200" b="0" dirty="0">
              <a:solidFill>
                <a:srgbClr val="FFFFFF"/>
              </a:solidFill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7544442-5F01-4E79-980F-F2244B0A5575}"/>
              </a:ext>
            </a:extLst>
          </p:cNvPr>
          <p:cNvSpPr txBox="1"/>
          <p:nvPr/>
        </p:nvSpPr>
        <p:spPr>
          <a:xfrm>
            <a:off x="2014822" y="334806"/>
            <a:ext cx="51710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2000" b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Safra kesesi taşlarında </a:t>
            </a:r>
            <a:r>
              <a:rPr lang="tr-TR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 algoritması</a:t>
            </a:r>
            <a:endParaRPr lang="tr-TR" sz="20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Dirsek Bağlayıcısı 9"/>
          <p:cNvCxnSpPr>
            <a:stCxn id="48" idx="1"/>
          </p:cNvCxnSpPr>
          <p:nvPr/>
        </p:nvCxnSpPr>
        <p:spPr bwMode="auto">
          <a:xfrm rot="10800000" flipV="1">
            <a:off x="1673862" y="2792899"/>
            <a:ext cx="1818018" cy="213271"/>
          </a:xfrm>
          <a:prstGeom prst="bentConnector3">
            <a:avLst>
              <a:gd name="adj1" fmla="val 99070"/>
            </a:avLst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91" name="Group 4"/>
          <p:cNvGrpSpPr>
            <a:grpSpLocks/>
          </p:cNvGrpSpPr>
          <p:nvPr/>
        </p:nvGrpSpPr>
        <p:grpSpPr bwMode="auto">
          <a:xfrm>
            <a:off x="-471487" y="6440494"/>
            <a:ext cx="2667000" cy="369888"/>
            <a:chOff x="50" y="2976"/>
            <a:chExt cx="1680" cy="233"/>
          </a:xfrm>
        </p:grpSpPr>
        <p:pic>
          <p:nvPicPr>
            <p:cNvPr id="93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94" name="Text Box 6"/>
            <p:cNvSpPr txBox="1">
              <a:spLocks noChangeArrowheads="1"/>
            </p:cNvSpPr>
            <p:nvPr/>
          </p:nvSpPr>
          <p:spPr bwMode="auto">
            <a:xfrm>
              <a:off x="50" y="2976"/>
              <a:ext cx="1680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pPr algn="ctr"/>
              <a:r>
                <a:rPr lang="tr-TR" sz="900" b="0" dirty="0"/>
                <a:t>Gastroenteroloji Bilim Dalı</a:t>
              </a:r>
            </a:p>
          </p:txBody>
        </p:sp>
      </p:grpSp>
      <p:cxnSp>
        <p:nvCxnSpPr>
          <p:cNvPr id="8" name="Dirsek Bağlayıcısı 7"/>
          <p:cNvCxnSpPr>
            <a:stCxn id="16" idx="1"/>
            <a:endCxn id="53" idx="0"/>
          </p:cNvCxnSpPr>
          <p:nvPr/>
        </p:nvCxnSpPr>
        <p:spPr bwMode="auto">
          <a:xfrm rot="10800000" flipV="1">
            <a:off x="885378" y="1413333"/>
            <a:ext cx="2172455" cy="17161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Dirsek Bağlayıcısı 10"/>
          <p:cNvCxnSpPr>
            <a:stCxn id="16" idx="3"/>
            <a:endCxn id="25" idx="0"/>
          </p:cNvCxnSpPr>
          <p:nvPr/>
        </p:nvCxnSpPr>
        <p:spPr bwMode="auto">
          <a:xfrm>
            <a:off x="5304517" y="1413333"/>
            <a:ext cx="2838131" cy="16017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Dirsek Bağlayıcısı 12"/>
          <p:cNvCxnSpPr>
            <a:stCxn id="25" idx="1"/>
            <a:endCxn id="32" idx="0"/>
          </p:cNvCxnSpPr>
          <p:nvPr/>
        </p:nvCxnSpPr>
        <p:spPr bwMode="auto">
          <a:xfrm rot="10800000" flipV="1">
            <a:off x="6545242" y="1712004"/>
            <a:ext cx="936667" cy="13847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Dirsek Bağlayıcısı 20"/>
          <p:cNvCxnSpPr>
            <a:stCxn id="48" idx="3"/>
            <a:endCxn id="118" idx="0"/>
          </p:cNvCxnSpPr>
          <p:nvPr/>
        </p:nvCxnSpPr>
        <p:spPr bwMode="auto">
          <a:xfrm>
            <a:off x="5999718" y="2792900"/>
            <a:ext cx="794874" cy="89902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Dirsek Bağlayıcısı 27"/>
          <p:cNvCxnSpPr>
            <a:stCxn id="32" idx="1"/>
            <a:endCxn id="48" idx="0"/>
          </p:cNvCxnSpPr>
          <p:nvPr/>
        </p:nvCxnSpPr>
        <p:spPr bwMode="auto">
          <a:xfrm rot="10800000" flipV="1">
            <a:off x="4745800" y="1988980"/>
            <a:ext cx="1050337" cy="48075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Dirsek Bağlayıcısı 30"/>
          <p:cNvCxnSpPr>
            <a:stCxn id="32" idx="3"/>
            <a:endCxn id="40" idx="0"/>
          </p:cNvCxnSpPr>
          <p:nvPr/>
        </p:nvCxnSpPr>
        <p:spPr bwMode="auto">
          <a:xfrm>
            <a:off x="7294346" y="1988980"/>
            <a:ext cx="612372" cy="54630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Dirsek Bağlayıcısı 33"/>
          <p:cNvCxnSpPr>
            <a:stCxn id="119" idx="3"/>
            <a:endCxn id="161" idx="0"/>
          </p:cNvCxnSpPr>
          <p:nvPr/>
        </p:nvCxnSpPr>
        <p:spPr bwMode="auto">
          <a:xfrm>
            <a:off x="2560776" y="3248981"/>
            <a:ext cx="848572" cy="43733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Dirsek Bağlayıcısı 37"/>
          <p:cNvCxnSpPr>
            <a:stCxn id="119" idx="1"/>
            <a:endCxn id="159" idx="0"/>
          </p:cNvCxnSpPr>
          <p:nvPr/>
        </p:nvCxnSpPr>
        <p:spPr bwMode="auto">
          <a:xfrm rot="10800000" flipH="1" flipV="1">
            <a:off x="800691" y="3248980"/>
            <a:ext cx="178135" cy="459947"/>
          </a:xfrm>
          <a:prstGeom prst="bentConnector4">
            <a:avLst>
              <a:gd name="adj1" fmla="val -128330"/>
              <a:gd name="adj2" fmla="val 750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Düz Ok Bağlayıcısı 91">
            <a:extLst>
              <a:ext uri="{FF2B5EF4-FFF2-40B4-BE49-F238E27FC236}">
                <a16:creationId xmlns:a16="http://schemas.microsoft.com/office/drawing/2014/main" id="{8DBDFFA9-D10F-441C-B165-F2DA1B1C9C38}"/>
              </a:ext>
            </a:extLst>
          </p:cNvPr>
          <p:cNvCxnSpPr/>
          <p:nvPr/>
        </p:nvCxnSpPr>
        <p:spPr>
          <a:xfrm>
            <a:off x="5075443" y="5118298"/>
            <a:ext cx="613" cy="34434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Düz Ok Bağlayıcısı 94">
            <a:extLst>
              <a:ext uri="{FF2B5EF4-FFF2-40B4-BE49-F238E27FC236}">
                <a16:creationId xmlns:a16="http://schemas.microsoft.com/office/drawing/2014/main" id="{8DBDFFA9-D10F-441C-B165-F2DA1B1C9C38}"/>
              </a:ext>
            </a:extLst>
          </p:cNvPr>
          <p:cNvCxnSpPr/>
          <p:nvPr/>
        </p:nvCxnSpPr>
        <p:spPr>
          <a:xfrm>
            <a:off x="7451707" y="5125735"/>
            <a:ext cx="613" cy="344344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Dirsek Bağlayıcısı 56"/>
          <p:cNvCxnSpPr>
            <a:stCxn id="25" idx="3"/>
            <a:endCxn id="3" idx="0"/>
          </p:cNvCxnSpPr>
          <p:nvPr/>
        </p:nvCxnSpPr>
        <p:spPr bwMode="auto">
          <a:xfrm flipH="1">
            <a:off x="1177615" y="1712005"/>
            <a:ext cx="7625773" cy="3126925"/>
          </a:xfrm>
          <a:prstGeom prst="bentConnector4">
            <a:avLst>
              <a:gd name="adj1" fmla="val -2998"/>
              <a:gd name="adj2" fmla="val 823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Dirsek Bağlayıcısı 59"/>
          <p:cNvCxnSpPr>
            <a:stCxn id="25" idx="3"/>
            <a:endCxn id="4" idx="0"/>
          </p:cNvCxnSpPr>
          <p:nvPr/>
        </p:nvCxnSpPr>
        <p:spPr bwMode="auto">
          <a:xfrm flipH="1">
            <a:off x="3334032" y="1712005"/>
            <a:ext cx="5469356" cy="3127993"/>
          </a:xfrm>
          <a:prstGeom prst="bentConnector4">
            <a:avLst>
              <a:gd name="adj1" fmla="val -4180"/>
              <a:gd name="adj2" fmla="val 860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Dirsek Bağlayıcısı 62"/>
          <p:cNvCxnSpPr>
            <a:stCxn id="25" idx="3"/>
            <a:endCxn id="5" idx="0"/>
          </p:cNvCxnSpPr>
          <p:nvPr/>
        </p:nvCxnSpPr>
        <p:spPr bwMode="auto">
          <a:xfrm flipH="1">
            <a:off x="5275682" y="1712005"/>
            <a:ext cx="3527706" cy="3126600"/>
          </a:xfrm>
          <a:prstGeom prst="bentConnector4">
            <a:avLst>
              <a:gd name="adj1" fmla="val -6480"/>
              <a:gd name="adj2" fmla="val 903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Dirsek Bağlayıcısı 67"/>
          <p:cNvCxnSpPr>
            <a:stCxn id="25" idx="3"/>
            <a:endCxn id="7" idx="0"/>
          </p:cNvCxnSpPr>
          <p:nvPr/>
        </p:nvCxnSpPr>
        <p:spPr bwMode="auto">
          <a:xfrm flipH="1">
            <a:off x="7479160" y="1712005"/>
            <a:ext cx="1324228" cy="3130919"/>
          </a:xfrm>
          <a:prstGeom prst="bentConnector4">
            <a:avLst>
              <a:gd name="adj1" fmla="val -17263"/>
              <a:gd name="adj2" fmla="val 9388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2" name="Metin kutusu 111">
            <a:extLst>
              <a:ext uri="{FF2B5EF4-FFF2-40B4-BE49-F238E27FC236}">
                <a16:creationId xmlns:a16="http://schemas.microsoft.com/office/drawing/2014/main" id="{F834C035-CD47-4851-8D52-999000C25961}"/>
              </a:ext>
            </a:extLst>
          </p:cNvPr>
          <p:cNvSpPr txBox="1"/>
          <p:nvPr/>
        </p:nvSpPr>
        <p:spPr>
          <a:xfrm>
            <a:off x="7107480" y="1456564"/>
            <a:ext cx="27283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6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13" name="Metin kutusu 112">
            <a:extLst>
              <a:ext uri="{FF2B5EF4-FFF2-40B4-BE49-F238E27FC236}">
                <a16:creationId xmlns:a16="http://schemas.microsoft.com/office/drawing/2014/main" id="{CC9CF236-9C80-401E-A2CC-BCAF79FC9BB2}"/>
              </a:ext>
            </a:extLst>
          </p:cNvPr>
          <p:cNvSpPr txBox="1"/>
          <p:nvPr/>
        </p:nvSpPr>
        <p:spPr>
          <a:xfrm>
            <a:off x="8787513" y="1944804"/>
            <a:ext cx="33214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rgbClr val="FFFFFF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04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3942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789363"/>
            <a:ext cx="3095625" cy="2706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49275"/>
            <a:ext cx="3060700" cy="272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9" name="TextBox 8"/>
          <p:cNvSpPr txBox="1">
            <a:spLocks noChangeArrowheads="1"/>
          </p:cNvSpPr>
          <p:nvPr/>
        </p:nvSpPr>
        <p:spPr bwMode="auto">
          <a:xfrm>
            <a:off x="467544" y="548680"/>
            <a:ext cx="4464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0" dirty="0">
                <a:solidFill>
                  <a:srgbClr val="FFFF00"/>
                </a:solidFill>
              </a:rPr>
              <a:t>Safra yolu taşlarında tedav</a:t>
            </a:r>
            <a:r>
              <a:rPr lang="tr-TR" sz="2400" b="0" dirty="0"/>
              <a:t>i</a:t>
            </a:r>
          </a:p>
          <a:p>
            <a:pPr algn="ctr"/>
            <a:endParaRPr lang="tr-TR" sz="2400" b="0" dirty="0" smtClean="0">
              <a:solidFill>
                <a:srgbClr val="FFFF00"/>
              </a:solidFill>
            </a:endParaRPr>
          </a:p>
          <a:p>
            <a:pPr algn="ctr"/>
            <a:r>
              <a:rPr lang="tr-TR" sz="2400" b="0" dirty="0" smtClean="0"/>
              <a:t>ERCP</a:t>
            </a:r>
            <a:endParaRPr lang="tr-TR" sz="2400" b="0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7283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D98DDE0-C5FC-4932-91B2-43E378B46306}"/>
              </a:ext>
            </a:extLst>
          </p:cNvPr>
          <p:cNvSpPr txBox="1"/>
          <p:nvPr/>
        </p:nvSpPr>
        <p:spPr>
          <a:xfrm>
            <a:off x="539552" y="1268760"/>
            <a:ext cx="626469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Öngörü  faktörleri (</a:t>
            </a:r>
            <a:r>
              <a:rPr lang="tr-TR" b="0" dirty="0" err="1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Predictors</a:t>
            </a:r>
            <a:r>
              <a:rPr lang="tr-TR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r-TR" b="0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Çok kuvvetli</a:t>
            </a:r>
            <a:endParaRPr lang="tr-TR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Kolanjit</a:t>
            </a:r>
            <a:endParaRPr lang="tr-TR" sz="1600" b="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US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de koledokta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kalkül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görülmesi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Serum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bilirubin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&gt; 4 mg/</a:t>
            </a:r>
            <a:r>
              <a:rPr lang="tr-TR" sz="1600" b="0" dirty="0" err="1">
                <a:ea typeface="Tahoma" panose="020B0604030504040204" pitchFamily="34" charset="0"/>
                <a:cs typeface="Tahoma" panose="020B0604030504040204" pitchFamily="34" charset="0"/>
              </a:rPr>
              <a:t>dL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Kuvvetli</a:t>
            </a:r>
          </a:p>
          <a:p>
            <a:pPr>
              <a:buClr>
                <a:srgbClr val="FFFF00"/>
              </a:buClr>
            </a:pP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US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de koledokta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dilatasyon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Serum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bilirubin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1.8–4 mg/</a:t>
            </a:r>
            <a:r>
              <a:rPr lang="tr-TR" sz="1600" b="0" dirty="0" err="1">
                <a:ea typeface="Tahoma" panose="020B0604030504040204" pitchFamily="34" charset="0"/>
                <a:cs typeface="Tahoma" panose="020B0604030504040204" pitchFamily="34" charset="0"/>
              </a:rPr>
              <a:t>dL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Orta</a:t>
            </a:r>
            <a:endParaRPr lang="tr-TR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Yaş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Aminotransferaz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ve GGT / AF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seviyelerinde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yükselme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1600" b="0" dirty="0"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Biliyer</a:t>
            </a:r>
            <a:r>
              <a:rPr lang="tr-TR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pankreatit</a:t>
            </a:r>
            <a:endParaRPr lang="tr-TR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r-TR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BF58A7E-9F96-49AF-A148-27461D25E517}"/>
              </a:ext>
            </a:extLst>
          </p:cNvPr>
          <p:cNvSpPr txBox="1"/>
          <p:nvPr/>
        </p:nvSpPr>
        <p:spPr>
          <a:xfrm>
            <a:off x="5287652" y="1504736"/>
            <a:ext cx="35283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dirty="0">
                <a:solidFill>
                  <a:srgbClr val="FFFF00"/>
                </a:solidFill>
              </a:rPr>
              <a:t> </a:t>
            </a:r>
            <a:r>
              <a:rPr lang="tr-TR" b="0" dirty="0" smtClean="0">
                <a:solidFill>
                  <a:srgbClr val="FFFF00"/>
                </a:solidFill>
              </a:rPr>
              <a:t>Öngörü faktörlerine göre  </a:t>
            </a:r>
          </a:p>
          <a:p>
            <a:r>
              <a:rPr lang="tr-TR" b="0" dirty="0">
                <a:solidFill>
                  <a:srgbClr val="FFFF00"/>
                </a:solidFill>
              </a:rPr>
              <a:t> </a:t>
            </a:r>
            <a:r>
              <a:rPr lang="tr-TR" b="0" dirty="0" err="1" smtClean="0">
                <a:solidFill>
                  <a:srgbClr val="FFFF00"/>
                </a:solidFill>
              </a:rPr>
              <a:t>koledokolithiasis</a:t>
            </a:r>
            <a:r>
              <a:rPr lang="tr-TR" b="0" dirty="0" smtClean="0">
                <a:solidFill>
                  <a:srgbClr val="FFFF00"/>
                </a:solidFill>
              </a:rPr>
              <a:t> olasılığı</a:t>
            </a:r>
            <a:endParaRPr lang="en-US" b="0" dirty="0">
              <a:solidFill>
                <a:srgbClr val="FFFF00"/>
              </a:solidFill>
            </a:endParaRPr>
          </a:p>
          <a:p>
            <a:endParaRPr lang="tr-TR" sz="1600" b="0" dirty="0"/>
          </a:p>
          <a:p>
            <a:endParaRPr lang="tr-TR" sz="1600" b="0" dirty="0" smtClean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Yüksek</a:t>
            </a:r>
            <a:r>
              <a:rPr lang="en-US" sz="1600" dirty="0" smtClean="0"/>
              <a:t> </a:t>
            </a:r>
            <a:r>
              <a:rPr lang="en-US" sz="1600" b="0" dirty="0" smtClean="0"/>
              <a:t>(&gt; </a:t>
            </a:r>
            <a:r>
              <a:rPr lang="en-US" sz="1600" b="0" dirty="0"/>
              <a:t>50%)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Herhangi bir </a:t>
            </a:r>
            <a:r>
              <a:rPr lang="tr-TR" sz="1600" b="0" dirty="0" smtClean="0"/>
              <a:t>çok kuvvetli </a:t>
            </a:r>
            <a:r>
              <a:rPr lang="tr-TR" sz="1600" b="0" dirty="0" smtClean="0"/>
              <a:t>faktör  </a:t>
            </a:r>
            <a:r>
              <a:rPr lang="tr-TR" sz="1600" b="0" dirty="0" smtClean="0"/>
              <a:t>  </a:t>
            </a:r>
          </a:p>
          <a:p>
            <a:r>
              <a:rPr lang="tr-TR" sz="1600" b="0" dirty="0"/>
              <a:t> </a:t>
            </a:r>
            <a:r>
              <a:rPr lang="tr-TR" sz="1600" b="0" dirty="0" smtClean="0"/>
              <a:t>veya  </a:t>
            </a:r>
            <a:r>
              <a:rPr lang="tr-TR" sz="1600" b="0" dirty="0" smtClean="0"/>
              <a:t>en az iki kuvvetli faktör  varlığı</a:t>
            </a:r>
          </a:p>
          <a:p>
            <a:endParaRPr lang="tr-TR" sz="1600" b="0" dirty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Orta</a:t>
            </a:r>
            <a:r>
              <a:rPr lang="en-US" sz="1600" dirty="0" smtClean="0"/>
              <a:t> </a:t>
            </a:r>
            <a:r>
              <a:rPr lang="en-US" sz="1600" b="0" dirty="0"/>
              <a:t>(10% to 50%)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Diğer hastalar</a:t>
            </a:r>
            <a:endParaRPr lang="en-US" sz="1600" b="0" dirty="0"/>
          </a:p>
          <a:p>
            <a:endParaRPr lang="tr-TR" sz="1600" b="0" dirty="0"/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1600" dirty="0" smtClean="0"/>
              <a:t>Düşük </a:t>
            </a:r>
            <a:r>
              <a:rPr lang="en-US" sz="1600" dirty="0" smtClean="0"/>
              <a:t>(&lt; </a:t>
            </a:r>
            <a:r>
              <a:rPr lang="en-US" sz="1600" dirty="0"/>
              <a:t>10%)</a:t>
            </a:r>
          </a:p>
          <a:p>
            <a:r>
              <a:rPr lang="en-US" sz="1600" b="0" dirty="0"/>
              <a:t> </a:t>
            </a:r>
            <a:r>
              <a:rPr lang="tr-TR" sz="1600" b="0" dirty="0" smtClean="0"/>
              <a:t>Öngörü faktörleri yok</a:t>
            </a:r>
            <a:endParaRPr lang="en-US" sz="1600" b="0" dirty="0"/>
          </a:p>
        </p:txBody>
      </p:sp>
      <p:sp>
        <p:nvSpPr>
          <p:cNvPr id="4" name="Dikdörtgen 3"/>
          <p:cNvSpPr/>
          <p:nvPr/>
        </p:nvSpPr>
        <p:spPr>
          <a:xfrm>
            <a:off x="1763688" y="267035"/>
            <a:ext cx="5850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Koledok </a:t>
            </a:r>
            <a:r>
              <a:rPr lang="tr-TR" sz="24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taşı varlığını destekleyen bulgular</a:t>
            </a:r>
            <a:endParaRPr lang="tr-TR" sz="2400" b="0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08304" y="6473403"/>
            <a:ext cx="2667000" cy="365125"/>
            <a:chOff x="384" y="2976"/>
            <a:chExt cx="1680" cy="230"/>
          </a:xfrm>
        </p:grpSpPr>
        <p:pic>
          <p:nvPicPr>
            <p:cNvPr id="6" name="Picture 5" descr="HM0026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cxnSp>
        <p:nvCxnSpPr>
          <p:cNvPr id="10" name="Düz Bağlayıcı 9"/>
          <p:cNvCxnSpPr/>
          <p:nvPr/>
        </p:nvCxnSpPr>
        <p:spPr bwMode="auto">
          <a:xfrm>
            <a:off x="566447" y="1937475"/>
            <a:ext cx="3168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Düz Bağlayıcı 10"/>
          <p:cNvCxnSpPr/>
          <p:nvPr/>
        </p:nvCxnSpPr>
        <p:spPr bwMode="auto">
          <a:xfrm>
            <a:off x="5287652" y="2152808"/>
            <a:ext cx="3168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395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EFC3C35-54B4-4984-B1DA-4D86F7899B90}"/>
              </a:ext>
            </a:extLst>
          </p:cNvPr>
          <p:cNvSpPr txBox="1"/>
          <p:nvPr/>
        </p:nvSpPr>
        <p:spPr>
          <a:xfrm>
            <a:off x="3301937" y="975541"/>
            <a:ext cx="2782231" cy="307777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 dirty="0" err="1" smtClean="0">
                <a:solidFill>
                  <a:srgbClr val="FFFFFF"/>
                </a:solidFill>
              </a:rPr>
              <a:t>Koledokolithiasis</a:t>
            </a:r>
            <a:r>
              <a:rPr lang="tr-TR" sz="1400" b="0" dirty="0" smtClean="0">
                <a:solidFill>
                  <a:srgbClr val="FFFFFF"/>
                </a:solidFill>
              </a:rPr>
              <a:t> şüphesi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FCD5F3F-F192-4B83-BF81-79ED3EEA9D3F}"/>
              </a:ext>
            </a:extLst>
          </p:cNvPr>
          <p:cNvSpPr txBox="1"/>
          <p:nvPr/>
        </p:nvSpPr>
        <p:spPr>
          <a:xfrm>
            <a:off x="445412" y="5158215"/>
            <a:ext cx="3147834" cy="954107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400" b="0" dirty="0" smtClean="0">
                <a:solidFill>
                  <a:srgbClr val="FFFFFF"/>
                </a:solidFill>
              </a:rPr>
              <a:t> </a:t>
            </a:r>
            <a:r>
              <a:rPr lang="tr-TR" sz="1400" b="0" dirty="0" err="1" smtClean="0">
                <a:solidFill>
                  <a:srgbClr val="FFFFFF"/>
                </a:solidFill>
              </a:rPr>
              <a:t>kolesistektomi</a:t>
            </a:r>
            <a:endParaRPr lang="tr-TR" sz="1400" b="0" dirty="0">
              <a:solidFill>
                <a:srgbClr val="FFFFFF"/>
              </a:solidFill>
            </a:endParaRPr>
          </a:p>
          <a:p>
            <a:pPr algn="ctr"/>
            <a:r>
              <a:rPr lang="tr-TR" sz="1400" b="0" dirty="0" smtClean="0">
                <a:solidFill>
                  <a:srgbClr val="FFFFFF"/>
                </a:solidFill>
              </a:rPr>
              <a:t>    </a:t>
            </a:r>
            <a:r>
              <a:rPr lang="tr-TR" sz="1400" b="0" dirty="0">
                <a:solidFill>
                  <a:srgbClr val="FFFFFF"/>
                </a:solidFill>
              </a:rPr>
              <a:t>P</a:t>
            </a:r>
            <a:r>
              <a:rPr lang="en-US" sz="1400" b="0" dirty="0" err="1">
                <a:solidFill>
                  <a:srgbClr val="FFFFFF"/>
                </a:solidFill>
              </a:rPr>
              <a:t>ostoperative</a:t>
            </a:r>
            <a:r>
              <a:rPr lang="tr-TR" sz="1400" b="0" dirty="0">
                <a:solidFill>
                  <a:srgbClr val="FFFFFF"/>
                </a:solidFill>
              </a:rPr>
              <a:t> </a:t>
            </a:r>
            <a:r>
              <a:rPr lang="en-US" sz="1400" b="0" dirty="0" smtClean="0">
                <a:solidFill>
                  <a:srgbClr val="FFFFFF"/>
                </a:solidFill>
              </a:rPr>
              <a:t>ERCP</a:t>
            </a:r>
            <a:r>
              <a:rPr lang="tr-TR" sz="1400" b="0" dirty="0" smtClean="0">
                <a:solidFill>
                  <a:srgbClr val="FFFFFF"/>
                </a:solidFill>
              </a:rPr>
              <a:t>  </a:t>
            </a:r>
            <a:r>
              <a:rPr lang="tr-TR" sz="1400" dirty="0" smtClean="0">
                <a:solidFill>
                  <a:srgbClr val="FFFF00"/>
                </a:solidFill>
              </a:rPr>
              <a:t>(Gerekliyse)</a:t>
            </a:r>
            <a:endParaRPr lang="en-US" sz="1400" dirty="0">
              <a:solidFill>
                <a:srgbClr val="FFFF00"/>
              </a:solidFill>
            </a:endParaRPr>
          </a:p>
          <a:p>
            <a:pPr algn="ctr"/>
            <a:r>
              <a:rPr lang="tr-TR" sz="1400" b="0" dirty="0" smtClean="0">
                <a:solidFill>
                  <a:srgbClr val="FFFFFF"/>
                </a:solidFill>
              </a:rPr>
              <a:t>    </a:t>
            </a:r>
            <a:r>
              <a:rPr lang="en-US" sz="1400" b="0" dirty="0" err="1" smtClean="0">
                <a:solidFill>
                  <a:srgbClr val="FFFFFF"/>
                </a:solidFill>
              </a:rPr>
              <a:t>Laparos</a:t>
            </a:r>
            <a:r>
              <a:rPr lang="tr-TR" sz="1400" b="0" dirty="0" err="1" smtClean="0">
                <a:solidFill>
                  <a:srgbClr val="FFFFFF"/>
                </a:solidFill>
              </a:rPr>
              <a:t>kopik</a:t>
            </a:r>
            <a:r>
              <a:rPr lang="tr-TR" sz="1400" b="0" dirty="0" smtClean="0">
                <a:solidFill>
                  <a:srgbClr val="FFFFFF"/>
                </a:solidFill>
              </a:rPr>
              <a:t>  koledok </a:t>
            </a:r>
            <a:r>
              <a:rPr lang="tr-TR" sz="1400" b="0" dirty="0" err="1" smtClean="0">
                <a:solidFill>
                  <a:srgbClr val="FFFFFF"/>
                </a:solidFill>
              </a:rPr>
              <a:t>eksplorasyonu</a:t>
            </a:r>
            <a:r>
              <a:rPr lang="tr-TR" sz="1400" b="0" dirty="0" smtClean="0">
                <a:solidFill>
                  <a:srgbClr val="FFFFFF"/>
                </a:solidFill>
              </a:rPr>
              <a:t> (?)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01BB8C2-631D-4E24-B210-D217BD5BF519}"/>
              </a:ext>
            </a:extLst>
          </p:cNvPr>
          <p:cNvSpPr txBox="1"/>
          <p:nvPr/>
        </p:nvSpPr>
        <p:spPr>
          <a:xfrm>
            <a:off x="432276" y="2393789"/>
            <a:ext cx="2266076" cy="738664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0" dirty="0" err="1" smtClean="0">
                <a:solidFill>
                  <a:srgbClr val="FFFFFF"/>
                </a:solidFill>
              </a:rPr>
              <a:t>Laparos</a:t>
            </a:r>
            <a:r>
              <a:rPr lang="tr-TR" sz="1400" b="0" dirty="0" err="1" smtClean="0">
                <a:solidFill>
                  <a:srgbClr val="FFFFFF"/>
                </a:solidFill>
              </a:rPr>
              <a:t>kopik</a:t>
            </a:r>
            <a:endParaRPr lang="en-US" sz="1400" b="0" dirty="0">
              <a:solidFill>
                <a:srgbClr val="FFFFFF"/>
              </a:solidFill>
            </a:endParaRPr>
          </a:p>
          <a:p>
            <a:pPr algn="ctr"/>
            <a:r>
              <a:rPr lang="tr-TR" sz="1400" b="0" dirty="0" err="1" smtClean="0">
                <a:solidFill>
                  <a:srgbClr val="FFFFFF"/>
                </a:solidFill>
              </a:rPr>
              <a:t>kolesistektomi</a:t>
            </a:r>
            <a:endParaRPr lang="en-US" sz="1400" b="0" dirty="0">
              <a:solidFill>
                <a:srgbClr val="FFFFFF"/>
              </a:solidFill>
            </a:endParaRPr>
          </a:p>
          <a:p>
            <a:pPr algn="ctr"/>
            <a:r>
              <a:rPr lang="tr-TR" sz="1400" b="0" dirty="0" smtClean="0">
                <a:solidFill>
                  <a:srgbClr val="FFFFFF"/>
                </a:solidFill>
              </a:rPr>
              <a:t>ERCP</a:t>
            </a:r>
            <a:r>
              <a:rPr lang="en-US" sz="1400" b="0" dirty="0" smtClean="0">
                <a:solidFill>
                  <a:srgbClr val="FFFFFF"/>
                </a:solidFill>
              </a:rPr>
              <a:t> </a:t>
            </a:r>
            <a:r>
              <a:rPr lang="tr-TR" sz="1400" b="0" dirty="0" smtClean="0">
                <a:solidFill>
                  <a:srgbClr val="FFFFFF"/>
                </a:solidFill>
              </a:rPr>
              <a:t> gerek yok</a:t>
            </a:r>
            <a:endParaRPr lang="en-US" sz="1400" b="0" dirty="0">
              <a:solidFill>
                <a:srgbClr val="FFFFFF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D044006-B9F3-489B-9A21-0CD608DA4724}"/>
              </a:ext>
            </a:extLst>
          </p:cNvPr>
          <p:cNvSpPr txBox="1"/>
          <p:nvPr/>
        </p:nvSpPr>
        <p:spPr>
          <a:xfrm>
            <a:off x="4300717" y="5180611"/>
            <a:ext cx="1639272" cy="52322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 dirty="0" err="1" smtClean="0">
                <a:solidFill>
                  <a:srgbClr val="FFFFFF"/>
                </a:solidFill>
              </a:rPr>
              <a:t>Laparoskopik</a:t>
            </a:r>
            <a:r>
              <a:rPr lang="tr-TR" sz="1400" b="0" dirty="0" smtClean="0">
                <a:solidFill>
                  <a:srgbClr val="FFFFFF"/>
                </a:solidFill>
              </a:rPr>
              <a:t> </a:t>
            </a:r>
            <a:r>
              <a:rPr lang="tr-TR" sz="1400" b="0" dirty="0" err="1" smtClean="0">
                <a:solidFill>
                  <a:srgbClr val="FFFFFF"/>
                </a:solidFill>
              </a:rPr>
              <a:t>kolesistektomi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52E323A-8844-4187-8462-B3517044AB6D}"/>
              </a:ext>
            </a:extLst>
          </p:cNvPr>
          <p:cNvSpPr txBox="1"/>
          <p:nvPr/>
        </p:nvSpPr>
        <p:spPr>
          <a:xfrm>
            <a:off x="3546566" y="2395115"/>
            <a:ext cx="2875591" cy="738664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tr-TR" sz="1400" b="0" dirty="0" smtClean="0">
              <a:solidFill>
                <a:srgbClr val="FFFFFF"/>
              </a:solidFill>
            </a:endParaRPr>
          </a:p>
          <a:p>
            <a:r>
              <a:rPr lang="tr-TR" sz="1400" b="0" dirty="0" err="1" smtClean="0">
                <a:solidFill>
                  <a:srgbClr val="FFFFFF"/>
                </a:solidFill>
              </a:rPr>
              <a:t>Preoperative</a:t>
            </a:r>
            <a:r>
              <a:rPr lang="tr-TR" sz="1400" b="0" dirty="0" smtClean="0">
                <a:solidFill>
                  <a:srgbClr val="FFFFFF"/>
                </a:solidFill>
              </a:rPr>
              <a:t> EUS ve / veya ERCP</a:t>
            </a:r>
          </a:p>
          <a:p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70579BA-9DBB-4553-8F63-FBAE084452EC}"/>
              </a:ext>
            </a:extLst>
          </p:cNvPr>
          <p:cNvSpPr txBox="1"/>
          <p:nvPr/>
        </p:nvSpPr>
        <p:spPr>
          <a:xfrm>
            <a:off x="7424095" y="2391423"/>
            <a:ext cx="1164733" cy="52322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 dirty="0" err="1">
                <a:solidFill>
                  <a:srgbClr val="FFFFFF"/>
                </a:solidFill>
              </a:rPr>
              <a:t>Preoperative</a:t>
            </a:r>
            <a:r>
              <a:rPr lang="tr-TR" sz="1400" b="0" dirty="0">
                <a:solidFill>
                  <a:srgbClr val="FFFFFF"/>
                </a:solidFill>
              </a:rPr>
              <a:t> ERCP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24C7801-214E-4AAD-80B6-6D5E6A62F9D4}"/>
              </a:ext>
            </a:extLst>
          </p:cNvPr>
          <p:cNvSpPr txBox="1"/>
          <p:nvPr/>
        </p:nvSpPr>
        <p:spPr>
          <a:xfrm>
            <a:off x="6863657" y="5193529"/>
            <a:ext cx="1164727" cy="57554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0">
                <a:solidFill>
                  <a:srgbClr val="FFFFFF"/>
                </a:solidFill>
              </a:rPr>
              <a:t>Preoperative</a:t>
            </a:r>
          </a:p>
          <a:p>
            <a:pPr algn="ctr"/>
            <a:r>
              <a:rPr lang="tr-TR" sz="1400" b="0">
                <a:solidFill>
                  <a:srgbClr val="FFFFFF"/>
                </a:solidFill>
              </a:rPr>
              <a:t>ERCP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116" name="Metin kutusu 115">
            <a:extLst>
              <a:ext uri="{FF2B5EF4-FFF2-40B4-BE49-F238E27FC236}">
                <a16:creationId xmlns:a16="http://schemas.microsoft.com/office/drawing/2014/main" id="{3C41BFD5-3E9E-425F-BC08-DC31CCC985DB}"/>
              </a:ext>
            </a:extLst>
          </p:cNvPr>
          <p:cNvSpPr txBox="1"/>
          <p:nvPr/>
        </p:nvSpPr>
        <p:spPr>
          <a:xfrm>
            <a:off x="1229724" y="260648"/>
            <a:ext cx="7034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 err="1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Kolesistolithiasiste</a:t>
            </a:r>
            <a:r>
              <a:rPr lang="tr-TR" sz="20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ve </a:t>
            </a:r>
            <a:r>
              <a:rPr lang="tr-TR" sz="2000" b="0" dirty="0" err="1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koledokolithiasiste</a:t>
            </a:r>
            <a:r>
              <a:rPr lang="tr-TR" sz="20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000" b="0" dirty="0" smtClean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tedavi algoritması</a:t>
            </a:r>
            <a:endParaRPr lang="tr-TR" sz="2000" b="0" dirty="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Dirsek Bağlayıcısı 11"/>
          <p:cNvCxnSpPr>
            <a:stCxn id="3" idx="3"/>
            <a:endCxn id="9" idx="0"/>
          </p:cNvCxnSpPr>
          <p:nvPr/>
        </p:nvCxnSpPr>
        <p:spPr bwMode="auto">
          <a:xfrm>
            <a:off x="6084168" y="1129430"/>
            <a:ext cx="1922294" cy="12619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Dirsek Bağlayıcısı 13"/>
          <p:cNvCxnSpPr>
            <a:stCxn id="3" idx="1"/>
            <a:endCxn id="5" idx="0"/>
          </p:cNvCxnSpPr>
          <p:nvPr/>
        </p:nvCxnSpPr>
        <p:spPr bwMode="auto">
          <a:xfrm rot="10800000" flipV="1">
            <a:off x="1565315" y="1129429"/>
            <a:ext cx="1736623" cy="126435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Dirsek Bağlayıcısı 15"/>
          <p:cNvCxnSpPr/>
          <p:nvPr/>
        </p:nvCxnSpPr>
        <p:spPr bwMode="auto">
          <a:xfrm rot="10800000" flipV="1">
            <a:off x="2019329" y="3642973"/>
            <a:ext cx="2676618" cy="152447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Dirsek Bağlayıcısı 19"/>
          <p:cNvCxnSpPr>
            <a:endCxn id="10" idx="0"/>
          </p:cNvCxnSpPr>
          <p:nvPr/>
        </p:nvCxnSpPr>
        <p:spPr bwMode="auto">
          <a:xfrm>
            <a:off x="4688468" y="3642265"/>
            <a:ext cx="2757553" cy="155126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C197ACC2-E05F-4DA6-9837-6205B7252FCB}"/>
              </a:ext>
            </a:extLst>
          </p:cNvPr>
          <p:cNvSpPr txBox="1"/>
          <p:nvPr/>
        </p:nvSpPr>
        <p:spPr>
          <a:xfrm>
            <a:off x="1212065" y="1655125"/>
            <a:ext cx="673337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400" b="0" dirty="0" smtClean="0">
                <a:solidFill>
                  <a:srgbClr val="FFFFFF"/>
                </a:solidFill>
              </a:rPr>
              <a:t>Düşük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05CD6BF5-B6FE-41EA-85D2-41B84B8898A7}"/>
              </a:ext>
            </a:extLst>
          </p:cNvPr>
          <p:cNvSpPr txBox="1"/>
          <p:nvPr/>
        </p:nvSpPr>
        <p:spPr>
          <a:xfrm>
            <a:off x="1212065" y="4311288"/>
            <a:ext cx="1753217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0" dirty="0" smtClean="0">
                <a:solidFill>
                  <a:srgbClr val="FFFFFF"/>
                </a:solidFill>
              </a:rPr>
              <a:t>Şüpheli  ? 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0B6C761A-4F62-4804-9331-749F959EE4E3}"/>
              </a:ext>
            </a:extLst>
          </p:cNvPr>
          <p:cNvSpPr txBox="1"/>
          <p:nvPr/>
        </p:nvSpPr>
        <p:spPr>
          <a:xfrm>
            <a:off x="6544590" y="4405348"/>
            <a:ext cx="1751044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0" dirty="0" smtClean="0">
                <a:solidFill>
                  <a:srgbClr val="FFFFFF"/>
                </a:solidFill>
              </a:rPr>
              <a:t> Kesinlikle pozitif</a:t>
            </a:r>
            <a:endParaRPr lang="tr-TR" sz="1400" b="0" dirty="0">
              <a:solidFill>
                <a:srgbClr val="FFFFFF"/>
              </a:solidFill>
            </a:endParaRPr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56CCB399-0FEB-41FD-9C41-4196C93E67D0}"/>
              </a:ext>
            </a:extLst>
          </p:cNvPr>
          <p:cNvSpPr txBox="1"/>
          <p:nvPr/>
        </p:nvSpPr>
        <p:spPr>
          <a:xfrm>
            <a:off x="7674801" y="1684061"/>
            <a:ext cx="742511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r-TR" sz="1400" b="0" dirty="0" smtClean="0">
                <a:solidFill>
                  <a:srgbClr val="FFFFFF"/>
                </a:solidFill>
              </a:rPr>
              <a:t>Yüksek</a:t>
            </a:r>
            <a:endParaRPr lang="tr-TR" sz="1400" b="0" dirty="0">
              <a:solidFill>
                <a:srgbClr val="FFFFFF"/>
              </a:solidFill>
            </a:endParaRPr>
          </a:p>
        </p:txBody>
      </p:sp>
      <p:cxnSp>
        <p:nvCxnSpPr>
          <p:cNvPr id="88" name="Düz Ok Bağlayıcısı 87"/>
          <p:cNvCxnSpPr>
            <a:stCxn id="8" idx="2"/>
          </p:cNvCxnSpPr>
          <p:nvPr/>
        </p:nvCxnSpPr>
        <p:spPr bwMode="auto">
          <a:xfrm>
            <a:off x="4984362" y="3133779"/>
            <a:ext cx="21798" cy="20356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Metin kutusu 91">
            <a:extLst>
              <a:ext uri="{FF2B5EF4-FFF2-40B4-BE49-F238E27FC236}">
                <a16:creationId xmlns:a16="http://schemas.microsoft.com/office/drawing/2014/main" id="{A295F5F4-D87C-443E-B121-9EAF39A81566}"/>
              </a:ext>
            </a:extLst>
          </p:cNvPr>
          <p:cNvSpPr txBox="1"/>
          <p:nvPr/>
        </p:nvSpPr>
        <p:spPr>
          <a:xfrm>
            <a:off x="4600038" y="4330745"/>
            <a:ext cx="1127779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1400" b="0" dirty="0" smtClean="0">
                <a:solidFill>
                  <a:srgbClr val="FFFFFF"/>
                </a:solidFill>
              </a:rPr>
              <a:t>Negatif</a:t>
            </a:r>
            <a:endParaRPr lang="tr-TR" sz="1400" b="0" dirty="0">
              <a:solidFill>
                <a:srgbClr val="FFFFFF"/>
              </a:solidFill>
            </a:endParaRPr>
          </a:p>
        </p:txBody>
      </p:sp>
      <p:cxnSp>
        <p:nvCxnSpPr>
          <p:cNvPr id="91" name="Düz Ok Bağlayıcısı 90"/>
          <p:cNvCxnSpPr>
            <a:stCxn id="3" idx="2"/>
          </p:cNvCxnSpPr>
          <p:nvPr/>
        </p:nvCxnSpPr>
        <p:spPr bwMode="auto">
          <a:xfrm flipH="1">
            <a:off x="4687213" y="1283318"/>
            <a:ext cx="5840" cy="10954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5" name="Metin kutusu 94">
            <a:extLst>
              <a:ext uri="{FF2B5EF4-FFF2-40B4-BE49-F238E27FC236}">
                <a16:creationId xmlns:a16="http://schemas.microsoft.com/office/drawing/2014/main" id="{DAD23887-FF8D-44CD-9BFA-567DE78B36C2}"/>
              </a:ext>
            </a:extLst>
          </p:cNvPr>
          <p:cNvSpPr txBox="1"/>
          <p:nvPr/>
        </p:nvSpPr>
        <p:spPr>
          <a:xfrm>
            <a:off x="4432316" y="1653542"/>
            <a:ext cx="529312" cy="307777"/>
          </a:xfrm>
          <a:prstGeom prst="rect">
            <a:avLst/>
          </a:prstGeom>
          <a:solidFill>
            <a:srgbClr val="010173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r-TR" sz="1400" b="0" dirty="0" smtClean="0">
                <a:solidFill>
                  <a:srgbClr val="FFFFFF"/>
                </a:solidFill>
              </a:rPr>
              <a:t>Orta</a:t>
            </a:r>
            <a:endParaRPr lang="tr-TR" sz="1400" b="0" dirty="0">
              <a:solidFill>
                <a:srgbClr val="FFFFFF"/>
              </a:solidFill>
            </a:endParaRPr>
          </a:p>
        </p:txBody>
      </p:sp>
      <p:grpSp>
        <p:nvGrpSpPr>
          <p:cNvPr id="97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98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 dirty="0" err="1"/>
                <a:t>İÜ.Cerrahpaşa</a:t>
              </a:r>
              <a:r>
                <a:rPr lang="tr-TR" sz="900" b="0" dirty="0"/>
                <a:t> Tıp Fakültesi</a:t>
              </a:r>
            </a:p>
            <a:p>
              <a:r>
                <a:rPr lang="tr-TR" sz="900" b="0" dirty="0"/>
                <a:t>Gastroenteroloji Bilim Dalı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9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3343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dirty="0" smtClean="0">
                <a:solidFill>
                  <a:srgbClr val="FFFF00"/>
                </a:solidFill>
                <a:effectLst/>
              </a:rPr>
              <a:t>Pigment taşları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pPr eaLnBrk="1" hangingPunct="1"/>
            <a:r>
              <a:rPr lang="tr-TR" sz="2800" dirty="0" smtClean="0">
                <a:effectLst/>
              </a:rPr>
              <a:t>Safra kesesi taşlarının %10-30 unu oluşturur</a:t>
            </a:r>
          </a:p>
          <a:p>
            <a:pPr eaLnBrk="1" hangingPunct="1"/>
            <a:endParaRPr lang="tr-TR" dirty="0" smtClean="0">
              <a:effectLst/>
            </a:endParaRPr>
          </a:p>
          <a:p>
            <a:pPr eaLnBrk="1" hangingPunct="1"/>
            <a:endParaRPr lang="tr-TR" dirty="0" smtClean="0">
              <a:effectLst/>
            </a:endParaRPr>
          </a:p>
          <a:p>
            <a:pPr eaLnBrk="1" hangingPunct="1"/>
            <a:r>
              <a:rPr lang="tr-TR" sz="2800" u="sng" dirty="0" smtClean="0">
                <a:effectLst/>
              </a:rPr>
              <a:t>Siyah</a:t>
            </a:r>
            <a:r>
              <a:rPr lang="tr-TR" sz="2800" dirty="0" smtClean="0">
                <a:effectLst/>
              </a:rPr>
              <a:t>  ve  kahverengi  pigment taşları olmak </a:t>
            </a:r>
          </a:p>
          <a:p>
            <a:pPr eaLnBrk="1" hangingPunct="1">
              <a:buNone/>
            </a:pPr>
            <a:r>
              <a:rPr lang="tr-TR" sz="2800" dirty="0" smtClean="0">
                <a:effectLst/>
              </a:rPr>
              <a:t>      üzere iki türü bulunur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21512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10" name="7 Dikdörtgen"/>
          <p:cNvSpPr>
            <a:spLocks noChangeArrowheads="1"/>
          </p:cNvSpPr>
          <p:nvPr/>
        </p:nvSpPr>
        <p:spPr bwMode="auto">
          <a:xfrm>
            <a:off x="782872" y="3861048"/>
            <a:ext cx="1008608" cy="433387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tr-TR" sz="2000" b="0"/>
              <a:t>Siyah</a:t>
            </a:r>
          </a:p>
        </p:txBody>
      </p:sp>
      <p:sp>
        <p:nvSpPr>
          <p:cNvPr id="21511" name="8 Dikdörtgen"/>
          <p:cNvSpPr>
            <a:spLocks noChangeArrowheads="1"/>
          </p:cNvSpPr>
          <p:nvPr/>
        </p:nvSpPr>
        <p:spPr bwMode="auto">
          <a:xfrm>
            <a:off x="2412255" y="3861048"/>
            <a:ext cx="1943546" cy="433387"/>
          </a:xfrm>
          <a:prstGeom prst="rect">
            <a:avLst/>
          </a:prstGeom>
          <a:solidFill>
            <a:srgbClr val="663300"/>
          </a:solidFill>
          <a:ln w="9525" algn="ctr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tr-TR" sz="2000" b="0" dirty="0"/>
              <a:t>Kahverengi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272338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2800" dirty="0" smtClean="0">
                <a:solidFill>
                  <a:srgbClr val="FFFF00"/>
                </a:solidFill>
              </a:rPr>
              <a:t>Pigment taşı oluşumunda risk faktörleri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681163"/>
            <a:ext cx="8229600" cy="4627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Biliyer</a:t>
            </a:r>
            <a:r>
              <a:rPr lang="tr-TR" sz="2400" dirty="0" smtClean="0"/>
              <a:t> </a:t>
            </a:r>
            <a:r>
              <a:rPr lang="tr-TR" sz="2400" dirty="0" err="1" smtClean="0"/>
              <a:t>infeksiyon</a:t>
            </a:r>
            <a:r>
              <a:rPr 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Safra yollarında darlık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Alkolik siroz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İleri yaş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Kronik hemoliz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Terminal </a:t>
            </a:r>
            <a:r>
              <a:rPr lang="tr-TR" sz="2400" dirty="0" err="1" smtClean="0"/>
              <a:t>ileum</a:t>
            </a:r>
            <a:r>
              <a:rPr lang="tr-TR" sz="2400" dirty="0" smtClean="0"/>
              <a:t> hastalığı, rezeksiyonu veya bypass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/>
              <a:t>Duodenal</a:t>
            </a:r>
            <a:r>
              <a:rPr lang="tr-TR" sz="2400" dirty="0" smtClean="0"/>
              <a:t>  </a:t>
            </a:r>
            <a:r>
              <a:rPr lang="tr-TR" sz="2400" dirty="0" err="1" smtClean="0"/>
              <a:t>divertikül</a:t>
            </a: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Safra kesesinde kronik staz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/>
              <a:t>Primer biliyer siroz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58738" y="6440488"/>
            <a:ext cx="2667000" cy="365125"/>
            <a:chOff x="384" y="2976"/>
            <a:chExt cx="1680" cy="230"/>
          </a:xfrm>
        </p:grpSpPr>
        <p:pic>
          <p:nvPicPr>
            <p:cNvPr id="24585" name="Picture 5" descr="HM00260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1" y="3009"/>
              <a:ext cx="14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6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6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900" b="0"/>
                <a:t>İÜ.Cerrahpaşa Tıp Fakültesi</a:t>
              </a:r>
            </a:p>
            <a:p>
              <a:r>
                <a:rPr lang="tr-TR" sz="900" b="0"/>
                <a:t>Gastroenteroloji Bilim Dalı</a:t>
              </a:r>
            </a:p>
          </p:txBody>
        </p:sp>
      </p:grpSp>
      <p:sp>
        <p:nvSpPr>
          <p:cNvPr id="24581" name="Line 7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55650" y="1996108"/>
            <a:ext cx="7848600" cy="2098220"/>
            <a:chOff x="113" y="1096"/>
            <a:chExt cx="4944" cy="1608"/>
          </a:xfrm>
        </p:grpSpPr>
        <p:sp>
          <p:nvSpPr>
            <p:cNvPr id="24583" name="Text Box 9"/>
            <p:cNvSpPr txBox="1">
              <a:spLocks noChangeArrowheads="1"/>
            </p:cNvSpPr>
            <p:nvPr/>
          </p:nvSpPr>
          <p:spPr bwMode="auto">
            <a:xfrm>
              <a:off x="4237" y="1268"/>
              <a:ext cx="725" cy="2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r-TR" sz="1600"/>
                <a:t>&gt;%90</a:t>
              </a:r>
            </a:p>
          </p:txBody>
        </p:sp>
        <p:sp>
          <p:nvSpPr>
            <p:cNvPr id="24584" name="Rectangle 11"/>
            <p:cNvSpPr>
              <a:spLocks noChangeArrowheads="1"/>
            </p:cNvSpPr>
            <p:nvPr/>
          </p:nvSpPr>
          <p:spPr bwMode="auto">
            <a:xfrm>
              <a:off x="113" y="1096"/>
              <a:ext cx="4944" cy="16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501C2-F80F-47B5-95CD-9D2D0476B990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kyanus">
  <a:themeElements>
    <a:clrScheme name="Okyanus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kyan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kyanus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yanus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3772</TotalTime>
  <Words>2765</Words>
  <Application>Microsoft Office PowerPoint</Application>
  <PresentationFormat>Ekran Gösterisi (4:3)</PresentationFormat>
  <Paragraphs>734</Paragraphs>
  <Slides>73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73</vt:i4>
      </vt:variant>
    </vt:vector>
  </HeadingPairs>
  <TitlesOfParts>
    <vt:vector size="78" baseType="lpstr">
      <vt:lpstr>Arial</vt:lpstr>
      <vt:lpstr>Calibri</vt:lpstr>
      <vt:lpstr>Tahoma</vt:lpstr>
      <vt:lpstr>Wingdings</vt:lpstr>
      <vt:lpstr>Okyanus</vt:lpstr>
      <vt:lpstr>SAFRA  TAŞLARI   </vt:lpstr>
      <vt:lpstr>PowerPoint Sunusu</vt:lpstr>
      <vt:lpstr>Sıklık</vt:lpstr>
      <vt:lpstr>PowerPoint Sunusu</vt:lpstr>
      <vt:lpstr>Kolesterol  taşları</vt:lpstr>
      <vt:lpstr>Kolesterol taşı oluşumunda  risk faktörleri</vt:lpstr>
      <vt:lpstr>Kolesterol taşı oluşumu için gerekli faktörler</vt:lpstr>
      <vt:lpstr>Pigment taşları</vt:lpstr>
      <vt:lpstr>Pigment taşı oluşumunda risk faktörleri</vt:lpstr>
      <vt:lpstr>PowerPoint Sunusu</vt:lpstr>
      <vt:lpstr>PowerPoint Sunusu</vt:lpstr>
      <vt:lpstr>PowerPoint Sunusu</vt:lpstr>
      <vt:lpstr>Klinik</vt:lpstr>
      <vt:lpstr>Asemptomatik  kolelithiasis</vt:lpstr>
      <vt:lpstr>Akut taşlı kolesistit</vt:lpstr>
      <vt:lpstr>PowerPoint Sunusu</vt:lpstr>
      <vt:lpstr>PowerPoint Sunusu</vt:lpstr>
      <vt:lpstr>PowerPoint Sunusu</vt:lpstr>
      <vt:lpstr>PowerPoint Sunusu</vt:lpstr>
      <vt:lpstr>PowerPoint Sunusu</vt:lpstr>
      <vt:lpstr>Kronik  taşlı kolesistit</vt:lpstr>
      <vt:lpstr>PowerPoint Sunusu</vt:lpstr>
      <vt:lpstr>Akut ve kronik taşsız kolesistit  (%10)</vt:lpstr>
      <vt:lpstr>PowerPoint Sunusu</vt:lpstr>
      <vt:lpstr>Safra kesesi taşlarının komplikasyonları</vt:lpstr>
      <vt:lpstr>PowerPoint Sunusu</vt:lpstr>
      <vt:lpstr>PowerPoint Sunusu</vt:lpstr>
      <vt:lpstr>Kolesistoenterik  fistül ve safra  taşı  ileusu</vt:lpstr>
      <vt:lpstr>Kolesistoenterik  fistül ve safra  taşı  ileusu</vt:lpstr>
      <vt:lpstr>PowerPoint Sunusu</vt:lpstr>
      <vt:lpstr>PowerPoint Sunusu</vt:lpstr>
      <vt:lpstr>Porselen  safra  kesesi</vt:lpstr>
      <vt:lpstr>PowerPoint Sunusu</vt:lpstr>
      <vt:lpstr>Safra yolları taşları  (Choledocholithiasis)</vt:lpstr>
      <vt:lpstr>Safra yolu taşlarında klinik</vt:lpstr>
      <vt:lpstr>PowerPoint Sunusu</vt:lpstr>
      <vt:lpstr>PowerPoint Sunusu</vt:lpstr>
      <vt:lpstr>Safra yolu taşlarının komplikasyonları</vt:lpstr>
      <vt:lpstr>Safra taşlarında teşhis</vt:lpstr>
      <vt:lpstr>PowerPoint Sunusu</vt:lpstr>
      <vt:lpstr>Ultrasonografi</vt:lpstr>
      <vt:lpstr>Akut kolesistitte US bulguları</vt:lpstr>
      <vt:lpstr>PowerPoint Sunusu</vt:lpstr>
      <vt:lpstr>Kolesintigrafi</vt:lpstr>
      <vt:lpstr>PowerPoint Sunusu</vt:lpstr>
      <vt:lpstr>PowerPoint Sunusu</vt:lpstr>
      <vt:lpstr>CT (Computed tomography)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MRCP (Magnetic resonance  cholangiopancreatografi)</vt:lpstr>
      <vt:lpstr>MRCP </vt:lpstr>
      <vt:lpstr>PowerPoint Sunusu</vt:lpstr>
      <vt:lpstr>PowerPoint Sunusu</vt:lpstr>
      <vt:lpstr>PowerPoint Sunusu</vt:lpstr>
      <vt:lpstr>PowerPoint Sunusu</vt:lpstr>
      <vt:lpstr>PowerPoint Sunusu</vt:lpstr>
      <vt:lpstr>ERCP (Endoscopic retrograde cholangiopancreatografi)</vt:lpstr>
      <vt:lpstr>PowerPoint Sunusu</vt:lpstr>
      <vt:lpstr>PowerPoint Sunusu</vt:lpstr>
      <vt:lpstr>Ayırıcı  tanı</vt:lpstr>
      <vt:lpstr>Safra taşlarının tedavisi</vt:lpstr>
      <vt:lpstr>Akut kolesistitte tedavi</vt:lpstr>
      <vt:lpstr>Safra kesesi taşlarının medikal tedavisi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Ahmet DOBRUCALI</dc:creator>
  <cp:lastModifiedBy>Ahmet DOBRUCALI</cp:lastModifiedBy>
  <cp:revision>302</cp:revision>
  <dcterms:created xsi:type="dcterms:W3CDTF">2002-08-26T18:01:36Z</dcterms:created>
  <dcterms:modified xsi:type="dcterms:W3CDTF">2020-11-26T13:54:25Z</dcterms:modified>
</cp:coreProperties>
</file>