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33"/>
  </p:notesMasterIdLst>
  <p:sldIdLst>
    <p:sldId id="320" r:id="rId2"/>
    <p:sldId id="256" r:id="rId3"/>
    <p:sldId id="293" r:id="rId4"/>
    <p:sldId id="328" r:id="rId5"/>
    <p:sldId id="258" r:id="rId6"/>
    <p:sldId id="272" r:id="rId7"/>
    <p:sldId id="276" r:id="rId8"/>
    <p:sldId id="266" r:id="rId9"/>
    <p:sldId id="300" r:id="rId10"/>
    <p:sldId id="315" r:id="rId11"/>
    <p:sldId id="281" r:id="rId12"/>
    <p:sldId id="299" r:id="rId13"/>
    <p:sldId id="291" r:id="rId14"/>
    <p:sldId id="302" r:id="rId15"/>
    <p:sldId id="289" r:id="rId16"/>
    <p:sldId id="261" r:id="rId17"/>
    <p:sldId id="321" r:id="rId18"/>
    <p:sldId id="294" r:id="rId19"/>
    <p:sldId id="295" r:id="rId20"/>
    <p:sldId id="327" r:id="rId21"/>
    <p:sldId id="305" r:id="rId22"/>
    <p:sldId id="324" r:id="rId23"/>
    <p:sldId id="325" r:id="rId24"/>
    <p:sldId id="308" r:id="rId25"/>
    <p:sldId id="307" r:id="rId26"/>
    <p:sldId id="311" r:id="rId27"/>
    <p:sldId id="306" r:id="rId28"/>
    <p:sldId id="313" r:id="rId29"/>
    <p:sldId id="316" r:id="rId30"/>
    <p:sldId id="318" r:id="rId31"/>
    <p:sldId id="322" r:id="rId3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06B56"/>
    <a:srgbClr val="9B6050"/>
    <a:srgbClr val="A9C8F7"/>
    <a:srgbClr val="F7F7F7"/>
    <a:srgbClr val="EBF3FF"/>
    <a:srgbClr val="BDD6FF"/>
    <a:srgbClr val="FFEBFF"/>
    <a:srgbClr val="FFCCFF"/>
    <a:srgbClr val="C6E6A2"/>
    <a:srgbClr val="FDF1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13" autoAdjust="0"/>
    <p:restoredTop sz="94660"/>
  </p:normalViewPr>
  <p:slideViewPr>
    <p:cSldViewPr snapToGrid="0" snapToObjects="1">
      <p:cViewPr varScale="1">
        <p:scale>
          <a:sx n="109" d="100"/>
          <a:sy n="109" d="100"/>
        </p:scale>
        <p:origin x="798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13D73D-9A6D-405D-B9E1-16AA829D9CB4}" type="datetimeFigureOut">
              <a:rPr lang="tr-TR" smtClean="0"/>
              <a:t>4.11.2025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1883BE-71F3-4E4B-B1EC-55AFC4E472B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67999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1883BE-71F3-4E4B-B1EC-55AFC4E472B7}" type="slidenum">
              <a:rPr lang="tr-TR" smtClean="0"/>
              <a:t>14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254231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1883BE-71F3-4E4B-B1EC-55AFC4E472B7}" type="slidenum">
              <a:rPr lang="tr-TR" smtClean="0"/>
              <a:t>16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21172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1883BE-71F3-4E4B-B1EC-55AFC4E472B7}" type="slidenum">
              <a:rPr lang="tr-TR" smtClean="0"/>
              <a:t>19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823819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33932-3E7C-4079-BE88-DC9B7376322F}" type="datetime1">
              <a:rPr lang="en-US" smtClean="0"/>
              <a:t>11/4/2025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05BAB-909A-446F-B400-DC37FCEE626F}" type="datetime1">
              <a:rPr lang="en-US" smtClean="0"/>
              <a:t>11/4/2025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55F26-690B-4043-9A02-D57E324ED40C}" type="datetime1">
              <a:rPr lang="en-US" smtClean="0"/>
              <a:t>11/4/2025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FF795-7B1A-45E9-B6E1-9E1FC5D022FD}" type="datetime1">
              <a:rPr lang="en-US" smtClean="0"/>
              <a:t>11/4/2025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66380-E271-4B0F-A372-5B82003D6BCE}" type="datetime1">
              <a:rPr lang="en-US" smtClean="0"/>
              <a:t>11/4/2025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CA0B8-3D2A-45B3-A597-8D36C04EAAB3}" type="datetime1">
              <a:rPr lang="en-US" smtClean="0"/>
              <a:t>11/4/2025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7EEC7-0BBE-4AFD-867D-4F53BD9B65AC}" type="datetime1">
              <a:rPr lang="en-US" smtClean="0"/>
              <a:t>11/4/2025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F1E7-2F81-4044-8726-618A7D204EB3}" type="datetime1">
              <a:rPr lang="en-US" smtClean="0"/>
              <a:t>11/4/2025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C2058-AA24-430A-A8DA-77F8C76EE2B8}" type="datetime1">
              <a:rPr lang="en-US" smtClean="0"/>
              <a:t>11/4/2025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31A18-EEED-40EB-A4DE-D6BF1765FE53}" type="datetime1">
              <a:rPr lang="en-US" smtClean="0"/>
              <a:t>11/4/2025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6C025-02E4-4CB1-A7E3-EE3379E276B2}" type="datetime1">
              <a:rPr lang="en-US" smtClean="0"/>
              <a:t>11/4/2025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88D65E-DCAD-4635-8815-0DF56BFED0C3}" type="datetime1">
              <a:rPr lang="en-US" smtClean="0"/>
              <a:t>11/4/2025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13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6.wdp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6.wdp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11" Type="http://schemas.openxmlformats.org/officeDocument/2006/relationships/image" Target="../media/image18.png"/><Relationship Id="rId5" Type="http://schemas.openxmlformats.org/officeDocument/2006/relationships/image" Target="../media/image15.png"/><Relationship Id="rId10" Type="http://schemas.microsoft.com/office/2007/relationships/hdphoto" Target="../media/hdphoto9.wdp"/><Relationship Id="rId4" Type="http://schemas.microsoft.com/office/2007/relationships/hdphoto" Target="../media/hdphoto1.wdp"/><Relationship Id="rId9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2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0.wdp"/><Relationship Id="rId5" Type="http://schemas.openxmlformats.org/officeDocument/2006/relationships/image" Target="../media/image21.png"/><Relationship Id="rId10" Type="http://schemas.microsoft.com/office/2007/relationships/hdphoto" Target="../media/hdphoto12.wdp"/><Relationship Id="rId4" Type="http://schemas.microsoft.com/office/2007/relationships/hdphoto" Target="../media/hdphoto1.wdp"/><Relationship Id="rId9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wmf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microsoft.com/office/2007/relationships/hdphoto" Target="../media/hdphoto1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30.png"/><Relationship Id="rId4" Type="http://schemas.microsoft.com/office/2007/relationships/hdphoto" Target="../media/hdphoto13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microsoft.com/office/2007/relationships/hdphoto" Target="../media/hdphoto14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slideLayout" Target="../slideLayouts/slideLayout7.xml"/><Relationship Id="rId7" Type="http://schemas.microsoft.com/office/2007/relationships/hdphoto" Target="../media/hdphoto1.wdp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5.wdp"/><Relationship Id="rId4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microsoft.com/office/2007/relationships/hdphoto" Target="../media/hdphoto16.wdp"/><Relationship Id="rId7" Type="http://schemas.openxmlformats.org/officeDocument/2006/relationships/image" Target="../media/image41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5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7.wdp"/><Relationship Id="rId5" Type="http://schemas.openxmlformats.org/officeDocument/2006/relationships/image" Target="../media/image44.png"/><Relationship Id="rId4" Type="http://schemas.microsoft.com/office/2007/relationships/hdphoto" Target="../media/hdphoto1.wdp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microsoft.com/office/2007/relationships/hdphoto" Target="../media/hdphoto18.wdp"/><Relationship Id="rId7" Type="http://schemas.microsoft.com/office/2007/relationships/hdphoto" Target="../media/hdphoto1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microsoft.com/office/2007/relationships/hdphoto" Target="../media/hdphoto19.wdp"/><Relationship Id="rId4" Type="http://schemas.openxmlformats.org/officeDocument/2006/relationships/image" Target="../media/image47.pn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0.wdp"/><Relationship Id="rId4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0.wdp"/><Relationship Id="rId4" Type="http://schemas.openxmlformats.org/officeDocument/2006/relationships/image" Target="../media/image4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1</a:t>
            </a:fld>
            <a:endParaRPr lang="en-US"/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061" y="316099"/>
            <a:ext cx="8821028" cy="406664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629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258" y="6233530"/>
            <a:ext cx="591888" cy="595609"/>
          </a:xfrm>
          <a:prstGeom prst="rect">
            <a:avLst/>
          </a:prstGeom>
        </p:spPr>
      </p:pic>
      <p:sp>
        <p:nvSpPr>
          <p:cNvPr id="5" name="Metin kutusu 4"/>
          <p:cNvSpPr txBox="1"/>
          <p:nvPr/>
        </p:nvSpPr>
        <p:spPr>
          <a:xfrm>
            <a:off x="1081415" y="5063040"/>
            <a:ext cx="65385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dirty="0" err="1" smtClean="0">
                <a:latin typeface="Algerian" panose="04020705040A02060702" pitchFamily="82" charset="0"/>
              </a:rPr>
              <a:t>davetlerİ</a:t>
            </a:r>
            <a:r>
              <a:rPr lang="tr-TR" sz="2000" dirty="0" smtClean="0">
                <a:latin typeface="Algerian" panose="04020705040A02060702" pitchFamily="82" charset="0"/>
              </a:rPr>
              <a:t> </a:t>
            </a:r>
            <a:r>
              <a:rPr lang="tr-TR" sz="2000" dirty="0" err="1" smtClean="0">
                <a:latin typeface="Algerian" panose="04020705040A02060702" pitchFamily="82" charset="0"/>
              </a:rPr>
              <a:t>nedenİyle</a:t>
            </a:r>
            <a:r>
              <a:rPr lang="tr-TR" sz="2000" dirty="0" smtClean="0">
                <a:latin typeface="Algerian" panose="04020705040A02060702" pitchFamily="82" charset="0"/>
              </a:rPr>
              <a:t>  sempozyum düzenleme kuruluna  çok </a:t>
            </a:r>
            <a:r>
              <a:rPr lang="tr-TR" sz="2000" dirty="0" err="1" smtClean="0">
                <a:latin typeface="Algerian" panose="04020705040A02060702" pitchFamily="82" charset="0"/>
              </a:rPr>
              <a:t>teŞekkürler</a:t>
            </a:r>
            <a:r>
              <a:rPr lang="tr-TR" sz="2000" dirty="0" smtClean="0">
                <a:latin typeface="Algerian" panose="04020705040A02060702" pitchFamily="82" charset="0"/>
              </a:rPr>
              <a:t>..</a:t>
            </a:r>
            <a:endParaRPr lang="tr-TR" sz="2000" dirty="0">
              <a:latin typeface="Algerian" panose="04020705040A02060702" pitchFamily="82" charset="0"/>
            </a:endParaRPr>
          </a:p>
        </p:txBody>
      </p:sp>
      <p:pic>
        <p:nvPicPr>
          <p:cNvPr id="1026" name="Picture 2" descr="2.821.500+ çiçek Demeti Stok Fotoğrafları, Resimler ve Royalty-Free  Görseller - iStock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04" b="94935" l="9804" r="93791"/>
                    </a14:imgEffect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41195">
            <a:off x="7013573" y="4727064"/>
            <a:ext cx="1495059" cy="1495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7971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10</a:t>
            </a:fld>
            <a:endParaRPr lang="en-US"/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994" y="1573823"/>
            <a:ext cx="3486887" cy="4516260"/>
          </a:xfrm>
          <a:prstGeom prst="rect">
            <a:avLst/>
          </a:prstGeom>
        </p:spPr>
      </p:pic>
      <p:sp>
        <p:nvSpPr>
          <p:cNvPr id="4" name="Metin kutusu 3"/>
          <p:cNvSpPr txBox="1"/>
          <p:nvPr/>
        </p:nvSpPr>
        <p:spPr>
          <a:xfrm>
            <a:off x="3159013" y="1758747"/>
            <a:ext cx="19950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400" b="1" dirty="0" smtClean="0"/>
              <a:t>Tükürük salgısında azalma</a:t>
            </a:r>
            <a:endParaRPr lang="tr-TR" sz="1400" b="1" dirty="0"/>
          </a:p>
        </p:txBody>
      </p:sp>
      <p:sp>
        <p:nvSpPr>
          <p:cNvPr id="5" name="Metin kutusu 4"/>
          <p:cNvSpPr txBox="1"/>
          <p:nvPr/>
        </p:nvSpPr>
        <p:spPr>
          <a:xfrm>
            <a:off x="3713596" y="2569834"/>
            <a:ext cx="17814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400" b="1" dirty="0" smtClean="0"/>
              <a:t>Azalmış </a:t>
            </a:r>
            <a:r>
              <a:rPr lang="tr-TR" sz="1400" b="1" dirty="0" err="1" smtClean="0"/>
              <a:t>özofagus</a:t>
            </a:r>
            <a:r>
              <a:rPr lang="tr-TR" sz="1400" b="1" dirty="0" smtClean="0"/>
              <a:t> </a:t>
            </a:r>
            <a:r>
              <a:rPr lang="tr-TR" sz="1400" b="1" dirty="0" err="1" smtClean="0"/>
              <a:t>peristaltizmi</a:t>
            </a:r>
            <a:endParaRPr lang="tr-TR" sz="1400" b="1" dirty="0"/>
          </a:p>
        </p:txBody>
      </p:sp>
      <p:sp>
        <p:nvSpPr>
          <p:cNvPr id="6" name="Metin kutusu 5"/>
          <p:cNvSpPr txBox="1"/>
          <p:nvPr/>
        </p:nvSpPr>
        <p:spPr>
          <a:xfrm>
            <a:off x="3999345" y="3415431"/>
            <a:ext cx="16902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400" b="1" dirty="0" smtClean="0"/>
              <a:t>Alt </a:t>
            </a:r>
            <a:r>
              <a:rPr lang="tr-TR" sz="1400" b="1" dirty="0" err="1" smtClean="0"/>
              <a:t>özofagus</a:t>
            </a:r>
            <a:r>
              <a:rPr lang="tr-TR" sz="1400" b="1" dirty="0" smtClean="0"/>
              <a:t> </a:t>
            </a:r>
            <a:r>
              <a:rPr lang="tr-TR" sz="1400" b="1" dirty="0" err="1" smtClean="0"/>
              <a:t>sfinkter</a:t>
            </a:r>
            <a:r>
              <a:rPr lang="tr-TR" sz="1400" b="1" dirty="0" smtClean="0"/>
              <a:t> basıncında azalma</a:t>
            </a:r>
            <a:endParaRPr lang="tr-TR" sz="1400" b="1" dirty="0"/>
          </a:p>
        </p:txBody>
      </p:sp>
      <p:sp>
        <p:nvSpPr>
          <p:cNvPr id="7" name="Metin kutusu 6"/>
          <p:cNvSpPr txBox="1"/>
          <p:nvPr/>
        </p:nvSpPr>
        <p:spPr>
          <a:xfrm>
            <a:off x="4010580" y="4749738"/>
            <a:ext cx="15609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400" b="1" dirty="0" smtClean="0"/>
              <a:t>Gecikmiş mide boşalımı</a:t>
            </a:r>
            <a:endParaRPr lang="tr-TR" sz="1400" b="1" dirty="0"/>
          </a:p>
        </p:txBody>
      </p:sp>
      <p:sp>
        <p:nvSpPr>
          <p:cNvPr id="9" name="Metin kutusu 8"/>
          <p:cNvSpPr txBox="1"/>
          <p:nvPr/>
        </p:nvSpPr>
        <p:spPr>
          <a:xfrm>
            <a:off x="2346036" y="352142"/>
            <a:ext cx="54402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dirty="0" err="1" smtClean="0"/>
              <a:t>Sklerodermada</a:t>
            </a:r>
            <a:r>
              <a:rPr lang="tr-TR" sz="2400" dirty="0" smtClean="0"/>
              <a:t> </a:t>
            </a:r>
            <a:r>
              <a:rPr lang="tr-TR" sz="2400" dirty="0" err="1" smtClean="0"/>
              <a:t>gastroözofagial</a:t>
            </a:r>
            <a:r>
              <a:rPr lang="tr-TR" sz="2400" dirty="0" smtClean="0"/>
              <a:t> </a:t>
            </a:r>
            <a:r>
              <a:rPr lang="tr-TR" sz="2400" dirty="0" err="1" smtClean="0"/>
              <a:t>reflü</a:t>
            </a:r>
            <a:endParaRPr lang="tr-TR" sz="2400" dirty="0"/>
          </a:p>
        </p:txBody>
      </p:sp>
      <p:pic>
        <p:nvPicPr>
          <p:cNvPr id="10" name="Resim 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629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730" y="6233523"/>
            <a:ext cx="591888" cy="595609"/>
          </a:xfrm>
          <a:prstGeom prst="rect">
            <a:avLst/>
          </a:prstGeom>
        </p:spPr>
      </p:pic>
      <p:sp>
        <p:nvSpPr>
          <p:cNvPr id="11" name="Sağ Ok 10"/>
          <p:cNvSpPr/>
          <p:nvPr/>
        </p:nvSpPr>
        <p:spPr>
          <a:xfrm>
            <a:off x="5795108" y="3253508"/>
            <a:ext cx="407554" cy="517237"/>
          </a:xfrm>
          <a:prstGeom prst="rightArrow">
            <a:avLst/>
          </a:prstGeom>
          <a:solidFill>
            <a:srgbClr val="A9C8F7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13" name="Picture 6" descr="Heartburn and GERD: Why Conventional Treatments Fall Short - Wise Woman  Wellness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16917" r="96000"/>
                    </a14:imgEffect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2898" y="2743200"/>
            <a:ext cx="2995984" cy="1562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2073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525550" y="2257138"/>
            <a:ext cx="3229328" cy="914467"/>
          </a:xfrm>
        </p:spPr>
        <p:txBody>
          <a:bodyPr>
            <a:normAutofit/>
          </a:bodyPr>
          <a:lstStyle/>
          <a:p>
            <a:r>
              <a:rPr lang="tr-TR" sz="2400" dirty="0"/>
              <a:t>Azalmış alt </a:t>
            </a:r>
            <a:r>
              <a:rPr lang="tr-TR" sz="2400" dirty="0" err="1"/>
              <a:t>özofagus</a:t>
            </a:r>
            <a:r>
              <a:rPr lang="tr-TR" sz="2400" dirty="0"/>
              <a:t> </a:t>
            </a:r>
            <a:r>
              <a:rPr lang="tr-TR" sz="2400" dirty="0" smtClean="0"/>
              <a:t> </a:t>
            </a:r>
            <a:r>
              <a:rPr lang="tr-TR" sz="2400" dirty="0" err="1" smtClean="0"/>
              <a:t>sfinkter</a:t>
            </a:r>
            <a:r>
              <a:rPr lang="tr-TR" sz="2400" dirty="0" smtClean="0"/>
              <a:t> basıncı</a:t>
            </a:r>
            <a:endParaRPr lang="tr-TR" sz="2400" dirty="0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800598" y="3955898"/>
            <a:ext cx="3903785" cy="791947"/>
          </a:xfrm>
          <a:solidFill>
            <a:srgbClr val="E8F4F8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endParaRPr lang="tr-TR" sz="1400" b="1" dirty="0" smtClean="0"/>
          </a:p>
          <a:p>
            <a:pPr marL="0" indent="0">
              <a:buNone/>
            </a:pPr>
            <a:r>
              <a:rPr lang="tr-TR" sz="1600" b="1" dirty="0" err="1" smtClean="0"/>
              <a:t>Disfaji</a:t>
            </a:r>
            <a:r>
              <a:rPr lang="tr-TR" sz="1600" b="1" dirty="0" smtClean="0"/>
              <a:t>, </a:t>
            </a:r>
            <a:r>
              <a:rPr lang="tr-TR" sz="1600" b="1" dirty="0" err="1" smtClean="0"/>
              <a:t>odinofaji</a:t>
            </a:r>
            <a:r>
              <a:rPr lang="tr-TR" sz="1600" b="1" dirty="0" smtClean="0"/>
              <a:t>, </a:t>
            </a:r>
            <a:r>
              <a:rPr lang="tr-TR" sz="1600" b="1" dirty="0" err="1" smtClean="0"/>
              <a:t>retrosternal</a:t>
            </a:r>
            <a:r>
              <a:rPr lang="tr-TR" sz="1600" b="1" dirty="0" smtClean="0"/>
              <a:t> ağrı</a:t>
            </a:r>
          </a:p>
          <a:p>
            <a:pPr marL="0" indent="0">
              <a:buNone/>
            </a:pPr>
            <a:endParaRPr lang="tr-TR" sz="1200" b="1" dirty="0"/>
          </a:p>
        </p:txBody>
      </p:sp>
      <p:sp>
        <p:nvSpPr>
          <p:cNvPr id="6" name="İçerik Yer Tutucusu 3"/>
          <p:cNvSpPr txBox="1">
            <a:spLocks/>
          </p:cNvSpPr>
          <p:nvPr/>
        </p:nvSpPr>
        <p:spPr>
          <a:xfrm>
            <a:off x="4783015" y="5134119"/>
            <a:ext cx="3903784" cy="809903"/>
          </a:xfrm>
          <a:prstGeom prst="rect">
            <a:avLst/>
          </a:prstGeom>
          <a:solidFill>
            <a:srgbClr val="E8F4F8"/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tr-TR" sz="1400" b="1" dirty="0" smtClean="0"/>
          </a:p>
          <a:p>
            <a:pPr marL="0" indent="0">
              <a:buNone/>
            </a:pPr>
            <a:r>
              <a:rPr lang="tr-TR" sz="1600" b="1" dirty="0" smtClean="0"/>
              <a:t>Ağız kuruluğu, </a:t>
            </a:r>
            <a:r>
              <a:rPr lang="tr-TR" sz="1600" b="1" dirty="0" err="1" smtClean="0"/>
              <a:t>orofaringeal</a:t>
            </a:r>
            <a:r>
              <a:rPr lang="tr-TR" sz="1600" b="1" dirty="0" smtClean="0"/>
              <a:t> </a:t>
            </a:r>
            <a:r>
              <a:rPr lang="tr-TR" sz="1600" b="1" dirty="0" err="1" smtClean="0"/>
              <a:t>disfaji</a:t>
            </a:r>
            <a:endParaRPr lang="tr-TR" sz="1600" b="1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70439" y="394562"/>
            <a:ext cx="7531544" cy="630970"/>
          </a:xfrm>
        </p:spPr>
        <p:txBody>
          <a:bodyPr>
            <a:noAutofit/>
          </a:bodyPr>
          <a:lstStyle/>
          <a:p>
            <a:r>
              <a:rPr lang="tr-TR" sz="2400" dirty="0" err="1" smtClean="0"/>
              <a:t>Özofagus</a:t>
            </a:r>
            <a:r>
              <a:rPr lang="tr-TR" sz="2400" dirty="0" smtClean="0"/>
              <a:t> tutulumunda k</a:t>
            </a:r>
            <a:r>
              <a:rPr sz="2400" dirty="0" err="1" smtClean="0"/>
              <a:t>linik</a:t>
            </a:r>
            <a:r>
              <a:rPr sz="2400" dirty="0" smtClean="0"/>
              <a:t> </a:t>
            </a:r>
            <a:r>
              <a:rPr lang="tr-TR" sz="2400" dirty="0" smtClean="0"/>
              <a:t>b</a:t>
            </a:r>
            <a:r>
              <a:rPr sz="2400" dirty="0" err="1" smtClean="0"/>
              <a:t>ulgular</a:t>
            </a:r>
            <a:r>
              <a:rPr lang="tr-TR" sz="2400" dirty="0" err="1" smtClean="0"/>
              <a:t>ın</a:t>
            </a:r>
            <a:r>
              <a:rPr lang="tr-TR" sz="2400" dirty="0" smtClean="0"/>
              <a:t> </a:t>
            </a:r>
            <a:r>
              <a:rPr lang="tr-TR" sz="2400" dirty="0" err="1" smtClean="0"/>
              <a:t>etyopatogenezi</a:t>
            </a:r>
            <a:endParaRPr sz="2400" dirty="0"/>
          </a:p>
        </p:txBody>
      </p:sp>
      <p:pic>
        <p:nvPicPr>
          <p:cNvPr id="8" name="Resim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629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730" y="6178107"/>
            <a:ext cx="591888" cy="595609"/>
          </a:xfrm>
          <a:prstGeom prst="rect">
            <a:avLst/>
          </a:prstGeom>
        </p:spPr>
      </p:pic>
      <p:sp>
        <p:nvSpPr>
          <p:cNvPr id="9" name="Sağ Ok 8"/>
          <p:cNvSpPr/>
          <p:nvPr/>
        </p:nvSpPr>
        <p:spPr>
          <a:xfrm>
            <a:off x="3745523" y="2706120"/>
            <a:ext cx="677008" cy="184639"/>
          </a:xfrm>
          <a:prstGeom prst="rightArrow">
            <a:avLst/>
          </a:prstGeom>
          <a:noFill/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0" name="Sağ Ok 9"/>
          <p:cNvSpPr/>
          <p:nvPr/>
        </p:nvSpPr>
        <p:spPr>
          <a:xfrm>
            <a:off x="3723542" y="4366918"/>
            <a:ext cx="677008" cy="184639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1" name="Sağ Ok 10"/>
          <p:cNvSpPr/>
          <p:nvPr/>
        </p:nvSpPr>
        <p:spPr>
          <a:xfrm>
            <a:off x="3723542" y="5398026"/>
            <a:ext cx="677008" cy="184639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" name="İçerik Yer Tutucusu 3"/>
          <p:cNvSpPr txBox="1">
            <a:spLocks/>
          </p:cNvSpPr>
          <p:nvPr/>
        </p:nvSpPr>
        <p:spPr>
          <a:xfrm>
            <a:off x="4783015" y="1667129"/>
            <a:ext cx="3903785" cy="2097948"/>
          </a:xfrm>
          <a:prstGeom prst="rect">
            <a:avLst/>
          </a:prstGeom>
          <a:solidFill>
            <a:srgbClr val="E8F4F8"/>
          </a:solidFill>
          <a:ln>
            <a:noFill/>
          </a:ln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tr-TR" sz="1800" b="1" dirty="0" smtClean="0"/>
          </a:p>
          <a:p>
            <a:pPr marL="0" indent="0">
              <a:buNone/>
            </a:pPr>
            <a:r>
              <a:rPr lang="tr-TR" sz="2300" b="1" dirty="0" smtClean="0"/>
              <a:t>Tipik ve </a:t>
            </a:r>
            <a:r>
              <a:rPr lang="tr-TR" sz="2300" b="1" dirty="0" err="1" smtClean="0"/>
              <a:t>atipik</a:t>
            </a:r>
            <a:r>
              <a:rPr lang="tr-TR" sz="2300" b="1" dirty="0" smtClean="0"/>
              <a:t> </a:t>
            </a:r>
            <a:r>
              <a:rPr lang="tr-TR" sz="2300" b="1" dirty="0" err="1" smtClean="0"/>
              <a:t>gastroözofagial</a:t>
            </a:r>
            <a:r>
              <a:rPr lang="tr-TR" sz="2300" b="1" dirty="0" smtClean="0"/>
              <a:t> </a:t>
            </a:r>
            <a:r>
              <a:rPr lang="tr-TR" sz="2300" b="1" dirty="0" err="1" smtClean="0"/>
              <a:t>reflü</a:t>
            </a:r>
            <a:r>
              <a:rPr lang="tr-TR" sz="2300" b="1" dirty="0" smtClean="0"/>
              <a:t> semptomları;</a:t>
            </a:r>
          </a:p>
          <a:p>
            <a:pPr marL="0" indent="0">
              <a:buNone/>
            </a:pPr>
            <a:endParaRPr lang="tr-TR" sz="2000" dirty="0" smtClean="0"/>
          </a:p>
          <a:p>
            <a:pPr marL="0" indent="0">
              <a:buNone/>
            </a:pPr>
            <a:r>
              <a:rPr lang="tr-TR" sz="2000" dirty="0" smtClean="0"/>
              <a:t>- </a:t>
            </a:r>
            <a:r>
              <a:rPr lang="tr-TR" sz="2000" dirty="0" err="1" smtClean="0"/>
              <a:t>Heartburn</a:t>
            </a:r>
            <a:endParaRPr lang="tr-TR" sz="2000" dirty="0" smtClean="0"/>
          </a:p>
          <a:p>
            <a:pPr marL="0" indent="0">
              <a:buNone/>
            </a:pPr>
            <a:r>
              <a:rPr lang="tr-TR" sz="2000" dirty="0" smtClean="0"/>
              <a:t>- KBB semptomları </a:t>
            </a:r>
          </a:p>
          <a:p>
            <a:pPr marL="0" indent="0">
              <a:buNone/>
            </a:pPr>
            <a:r>
              <a:rPr lang="tr-TR" sz="2000" dirty="0" smtClean="0"/>
              <a:t>- </a:t>
            </a:r>
            <a:r>
              <a:rPr lang="tr-TR" sz="2000" dirty="0" err="1" smtClean="0"/>
              <a:t>Pulmoner</a:t>
            </a:r>
            <a:r>
              <a:rPr lang="tr-TR" sz="2000" dirty="0" smtClean="0"/>
              <a:t> semptomlar</a:t>
            </a:r>
          </a:p>
          <a:p>
            <a:pPr marL="0" indent="0">
              <a:buNone/>
            </a:pPr>
            <a:r>
              <a:rPr lang="tr-TR" sz="2000" dirty="0" smtClean="0"/>
              <a:t>- Komplikasyonlar (</a:t>
            </a:r>
            <a:r>
              <a:rPr lang="tr-TR" sz="2000" dirty="0" err="1" smtClean="0"/>
              <a:t>Barrett</a:t>
            </a:r>
            <a:r>
              <a:rPr lang="tr-TR" sz="2000" dirty="0" smtClean="0"/>
              <a:t>, </a:t>
            </a:r>
            <a:r>
              <a:rPr lang="tr-TR" sz="2000" dirty="0" err="1" smtClean="0"/>
              <a:t>peptik</a:t>
            </a:r>
            <a:r>
              <a:rPr lang="tr-TR" sz="2000" dirty="0" smtClean="0"/>
              <a:t> </a:t>
            </a:r>
            <a:r>
              <a:rPr lang="tr-TR" sz="2000" dirty="0" err="1" smtClean="0"/>
              <a:t>striktür</a:t>
            </a:r>
            <a:r>
              <a:rPr lang="tr-TR" sz="2000" dirty="0" smtClean="0"/>
              <a:t>, ülser </a:t>
            </a:r>
            <a:r>
              <a:rPr lang="tr-TR" sz="2000" dirty="0" err="1" smtClean="0"/>
              <a:t>vb</a:t>
            </a:r>
            <a:r>
              <a:rPr lang="tr-TR" sz="2000" dirty="0" smtClean="0"/>
              <a:t>)</a:t>
            </a:r>
          </a:p>
          <a:p>
            <a:pPr marL="0" indent="0">
              <a:buNone/>
            </a:pPr>
            <a:r>
              <a:rPr lang="tr-TR" sz="2000" dirty="0" smtClean="0"/>
              <a:t>- </a:t>
            </a:r>
            <a:r>
              <a:rPr lang="tr-TR" sz="2000" dirty="0" err="1" smtClean="0"/>
              <a:t>Aspirasyona</a:t>
            </a:r>
            <a:r>
              <a:rPr lang="tr-TR" sz="2000" dirty="0" smtClean="0"/>
              <a:t> bağlı akciğer komplikasyonları</a:t>
            </a:r>
            <a:endParaRPr lang="tr-TR" sz="2000" dirty="0"/>
          </a:p>
        </p:txBody>
      </p:sp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>
          <a:xfrm>
            <a:off x="6553199" y="6408591"/>
            <a:ext cx="2133600" cy="365125"/>
          </a:xfrm>
        </p:spPr>
        <p:txBody>
          <a:bodyPr/>
          <a:lstStyle/>
          <a:p>
            <a:fld id="{C1FF6DA9-008F-8B48-92A6-B652298478BF}" type="slidenum">
              <a:rPr lang="en-US" smtClean="0"/>
              <a:t>11</a:t>
            </a:fld>
            <a:endParaRPr lang="en-US" dirty="0"/>
          </a:p>
        </p:txBody>
      </p:sp>
      <p:sp>
        <p:nvSpPr>
          <p:cNvPr id="15" name="İçerik Yer Tutucusu 2"/>
          <p:cNvSpPr txBox="1">
            <a:spLocks/>
          </p:cNvSpPr>
          <p:nvPr/>
        </p:nvSpPr>
        <p:spPr>
          <a:xfrm>
            <a:off x="438543" y="4187457"/>
            <a:ext cx="3035365" cy="7194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2400" dirty="0" smtClean="0"/>
              <a:t>Zayıf </a:t>
            </a:r>
            <a:r>
              <a:rPr lang="tr-TR" sz="2400" dirty="0" err="1" smtClean="0"/>
              <a:t>peristaltizm</a:t>
            </a:r>
            <a:endParaRPr lang="tr-TR" sz="2400" dirty="0"/>
          </a:p>
        </p:txBody>
      </p:sp>
      <p:sp>
        <p:nvSpPr>
          <p:cNvPr id="16" name="İçerik Yer Tutucusu 2"/>
          <p:cNvSpPr txBox="1">
            <a:spLocks/>
          </p:cNvSpPr>
          <p:nvPr/>
        </p:nvSpPr>
        <p:spPr>
          <a:xfrm>
            <a:off x="438543" y="5231233"/>
            <a:ext cx="2688781" cy="71278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2400" dirty="0" err="1" smtClean="0"/>
              <a:t>Sjogren</a:t>
            </a:r>
            <a:r>
              <a:rPr lang="tr-TR" sz="2400" dirty="0" smtClean="0"/>
              <a:t> (</a:t>
            </a:r>
            <a:r>
              <a:rPr lang="tr-TR" sz="2400" dirty="0" err="1" smtClean="0"/>
              <a:t>Sicca</a:t>
            </a:r>
            <a:r>
              <a:rPr lang="tr-TR" sz="2400" dirty="0" smtClean="0"/>
              <a:t>) sendromu</a:t>
            </a:r>
          </a:p>
          <a:p>
            <a:endParaRPr lang="tr-TR" sz="2400" dirty="0"/>
          </a:p>
        </p:txBody>
      </p:sp>
      <p:sp>
        <p:nvSpPr>
          <p:cNvPr id="12" name="Yukarı Bükülü Ok 11"/>
          <p:cNvSpPr/>
          <p:nvPr/>
        </p:nvSpPr>
        <p:spPr>
          <a:xfrm rot="16200000" flipV="1">
            <a:off x="3406179" y="3438100"/>
            <a:ext cx="1062270" cy="435223"/>
          </a:xfrm>
          <a:prstGeom prst="bentUpArrow">
            <a:avLst>
              <a:gd name="adj1" fmla="val 25000"/>
              <a:gd name="adj2" fmla="val 28227"/>
              <a:gd name="adj3" fmla="val 25000"/>
            </a:avLst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76187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749544" y="1048952"/>
            <a:ext cx="6821055" cy="5745018"/>
          </a:xfrm>
        </p:spPr>
        <p:txBody>
          <a:bodyPr>
            <a:normAutofit/>
          </a:bodyPr>
          <a:lstStyle/>
          <a:p>
            <a:r>
              <a:rPr lang="tr-TR" sz="1800" b="1" dirty="0" err="1" smtClean="0"/>
              <a:t>Anamnez</a:t>
            </a:r>
            <a:r>
              <a:rPr lang="tr-TR" sz="1800" b="1" dirty="0" smtClean="0"/>
              <a:t> ve fizik muayene</a:t>
            </a:r>
          </a:p>
          <a:p>
            <a:r>
              <a:rPr lang="tr-TR" sz="1600" dirty="0" smtClean="0"/>
              <a:t>Başlangıç, süre, </a:t>
            </a:r>
            <a:r>
              <a:rPr lang="tr-TR" sz="1600" dirty="0" err="1" smtClean="0"/>
              <a:t>progresyon</a:t>
            </a:r>
            <a:endParaRPr lang="tr-TR" sz="1600" dirty="0" smtClean="0"/>
          </a:p>
          <a:p>
            <a:r>
              <a:rPr lang="tr-TR" sz="1600" dirty="0" smtClean="0"/>
              <a:t>Dermatolojik değerlendirme</a:t>
            </a:r>
          </a:p>
          <a:p>
            <a:r>
              <a:rPr lang="tr-TR" sz="1600" dirty="0" smtClean="0"/>
              <a:t>Kas gücünün değerlendirilmesi</a:t>
            </a:r>
          </a:p>
          <a:p>
            <a:endParaRPr lang="tr-TR" sz="1600" dirty="0"/>
          </a:p>
          <a:p>
            <a:r>
              <a:rPr lang="tr-TR" sz="1800" b="1" dirty="0" err="1" smtClean="0">
                <a:solidFill>
                  <a:srgbClr val="FF0000"/>
                </a:solidFill>
              </a:rPr>
              <a:t>Orofaringfeal</a:t>
            </a:r>
            <a:r>
              <a:rPr lang="tr-TR" sz="1800" b="1" dirty="0" smtClean="0">
                <a:solidFill>
                  <a:srgbClr val="FF0000"/>
                </a:solidFill>
              </a:rPr>
              <a:t> </a:t>
            </a:r>
            <a:r>
              <a:rPr lang="tr-TR" sz="1800" b="1" dirty="0" err="1" smtClean="0">
                <a:solidFill>
                  <a:srgbClr val="FF0000"/>
                </a:solidFill>
              </a:rPr>
              <a:t>disfaji</a:t>
            </a:r>
            <a:endParaRPr lang="tr-TR" sz="1800" b="1" dirty="0" smtClean="0">
              <a:solidFill>
                <a:srgbClr val="FF0000"/>
              </a:solidFill>
            </a:endParaRPr>
          </a:p>
          <a:p>
            <a:r>
              <a:rPr lang="tr-TR" sz="1600" dirty="0" err="1" smtClean="0"/>
              <a:t>Servikal</a:t>
            </a:r>
            <a:r>
              <a:rPr lang="tr-TR" sz="1600" dirty="0" smtClean="0"/>
              <a:t> BT</a:t>
            </a:r>
          </a:p>
          <a:p>
            <a:r>
              <a:rPr lang="tr-TR" sz="1600" dirty="0" smtClean="0"/>
              <a:t>Baş / Boyun MR</a:t>
            </a:r>
          </a:p>
          <a:p>
            <a:r>
              <a:rPr lang="tr-TR" sz="1600" dirty="0" err="1" smtClean="0"/>
              <a:t>Fiberoptik</a:t>
            </a:r>
            <a:r>
              <a:rPr lang="tr-TR" sz="1600" dirty="0" smtClean="0"/>
              <a:t> endoskopik yöntemle yutma değerlendirme</a:t>
            </a:r>
          </a:p>
          <a:p>
            <a:r>
              <a:rPr lang="tr-TR" sz="1600" dirty="0" smtClean="0"/>
              <a:t>Baryumlu pasaj </a:t>
            </a:r>
            <a:r>
              <a:rPr lang="tr-TR" sz="1600" dirty="0" err="1" smtClean="0"/>
              <a:t>grafisi</a:t>
            </a:r>
            <a:endParaRPr lang="tr-TR" sz="1600" dirty="0" smtClean="0"/>
          </a:p>
          <a:p>
            <a:r>
              <a:rPr lang="tr-TR" sz="1600" dirty="0" err="1" smtClean="0"/>
              <a:t>Fleksibl</a:t>
            </a:r>
            <a:r>
              <a:rPr lang="tr-TR" sz="1600" dirty="0" smtClean="0"/>
              <a:t> </a:t>
            </a:r>
            <a:r>
              <a:rPr lang="tr-TR" sz="1600" dirty="0" err="1" smtClean="0"/>
              <a:t>laringoskopi</a:t>
            </a:r>
            <a:endParaRPr lang="tr-TR" sz="1600" dirty="0" smtClean="0"/>
          </a:p>
          <a:p>
            <a:endParaRPr lang="tr-TR" sz="1600" dirty="0"/>
          </a:p>
          <a:p>
            <a:r>
              <a:rPr lang="tr-TR" sz="1800" b="1" dirty="0" err="1" smtClean="0">
                <a:solidFill>
                  <a:srgbClr val="FF0000"/>
                </a:solidFill>
              </a:rPr>
              <a:t>Özofagial</a:t>
            </a:r>
            <a:r>
              <a:rPr lang="tr-TR" sz="1800" b="1" dirty="0" smtClean="0">
                <a:solidFill>
                  <a:srgbClr val="FF0000"/>
                </a:solidFill>
              </a:rPr>
              <a:t> </a:t>
            </a:r>
            <a:r>
              <a:rPr lang="tr-TR" sz="1800" b="1" dirty="0" err="1" smtClean="0">
                <a:solidFill>
                  <a:srgbClr val="FF0000"/>
                </a:solidFill>
              </a:rPr>
              <a:t>disfaji</a:t>
            </a:r>
            <a:endParaRPr lang="tr-TR" sz="1800" b="1" dirty="0" smtClean="0">
              <a:solidFill>
                <a:srgbClr val="FF0000"/>
              </a:solidFill>
            </a:endParaRPr>
          </a:p>
          <a:p>
            <a:r>
              <a:rPr lang="tr-TR" sz="1600" dirty="0" smtClean="0"/>
              <a:t>Endoskopi</a:t>
            </a:r>
          </a:p>
          <a:p>
            <a:r>
              <a:rPr lang="tr-TR" sz="1600" dirty="0" smtClean="0"/>
              <a:t>Baryumlu pasaj </a:t>
            </a:r>
            <a:r>
              <a:rPr lang="tr-TR" sz="1600" dirty="0" err="1" smtClean="0"/>
              <a:t>grafisi</a:t>
            </a:r>
            <a:endParaRPr lang="tr-TR" sz="1600" dirty="0" smtClean="0"/>
          </a:p>
          <a:p>
            <a:r>
              <a:rPr lang="tr-TR" sz="1600" dirty="0" smtClean="0"/>
              <a:t>HRM</a:t>
            </a:r>
          </a:p>
          <a:p>
            <a:r>
              <a:rPr lang="en-US" sz="1600" dirty="0" err="1"/>
              <a:t>EndoFLIP</a:t>
            </a:r>
            <a:r>
              <a:rPr lang="en-US" sz="1600" dirty="0"/>
              <a:t> </a:t>
            </a:r>
            <a:r>
              <a:rPr lang="en-US" sz="1600" dirty="0" smtClean="0"/>
              <a:t>(</a:t>
            </a:r>
            <a:r>
              <a:rPr lang="tr-TR" sz="1600" dirty="0" smtClean="0"/>
              <a:t>E</a:t>
            </a:r>
            <a:r>
              <a:rPr lang="en-US" sz="1600" dirty="0" err="1" smtClean="0"/>
              <a:t>ndoluminal</a:t>
            </a:r>
            <a:r>
              <a:rPr lang="en-US" sz="1600" dirty="0" smtClean="0"/>
              <a:t> </a:t>
            </a:r>
            <a:r>
              <a:rPr lang="tr-TR" sz="1600" dirty="0" smtClean="0"/>
              <a:t>F</a:t>
            </a:r>
            <a:r>
              <a:rPr lang="en-US" sz="1600" dirty="0" err="1" smtClean="0"/>
              <a:t>unctional</a:t>
            </a:r>
            <a:r>
              <a:rPr lang="en-US" sz="1600" dirty="0" smtClean="0"/>
              <a:t> </a:t>
            </a:r>
            <a:r>
              <a:rPr lang="tr-TR" sz="1600" dirty="0" smtClean="0"/>
              <a:t>L</a:t>
            </a:r>
            <a:r>
              <a:rPr lang="en-US" sz="1600" dirty="0" err="1" smtClean="0"/>
              <a:t>umen</a:t>
            </a:r>
            <a:r>
              <a:rPr lang="en-US" sz="1600" dirty="0" smtClean="0"/>
              <a:t> </a:t>
            </a:r>
            <a:r>
              <a:rPr lang="tr-TR" sz="1600" dirty="0" smtClean="0"/>
              <a:t>I</a:t>
            </a:r>
            <a:r>
              <a:rPr lang="en-US" sz="1600" dirty="0" err="1" smtClean="0"/>
              <a:t>maging</a:t>
            </a:r>
            <a:r>
              <a:rPr lang="en-US" sz="1600" dirty="0" smtClean="0"/>
              <a:t> </a:t>
            </a:r>
            <a:r>
              <a:rPr lang="tr-TR" sz="1600" dirty="0" smtClean="0"/>
              <a:t>P</a:t>
            </a:r>
            <a:r>
              <a:rPr lang="en-US" sz="1600" dirty="0" smtClean="0"/>
              <a:t>robe)</a:t>
            </a:r>
            <a:endParaRPr lang="tr-TR" sz="1600" dirty="0" smtClean="0"/>
          </a:p>
          <a:p>
            <a:r>
              <a:rPr lang="tr-TR" sz="1600" dirty="0" smtClean="0"/>
              <a:t>Sintigrafi</a:t>
            </a:r>
            <a:r>
              <a:rPr lang="en-US" sz="1600" dirty="0" smtClean="0"/>
              <a:t> </a:t>
            </a:r>
            <a:endParaRPr lang="tr-TR" sz="1600" dirty="0"/>
          </a:p>
        </p:txBody>
      </p:sp>
      <p:sp>
        <p:nvSpPr>
          <p:cNvPr id="4" name="Metin kutusu 3"/>
          <p:cNvSpPr txBox="1"/>
          <p:nvPr/>
        </p:nvSpPr>
        <p:spPr>
          <a:xfrm>
            <a:off x="1851898" y="246549"/>
            <a:ext cx="548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dirty="0" err="1" smtClean="0"/>
              <a:t>Otoimmun</a:t>
            </a:r>
            <a:r>
              <a:rPr lang="tr-TR" sz="2400" dirty="0" smtClean="0"/>
              <a:t> </a:t>
            </a:r>
            <a:r>
              <a:rPr lang="tr-TR" sz="2400" dirty="0" err="1" smtClean="0"/>
              <a:t>disfajide</a:t>
            </a:r>
            <a:r>
              <a:rPr lang="tr-TR" sz="2400" dirty="0" smtClean="0"/>
              <a:t> tanı yöntemleri</a:t>
            </a:r>
            <a:endParaRPr lang="tr-TR" sz="2400" dirty="0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629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843" y="6198361"/>
            <a:ext cx="591888" cy="595609"/>
          </a:xfrm>
          <a:prstGeom prst="rect">
            <a:avLst/>
          </a:prstGeom>
        </p:spPr>
      </p:pic>
      <p:pic>
        <p:nvPicPr>
          <p:cNvPr id="1026" name="Picture 2" descr="Diagnosis&quot; Tanımı ve Anlamı | Resimli Sözlük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167" b="97833" l="3467" r="968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0836" y="110837"/>
            <a:ext cx="1300740" cy="1040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Dikdörtgen 5"/>
          <p:cNvSpPr/>
          <p:nvPr/>
        </p:nvSpPr>
        <p:spPr>
          <a:xfrm>
            <a:off x="7338298" y="2294264"/>
            <a:ext cx="179645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r-TR" sz="1600" dirty="0"/>
              <a:t>İdyopatik </a:t>
            </a:r>
            <a:endParaRPr lang="tr-TR" sz="1600" dirty="0" smtClean="0"/>
          </a:p>
          <a:p>
            <a:pPr algn="ctr"/>
            <a:r>
              <a:rPr lang="tr-TR" sz="1600" dirty="0" err="1" smtClean="0"/>
              <a:t>inflamatuar</a:t>
            </a:r>
            <a:r>
              <a:rPr lang="tr-TR" sz="1600" dirty="0" smtClean="0"/>
              <a:t> </a:t>
            </a:r>
            <a:r>
              <a:rPr lang="tr-TR" sz="1600" dirty="0" err="1"/>
              <a:t>myozit</a:t>
            </a:r>
            <a:r>
              <a:rPr lang="tr-TR" sz="1600" dirty="0"/>
              <a:t> </a:t>
            </a:r>
            <a:endParaRPr lang="tr-TR" sz="1600" dirty="0" smtClean="0"/>
          </a:p>
        </p:txBody>
      </p:sp>
      <p:sp>
        <p:nvSpPr>
          <p:cNvPr id="10" name="İkizkenar Üçgen 9"/>
          <p:cNvSpPr/>
          <p:nvPr/>
        </p:nvSpPr>
        <p:spPr>
          <a:xfrm rot="10800000">
            <a:off x="7636162" y="2881744"/>
            <a:ext cx="1200727" cy="3491345"/>
          </a:xfrm>
          <a:prstGeom prst="triangle">
            <a:avLst>
              <a:gd name="adj" fmla="val 48462"/>
            </a:avLst>
          </a:prstGeom>
          <a:gradFill>
            <a:gsLst>
              <a:gs pos="0">
                <a:schemeClr val="accent3">
                  <a:lumMod val="60000"/>
                  <a:lumOff val="40000"/>
                </a:schemeClr>
              </a:gs>
              <a:gs pos="100000">
                <a:srgbClr val="BDD6FF"/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1" name="İkizkenar Üçgen 10"/>
          <p:cNvSpPr/>
          <p:nvPr/>
        </p:nvSpPr>
        <p:spPr>
          <a:xfrm>
            <a:off x="6347686" y="2697018"/>
            <a:ext cx="1200727" cy="3501343"/>
          </a:xfrm>
          <a:prstGeom prst="triangle">
            <a:avLst>
              <a:gd name="adj" fmla="val 48462"/>
            </a:avLst>
          </a:prstGeom>
          <a:gradFill>
            <a:gsLst>
              <a:gs pos="0">
                <a:schemeClr val="accent3">
                  <a:lumMod val="60000"/>
                  <a:lumOff val="40000"/>
                </a:schemeClr>
              </a:gs>
              <a:gs pos="100000">
                <a:srgbClr val="BDD6FF"/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" name="Metin kutusu 7"/>
          <p:cNvSpPr txBox="1"/>
          <p:nvPr/>
        </p:nvSpPr>
        <p:spPr>
          <a:xfrm>
            <a:off x="6278412" y="6189124"/>
            <a:ext cx="13392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600" b="1" dirty="0" err="1" smtClean="0"/>
              <a:t>Skleroderma</a:t>
            </a:r>
            <a:endParaRPr lang="tr-TR" sz="1600" b="1" dirty="0"/>
          </a:p>
        </p:txBody>
      </p:sp>
      <p:sp>
        <p:nvSpPr>
          <p:cNvPr id="12" name="Slayt Numarası Yer Tutucusu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669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843" y="474772"/>
            <a:ext cx="8229600" cy="817685"/>
          </a:xfrm>
        </p:spPr>
        <p:txBody>
          <a:bodyPr>
            <a:normAutofit/>
          </a:bodyPr>
          <a:lstStyle/>
          <a:p>
            <a:r>
              <a:rPr lang="tr-TR" sz="3200" dirty="0" smtClean="0"/>
              <a:t>Pratikte kullanılan t</a:t>
            </a:r>
            <a:r>
              <a:rPr sz="3200" dirty="0" err="1" smtClean="0"/>
              <a:t>anı</a:t>
            </a:r>
            <a:r>
              <a:rPr sz="3200" dirty="0" smtClean="0"/>
              <a:t> </a:t>
            </a:r>
            <a:r>
              <a:rPr lang="tr-TR" sz="3200" dirty="0" smtClean="0"/>
              <a:t>y</a:t>
            </a:r>
            <a:r>
              <a:rPr sz="3200" dirty="0" err="1" smtClean="0"/>
              <a:t>öntemleri</a:t>
            </a:r>
            <a:endParaRPr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7059" y="2027014"/>
            <a:ext cx="3666392" cy="3984349"/>
          </a:xfrm>
        </p:spPr>
        <p:txBody>
          <a:bodyPr>
            <a:normAutofit/>
          </a:bodyPr>
          <a:lstStyle/>
          <a:p>
            <a:r>
              <a:rPr lang="tr-TR" sz="2400" dirty="0" smtClean="0"/>
              <a:t>Endoskopi</a:t>
            </a:r>
            <a:endParaRPr lang="tr-TR" sz="2400" dirty="0"/>
          </a:p>
          <a:p>
            <a:endParaRPr lang="tr-TR" sz="2400" dirty="0"/>
          </a:p>
          <a:p>
            <a:r>
              <a:rPr lang="tr-TR" sz="2400" dirty="0" smtClean="0"/>
              <a:t>HRM                                      </a:t>
            </a:r>
            <a:r>
              <a:rPr lang="tr-TR" sz="1700" dirty="0" smtClean="0"/>
              <a:t>(High </a:t>
            </a:r>
            <a:r>
              <a:rPr lang="tr-TR" sz="1700" dirty="0" err="1" smtClean="0"/>
              <a:t>Resolution</a:t>
            </a:r>
            <a:r>
              <a:rPr lang="tr-TR" sz="1700" dirty="0" smtClean="0"/>
              <a:t> </a:t>
            </a:r>
            <a:r>
              <a:rPr lang="tr-TR" sz="1700" dirty="0" err="1" smtClean="0"/>
              <a:t>Manometry</a:t>
            </a:r>
            <a:r>
              <a:rPr lang="tr-TR" sz="1700" dirty="0" smtClean="0"/>
              <a:t>) </a:t>
            </a:r>
          </a:p>
          <a:p>
            <a:endParaRPr lang="tr-TR" sz="2400" dirty="0"/>
          </a:p>
          <a:p>
            <a:r>
              <a:rPr lang="tr-TR" sz="2400" dirty="0"/>
              <a:t>Özofagus  pasaj </a:t>
            </a:r>
            <a:r>
              <a:rPr lang="tr-TR" sz="2400" dirty="0" err="1" smtClean="0"/>
              <a:t>grafisi</a:t>
            </a:r>
            <a:endParaRPr lang="tr-TR" sz="2400" dirty="0" smtClean="0"/>
          </a:p>
          <a:p>
            <a:endParaRPr lang="tr-TR" sz="2400" dirty="0"/>
          </a:p>
          <a:p>
            <a:r>
              <a:rPr lang="tr-TR" sz="2400" dirty="0" err="1" smtClean="0"/>
              <a:t>pH</a:t>
            </a:r>
            <a:r>
              <a:rPr lang="tr-TR" sz="2400" dirty="0" smtClean="0"/>
              <a:t> </a:t>
            </a:r>
            <a:r>
              <a:rPr lang="tr-TR" sz="2400" dirty="0" err="1" smtClean="0"/>
              <a:t>monitorizasyonu</a:t>
            </a:r>
            <a:endParaRPr lang="tr-TR" sz="2400" dirty="0" smtClean="0"/>
          </a:p>
          <a:p>
            <a:endParaRPr lang="tr-TR" sz="2400" dirty="0" smtClean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629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843" y="6198361"/>
            <a:ext cx="591888" cy="595609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2919047" y="1080020"/>
            <a:ext cx="3666392" cy="27831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tr-TR" dirty="0" smtClean="0"/>
          </a:p>
        </p:txBody>
      </p:sp>
      <p:pic>
        <p:nvPicPr>
          <p:cNvPr id="6" name="Picture 2" descr="Diagnosis&quot; Tanımı ve Anlamı | Resimli Sözlük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167" b="97833" l="3467" r="968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7057" y="74549"/>
            <a:ext cx="1300740" cy="1040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9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4228" y="293592"/>
            <a:ext cx="5213679" cy="817685"/>
          </a:xfrm>
        </p:spPr>
        <p:txBody>
          <a:bodyPr>
            <a:normAutofit/>
          </a:bodyPr>
          <a:lstStyle/>
          <a:p>
            <a:r>
              <a:rPr lang="tr-TR" sz="3200" dirty="0" smtClean="0"/>
              <a:t>Endoskopi</a:t>
            </a:r>
            <a:endParaRPr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1542" y="1466684"/>
            <a:ext cx="3666392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r-TR" sz="2800" dirty="0" smtClean="0"/>
              <a:t>     </a:t>
            </a:r>
          </a:p>
          <a:p>
            <a:endParaRPr lang="tr-TR" sz="2800" dirty="0"/>
          </a:p>
          <a:p>
            <a:endParaRPr lang="tr-TR" sz="2800" dirty="0"/>
          </a:p>
          <a:p>
            <a:endParaRPr lang="tr-TR" sz="2800" dirty="0" smtClean="0"/>
          </a:p>
          <a:p>
            <a:endParaRPr lang="tr-TR" sz="2800" dirty="0"/>
          </a:p>
          <a:p>
            <a:endParaRPr lang="tr-TR" sz="2800" dirty="0" smtClean="0"/>
          </a:p>
          <a:p>
            <a:endParaRPr lang="tr-TR" sz="2800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629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843" y="6198361"/>
            <a:ext cx="591888" cy="595609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2919047" y="1080020"/>
            <a:ext cx="3666392" cy="27831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tr-TR" dirty="0" smtClean="0"/>
          </a:p>
        </p:txBody>
      </p:sp>
      <p:sp>
        <p:nvSpPr>
          <p:cNvPr id="6" name="İçerik Yer Tutucusu 3"/>
          <p:cNvSpPr txBox="1">
            <a:spLocks/>
          </p:cNvSpPr>
          <p:nvPr/>
        </p:nvSpPr>
        <p:spPr>
          <a:xfrm>
            <a:off x="731343" y="1412449"/>
            <a:ext cx="3382774" cy="2677183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endParaRPr lang="tr-TR" sz="2400" b="1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tr-TR" sz="2200" dirty="0" err="1" smtClean="0"/>
              <a:t>Özofagusta</a:t>
            </a:r>
            <a:r>
              <a:rPr lang="tr-TR" sz="2200" dirty="0" smtClean="0"/>
              <a:t> </a:t>
            </a:r>
            <a:r>
              <a:rPr lang="tr-TR" sz="2200" dirty="0" err="1" smtClean="0"/>
              <a:t>dilatasyon</a:t>
            </a:r>
            <a:endParaRPr lang="tr-TR" sz="2200" dirty="0"/>
          </a:p>
          <a:p>
            <a:pPr>
              <a:buFont typeface="Arial" panose="020B0604020202020204" pitchFamily="34" charset="0"/>
              <a:buChar char="•"/>
            </a:pPr>
            <a:r>
              <a:rPr lang="tr-TR" sz="2200" dirty="0" err="1" smtClean="0"/>
              <a:t>Eroziv</a:t>
            </a:r>
            <a:r>
              <a:rPr lang="tr-TR" sz="2200" dirty="0" smtClean="0"/>
              <a:t> </a:t>
            </a:r>
            <a:r>
              <a:rPr lang="tr-TR" sz="2200" dirty="0" err="1" smtClean="0"/>
              <a:t>özofajit</a:t>
            </a:r>
            <a:endParaRPr lang="tr-TR" sz="2200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tr-TR" sz="2200" dirty="0" err="1" smtClean="0"/>
              <a:t>Peptik</a:t>
            </a:r>
            <a:r>
              <a:rPr lang="tr-TR" sz="2200" dirty="0" smtClean="0"/>
              <a:t> </a:t>
            </a:r>
            <a:r>
              <a:rPr lang="tr-TR" sz="2200" dirty="0" err="1" smtClean="0"/>
              <a:t>striktür</a:t>
            </a:r>
            <a:endParaRPr lang="tr-TR" sz="2200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tr-TR" sz="2200" dirty="0" err="1" smtClean="0"/>
              <a:t>Barrett</a:t>
            </a:r>
            <a:endParaRPr lang="tr-TR" sz="2200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tr-TR" sz="2200" dirty="0" err="1" smtClean="0"/>
              <a:t>Adenokarsinom</a:t>
            </a:r>
            <a:r>
              <a:rPr lang="tr-TR" sz="2200" dirty="0" smtClean="0"/>
              <a:t>.</a:t>
            </a:r>
          </a:p>
          <a:p>
            <a:pPr>
              <a:buFont typeface="Arial" panose="020B0604020202020204" pitchFamily="34" charset="0"/>
              <a:buChar char="•"/>
            </a:pPr>
            <a:endParaRPr lang="tr-TR" sz="2200" dirty="0" smtClean="0"/>
          </a:p>
          <a:p>
            <a:pPr marL="0" indent="0">
              <a:buNone/>
            </a:pPr>
            <a:endParaRPr lang="tr-TR" sz="2000" dirty="0"/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" b="99000" l="2768" r="97232"/>
                    </a14:imgEffect>
                    <a14:imgEffect>
                      <a14:sharpenSoften amount="5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490" y="403280"/>
            <a:ext cx="3259533" cy="313246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İlgili resim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903672" y="3535740"/>
            <a:ext cx="3232192" cy="320642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Dikdörtgen 25"/>
          <p:cNvSpPr/>
          <p:nvPr/>
        </p:nvSpPr>
        <p:spPr>
          <a:xfrm>
            <a:off x="5968310" y="6646947"/>
            <a:ext cx="3093403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tr-TR" sz="900" dirty="0" err="1">
                <a:latin typeface="BlinkMacSystemFont"/>
              </a:rPr>
              <a:t>Kadakuntla</a:t>
            </a:r>
            <a:r>
              <a:rPr lang="tr-TR" sz="900" dirty="0">
                <a:latin typeface="BlinkMacSystemFont"/>
              </a:rPr>
              <a:t> </a:t>
            </a:r>
            <a:r>
              <a:rPr lang="tr-TR" sz="900" dirty="0" err="1" smtClean="0">
                <a:latin typeface="BlinkMacSystemFont"/>
              </a:rPr>
              <a:t>A.World</a:t>
            </a:r>
            <a:r>
              <a:rPr lang="tr-TR" sz="900" dirty="0" smtClean="0">
                <a:latin typeface="BlinkMacSystemFont"/>
              </a:rPr>
              <a:t> </a:t>
            </a:r>
            <a:r>
              <a:rPr lang="tr-TR" sz="900" dirty="0">
                <a:latin typeface="BlinkMacSystemFont"/>
              </a:rPr>
              <a:t>J </a:t>
            </a:r>
            <a:r>
              <a:rPr lang="tr-TR" sz="900" dirty="0" err="1">
                <a:latin typeface="BlinkMacSystemFont"/>
              </a:rPr>
              <a:t>Gastroenterol</a:t>
            </a:r>
            <a:r>
              <a:rPr lang="tr-TR" sz="900" dirty="0">
                <a:latin typeface="BlinkMacSystemFont"/>
              </a:rPr>
              <a:t>. 2021 </a:t>
            </a:r>
            <a:endParaRPr lang="tr-TR" sz="900" dirty="0"/>
          </a:p>
        </p:txBody>
      </p:sp>
      <p:pic>
        <p:nvPicPr>
          <p:cNvPr id="28" name="Resim 27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57490" y="306401"/>
            <a:ext cx="3243249" cy="317454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" name="Resim 2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03673" y="3443667"/>
            <a:ext cx="3252732" cy="322453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Slayt Numarası Yer Tutucusu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14</a:t>
            </a:fld>
            <a:endParaRPr lang="en-US"/>
          </a:p>
        </p:txBody>
      </p:sp>
      <p:grpSp>
        <p:nvGrpSpPr>
          <p:cNvPr id="10" name="Grup 9"/>
          <p:cNvGrpSpPr/>
          <p:nvPr/>
        </p:nvGrpSpPr>
        <p:grpSpPr>
          <a:xfrm>
            <a:off x="3779270" y="4967873"/>
            <a:ext cx="615461" cy="645714"/>
            <a:chOff x="3670092" y="5112384"/>
            <a:chExt cx="615461" cy="645714"/>
          </a:xfrm>
        </p:grpSpPr>
        <p:sp>
          <p:nvSpPr>
            <p:cNvPr id="7" name="İkizkenar Üçgen 6"/>
            <p:cNvSpPr/>
            <p:nvPr/>
          </p:nvSpPr>
          <p:spPr>
            <a:xfrm>
              <a:off x="3670092" y="5112384"/>
              <a:ext cx="615461" cy="562492"/>
            </a:xfrm>
            <a:prstGeom prst="triangle">
              <a:avLst>
                <a:gd name="adj" fmla="val 47143"/>
              </a:avLst>
            </a:prstGeom>
            <a:noFill/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b" anchorCtr="0"/>
            <a:lstStyle/>
            <a:p>
              <a:pPr algn="ctr"/>
              <a:endParaRPr lang="tr-TR" sz="3600" dirty="0"/>
            </a:p>
          </p:txBody>
        </p:sp>
        <p:sp>
          <p:nvSpPr>
            <p:cNvPr id="9" name="Metin kutusu 8"/>
            <p:cNvSpPr txBox="1"/>
            <p:nvPr/>
          </p:nvSpPr>
          <p:spPr>
            <a:xfrm>
              <a:off x="3805594" y="5173323"/>
              <a:ext cx="26015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3200" dirty="0" smtClean="0">
                  <a:solidFill>
                    <a:srgbClr val="FF0000"/>
                  </a:solidFill>
                </a:rPr>
                <a:t>!</a:t>
              </a:r>
              <a:endParaRPr lang="tr-TR" sz="3200" dirty="0">
                <a:solidFill>
                  <a:srgbClr val="FF0000"/>
                </a:solidFill>
              </a:endParaRPr>
            </a:p>
          </p:txBody>
        </p:sp>
      </p:grpSp>
      <p:sp>
        <p:nvSpPr>
          <p:cNvPr id="11" name="Dikdörtgen 10"/>
          <p:cNvSpPr/>
          <p:nvPr/>
        </p:nvSpPr>
        <p:spPr>
          <a:xfrm>
            <a:off x="308581" y="496216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tr-TR" dirty="0" err="1"/>
              <a:t>Asemptomatik</a:t>
            </a:r>
            <a:r>
              <a:rPr lang="tr-TR" dirty="0"/>
              <a:t> hastaların %75 inde  </a:t>
            </a:r>
            <a:r>
              <a:rPr lang="tr-TR" dirty="0" smtClean="0"/>
              <a:t>                   </a:t>
            </a:r>
            <a:r>
              <a:rPr lang="tr-TR" dirty="0" err="1" smtClean="0"/>
              <a:t>eroziv</a:t>
            </a:r>
            <a:r>
              <a:rPr lang="tr-TR" dirty="0" smtClean="0"/>
              <a:t> </a:t>
            </a:r>
            <a:r>
              <a:rPr lang="tr-TR" dirty="0" err="1"/>
              <a:t>özofajit</a:t>
            </a:r>
            <a:r>
              <a:rPr lang="tr-TR" dirty="0"/>
              <a:t> bulgularına rastlanır</a:t>
            </a:r>
          </a:p>
        </p:txBody>
      </p:sp>
    </p:spTree>
    <p:extLst>
      <p:ext uri="{BB962C8B-B14F-4D97-AF65-F5344CB8AC3E}">
        <p14:creationId xmlns:p14="http://schemas.microsoft.com/office/powerpoint/2010/main" val="1779281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858" y="515237"/>
            <a:ext cx="3243778" cy="5540258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629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843" y="6198361"/>
            <a:ext cx="591888" cy="595609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63567" y="2264650"/>
            <a:ext cx="4224780" cy="3378767"/>
          </a:xfrm>
          <a:prstGeom prst="rect">
            <a:avLst/>
          </a:prstGeom>
        </p:spPr>
      </p:pic>
      <p:sp>
        <p:nvSpPr>
          <p:cNvPr id="6" name="Dikdörtgen 5"/>
          <p:cNvSpPr/>
          <p:nvPr/>
        </p:nvSpPr>
        <p:spPr>
          <a:xfrm>
            <a:off x="4781647" y="776847"/>
            <a:ext cx="33886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800" dirty="0"/>
              <a:t>Özofagus  pasaj </a:t>
            </a:r>
            <a:r>
              <a:rPr lang="tr-TR" sz="2800" dirty="0" err="1"/>
              <a:t>grafisi</a:t>
            </a:r>
            <a:endParaRPr lang="tr-TR" sz="2800" dirty="0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434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13554" y="1492098"/>
            <a:ext cx="3666392" cy="2040478"/>
          </a:xfrm>
        </p:spPr>
        <p:txBody>
          <a:bodyPr>
            <a:normAutofit/>
          </a:bodyPr>
          <a:lstStyle/>
          <a:p>
            <a:endParaRPr lang="tr-TR" sz="2400" dirty="0"/>
          </a:p>
          <a:p>
            <a:endParaRPr lang="tr-TR" sz="2400" dirty="0" smtClean="0"/>
          </a:p>
          <a:p>
            <a:endParaRPr lang="tr-TR" sz="2400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629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843" y="6198361"/>
            <a:ext cx="591888" cy="595609"/>
          </a:xfrm>
          <a:prstGeom prst="rect">
            <a:avLst/>
          </a:prstGeom>
        </p:spPr>
      </p:pic>
      <p:sp>
        <p:nvSpPr>
          <p:cNvPr id="7" name="İçerik Yer Tutucusu 3"/>
          <p:cNvSpPr txBox="1">
            <a:spLocks/>
          </p:cNvSpPr>
          <p:nvPr/>
        </p:nvSpPr>
        <p:spPr>
          <a:xfrm>
            <a:off x="1016989" y="5096264"/>
            <a:ext cx="3742542" cy="977666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endParaRPr lang="tr-TR" sz="2400" b="1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tr-TR" sz="2400" dirty="0" err="1"/>
              <a:t>Peristaltizm</a:t>
            </a:r>
            <a:r>
              <a:rPr lang="tr-TR" sz="2400" dirty="0"/>
              <a:t> </a:t>
            </a:r>
            <a:r>
              <a:rPr lang="tr-TR" sz="2400" dirty="0" smtClean="0"/>
              <a:t>kaybı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r-TR" sz="2400" dirty="0" smtClean="0"/>
              <a:t>AÖS </a:t>
            </a:r>
            <a:r>
              <a:rPr lang="tr-TR" sz="2400" dirty="0"/>
              <a:t>basıncında düşüklük</a:t>
            </a:r>
          </a:p>
          <a:p>
            <a:pPr>
              <a:buFont typeface="Arial" panose="020B0604020202020204" pitchFamily="34" charset="0"/>
              <a:buChar char="•"/>
            </a:pPr>
            <a:endParaRPr lang="tr-TR" sz="2400" b="1" dirty="0"/>
          </a:p>
        </p:txBody>
      </p:sp>
      <p:pic>
        <p:nvPicPr>
          <p:cNvPr id="25" name="Resim 2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0838" y="1654879"/>
            <a:ext cx="8399089" cy="3441385"/>
          </a:xfrm>
          <a:prstGeom prst="rect">
            <a:avLst/>
          </a:prstGeom>
        </p:spPr>
      </p:pic>
      <p:sp>
        <p:nvSpPr>
          <p:cNvPr id="26" name="Dikdörtgen 25"/>
          <p:cNvSpPr/>
          <p:nvPr/>
        </p:nvSpPr>
        <p:spPr>
          <a:xfrm>
            <a:off x="5968310" y="6646947"/>
            <a:ext cx="3093403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tr-TR" sz="900" dirty="0" err="1">
                <a:latin typeface="BlinkMacSystemFont"/>
              </a:rPr>
              <a:t>Kadakuntla</a:t>
            </a:r>
            <a:r>
              <a:rPr lang="tr-TR" sz="900" dirty="0">
                <a:latin typeface="BlinkMacSystemFont"/>
              </a:rPr>
              <a:t> </a:t>
            </a:r>
            <a:r>
              <a:rPr lang="tr-TR" sz="900" dirty="0" err="1" smtClean="0">
                <a:latin typeface="BlinkMacSystemFont"/>
              </a:rPr>
              <a:t>A.World</a:t>
            </a:r>
            <a:r>
              <a:rPr lang="tr-TR" sz="900" dirty="0" smtClean="0">
                <a:latin typeface="BlinkMacSystemFont"/>
              </a:rPr>
              <a:t> </a:t>
            </a:r>
            <a:r>
              <a:rPr lang="tr-TR" sz="900" dirty="0">
                <a:latin typeface="BlinkMacSystemFont"/>
              </a:rPr>
              <a:t>J </a:t>
            </a:r>
            <a:r>
              <a:rPr lang="tr-TR" sz="900" dirty="0" err="1">
                <a:latin typeface="BlinkMacSystemFont"/>
              </a:rPr>
              <a:t>Gastroenterol</a:t>
            </a:r>
            <a:r>
              <a:rPr lang="tr-TR" sz="900" dirty="0">
                <a:latin typeface="BlinkMacSystemFont"/>
              </a:rPr>
              <a:t>. 2021 </a:t>
            </a:r>
            <a:endParaRPr lang="tr-TR" sz="900" dirty="0"/>
          </a:p>
        </p:txBody>
      </p:sp>
      <p:sp>
        <p:nvSpPr>
          <p:cNvPr id="27" name="Metin kutusu 26"/>
          <p:cNvSpPr txBox="1"/>
          <p:nvPr/>
        </p:nvSpPr>
        <p:spPr>
          <a:xfrm>
            <a:off x="1802769" y="1324313"/>
            <a:ext cx="67036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 smtClean="0"/>
              <a:t>Normal                                                                      </a:t>
            </a:r>
            <a:r>
              <a:rPr lang="tr-TR" b="1" dirty="0" err="1" smtClean="0"/>
              <a:t>Scleroderma</a:t>
            </a:r>
            <a:endParaRPr lang="tr-TR" b="1" dirty="0"/>
          </a:p>
        </p:txBody>
      </p:sp>
      <p:sp>
        <p:nvSpPr>
          <p:cNvPr id="8" name="Unvan 7"/>
          <p:cNvSpPr>
            <a:spLocks noGrp="1"/>
          </p:cNvSpPr>
          <p:nvPr>
            <p:ph type="title"/>
          </p:nvPr>
        </p:nvSpPr>
        <p:spPr>
          <a:xfrm>
            <a:off x="644731" y="-8813"/>
            <a:ext cx="8229600" cy="1143000"/>
          </a:xfrm>
        </p:spPr>
        <p:txBody>
          <a:bodyPr>
            <a:normAutofit/>
          </a:bodyPr>
          <a:lstStyle/>
          <a:p>
            <a:r>
              <a:rPr lang="tr-TR" sz="3200" dirty="0"/>
              <a:t>HRM </a:t>
            </a:r>
            <a:r>
              <a:rPr lang="tr-TR" sz="2400" dirty="0"/>
              <a:t>(High </a:t>
            </a:r>
            <a:r>
              <a:rPr lang="tr-TR" sz="2400" dirty="0" err="1"/>
              <a:t>Resolution</a:t>
            </a:r>
            <a:r>
              <a:rPr lang="tr-TR" sz="2400" dirty="0"/>
              <a:t> </a:t>
            </a:r>
            <a:r>
              <a:rPr lang="tr-TR" sz="2400" dirty="0" err="1"/>
              <a:t>Manometry</a:t>
            </a:r>
            <a:r>
              <a:rPr lang="tr-TR" sz="2400" dirty="0"/>
              <a:t>) </a:t>
            </a:r>
          </a:p>
        </p:txBody>
      </p:sp>
      <p:sp>
        <p:nvSpPr>
          <p:cNvPr id="9" name="Metin kutusu 8"/>
          <p:cNvSpPr txBox="1"/>
          <p:nvPr/>
        </p:nvSpPr>
        <p:spPr>
          <a:xfrm>
            <a:off x="5887274" y="5548440"/>
            <a:ext cx="2249962" cy="61555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r-TR" dirty="0" smtClean="0"/>
              <a:t>MRS</a:t>
            </a:r>
          </a:p>
          <a:p>
            <a:pPr algn="ctr"/>
            <a:r>
              <a:rPr lang="tr-TR" sz="1600" dirty="0" smtClean="0"/>
              <a:t>(Multi </a:t>
            </a:r>
            <a:r>
              <a:rPr lang="tr-TR" sz="1600" dirty="0" err="1" smtClean="0"/>
              <a:t>Rapid</a:t>
            </a:r>
            <a:r>
              <a:rPr lang="tr-TR" sz="1600" dirty="0" smtClean="0"/>
              <a:t> </a:t>
            </a:r>
            <a:r>
              <a:rPr lang="tr-TR" sz="1600" dirty="0" err="1" smtClean="0"/>
              <a:t>swallows</a:t>
            </a:r>
            <a:r>
              <a:rPr lang="tr-TR" sz="1600" dirty="0" smtClean="0"/>
              <a:t>)</a:t>
            </a:r>
            <a:endParaRPr lang="tr-TR" sz="1600" dirty="0"/>
          </a:p>
        </p:txBody>
      </p:sp>
      <p:grpSp>
        <p:nvGrpSpPr>
          <p:cNvPr id="23" name="Grup 22"/>
          <p:cNvGrpSpPr/>
          <p:nvPr/>
        </p:nvGrpSpPr>
        <p:grpSpPr>
          <a:xfrm>
            <a:off x="1016989" y="1087937"/>
            <a:ext cx="7301649" cy="5317533"/>
            <a:chOff x="1274883" y="949266"/>
            <a:chExt cx="6664795" cy="4779388"/>
          </a:xfrm>
        </p:grpSpPr>
        <p:pic>
          <p:nvPicPr>
            <p:cNvPr id="24" name="Resim 23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25000"/>
                      </a14:imgEffect>
                      <a14:imgEffect>
                        <a14:brightnessContrast bright="20000"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274883" y="949266"/>
              <a:ext cx="6594231" cy="4779388"/>
            </a:xfrm>
            <a:prstGeom prst="rect">
              <a:avLst/>
            </a:prstGeom>
          </p:spPr>
        </p:pic>
        <p:pic>
          <p:nvPicPr>
            <p:cNvPr id="33" name="Picture 10" descr="SOLID STATE CATHETERS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67164" y="1019906"/>
              <a:ext cx="1772514" cy="10550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Slayt Numarası Yer Tutucusu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16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17</a:t>
            </a:fld>
            <a:endParaRPr lang="en-US"/>
          </a:p>
        </p:txBody>
      </p:sp>
      <p:graphicFrame>
        <p:nvGraphicFramePr>
          <p:cNvPr id="3" name="Tablo 2"/>
          <p:cNvGraphicFramePr>
            <a:graphicFrameLocks noGrp="1"/>
          </p:cNvGraphicFramePr>
          <p:nvPr>
            <p:extLst/>
          </p:nvPr>
        </p:nvGraphicFramePr>
        <p:xfrm>
          <a:off x="627146" y="707353"/>
          <a:ext cx="7980484" cy="57216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10546">
                  <a:extLst>
                    <a:ext uri="{9D8B030D-6E8A-4147-A177-3AD203B41FA5}">
                      <a16:colId xmlns:a16="http://schemas.microsoft.com/office/drawing/2014/main" val="1551519772"/>
                    </a:ext>
                  </a:extLst>
                </a:gridCol>
                <a:gridCol w="5969938">
                  <a:extLst>
                    <a:ext uri="{9D8B030D-6E8A-4147-A177-3AD203B41FA5}">
                      <a16:colId xmlns:a16="http://schemas.microsoft.com/office/drawing/2014/main" val="1885783102"/>
                    </a:ext>
                  </a:extLst>
                </a:gridCol>
              </a:tblGrid>
              <a:tr h="462024">
                <a:tc>
                  <a:txBody>
                    <a:bodyPr/>
                    <a:lstStyle/>
                    <a:p>
                      <a:pPr algn="l"/>
                      <a:r>
                        <a:rPr lang="tr-TR" sz="1400" b="1" dirty="0" smtClean="0">
                          <a:solidFill>
                            <a:schemeClr val="tx1"/>
                          </a:solidFill>
                        </a:rPr>
                        <a:t>Hastalık</a:t>
                      </a:r>
                      <a:r>
                        <a:rPr lang="tr-TR" sz="1400" b="1" baseline="0" dirty="0" smtClean="0">
                          <a:solidFill>
                            <a:schemeClr val="tx1"/>
                          </a:solidFill>
                        </a:rPr>
                        <a:t> süreci.</a:t>
                      </a:r>
                      <a:endParaRPr lang="tr-TR" sz="1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400" b="1" dirty="0" smtClean="0">
                          <a:solidFill>
                            <a:schemeClr val="tx1"/>
                          </a:solidFill>
                        </a:rPr>
                        <a:t>Tedavi planı</a:t>
                      </a:r>
                      <a:endParaRPr lang="tr-TR" sz="1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96467250"/>
                  </a:ext>
                </a:extLst>
              </a:tr>
              <a:tr h="615684">
                <a:tc>
                  <a:txBody>
                    <a:bodyPr/>
                    <a:lstStyle/>
                    <a:p>
                      <a:pPr algn="l"/>
                      <a:r>
                        <a:rPr lang="tr-TR" sz="1400" b="1" dirty="0" err="1" smtClean="0">
                          <a:solidFill>
                            <a:schemeClr val="tx1"/>
                          </a:solidFill>
                        </a:rPr>
                        <a:t>Xerostomia</a:t>
                      </a:r>
                      <a:endParaRPr lang="tr-TR" sz="1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1200" b="0" dirty="0" smtClean="0">
                          <a:solidFill>
                            <a:schemeClr val="tx1"/>
                          </a:solidFill>
                        </a:rPr>
                        <a:t>Sıvı alımının  artırılması.</a:t>
                      </a:r>
                    </a:p>
                    <a:p>
                      <a:r>
                        <a:rPr lang="tr-TR" sz="1200" b="0" dirty="0" smtClean="0">
                          <a:solidFill>
                            <a:schemeClr val="tx1"/>
                          </a:solidFill>
                        </a:rPr>
                        <a:t>Gerekli</a:t>
                      </a:r>
                      <a:r>
                        <a:rPr lang="tr-TR" sz="1200" b="0" baseline="0" dirty="0" smtClean="0">
                          <a:solidFill>
                            <a:schemeClr val="tx1"/>
                          </a:solidFill>
                        </a:rPr>
                        <a:t> olduğunda yapay </a:t>
                      </a:r>
                      <a:r>
                        <a:rPr lang="tr-TR" sz="1200" b="0" dirty="0" smtClean="0">
                          <a:solidFill>
                            <a:schemeClr val="tx1"/>
                          </a:solidFill>
                        </a:rPr>
                        <a:t>tükürük kullanımı</a:t>
                      </a:r>
                    </a:p>
                    <a:p>
                      <a:r>
                        <a:rPr lang="tr-TR" sz="1200" b="0" dirty="0" smtClean="0">
                          <a:solidFill>
                            <a:schemeClr val="tx1"/>
                          </a:solidFill>
                        </a:rPr>
                        <a:t>Özel</a:t>
                      </a:r>
                      <a:r>
                        <a:rPr lang="tr-TR" sz="1200" b="0" baseline="0" dirty="0" smtClean="0">
                          <a:solidFill>
                            <a:schemeClr val="tx1"/>
                          </a:solidFill>
                        </a:rPr>
                        <a:t> diş macunu ve ağız solüsyonlarının  kullanımı </a:t>
                      </a:r>
                    </a:p>
                    <a:p>
                      <a:r>
                        <a:rPr lang="tr-TR" sz="1200" b="0" baseline="0" dirty="0" smtClean="0">
                          <a:solidFill>
                            <a:schemeClr val="tx1"/>
                          </a:solidFill>
                        </a:rPr>
                        <a:t>Ağız kuruluğu yapabilecek ilaçların kullanımından kaçınmak</a:t>
                      </a:r>
                      <a:endParaRPr lang="tr-TR" sz="1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56111308"/>
                  </a:ext>
                </a:extLst>
              </a:tr>
              <a:tr h="542363">
                <a:tc>
                  <a:txBody>
                    <a:bodyPr/>
                    <a:lstStyle/>
                    <a:p>
                      <a:pPr algn="l"/>
                      <a:r>
                        <a:rPr lang="tr-TR" sz="1400" b="1" dirty="0" err="1" smtClean="0">
                          <a:solidFill>
                            <a:schemeClr val="tx1"/>
                          </a:solidFill>
                        </a:rPr>
                        <a:t>Microstomia</a:t>
                      </a:r>
                      <a:endParaRPr lang="tr-TR" sz="1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1200" b="0" dirty="0" smtClean="0">
                          <a:solidFill>
                            <a:schemeClr val="tx1"/>
                          </a:solidFill>
                        </a:rPr>
                        <a:t>Egzersiz ve  masaj terapisi</a:t>
                      </a:r>
                      <a:endParaRPr lang="tr-TR" sz="1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62004"/>
                  </a:ext>
                </a:extLst>
              </a:tr>
              <a:tr h="542363">
                <a:tc>
                  <a:txBody>
                    <a:bodyPr/>
                    <a:lstStyle/>
                    <a:p>
                      <a:pPr algn="l"/>
                      <a:r>
                        <a:rPr lang="tr-TR" sz="1400" b="1" dirty="0" err="1" smtClean="0">
                          <a:solidFill>
                            <a:schemeClr val="tx1"/>
                          </a:solidFill>
                        </a:rPr>
                        <a:t>Dental</a:t>
                      </a:r>
                      <a:r>
                        <a:rPr lang="tr-TR" sz="1400" b="1" baseline="0" dirty="0" smtClean="0">
                          <a:solidFill>
                            <a:schemeClr val="tx1"/>
                          </a:solidFill>
                        </a:rPr>
                        <a:t> sorunlar</a:t>
                      </a:r>
                      <a:endParaRPr lang="tr-TR" sz="1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1200" b="0" dirty="0" smtClean="0">
                          <a:solidFill>
                            <a:schemeClr val="tx1"/>
                          </a:solidFill>
                        </a:rPr>
                        <a:t>Düzenli diş</a:t>
                      </a:r>
                      <a:r>
                        <a:rPr lang="tr-TR" sz="1200" b="0" baseline="0" dirty="0" smtClean="0">
                          <a:solidFill>
                            <a:schemeClr val="tx1"/>
                          </a:solidFill>
                        </a:rPr>
                        <a:t> kontrolü</a:t>
                      </a:r>
                      <a:endParaRPr lang="tr-TR" sz="1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02129666"/>
                  </a:ext>
                </a:extLst>
              </a:tr>
              <a:tr h="542363">
                <a:tc>
                  <a:txBody>
                    <a:bodyPr/>
                    <a:lstStyle/>
                    <a:p>
                      <a:pPr algn="l"/>
                      <a:r>
                        <a:rPr lang="tr-TR" sz="1400" b="1" dirty="0" smtClean="0">
                          <a:solidFill>
                            <a:schemeClr val="tx1"/>
                          </a:solidFill>
                        </a:rPr>
                        <a:t>Eşlik eden </a:t>
                      </a:r>
                      <a:r>
                        <a:rPr lang="tr-TR" sz="1400" b="1" dirty="0" err="1" smtClean="0">
                          <a:solidFill>
                            <a:schemeClr val="tx1"/>
                          </a:solidFill>
                        </a:rPr>
                        <a:t>myozit</a:t>
                      </a:r>
                      <a:endParaRPr lang="tr-TR" sz="1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1200" b="0" dirty="0" err="1" smtClean="0">
                          <a:solidFill>
                            <a:schemeClr val="tx1"/>
                          </a:solidFill>
                        </a:rPr>
                        <a:t>Myozit</a:t>
                      </a:r>
                      <a:r>
                        <a:rPr lang="tr-TR" sz="1200" b="0" dirty="0" smtClean="0">
                          <a:solidFill>
                            <a:schemeClr val="tx1"/>
                          </a:solidFill>
                        </a:rPr>
                        <a:t> düşündüren semptomlar yönünden düzenli</a:t>
                      </a:r>
                      <a:r>
                        <a:rPr lang="tr-TR" sz="1200" b="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tr-TR" sz="1200" b="0" dirty="0" smtClean="0">
                          <a:solidFill>
                            <a:schemeClr val="tx1"/>
                          </a:solidFill>
                        </a:rPr>
                        <a:t>kontrol</a:t>
                      </a:r>
                    </a:p>
                    <a:p>
                      <a:r>
                        <a:rPr lang="tr-TR" sz="1200" b="0" dirty="0" err="1" smtClean="0">
                          <a:solidFill>
                            <a:schemeClr val="tx1"/>
                          </a:solidFill>
                        </a:rPr>
                        <a:t>Myozit</a:t>
                      </a:r>
                      <a:r>
                        <a:rPr lang="tr-TR" sz="1200" b="0" baseline="0" dirty="0" err="1" smtClean="0">
                          <a:solidFill>
                            <a:schemeClr val="tx1"/>
                          </a:solidFill>
                        </a:rPr>
                        <a:t>in</a:t>
                      </a:r>
                      <a:r>
                        <a:rPr lang="tr-TR" sz="1200" b="0" baseline="0" dirty="0" smtClean="0">
                          <a:solidFill>
                            <a:schemeClr val="tx1"/>
                          </a:solidFill>
                        </a:rPr>
                        <a:t> uygun </a:t>
                      </a:r>
                      <a:r>
                        <a:rPr lang="tr-TR" sz="1200" b="0" baseline="0" dirty="0" err="1" smtClean="0">
                          <a:solidFill>
                            <a:schemeClr val="tx1"/>
                          </a:solidFill>
                        </a:rPr>
                        <a:t>immunmodülatör</a:t>
                      </a:r>
                      <a:r>
                        <a:rPr lang="tr-TR" sz="1200" b="0" baseline="0" dirty="0" smtClean="0">
                          <a:solidFill>
                            <a:schemeClr val="tx1"/>
                          </a:solidFill>
                        </a:rPr>
                        <a:t> ajanlarla ve girişimsel yöntemlerle tedavisi</a:t>
                      </a:r>
                      <a:endParaRPr lang="tr-TR" sz="1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68515543"/>
                  </a:ext>
                </a:extLst>
              </a:tr>
              <a:tr h="542363">
                <a:tc>
                  <a:txBody>
                    <a:bodyPr/>
                    <a:lstStyle/>
                    <a:p>
                      <a:pPr algn="l"/>
                      <a:r>
                        <a:rPr lang="tr-TR" sz="1400" b="1" dirty="0" err="1" smtClean="0">
                          <a:solidFill>
                            <a:schemeClr val="tx1"/>
                          </a:solidFill>
                        </a:rPr>
                        <a:t>Özofagial</a:t>
                      </a:r>
                      <a:r>
                        <a:rPr lang="tr-TR" sz="1400" b="1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tr-TR" sz="1400" b="1" dirty="0" err="1" smtClean="0">
                          <a:solidFill>
                            <a:schemeClr val="tx1"/>
                          </a:solidFill>
                        </a:rPr>
                        <a:t>dismotilite</a:t>
                      </a:r>
                      <a:endParaRPr lang="tr-TR" sz="1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1200" b="0" dirty="0" smtClean="0">
                          <a:solidFill>
                            <a:schemeClr val="tx1"/>
                          </a:solidFill>
                        </a:rPr>
                        <a:t>Yaşam tarzı değişiklikleri (Küçük lokmalar,</a:t>
                      </a:r>
                      <a:r>
                        <a:rPr lang="tr-TR" sz="1200" b="0" baseline="0" dirty="0" smtClean="0">
                          <a:solidFill>
                            <a:schemeClr val="tx1"/>
                          </a:solidFill>
                        </a:rPr>
                        <a:t> iyi çiğneme, yeterli sıvı alımı </a:t>
                      </a:r>
                      <a:r>
                        <a:rPr lang="tr-TR" sz="1200" b="0" baseline="0" dirty="0" err="1" smtClean="0">
                          <a:solidFill>
                            <a:schemeClr val="tx1"/>
                          </a:solidFill>
                        </a:rPr>
                        <a:t>vb</a:t>
                      </a:r>
                      <a:r>
                        <a:rPr lang="tr-TR" sz="1200" b="0" baseline="0" dirty="0" smtClean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tr-TR" sz="1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3285748"/>
                  </a:ext>
                </a:extLst>
              </a:tr>
              <a:tr h="542363">
                <a:tc>
                  <a:txBody>
                    <a:bodyPr/>
                    <a:lstStyle/>
                    <a:p>
                      <a:pPr algn="l"/>
                      <a:r>
                        <a:rPr lang="tr-TR" sz="1400" b="1" dirty="0" smtClean="0">
                          <a:solidFill>
                            <a:schemeClr val="tx1"/>
                          </a:solidFill>
                        </a:rPr>
                        <a:t>GÖRH</a:t>
                      </a:r>
                      <a:endParaRPr lang="tr-TR" sz="1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200" b="0" dirty="0" smtClean="0">
                          <a:solidFill>
                            <a:schemeClr val="tx1"/>
                          </a:solidFill>
                        </a:rPr>
                        <a:t>Medikal tedavi  (PPI, H2R</a:t>
                      </a:r>
                      <a:r>
                        <a:rPr lang="tr-TR" sz="1200" b="0" baseline="0" dirty="0" smtClean="0">
                          <a:solidFill>
                            <a:schemeClr val="tx1"/>
                          </a:solidFill>
                        </a:rPr>
                        <a:t> antagonisti, </a:t>
                      </a:r>
                      <a:r>
                        <a:rPr lang="tr-TR" sz="1200" b="0" baseline="0" dirty="0" err="1" smtClean="0">
                          <a:solidFill>
                            <a:schemeClr val="tx1"/>
                          </a:solidFill>
                        </a:rPr>
                        <a:t>alginik</a:t>
                      </a:r>
                      <a:r>
                        <a:rPr lang="tr-TR" sz="1200" b="0" baseline="0" dirty="0" smtClean="0">
                          <a:solidFill>
                            <a:schemeClr val="tx1"/>
                          </a:solidFill>
                        </a:rPr>
                        <a:t> asit)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200" b="0" dirty="0" smtClean="0">
                          <a:solidFill>
                            <a:schemeClr val="tx1"/>
                          </a:solidFill>
                        </a:rPr>
                        <a:t>Beslenme</a:t>
                      </a:r>
                      <a:r>
                        <a:rPr lang="tr-TR" sz="1200" b="0" baseline="0" dirty="0" smtClean="0">
                          <a:solidFill>
                            <a:schemeClr val="tx1"/>
                          </a:solidFill>
                        </a:rPr>
                        <a:t> alışkanlığında değişiklik (asidik gıdalardan kaçınma)</a:t>
                      </a:r>
                    </a:p>
                    <a:p>
                      <a:pPr marL="0" indent="0">
                        <a:buNone/>
                      </a:pPr>
                      <a:r>
                        <a:rPr lang="tr-TR" sz="1200" b="0" dirty="0" smtClean="0">
                          <a:solidFill>
                            <a:schemeClr val="tx1"/>
                          </a:solidFill>
                        </a:rPr>
                        <a:t>Yaşam tarzı değişiklikleri  (</a:t>
                      </a:r>
                      <a:r>
                        <a:rPr lang="tr-TR" sz="1200" dirty="0" smtClean="0"/>
                        <a:t>Yatmadan önce yememek, yatak başı </a:t>
                      </a:r>
                      <a:r>
                        <a:rPr lang="tr-TR" sz="1200" dirty="0" err="1" smtClean="0"/>
                        <a:t>elevasyonu</a:t>
                      </a:r>
                      <a:r>
                        <a:rPr lang="tr-TR" sz="1200" dirty="0" smtClean="0"/>
                        <a:t> )</a:t>
                      </a:r>
                      <a:endParaRPr lang="tr-TR" sz="1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43636144"/>
                  </a:ext>
                </a:extLst>
              </a:tr>
              <a:tr h="542363">
                <a:tc>
                  <a:txBody>
                    <a:bodyPr/>
                    <a:lstStyle/>
                    <a:p>
                      <a:pPr algn="l"/>
                      <a:r>
                        <a:rPr lang="tr-TR" sz="1400" b="1" dirty="0" err="1" smtClean="0">
                          <a:solidFill>
                            <a:schemeClr val="tx1"/>
                          </a:solidFill>
                        </a:rPr>
                        <a:t>Candida</a:t>
                      </a:r>
                      <a:r>
                        <a:rPr lang="tr-TR" sz="1400" b="1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tr-TR" sz="1400" b="1" dirty="0" err="1" smtClean="0">
                          <a:solidFill>
                            <a:schemeClr val="tx1"/>
                          </a:solidFill>
                        </a:rPr>
                        <a:t>özofajiti</a:t>
                      </a:r>
                      <a:endParaRPr lang="tr-TR" sz="1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1200" b="0" dirty="0" err="1" smtClean="0">
                          <a:solidFill>
                            <a:schemeClr val="tx1"/>
                          </a:solidFill>
                        </a:rPr>
                        <a:t>Fungal</a:t>
                      </a:r>
                      <a:r>
                        <a:rPr lang="tr-TR" sz="1200" b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tr-TR" sz="1200" b="0" dirty="0" err="1" smtClean="0">
                          <a:solidFill>
                            <a:schemeClr val="tx1"/>
                          </a:solidFill>
                        </a:rPr>
                        <a:t>özofajit</a:t>
                      </a:r>
                      <a:r>
                        <a:rPr lang="tr-TR" sz="1200" b="0" dirty="0" smtClean="0">
                          <a:solidFill>
                            <a:schemeClr val="tx1"/>
                          </a:solidFill>
                        </a:rPr>
                        <a:t> yönünden izleme ve uygun </a:t>
                      </a:r>
                      <a:r>
                        <a:rPr lang="tr-TR" sz="1200" b="0" dirty="0" err="1" smtClean="0">
                          <a:solidFill>
                            <a:schemeClr val="tx1"/>
                          </a:solidFill>
                        </a:rPr>
                        <a:t>antifungal</a:t>
                      </a:r>
                      <a:r>
                        <a:rPr lang="tr-TR" sz="1200" b="0" dirty="0" smtClean="0">
                          <a:solidFill>
                            <a:schemeClr val="tx1"/>
                          </a:solidFill>
                        </a:rPr>
                        <a:t>  tedavi</a:t>
                      </a:r>
                      <a:endParaRPr lang="tr-TR" sz="1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88218009"/>
                  </a:ext>
                </a:extLst>
              </a:tr>
              <a:tr h="542363">
                <a:tc>
                  <a:txBody>
                    <a:bodyPr/>
                    <a:lstStyle/>
                    <a:p>
                      <a:pPr algn="l"/>
                      <a:r>
                        <a:rPr lang="tr-TR" sz="1400" b="1" dirty="0" smtClean="0">
                          <a:solidFill>
                            <a:schemeClr val="tx1"/>
                          </a:solidFill>
                        </a:rPr>
                        <a:t>İlaç</a:t>
                      </a:r>
                      <a:r>
                        <a:rPr lang="tr-TR" sz="1400" b="1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tr-TR" sz="1400" b="1" baseline="0" dirty="0" err="1" smtClean="0">
                          <a:solidFill>
                            <a:schemeClr val="tx1"/>
                          </a:solidFill>
                        </a:rPr>
                        <a:t>özofajiti</a:t>
                      </a:r>
                      <a:endParaRPr lang="tr-TR" sz="1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1200" b="0" dirty="0" err="1" smtClean="0">
                          <a:solidFill>
                            <a:schemeClr val="tx1"/>
                          </a:solidFill>
                        </a:rPr>
                        <a:t>Özofajit</a:t>
                      </a:r>
                      <a:r>
                        <a:rPr lang="tr-TR" sz="1200" b="0" dirty="0" smtClean="0">
                          <a:solidFill>
                            <a:schemeClr val="tx1"/>
                          </a:solidFill>
                        </a:rPr>
                        <a:t> yapabilecek ilaç kullanımı öyküsü olan hastada </a:t>
                      </a:r>
                      <a:r>
                        <a:rPr lang="tr-TR" sz="1200" b="0" dirty="0" err="1" smtClean="0">
                          <a:solidFill>
                            <a:schemeClr val="tx1"/>
                          </a:solidFill>
                        </a:rPr>
                        <a:t>özofajitin</a:t>
                      </a:r>
                      <a:r>
                        <a:rPr lang="tr-TR" sz="1200" b="0" baseline="0" dirty="0" smtClean="0">
                          <a:solidFill>
                            <a:schemeClr val="tx1"/>
                          </a:solidFill>
                        </a:rPr>
                        <a:t> araştırılması</a:t>
                      </a:r>
                      <a:endParaRPr lang="tr-TR" sz="1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01521286"/>
                  </a:ext>
                </a:extLst>
              </a:tr>
              <a:tr h="542363">
                <a:tc>
                  <a:txBody>
                    <a:bodyPr/>
                    <a:lstStyle/>
                    <a:p>
                      <a:pPr algn="l"/>
                      <a:r>
                        <a:rPr lang="tr-TR" sz="1400" b="1" dirty="0" err="1" smtClean="0">
                          <a:solidFill>
                            <a:schemeClr val="tx1"/>
                          </a:solidFill>
                        </a:rPr>
                        <a:t>Gastroparezi</a:t>
                      </a:r>
                      <a:endParaRPr lang="tr-TR" sz="1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1200" b="0" dirty="0" err="1" smtClean="0">
                          <a:solidFill>
                            <a:schemeClr val="tx1"/>
                          </a:solidFill>
                        </a:rPr>
                        <a:t>Prokinetikler</a:t>
                      </a:r>
                      <a:r>
                        <a:rPr lang="tr-TR" sz="1200" b="0" dirty="0" smtClean="0">
                          <a:solidFill>
                            <a:schemeClr val="tx1"/>
                          </a:solidFill>
                        </a:rPr>
                        <a:t>,</a:t>
                      </a:r>
                      <a:r>
                        <a:rPr lang="tr-TR" sz="1200" b="0" baseline="0" dirty="0" smtClean="0">
                          <a:solidFill>
                            <a:schemeClr val="tx1"/>
                          </a:solidFill>
                        </a:rPr>
                        <a:t> liften fakir gıdalarla beslenme</a:t>
                      </a:r>
                      <a:endParaRPr lang="tr-TR" sz="1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63756567"/>
                  </a:ext>
                </a:extLst>
              </a:tr>
            </a:tbl>
          </a:graphicData>
        </a:graphic>
      </p:graphicFrame>
      <p:sp>
        <p:nvSpPr>
          <p:cNvPr id="4" name="Metin kutusu 3"/>
          <p:cNvSpPr txBox="1"/>
          <p:nvPr/>
        </p:nvSpPr>
        <p:spPr>
          <a:xfrm>
            <a:off x="522302" y="236174"/>
            <a:ext cx="78139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 smtClean="0"/>
              <a:t>Sistemik sklerozda üst GIS tutulumunda tedavi yöntemleri  </a:t>
            </a:r>
            <a:endParaRPr lang="tr-TR" dirty="0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629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258" y="6233530"/>
            <a:ext cx="591888" cy="595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234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54062"/>
          </a:xfrm>
        </p:spPr>
        <p:txBody>
          <a:bodyPr>
            <a:normAutofit/>
          </a:bodyPr>
          <a:lstStyle/>
          <a:p>
            <a:r>
              <a:rPr lang="tr-TR" sz="2800" dirty="0" err="1"/>
              <a:t>G</a:t>
            </a:r>
            <a:r>
              <a:rPr lang="tr-TR" sz="2800" dirty="0" err="1" smtClean="0"/>
              <a:t>astroözofagial</a:t>
            </a:r>
            <a:r>
              <a:rPr lang="tr-TR" sz="2800" dirty="0" smtClean="0"/>
              <a:t> </a:t>
            </a:r>
            <a:r>
              <a:rPr lang="tr-TR" sz="2800" dirty="0" err="1" smtClean="0"/>
              <a:t>reflü</a:t>
            </a:r>
            <a:r>
              <a:rPr lang="tr-TR" sz="2800" dirty="0" smtClean="0"/>
              <a:t> tedavisi</a:t>
            </a:r>
            <a:endParaRPr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7136" y="1664568"/>
            <a:ext cx="4703884" cy="4525963"/>
          </a:xfrm>
        </p:spPr>
        <p:txBody>
          <a:bodyPr>
            <a:normAutofit/>
          </a:bodyPr>
          <a:lstStyle/>
          <a:p>
            <a:r>
              <a:rPr sz="2800" dirty="0" smtClean="0"/>
              <a:t>Y</a:t>
            </a:r>
            <a:r>
              <a:rPr lang="tr-TR" sz="2800" dirty="0" err="1" smtClean="0"/>
              <a:t>aşam</a:t>
            </a:r>
            <a:r>
              <a:rPr lang="tr-TR" sz="2800" dirty="0" smtClean="0"/>
              <a:t> tarzı değişiklikleri</a:t>
            </a:r>
          </a:p>
          <a:p>
            <a:pPr marL="0" indent="0">
              <a:buNone/>
            </a:pPr>
            <a:endParaRPr lang="tr-TR" sz="2800" dirty="0" smtClean="0"/>
          </a:p>
          <a:p>
            <a:pPr marL="0" indent="0">
              <a:buNone/>
            </a:pPr>
            <a:r>
              <a:rPr lang="tr-TR" sz="2200" dirty="0" smtClean="0"/>
              <a:t>- Sigara</a:t>
            </a:r>
            <a:r>
              <a:rPr lang="tr-TR" sz="2200" dirty="0"/>
              <a:t>, alkol ve aşırı çay ve kahve </a:t>
            </a:r>
            <a:r>
              <a:rPr lang="tr-TR" sz="2200" dirty="0" smtClean="0"/>
              <a:t>tüketimini azaltmak / kesmek</a:t>
            </a:r>
          </a:p>
          <a:p>
            <a:pPr marL="0" indent="0">
              <a:buNone/>
            </a:pPr>
            <a:r>
              <a:rPr lang="tr-TR" sz="2200" dirty="0" smtClean="0"/>
              <a:t>- Yatar pozisyonda yemek yememek </a:t>
            </a:r>
          </a:p>
          <a:p>
            <a:pPr marL="0" indent="0">
              <a:buNone/>
            </a:pPr>
            <a:r>
              <a:rPr lang="tr-TR" sz="2200" dirty="0" smtClean="0"/>
              <a:t>- Akşam yemeklerini erken saatlerde almak </a:t>
            </a:r>
          </a:p>
          <a:p>
            <a:pPr marL="0" indent="0">
              <a:buNone/>
            </a:pPr>
            <a:r>
              <a:rPr lang="tr-TR" sz="2200" dirty="0" smtClean="0"/>
              <a:t>- Yatak başı </a:t>
            </a:r>
            <a:r>
              <a:rPr lang="tr-TR" sz="2200" dirty="0" err="1" smtClean="0"/>
              <a:t>elevasyonu</a:t>
            </a:r>
            <a:endParaRPr lang="tr-TR" sz="2200" dirty="0" smtClean="0"/>
          </a:p>
          <a:p>
            <a:pPr marL="0" indent="0">
              <a:buNone/>
            </a:pPr>
            <a:r>
              <a:rPr lang="tr-TR" sz="2200" dirty="0" smtClean="0"/>
              <a:t>- Sol </a:t>
            </a:r>
            <a:r>
              <a:rPr lang="tr-TR" sz="2200" dirty="0" err="1" smtClean="0"/>
              <a:t>lateral</a:t>
            </a:r>
            <a:r>
              <a:rPr lang="tr-TR" sz="2200" dirty="0" smtClean="0"/>
              <a:t> </a:t>
            </a:r>
            <a:r>
              <a:rPr lang="tr-TR" sz="2200" dirty="0" err="1" smtClean="0"/>
              <a:t>dekubitus</a:t>
            </a:r>
            <a:r>
              <a:rPr lang="tr-TR" sz="2200" dirty="0" smtClean="0"/>
              <a:t> pozisyonunda uyumak </a:t>
            </a:r>
            <a:r>
              <a:rPr lang="tr-TR" sz="2000" dirty="0" smtClean="0"/>
              <a:t>(?) </a:t>
            </a:r>
            <a:endParaRPr lang="tr-TR" sz="2000" dirty="0"/>
          </a:p>
          <a:p>
            <a:pPr marL="0" indent="0">
              <a:buNone/>
            </a:pPr>
            <a:endParaRPr sz="2400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629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258" y="6233530"/>
            <a:ext cx="591888" cy="595609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62" y="1760095"/>
            <a:ext cx="3266217" cy="1871019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22632" y="4273413"/>
            <a:ext cx="3626824" cy="1617054"/>
          </a:xfrm>
          <a:prstGeom prst="rect">
            <a:avLst/>
          </a:prstGeom>
        </p:spPr>
      </p:pic>
      <p:sp>
        <p:nvSpPr>
          <p:cNvPr id="10" name="Aşağı Ok 9"/>
          <p:cNvSpPr/>
          <p:nvPr/>
        </p:nvSpPr>
        <p:spPr>
          <a:xfrm>
            <a:off x="8765929" y="1903711"/>
            <a:ext cx="167054" cy="1494692"/>
          </a:xfrm>
          <a:prstGeom prst="downArrow">
            <a:avLst/>
          </a:prstGeom>
          <a:solidFill>
            <a:schemeClr val="accent3">
              <a:lumMod val="75000"/>
            </a:schemeClr>
          </a:solidFill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541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255"/>
          </a:xfrm>
        </p:spPr>
        <p:txBody>
          <a:bodyPr>
            <a:normAutofit/>
          </a:bodyPr>
          <a:lstStyle/>
          <a:p>
            <a:r>
              <a:rPr sz="3200" dirty="0" err="1"/>
              <a:t>Tedavi</a:t>
            </a:r>
            <a:endParaRPr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74612"/>
            <a:ext cx="8538813" cy="5167708"/>
          </a:xfrm>
        </p:spPr>
        <p:txBody>
          <a:bodyPr>
            <a:normAutofit fontScale="92500" lnSpcReduction="10000"/>
          </a:bodyPr>
          <a:lstStyle/>
          <a:p>
            <a:r>
              <a:rPr sz="2800" dirty="0" err="1" smtClean="0"/>
              <a:t>Medikal</a:t>
            </a:r>
            <a:r>
              <a:rPr sz="2800" dirty="0" smtClean="0"/>
              <a:t> </a:t>
            </a:r>
            <a:r>
              <a:rPr sz="2800" dirty="0" err="1"/>
              <a:t>tedavi</a:t>
            </a:r>
            <a:r>
              <a:rPr sz="2800" dirty="0"/>
              <a:t>: </a:t>
            </a:r>
            <a:r>
              <a:rPr sz="2800" dirty="0" smtClean="0"/>
              <a:t>PP</a:t>
            </a:r>
            <a:r>
              <a:rPr lang="tr-TR" sz="2800" dirty="0" smtClean="0"/>
              <a:t>I</a:t>
            </a:r>
            <a:r>
              <a:rPr sz="2800" dirty="0" smtClean="0"/>
              <a:t>, </a:t>
            </a:r>
            <a:r>
              <a:rPr sz="2800" dirty="0" err="1" smtClean="0"/>
              <a:t>prokinetikler</a:t>
            </a:r>
            <a:r>
              <a:rPr lang="tr-TR" sz="2800" dirty="0" smtClean="0"/>
              <a:t> (?)</a:t>
            </a:r>
            <a:endParaRPr sz="2800" dirty="0"/>
          </a:p>
          <a:p>
            <a:endParaRPr lang="tr-TR" dirty="0" smtClean="0"/>
          </a:p>
          <a:p>
            <a:endParaRPr lang="tr-TR" dirty="0"/>
          </a:p>
          <a:p>
            <a:endParaRPr lang="tr-TR" dirty="0" smtClean="0"/>
          </a:p>
          <a:p>
            <a:endParaRPr lang="tr-TR" dirty="0"/>
          </a:p>
          <a:p>
            <a:endParaRPr lang="tr-TR" dirty="0" smtClean="0"/>
          </a:p>
          <a:p>
            <a:endParaRPr lang="tr-TR" dirty="0"/>
          </a:p>
          <a:p>
            <a:endParaRPr lang="tr-TR" sz="2200" dirty="0" smtClean="0"/>
          </a:p>
          <a:p>
            <a:r>
              <a:rPr lang="tr-TR" sz="2200" dirty="0" smtClean="0">
                <a:solidFill>
                  <a:srgbClr val="FF0000"/>
                </a:solidFill>
              </a:rPr>
              <a:t>Mide boşalım zamanı ölçümü?</a:t>
            </a:r>
          </a:p>
          <a:p>
            <a:r>
              <a:rPr lang="tr-TR" sz="2200" dirty="0" err="1" smtClean="0"/>
              <a:t>Buspiron</a:t>
            </a:r>
            <a:r>
              <a:rPr lang="tr-TR" sz="2200" dirty="0" smtClean="0"/>
              <a:t> ? (5-HT1A reseptör </a:t>
            </a:r>
            <a:r>
              <a:rPr lang="tr-TR" sz="2200" dirty="0" err="1" smtClean="0"/>
              <a:t>agonisti</a:t>
            </a:r>
            <a:r>
              <a:rPr lang="tr-TR" sz="2200" dirty="0" smtClean="0"/>
              <a:t>; AÖS basıncı ve </a:t>
            </a:r>
            <a:r>
              <a:rPr lang="tr-TR" sz="2200" dirty="0" err="1" smtClean="0"/>
              <a:t>peristaltizm</a:t>
            </a:r>
            <a:r>
              <a:rPr lang="tr-TR" sz="2200" dirty="0" smtClean="0"/>
              <a:t>     )</a:t>
            </a:r>
            <a:endParaRPr lang="tr-TR" sz="2200" dirty="0"/>
          </a:p>
          <a:p>
            <a:r>
              <a:rPr lang="tr-TR" sz="2200" dirty="0" smtClean="0"/>
              <a:t>Endoskopik tedavi:  </a:t>
            </a:r>
            <a:r>
              <a:rPr lang="tr-TR" sz="2200" dirty="0" err="1" smtClean="0"/>
              <a:t>Antireflü</a:t>
            </a:r>
            <a:r>
              <a:rPr lang="tr-TR" sz="2200" dirty="0" smtClean="0"/>
              <a:t> girişimler ? </a:t>
            </a:r>
            <a:r>
              <a:rPr lang="tr-TR" sz="1900" dirty="0" smtClean="0"/>
              <a:t>(ARMA, </a:t>
            </a:r>
            <a:r>
              <a:rPr lang="tr-TR" sz="1900" dirty="0" err="1" smtClean="0"/>
              <a:t>Özofix</a:t>
            </a:r>
            <a:r>
              <a:rPr lang="tr-TR" sz="1900" dirty="0" smtClean="0"/>
              <a:t> </a:t>
            </a:r>
            <a:r>
              <a:rPr lang="tr-TR" sz="1900" dirty="0" err="1" smtClean="0"/>
              <a:t>vb</a:t>
            </a:r>
            <a:r>
              <a:rPr lang="tr-TR" sz="1900" dirty="0" smtClean="0"/>
              <a:t>)</a:t>
            </a:r>
          </a:p>
          <a:p>
            <a:r>
              <a:rPr sz="2200" dirty="0" err="1" smtClean="0"/>
              <a:t>Cerrahi</a:t>
            </a:r>
            <a:r>
              <a:rPr lang="tr-TR" sz="2200" dirty="0" smtClean="0"/>
              <a:t> ? ;</a:t>
            </a:r>
            <a:r>
              <a:rPr sz="2200" dirty="0" smtClean="0"/>
              <a:t> </a:t>
            </a:r>
            <a:r>
              <a:rPr lang="tr-TR" sz="1900" dirty="0" smtClean="0"/>
              <a:t>F</a:t>
            </a:r>
            <a:r>
              <a:rPr sz="1900" dirty="0" err="1" smtClean="0"/>
              <a:t>undoplikasyon</a:t>
            </a:r>
            <a:r>
              <a:rPr lang="tr-TR" sz="1900" dirty="0" smtClean="0"/>
              <a:t> ve </a:t>
            </a:r>
            <a:r>
              <a:rPr lang="tr-TR" sz="1900" dirty="0" err="1" smtClean="0"/>
              <a:t>özofajektomi</a:t>
            </a:r>
            <a:r>
              <a:rPr sz="1900" dirty="0" smtClean="0"/>
              <a:t> </a:t>
            </a:r>
            <a:r>
              <a:rPr sz="1900" dirty="0" err="1"/>
              <a:t>genellikle</a:t>
            </a:r>
            <a:r>
              <a:rPr sz="1900" dirty="0"/>
              <a:t> </a:t>
            </a:r>
            <a:r>
              <a:rPr sz="1900" dirty="0" err="1" smtClean="0"/>
              <a:t>önerilmez</a:t>
            </a:r>
            <a:endParaRPr lang="tr-TR" sz="1900" dirty="0" smtClean="0"/>
          </a:p>
          <a:p>
            <a:endParaRPr sz="2200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629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258" y="6233530"/>
            <a:ext cx="591888" cy="595609"/>
          </a:xfrm>
          <a:prstGeom prst="rect">
            <a:avLst/>
          </a:prstGeom>
        </p:spPr>
      </p:pic>
      <p:pic>
        <p:nvPicPr>
          <p:cNvPr id="6" name="Picture 7" descr="hwvytlu0[1]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2561" y="304300"/>
            <a:ext cx="928687" cy="69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Dikdörtgen 6"/>
          <p:cNvSpPr/>
          <p:nvPr/>
        </p:nvSpPr>
        <p:spPr bwMode="auto">
          <a:xfrm>
            <a:off x="1715081" y="3897052"/>
            <a:ext cx="3600400" cy="648072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sz="20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Sodium </a:t>
            </a:r>
            <a:r>
              <a:rPr kumimoji="0" lang="tr-TR" sz="200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alginate</a:t>
            </a:r>
            <a:r>
              <a:rPr kumimoji="0" lang="tr-TR" sz="20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 </a:t>
            </a:r>
            <a:r>
              <a:rPr lang="tr-TR" sz="2000" u="sng" dirty="0" smtClean="0">
                <a:solidFill>
                  <a:schemeClr val="bg1"/>
                </a:solidFill>
                <a:latin typeface="Arial" charset="0"/>
              </a:rPr>
              <a:t>+</a:t>
            </a:r>
            <a:r>
              <a:rPr lang="tr-TR" sz="2000" dirty="0" smtClean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tr-TR" sz="2000" dirty="0" err="1" smtClean="0">
                <a:solidFill>
                  <a:schemeClr val="bg1"/>
                </a:solidFill>
                <a:latin typeface="Arial" charset="0"/>
              </a:rPr>
              <a:t>Antasid</a:t>
            </a:r>
            <a:endParaRPr kumimoji="0" lang="tr-TR" sz="20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8" name="Dikdörtgen 7"/>
          <p:cNvSpPr/>
          <p:nvPr/>
        </p:nvSpPr>
        <p:spPr bwMode="auto">
          <a:xfrm>
            <a:off x="2795201" y="3192085"/>
            <a:ext cx="3600400" cy="648072"/>
          </a:xfrm>
          <a:prstGeom prst="rect">
            <a:avLst/>
          </a:prstGeom>
          <a:solidFill>
            <a:srgbClr val="AC7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sz="20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H</a:t>
            </a:r>
            <a:r>
              <a:rPr kumimoji="0" lang="tr-TR" sz="14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2</a:t>
            </a:r>
            <a:r>
              <a:rPr kumimoji="0" lang="tr-TR" sz="20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R antagonistleri</a:t>
            </a:r>
          </a:p>
        </p:txBody>
      </p:sp>
      <p:sp>
        <p:nvSpPr>
          <p:cNvPr id="9" name="Dikdörtgen 8"/>
          <p:cNvSpPr/>
          <p:nvPr/>
        </p:nvSpPr>
        <p:spPr bwMode="auto">
          <a:xfrm>
            <a:off x="3587289" y="2487118"/>
            <a:ext cx="3600400" cy="648072"/>
          </a:xfrm>
          <a:prstGeom prst="rect">
            <a:avLst/>
          </a:prstGeom>
          <a:solidFill>
            <a:srgbClr val="C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r-TR" sz="2000" dirty="0" smtClean="0">
                <a:solidFill>
                  <a:schemeClr val="bg1"/>
                </a:solidFill>
                <a:latin typeface="Arial" charset="0"/>
              </a:rPr>
              <a:t>PPI</a:t>
            </a:r>
            <a:endParaRPr kumimoji="0" lang="tr-TR" sz="20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cxnSp>
        <p:nvCxnSpPr>
          <p:cNvPr id="10" name="Dirsek Bağlayıcısı 9"/>
          <p:cNvCxnSpPr>
            <a:stCxn id="7" idx="3"/>
            <a:endCxn id="8" idx="3"/>
          </p:cNvCxnSpPr>
          <p:nvPr/>
        </p:nvCxnSpPr>
        <p:spPr bwMode="auto">
          <a:xfrm flipV="1">
            <a:off x="5315481" y="3516121"/>
            <a:ext cx="1080120" cy="704967"/>
          </a:xfrm>
          <a:prstGeom prst="bentConnector3">
            <a:avLst>
              <a:gd name="adj1" fmla="val 121164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1" name="Metin kutusu 10"/>
          <p:cNvSpPr txBox="1"/>
          <p:nvPr/>
        </p:nvSpPr>
        <p:spPr>
          <a:xfrm>
            <a:off x="7381657" y="2888940"/>
            <a:ext cx="3600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600" dirty="0" smtClean="0"/>
              <a:t>+</a:t>
            </a:r>
            <a:endParaRPr lang="tr-TR" sz="1600" dirty="0"/>
          </a:p>
        </p:txBody>
      </p:sp>
      <p:sp>
        <p:nvSpPr>
          <p:cNvPr id="12" name="Metin kutusu 11"/>
          <p:cNvSpPr txBox="1"/>
          <p:nvPr/>
        </p:nvSpPr>
        <p:spPr>
          <a:xfrm>
            <a:off x="6565186" y="3826497"/>
            <a:ext cx="3600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600" dirty="0" smtClean="0"/>
              <a:t>+</a:t>
            </a:r>
            <a:endParaRPr lang="tr-TR" sz="1600" dirty="0"/>
          </a:p>
        </p:txBody>
      </p:sp>
      <p:cxnSp>
        <p:nvCxnSpPr>
          <p:cNvPr id="13" name="Dirsek Bağlayıcısı 12"/>
          <p:cNvCxnSpPr/>
          <p:nvPr/>
        </p:nvCxnSpPr>
        <p:spPr bwMode="auto">
          <a:xfrm flipV="1">
            <a:off x="6395601" y="2811154"/>
            <a:ext cx="792088" cy="704967"/>
          </a:xfrm>
          <a:prstGeom prst="bentConnector3">
            <a:avLst>
              <a:gd name="adj1" fmla="val 12886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4" name="Düz Ok Bağlayıcısı 13"/>
          <p:cNvCxnSpPr/>
          <p:nvPr/>
        </p:nvCxnSpPr>
        <p:spPr bwMode="auto">
          <a:xfrm flipV="1">
            <a:off x="1387798" y="2404114"/>
            <a:ext cx="1584176" cy="149705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8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5" name="Metin kutusu 14"/>
          <p:cNvSpPr txBox="1"/>
          <p:nvPr/>
        </p:nvSpPr>
        <p:spPr>
          <a:xfrm rot="18989312">
            <a:off x="1081048" y="2872941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0" dirty="0" smtClean="0"/>
              <a:t>Step </a:t>
            </a:r>
            <a:r>
              <a:rPr lang="tr-TR" b="0" dirty="0" err="1" smtClean="0"/>
              <a:t>up</a:t>
            </a:r>
            <a:endParaRPr lang="tr-TR" b="0" dirty="0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19</a:t>
            </a:fld>
            <a:endParaRPr lang="en-US" dirty="0"/>
          </a:p>
        </p:txBody>
      </p:sp>
      <p:cxnSp>
        <p:nvCxnSpPr>
          <p:cNvPr id="18" name="Düz Ok Bağlayıcısı 17"/>
          <p:cNvCxnSpPr/>
          <p:nvPr/>
        </p:nvCxnSpPr>
        <p:spPr>
          <a:xfrm flipV="1">
            <a:off x="7682094" y="5320145"/>
            <a:ext cx="0" cy="33250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4062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2706" y="1139812"/>
            <a:ext cx="7772400" cy="1470025"/>
          </a:xfrm>
        </p:spPr>
        <p:txBody>
          <a:bodyPr>
            <a:normAutofit/>
          </a:bodyPr>
          <a:lstStyle/>
          <a:p>
            <a:r>
              <a:rPr sz="3600" dirty="0" err="1"/>
              <a:t>Sistemik</a:t>
            </a:r>
            <a:r>
              <a:rPr sz="3600" dirty="0"/>
              <a:t> </a:t>
            </a:r>
            <a:r>
              <a:rPr sz="3600" dirty="0" err="1" smtClean="0"/>
              <a:t>Skleroz</a:t>
            </a:r>
            <a:r>
              <a:rPr lang="tr-TR" sz="3600" dirty="0" smtClean="0"/>
              <a:t>da</a:t>
            </a:r>
            <a:r>
              <a:rPr sz="3600" dirty="0" smtClean="0"/>
              <a:t> </a:t>
            </a:r>
            <a:r>
              <a:rPr sz="3600" dirty="0" err="1"/>
              <a:t>Özofagus</a:t>
            </a:r>
            <a:r>
              <a:rPr sz="3600" dirty="0"/>
              <a:t> </a:t>
            </a:r>
            <a:r>
              <a:rPr sz="3600" dirty="0" err="1" smtClean="0"/>
              <a:t>Tutulumu</a:t>
            </a:r>
            <a:r>
              <a:rPr lang="tr-TR" sz="3600" dirty="0" smtClean="0"/>
              <a:t> Tanı ve Tedavi</a:t>
            </a:r>
            <a:endParaRPr sz="3600" dirty="0"/>
          </a:p>
        </p:txBody>
      </p:sp>
      <p:sp>
        <p:nvSpPr>
          <p:cNvPr id="3" name="Title 1"/>
          <p:cNvSpPr txBox="1">
            <a:spLocks/>
          </p:cNvSpPr>
          <p:nvPr/>
        </p:nvSpPr>
        <p:spPr bwMode="auto">
          <a:xfrm>
            <a:off x="2547031" y="3010196"/>
            <a:ext cx="4183743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tr-TR" sz="2400" kern="0" dirty="0" err="1" smtClean="0">
                <a:latin typeface="+mj-lt"/>
                <a:ea typeface="+mj-ea"/>
                <a:cs typeface="+mj-cs"/>
              </a:rPr>
              <a:t>Prof</a:t>
            </a:r>
            <a:r>
              <a:rPr lang="tr-TR" sz="2400" kern="0" dirty="0" smtClean="0">
                <a:latin typeface="+mj-lt"/>
                <a:ea typeface="+mj-ea"/>
                <a:cs typeface="+mj-cs"/>
              </a:rPr>
              <a:t> </a:t>
            </a:r>
            <a:r>
              <a:rPr lang="tr-TR" sz="2400" kern="0" dirty="0" err="1" smtClean="0">
                <a:latin typeface="+mj-lt"/>
                <a:ea typeface="+mj-ea"/>
                <a:cs typeface="+mj-cs"/>
              </a:rPr>
              <a:t>Dr</a:t>
            </a:r>
            <a:r>
              <a:rPr lang="tr-TR" sz="2400" kern="0" dirty="0" smtClean="0">
                <a:latin typeface="+mj-lt"/>
                <a:ea typeface="+mj-ea"/>
                <a:cs typeface="+mj-cs"/>
              </a:rPr>
              <a:t> Ahmet Merih </a:t>
            </a:r>
            <a:r>
              <a:rPr lang="tr-TR" sz="2400" kern="0" dirty="0" err="1" smtClean="0">
                <a:latin typeface="+mj-lt"/>
                <a:ea typeface="+mj-ea"/>
                <a:cs typeface="+mj-cs"/>
              </a:rPr>
              <a:t>Dobrucalı</a:t>
            </a:r>
            <a:endParaRPr lang="tr-TR" sz="2400" kern="0" dirty="0">
              <a:latin typeface="+mj-lt"/>
              <a:ea typeface="+mj-ea"/>
              <a:cs typeface="+mj-cs"/>
            </a:endParaRPr>
          </a:p>
        </p:txBody>
      </p:sp>
      <p:sp>
        <p:nvSpPr>
          <p:cNvPr id="6" name="Text Box 13"/>
          <p:cNvSpPr txBox="1">
            <a:spLocks noChangeArrowheads="1"/>
          </p:cNvSpPr>
          <p:nvPr/>
        </p:nvSpPr>
        <p:spPr bwMode="auto">
          <a:xfrm>
            <a:off x="3042416" y="5489394"/>
            <a:ext cx="3192975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tr-TR" altLang="tr-TR" sz="1400" b="1" dirty="0" smtClean="0">
                <a:latin typeface="+mn-lt"/>
              </a:rPr>
              <a:t>İÜ Cerrahpaşa </a:t>
            </a:r>
          </a:p>
          <a:p>
            <a:pPr algn="ctr" eaLnBrk="1" hangingPunct="1"/>
            <a:r>
              <a:rPr lang="tr-TR" altLang="tr-TR" sz="1400" b="1" dirty="0" smtClean="0">
                <a:latin typeface="+mn-lt"/>
              </a:rPr>
              <a:t>Cerrahpaşa Tıp </a:t>
            </a:r>
            <a:r>
              <a:rPr lang="tr-TR" altLang="tr-TR" sz="1400" b="1" dirty="0">
                <a:latin typeface="+mn-lt"/>
              </a:rPr>
              <a:t>Fakültesi</a:t>
            </a:r>
          </a:p>
          <a:p>
            <a:pPr algn="ctr" eaLnBrk="1" hangingPunct="1"/>
            <a:r>
              <a:rPr lang="tr-TR" altLang="tr-TR" sz="1400" b="1" dirty="0" smtClean="0">
                <a:latin typeface="+mn-lt"/>
              </a:rPr>
              <a:t>Gastroenteroloji &amp; Hepatoloji Bilim Dalı</a:t>
            </a:r>
            <a:endParaRPr lang="tr-TR" altLang="tr-TR" sz="1400" b="1" dirty="0">
              <a:latin typeface="+mn-lt"/>
            </a:endParaRPr>
          </a:p>
        </p:txBody>
      </p:sp>
      <p:sp>
        <p:nvSpPr>
          <p:cNvPr id="9" name="Dikdörtgen 8"/>
          <p:cNvSpPr/>
          <p:nvPr/>
        </p:nvSpPr>
        <p:spPr>
          <a:xfrm>
            <a:off x="2832410" y="4951141"/>
            <a:ext cx="3612995" cy="1059366"/>
          </a:xfrm>
          <a:prstGeom prst="rect">
            <a:avLst/>
          </a:prstGeom>
          <a:noFill/>
          <a:ln w="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8" name="Resim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629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74445" y="3913547"/>
            <a:ext cx="1328919" cy="13372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20</a:t>
            </a:fld>
            <a:endParaRPr lang="en-US"/>
          </a:p>
        </p:txBody>
      </p:sp>
      <p:pic>
        <p:nvPicPr>
          <p:cNvPr id="10" name="Resim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146" y="1375356"/>
            <a:ext cx="8097349" cy="4572848"/>
          </a:xfrm>
          <a:prstGeom prst="rect">
            <a:avLst/>
          </a:prstGeom>
        </p:spPr>
      </p:pic>
      <p:pic>
        <p:nvPicPr>
          <p:cNvPr id="11" name="Resim 10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629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258" y="6233530"/>
            <a:ext cx="591888" cy="595609"/>
          </a:xfrm>
          <a:prstGeom prst="rect">
            <a:avLst/>
          </a:prstGeom>
        </p:spPr>
      </p:pic>
      <p:sp>
        <p:nvSpPr>
          <p:cNvPr id="12" name="Metin kutusu 11"/>
          <p:cNvSpPr txBox="1"/>
          <p:nvPr/>
        </p:nvSpPr>
        <p:spPr>
          <a:xfrm>
            <a:off x="1567739" y="360090"/>
            <a:ext cx="62161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dirty="0" err="1" smtClean="0"/>
              <a:t>Hiatal</a:t>
            </a:r>
            <a:r>
              <a:rPr lang="tr-TR" sz="2400" dirty="0" smtClean="0"/>
              <a:t> </a:t>
            </a:r>
            <a:r>
              <a:rPr lang="tr-TR" sz="2400" dirty="0" err="1" smtClean="0"/>
              <a:t>herni</a:t>
            </a:r>
            <a:r>
              <a:rPr lang="tr-TR" sz="2400" dirty="0" smtClean="0"/>
              <a:t> cerrahisinde </a:t>
            </a:r>
            <a:r>
              <a:rPr lang="tr-TR" sz="2400" dirty="0" err="1" smtClean="0"/>
              <a:t>fundoplikasyon</a:t>
            </a:r>
            <a:r>
              <a:rPr lang="tr-TR" sz="2400" dirty="0" smtClean="0"/>
              <a:t> çeşitleri</a:t>
            </a:r>
            <a:endParaRPr lang="tr-TR" sz="2400" dirty="0"/>
          </a:p>
        </p:txBody>
      </p:sp>
    </p:spTree>
    <p:extLst>
      <p:ext uri="{BB962C8B-B14F-4D97-AF65-F5344CB8AC3E}">
        <p14:creationId xmlns:p14="http://schemas.microsoft.com/office/powerpoint/2010/main" val="2734834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6 Dikdörtgen"/>
          <p:cNvSpPr>
            <a:spLocks noChangeArrowheads="1"/>
          </p:cNvSpPr>
          <p:nvPr/>
        </p:nvSpPr>
        <p:spPr bwMode="auto">
          <a:xfrm>
            <a:off x="2249617" y="6307482"/>
            <a:ext cx="282224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tr-TR" altLang="tr-TR" sz="1800" dirty="0" err="1">
                <a:latin typeface="Arial" panose="020B0604020202020204" pitchFamily="34" charset="0"/>
              </a:rPr>
              <a:t>Roux</a:t>
            </a:r>
            <a:r>
              <a:rPr lang="tr-TR" altLang="tr-TR" sz="1800" dirty="0">
                <a:latin typeface="Arial" panose="020B0604020202020204" pitchFamily="34" charset="0"/>
              </a:rPr>
              <a:t>-en-Y </a:t>
            </a:r>
            <a:r>
              <a:rPr lang="tr-TR" altLang="tr-TR" sz="1800" dirty="0" err="1">
                <a:latin typeface="Arial" panose="020B0604020202020204" pitchFamily="34" charset="0"/>
              </a:rPr>
              <a:t>gastric</a:t>
            </a:r>
            <a:r>
              <a:rPr lang="tr-TR" altLang="tr-TR" sz="1800" dirty="0">
                <a:latin typeface="Arial" panose="020B0604020202020204" pitchFamily="34" charset="0"/>
              </a:rPr>
              <a:t> bypass</a:t>
            </a:r>
          </a:p>
        </p:txBody>
      </p:sp>
      <p:grpSp>
        <p:nvGrpSpPr>
          <p:cNvPr id="3" name="Grup 2"/>
          <p:cNvGrpSpPr/>
          <p:nvPr/>
        </p:nvGrpSpPr>
        <p:grpSpPr>
          <a:xfrm>
            <a:off x="1446272" y="1005338"/>
            <a:ext cx="4651375" cy="5238750"/>
            <a:chOff x="971550" y="423863"/>
            <a:chExt cx="4651375" cy="5238750"/>
          </a:xfrm>
        </p:grpSpPr>
        <p:pic>
          <p:nvPicPr>
            <p:cNvPr id="2" name="Resim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22363" y="423863"/>
              <a:ext cx="4181475" cy="5238750"/>
            </a:xfrm>
            <a:prstGeom prst="rect">
              <a:avLst/>
            </a:prstGeom>
          </p:spPr>
        </p:pic>
        <p:sp>
          <p:nvSpPr>
            <p:cNvPr id="18" name="9 Dikdörtgen"/>
            <p:cNvSpPr>
              <a:spLocks noChangeArrowheads="1"/>
            </p:cNvSpPr>
            <p:nvPr/>
          </p:nvSpPr>
          <p:spPr bwMode="auto">
            <a:xfrm>
              <a:off x="971550" y="2632077"/>
              <a:ext cx="1260475" cy="461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tr-TR" altLang="tr-TR" sz="1200" dirty="0" err="1">
                  <a:latin typeface="Arial" panose="020B0604020202020204" pitchFamily="34" charset="0"/>
                </a:rPr>
                <a:t>Biliopankreatik</a:t>
              </a:r>
              <a:endParaRPr lang="tr-TR" altLang="tr-TR" sz="1200" dirty="0">
                <a:latin typeface="Arial" panose="020B0604020202020204" pitchFamily="34" charset="0"/>
              </a:endParaRP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tr-TR" altLang="tr-TR" sz="1200" dirty="0">
                  <a:latin typeface="Arial" panose="020B0604020202020204" pitchFamily="34" charset="0"/>
                </a:rPr>
                <a:t>kol</a:t>
              </a:r>
            </a:p>
          </p:txBody>
        </p:sp>
        <p:sp>
          <p:nvSpPr>
            <p:cNvPr id="19" name="10 Dikdörtgen"/>
            <p:cNvSpPr>
              <a:spLocks noChangeArrowheads="1"/>
            </p:cNvSpPr>
            <p:nvPr/>
          </p:nvSpPr>
          <p:spPr bwMode="auto">
            <a:xfrm>
              <a:off x="1983148" y="1287174"/>
              <a:ext cx="1131887" cy="460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tr-TR" altLang="tr-TR" sz="1200" dirty="0" err="1">
                  <a:latin typeface="Arial" panose="020B0604020202020204" pitchFamily="34" charset="0"/>
                </a:rPr>
                <a:t>Gastrik</a:t>
              </a:r>
              <a:r>
                <a:rPr lang="tr-TR" altLang="tr-TR" sz="1200" dirty="0">
                  <a:latin typeface="Arial" panose="020B0604020202020204" pitchFamily="34" charset="0"/>
                </a:rPr>
                <a:t> </a:t>
              </a:r>
              <a:r>
                <a:rPr lang="tr-TR" altLang="tr-TR" sz="1200" dirty="0" err="1">
                  <a:latin typeface="Arial" panose="020B0604020202020204" pitchFamily="34" charset="0"/>
                </a:rPr>
                <a:t>pouch</a:t>
              </a:r>
              <a:endParaRPr lang="tr-TR" altLang="tr-TR" sz="1200" dirty="0">
                <a:latin typeface="Arial" panose="020B0604020202020204" pitchFamily="34" charset="0"/>
              </a:endParaRP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tr-TR" altLang="tr-TR" sz="1200" b="1" dirty="0" smtClean="0">
                  <a:latin typeface="Arial" panose="020B0604020202020204" pitchFamily="34" charset="0"/>
                </a:rPr>
                <a:t>60-100cc</a:t>
              </a:r>
              <a:endParaRPr lang="tr-TR" altLang="tr-TR" sz="1200" b="1" dirty="0">
                <a:latin typeface="Arial" panose="020B0604020202020204" pitchFamily="34" charset="0"/>
              </a:endParaRPr>
            </a:p>
          </p:txBody>
        </p:sp>
        <p:sp>
          <p:nvSpPr>
            <p:cNvPr id="20" name="11 Dikdörtgen"/>
            <p:cNvSpPr>
              <a:spLocks noChangeArrowheads="1"/>
            </p:cNvSpPr>
            <p:nvPr/>
          </p:nvSpPr>
          <p:spPr bwMode="auto">
            <a:xfrm>
              <a:off x="1342592" y="1936030"/>
              <a:ext cx="1206500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tr-TR" altLang="tr-TR" sz="1400" dirty="0">
                  <a:latin typeface="Arial" panose="020B0604020202020204" pitchFamily="34" charset="0"/>
                </a:rPr>
                <a:t>Safra kanalı</a:t>
              </a:r>
            </a:p>
          </p:txBody>
        </p:sp>
        <p:sp>
          <p:nvSpPr>
            <p:cNvPr id="21" name="12 Dikdörtgen"/>
            <p:cNvSpPr>
              <a:spLocks noChangeArrowheads="1"/>
            </p:cNvSpPr>
            <p:nvPr/>
          </p:nvSpPr>
          <p:spPr bwMode="auto">
            <a:xfrm>
              <a:off x="4713288" y="2276333"/>
              <a:ext cx="909637" cy="461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tr-TR" altLang="tr-TR" sz="1200" dirty="0" err="1">
                  <a:latin typeface="Arial" panose="020B0604020202020204" pitchFamily="34" charset="0"/>
                </a:rPr>
                <a:t>Roux</a:t>
              </a:r>
              <a:r>
                <a:rPr lang="tr-TR" altLang="tr-TR" sz="1200" dirty="0">
                  <a:latin typeface="Arial" panose="020B0604020202020204" pitchFamily="34" charset="0"/>
                </a:rPr>
                <a:t>  kolu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tr-TR" altLang="tr-TR" sz="1200" b="1" dirty="0">
                  <a:latin typeface="Arial" panose="020B0604020202020204" pitchFamily="34" charset="0"/>
                </a:rPr>
                <a:t>75-100cm</a:t>
              </a:r>
            </a:p>
          </p:txBody>
        </p:sp>
        <p:sp>
          <p:nvSpPr>
            <p:cNvPr id="22" name="13 Dikdörtgen"/>
            <p:cNvSpPr>
              <a:spLocks noChangeArrowheads="1"/>
            </p:cNvSpPr>
            <p:nvPr/>
          </p:nvSpPr>
          <p:spPr bwMode="auto">
            <a:xfrm>
              <a:off x="3577503" y="4987059"/>
              <a:ext cx="969963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tr-TR" altLang="tr-TR" sz="1200" dirty="0">
                  <a:latin typeface="Arial" panose="020B0604020202020204" pitchFamily="34" charset="0"/>
                </a:rPr>
                <a:t>Ortak kanal</a:t>
              </a:r>
            </a:p>
          </p:txBody>
        </p:sp>
      </p:grpSp>
      <p:sp>
        <p:nvSpPr>
          <p:cNvPr id="4" name="Dikdörtgen 3"/>
          <p:cNvSpPr/>
          <p:nvPr/>
        </p:nvSpPr>
        <p:spPr>
          <a:xfrm>
            <a:off x="7536210" y="6245024"/>
            <a:ext cx="159691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1000" dirty="0" err="1" smtClean="0"/>
              <a:t>Bo</a:t>
            </a:r>
            <a:r>
              <a:rPr lang="tr-TR" sz="1000" dirty="0" smtClean="0"/>
              <a:t> L. </a:t>
            </a:r>
            <a:r>
              <a:rPr lang="tr-TR" sz="1000" dirty="0" err="1" smtClean="0"/>
              <a:t>Rheumatol</a:t>
            </a:r>
            <a:r>
              <a:rPr lang="tr-TR" sz="1000" dirty="0" smtClean="0"/>
              <a:t> </a:t>
            </a:r>
            <a:r>
              <a:rPr lang="tr-TR" sz="1000" dirty="0" err="1"/>
              <a:t>Ther</a:t>
            </a:r>
            <a:r>
              <a:rPr lang="tr-TR" sz="1000" dirty="0"/>
              <a:t> </a:t>
            </a:r>
            <a:r>
              <a:rPr lang="tr-TR" sz="1000" dirty="0" smtClean="0"/>
              <a:t>2021</a:t>
            </a:r>
            <a:endParaRPr lang="tr-TR" sz="1000" dirty="0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>
          <a:xfrm>
            <a:off x="8596890" y="5832419"/>
            <a:ext cx="514494" cy="365125"/>
          </a:xfrm>
        </p:spPr>
        <p:txBody>
          <a:bodyPr/>
          <a:lstStyle/>
          <a:p>
            <a:fld id="{C1FF6DA9-008F-8B48-92A6-B652298478BF}" type="slidenum">
              <a:rPr lang="en-US" smtClean="0"/>
              <a:t>21</a:t>
            </a:fld>
            <a:endParaRPr lang="en-US" dirty="0"/>
          </a:p>
        </p:txBody>
      </p:sp>
      <p:sp>
        <p:nvSpPr>
          <p:cNvPr id="7" name="Dikdörtgen 6"/>
          <p:cNvSpPr/>
          <p:nvPr/>
        </p:nvSpPr>
        <p:spPr>
          <a:xfrm>
            <a:off x="7096993" y="6607176"/>
            <a:ext cx="209384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1000" dirty="0" err="1" smtClean="0"/>
              <a:t>Andrade</a:t>
            </a:r>
            <a:r>
              <a:rPr lang="tr-TR" sz="1000" dirty="0" smtClean="0"/>
              <a:t> A. </a:t>
            </a:r>
            <a:r>
              <a:rPr lang="en-US" sz="1000" dirty="0" err="1" smtClean="0"/>
              <a:t>Int</a:t>
            </a:r>
            <a:r>
              <a:rPr lang="en-US" sz="1000" dirty="0" smtClean="0"/>
              <a:t> </a:t>
            </a:r>
            <a:r>
              <a:rPr lang="en-US" sz="1000" dirty="0"/>
              <a:t>J </a:t>
            </a:r>
            <a:r>
              <a:rPr lang="en-US" sz="1000" dirty="0" err="1"/>
              <a:t>Surg</a:t>
            </a:r>
            <a:r>
              <a:rPr lang="en-US" sz="1000" dirty="0"/>
              <a:t> Case Rep. 2017</a:t>
            </a:r>
            <a:endParaRPr lang="tr-TR" sz="1000" dirty="0"/>
          </a:p>
        </p:txBody>
      </p:sp>
      <p:grpSp>
        <p:nvGrpSpPr>
          <p:cNvPr id="14" name="Grup 13"/>
          <p:cNvGrpSpPr/>
          <p:nvPr/>
        </p:nvGrpSpPr>
        <p:grpSpPr>
          <a:xfrm>
            <a:off x="6826723" y="2604297"/>
            <a:ext cx="1458439" cy="1938992"/>
            <a:chOff x="6900469" y="1094526"/>
            <a:chExt cx="1458439" cy="1938992"/>
          </a:xfrm>
        </p:grpSpPr>
        <p:sp>
          <p:nvSpPr>
            <p:cNvPr id="8" name="Metin kutusu 7"/>
            <p:cNvSpPr txBox="1"/>
            <p:nvPr/>
          </p:nvSpPr>
          <p:spPr>
            <a:xfrm>
              <a:off x="6900469" y="1094526"/>
              <a:ext cx="1458439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2000" dirty="0" err="1" smtClean="0"/>
                <a:t>Gastrin</a:t>
              </a:r>
              <a:endParaRPr lang="tr-TR" sz="2000" dirty="0" smtClean="0"/>
            </a:p>
            <a:p>
              <a:endParaRPr lang="tr-TR" sz="2000" dirty="0" smtClean="0"/>
            </a:p>
            <a:p>
              <a:endParaRPr lang="tr-TR" sz="2000" dirty="0" smtClean="0"/>
            </a:p>
            <a:p>
              <a:endParaRPr lang="tr-TR" sz="2000" dirty="0" smtClean="0"/>
            </a:p>
            <a:p>
              <a:r>
                <a:rPr lang="tr-TR" sz="2000" dirty="0" smtClean="0"/>
                <a:t>Asit  </a:t>
              </a:r>
              <a:r>
                <a:rPr lang="tr-TR" sz="2000" dirty="0" err="1" smtClean="0"/>
                <a:t>sekresyonu</a:t>
              </a:r>
              <a:endParaRPr lang="tr-TR" sz="2000" dirty="0"/>
            </a:p>
          </p:txBody>
        </p:sp>
        <p:cxnSp>
          <p:nvCxnSpPr>
            <p:cNvPr id="12" name="Düz Ok Bağlayıcısı 11"/>
            <p:cNvCxnSpPr/>
            <p:nvPr/>
          </p:nvCxnSpPr>
          <p:spPr>
            <a:xfrm>
              <a:off x="7910657" y="1094526"/>
              <a:ext cx="0" cy="401765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Düz Ok Bağlayıcısı 32"/>
            <p:cNvCxnSpPr/>
            <p:nvPr/>
          </p:nvCxnSpPr>
          <p:spPr>
            <a:xfrm>
              <a:off x="8358620" y="2516641"/>
              <a:ext cx="0" cy="401765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Aşağı Ok 12"/>
            <p:cNvSpPr/>
            <p:nvPr/>
          </p:nvSpPr>
          <p:spPr>
            <a:xfrm>
              <a:off x="7287491" y="1644073"/>
              <a:ext cx="175491" cy="581891"/>
            </a:xfrm>
            <a:prstGeom prst="downArrow">
              <a:avLst/>
            </a:prstGeom>
            <a:solidFill>
              <a:srgbClr val="C6E6A2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</p:grpSp>
      <p:pic>
        <p:nvPicPr>
          <p:cNvPr id="15" name="Resim 1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75" b="99213" l="1452" r="98004"/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66631" y="75482"/>
            <a:ext cx="1344753" cy="929856"/>
          </a:xfrm>
          <a:prstGeom prst="rect">
            <a:avLst/>
          </a:prstGeom>
        </p:spPr>
      </p:pic>
      <p:sp>
        <p:nvSpPr>
          <p:cNvPr id="23" name="Dikdörtgen 22"/>
          <p:cNvSpPr/>
          <p:nvPr/>
        </p:nvSpPr>
        <p:spPr>
          <a:xfrm>
            <a:off x="7317798" y="6430593"/>
            <a:ext cx="183255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1000" dirty="0" smtClean="0"/>
              <a:t>Kent MS. </a:t>
            </a:r>
            <a:r>
              <a:rPr lang="tr-TR" sz="1000" dirty="0" err="1" smtClean="0"/>
              <a:t>Ann</a:t>
            </a:r>
            <a:r>
              <a:rPr lang="tr-TR" sz="1000" dirty="0" smtClean="0"/>
              <a:t> </a:t>
            </a:r>
            <a:r>
              <a:rPr lang="tr-TR" sz="1000" dirty="0" err="1"/>
              <a:t>Thorac</a:t>
            </a:r>
            <a:r>
              <a:rPr lang="tr-TR" sz="1000" dirty="0"/>
              <a:t> </a:t>
            </a:r>
            <a:r>
              <a:rPr lang="tr-TR" sz="1000" dirty="0" err="1"/>
              <a:t>Surg</a:t>
            </a:r>
            <a:r>
              <a:rPr lang="tr-TR" sz="1000" dirty="0"/>
              <a:t> 2007</a:t>
            </a:r>
          </a:p>
        </p:txBody>
      </p:sp>
      <p:pic>
        <p:nvPicPr>
          <p:cNvPr id="24" name="Resim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340" y="2192470"/>
            <a:ext cx="8904463" cy="239088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Dikdörtgen 5"/>
          <p:cNvSpPr/>
          <p:nvPr/>
        </p:nvSpPr>
        <p:spPr>
          <a:xfrm>
            <a:off x="517524" y="328740"/>
            <a:ext cx="739803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400" dirty="0" err="1"/>
              <a:t>Sklerodermalı</a:t>
            </a:r>
            <a:r>
              <a:rPr lang="tr-TR" sz="2400" dirty="0"/>
              <a:t> </a:t>
            </a:r>
            <a:r>
              <a:rPr lang="tr-TR" sz="2400" dirty="0" smtClean="0"/>
              <a:t>hastada inatçı </a:t>
            </a:r>
            <a:r>
              <a:rPr lang="tr-TR" sz="2400" dirty="0" err="1" smtClean="0"/>
              <a:t>gastroözofageal</a:t>
            </a:r>
            <a:r>
              <a:rPr lang="tr-TR" sz="2400" dirty="0" smtClean="0"/>
              <a:t> </a:t>
            </a:r>
            <a:r>
              <a:rPr lang="tr-TR" sz="2400" dirty="0" err="1" smtClean="0"/>
              <a:t>reflüde</a:t>
            </a:r>
            <a:r>
              <a:rPr lang="tr-TR" sz="2400" dirty="0" smtClean="0"/>
              <a:t>  cerrahi tedavi</a:t>
            </a:r>
            <a:endParaRPr lang="tr-TR" sz="2400" dirty="0"/>
          </a:p>
        </p:txBody>
      </p:sp>
      <p:pic>
        <p:nvPicPr>
          <p:cNvPr id="25" name="Resim 2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629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258" y="6233530"/>
            <a:ext cx="591888" cy="595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891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462D4-547B-4957-8E30-48C27389992F}" type="slidenum">
              <a:rPr lang="tr-TR" smtClean="0"/>
              <a:t>22</a:t>
            </a:fld>
            <a:endParaRPr lang="tr-TR"/>
          </a:p>
        </p:txBody>
      </p:sp>
      <p:sp>
        <p:nvSpPr>
          <p:cNvPr id="3" name="Metin kutusu 2"/>
          <p:cNvSpPr txBox="1"/>
          <p:nvPr/>
        </p:nvSpPr>
        <p:spPr>
          <a:xfrm>
            <a:off x="1398284" y="317904"/>
            <a:ext cx="52928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dirty="0" smtClean="0"/>
              <a:t>Endoskopik </a:t>
            </a:r>
            <a:r>
              <a:rPr lang="tr-TR" sz="2800" dirty="0" err="1" smtClean="0"/>
              <a:t>antireflü</a:t>
            </a:r>
            <a:r>
              <a:rPr lang="tr-TR" sz="2800" dirty="0" smtClean="0"/>
              <a:t>  </a:t>
            </a:r>
            <a:r>
              <a:rPr lang="tr-TR" sz="2800" dirty="0"/>
              <a:t>girişimler</a:t>
            </a: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194" y="2376982"/>
            <a:ext cx="3807670" cy="3042464"/>
          </a:xfrm>
          <a:prstGeom prst="rect">
            <a:avLst/>
          </a:prstGeom>
        </p:spPr>
      </p:pic>
      <p:pic>
        <p:nvPicPr>
          <p:cNvPr id="1026" name="Picture 2" descr="Ablation (RFA) and Anti-Reflux MucoSectomy (ARMS) for Gastroesophageal  Reflux Disease | Abdominal Key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9365" y="2376982"/>
            <a:ext cx="3807670" cy="3042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Metin kutusu 4"/>
          <p:cNvSpPr txBox="1"/>
          <p:nvPr/>
        </p:nvSpPr>
        <p:spPr>
          <a:xfrm>
            <a:off x="880628" y="1297761"/>
            <a:ext cx="590441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100" dirty="0"/>
              <a:t>ARMA (</a:t>
            </a:r>
            <a:r>
              <a:rPr lang="tr-TR" sz="2100" dirty="0" err="1"/>
              <a:t>Antireflü</a:t>
            </a:r>
            <a:r>
              <a:rPr lang="tr-TR" sz="2100" dirty="0"/>
              <a:t>  </a:t>
            </a:r>
            <a:r>
              <a:rPr lang="tr-TR" sz="2100" dirty="0" err="1"/>
              <a:t>mukozal</a:t>
            </a:r>
            <a:r>
              <a:rPr lang="tr-TR" sz="2100" dirty="0"/>
              <a:t> </a:t>
            </a:r>
            <a:r>
              <a:rPr lang="tr-TR" sz="2100" dirty="0" err="1"/>
              <a:t>ablasyon</a:t>
            </a:r>
            <a:r>
              <a:rPr lang="tr-TR" sz="2100" dirty="0"/>
              <a:t>)</a:t>
            </a:r>
          </a:p>
        </p:txBody>
      </p:sp>
      <p:sp>
        <p:nvSpPr>
          <p:cNvPr id="7" name="Dikdörtgen 6"/>
          <p:cNvSpPr/>
          <p:nvPr/>
        </p:nvSpPr>
        <p:spPr>
          <a:xfrm>
            <a:off x="6911165" y="6617600"/>
            <a:ext cx="2207656" cy="2077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750" dirty="0"/>
              <a:t>https://www.youtube.com/watch?v=cmYC8j0tMG0</a:t>
            </a:r>
          </a:p>
        </p:txBody>
      </p:sp>
      <p:sp>
        <p:nvSpPr>
          <p:cNvPr id="10" name="Metin kutusu 9"/>
          <p:cNvSpPr txBox="1"/>
          <p:nvPr/>
        </p:nvSpPr>
        <p:spPr>
          <a:xfrm>
            <a:off x="7620000" y="3592516"/>
            <a:ext cx="813720" cy="369332"/>
          </a:xfrm>
          <a:prstGeom prst="rect">
            <a:avLst/>
          </a:prstGeom>
          <a:solidFill>
            <a:srgbClr val="B06B56"/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dirty="0" err="1" smtClean="0">
                <a:solidFill>
                  <a:schemeClr val="bg1"/>
                </a:solidFill>
              </a:rPr>
              <a:t>Cardia</a:t>
            </a:r>
            <a:endParaRPr lang="tr-TR" dirty="0">
              <a:solidFill>
                <a:schemeClr val="bg1"/>
              </a:solidFill>
            </a:endParaRPr>
          </a:p>
        </p:txBody>
      </p:sp>
      <p:sp>
        <p:nvSpPr>
          <p:cNvPr id="11" name="Metin kutusu 10"/>
          <p:cNvSpPr txBox="1"/>
          <p:nvPr/>
        </p:nvSpPr>
        <p:spPr>
          <a:xfrm>
            <a:off x="5456663" y="4832986"/>
            <a:ext cx="899532" cy="369332"/>
          </a:xfrm>
          <a:prstGeom prst="rect">
            <a:avLst/>
          </a:prstGeom>
          <a:solidFill>
            <a:srgbClr val="9B6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dirty="0" err="1" smtClean="0">
                <a:solidFill>
                  <a:schemeClr val="bg1"/>
                </a:solidFill>
              </a:rPr>
              <a:t>Fundus</a:t>
            </a:r>
            <a:endParaRPr lang="tr-TR" dirty="0">
              <a:solidFill>
                <a:schemeClr val="bg1"/>
              </a:solidFill>
            </a:endParaRPr>
          </a:p>
        </p:txBody>
      </p:sp>
      <p:sp>
        <p:nvSpPr>
          <p:cNvPr id="12" name="Metin kutusu 11"/>
          <p:cNvSpPr txBox="1"/>
          <p:nvPr/>
        </p:nvSpPr>
        <p:spPr>
          <a:xfrm>
            <a:off x="5906429" y="2352907"/>
            <a:ext cx="12154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400" b="1" dirty="0" smtClean="0">
                <a:solidFill>
                  <a:schemeClr val="bg1"/>
                </a:solidFill>
              </a:rPr>
              <a:t>Endoskop</a:t>
            </a:r>
            <a:endParaRPr lang="tr-TR" sz="1400" b="1" dirty="0">
              <a:solidFill>
                <a:schemeClr val="bg1"/>
              </a:solidFill>
            </a:endParaRPr>
          </a:p>
        </p:txBody>
      </p:sp>
      <p:sp>
        <p:nvSpPr>
          <p:cNvPr id="13" name="Metin kutusu 12"/>
          <p:cNvSpPr txBox="1"/>
          <p:nvPr/>
        </p:nvSpPr>
        <p:spPr>
          <a:xfrm>
            <a:off x="665194" y="755756"/>
            <a:ext cx="11747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tr-TR" dirty="0"/>
          </a:p>
        </p:txBody>
      </p:sp>
      <p:pic>
        <p:nvPicPr>
          <p:cNvPr id="15" name="Resim 1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629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258" y="6233530"/>
            <a:ext cx="591888" cy="595609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18131" y="0"/>
            <a:ext cx="1510706" cy="1713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813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462D4-547B-4957-8E30-48C27389992F}" type="slidenum">
              <a:rPr lang="tr-TR" smtClean="0"/>
              <a:t>23</a:t>
            </a:fld>
            <a:endParaRPr lang="tr-TR"/>
          </a:p>
        </p:txBody>
      </p:sp>
      <p:pic>
        <p:nvPicPr>
          <p:cNvPr id="2050" name="Picture 2" descr="GerdX | Duome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434" y="2140279"/>
            <a:ext cx="5928096" cy="3840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Metin kutusu 5"/>
          <p:cNvSpPr txBox="1"/>
          <p:nvPr/>
        </p:nvSpPr>
        <p:spPr>
          <a:xfrm>
            <a:off x="1610278" y="1058312"/>
            <a:ext cx="53296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dirty="0"/>
              <a:t>GERDX</a:t>
            </a:r>
            <a:r>
              <a:rPr lang="tr-TR" sz="2100" dirty="0"/>
              <a:t> </a:t>
            </a:r>
            <a:r>
              <a:rPr lang="tr-TR" dirty="0"/>
              <a:t>(</a:t>
            </a:r>
            <a:r>
              <a:rPr lang="en-US" dirty="0"/>
              <a:t>Endoscopic Full Thickness </a:t>
            </a:r>
            <a:r>
              <a:rPr lang="en-US" dirty="0" smtClean="0"/>
              <a:t>Plication)</a:t>
            </a:r>
            <a:endParaRPr lang="tr-TR" dirty="0"/>
          </a:p>
          <a:p>
            <a:r>
              <a:rPr lang="tr-TR" sz="2400" dirty="0" err="1" smtClean="0"/>
              <a:t>EsoPhyx</a:t>
            </a:r>
            <a:endParaRPr lang="tr-TR" sz="2400" dirty="0"/>
          </a:p>
        </p:txBody>
      </p:sp>
      <p:pic>
        <p:nvPicPr>
          <p:cNvPr id="2052" name="Picture 4" descr="GerdX | Duome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297685">
            <a:off x="5899772" y="2864785"/>
            <a:ext cx="2979608" cy="1930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Düz Bağlayıcı 7"/>
          <p:cNvCxnSpPr/>
          <p:nvPr/>
        </p:nvCxnSpPr>
        <p:spPr>
          <a:xfrm>
            <a:off x="4330337" y="3292676"/>
            <a:ext cx="1696539" cy="31430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/>
          <p:cNvSpPr/>
          <p:nvPr/>
        </p:nvSpPr>
        <p:spPr>
          <a:xfrm>
            <a:off x="6026876" y="2379801"/>
            <a:ext cx="2815046" cy="2547257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350"/>
          </a:p>
        </p:txBody>
      </p:sp>
      <p:sp>
        <p:nvSpPr>
          <p:cNvPr id="4" name="Dikdörtgen 3"/>
          <p:cNvSpPr/>
          <p:nvPr/>
        </p:nvSpPr>
        <p:spPr>
          <a:xfrm>
            <a:off x="6995159" y="6617600"/>
            <a:ext cx="2154757" cy="2077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750" dirty="0"/>
              <a:t>https://www.youtube.com/watch?v=fXvXEqXI0yw</a:t>
            </a:r>
          </a:p>
        </p:txBody>
      </p:sp>
      <p:sp>
        <p:nvSpPr>
          <p:cNvPr id="12" name="Metin kutusu 11"/>
          <p:cNvSpPr txBox="1"/>
          <p:nvPr/>
        </p:nvSpPr>
        <p:spPr>
          <a:xfrm>
            <a:off x="1933543" y="232536"/>
            <a:ext cx="52928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dirty="0" smtClean="0"/>
              <a:t>Endoskopik </a:t>
            </a:r>
            <a:r>
              <a:rPr lang="tr-TR" sz="2800" dirty="0" err="1" smtClean="0"/>
              <a:t>antireflü</a:t>
            </a:r>
            <a:r>
              <a:rPr lang="tr-TR" sz="2800" dirty="0" smtClean="0"/>
              <a:t>  </a:t>
            </a:r>
            <a:r>
              <a:rPr lang="tr-TR" sz="2800" dirty="0"/>
              <a:t>girişimler</a:t>
            </a:r>
          </a:p>
        </p:txBody>
      </p:sp>
      <p:pic>
        <p:nvPicPr>
          <p:cNvPr id="13" name="Resim 1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629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258" y="6233530"/>
            <a:ext cx="591888" cy="595609"/>
          </a:xfrm>
          <a:prstGeom prst="rect">
            <a:avLst/>
          </a:prstGeom>
        </p:spPr>
      </p:pic>
      <p:pic>
        <p:nvPicPr>
          <p:cNvPr id="14" name="Resim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7557587" y="158989"/>
            <a:ext cx="1491077" cy="1351377"/>
          </a:xfrm>
          <a:prstGeom prst="rect">
            <a:avLst/>
          </a:prstGeom>
        </p:spPr>
      </p:pic>
      <p:pic>
        <p:nvPicPr>
          <p:cNvPr id="16" name="G-Surg - GERDX Animation Procedur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22611" y="1125408"/>
            <a:ext cx="8514709" cy="4845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139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1202" y="287338"/>
            <a:ext cx="6873162" cy="754062"/>
          </a:xfrm>
        </p:spPr>
        <p:txBody>
          <a:bodyPr>
            <a:normAutofit/>
          </a:bodyPr>
          <a:lstStyle/>
          <a:p>
            <a:r>
              <a:rPr lang="tr-TR" sz="2800" dirty="0" err="1" smtClean="0"/>
              <a:t>Disfaji</a:t>
            </a:r>
            <a:r>
              <a:rPr lang="tr-TR" sz="2800" dirty="0" smtClean="0"/>
              <a:t> tedavisi</a:t>
            </a:r>
            <a:endParaRPr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0506" y="1814433"/>
            <a:ext cx="6493858" cy="4534969"/>
          </a:xfrm>
        </p:spPr>
        <p:txBody>
          <a:bodyPr>
            <a:normAutofit/>
          </a:bodyPr>
          <a:lstStyle/>
          <a:p>
            <a:r>
              <a:rPr sz="2800" dirty="0" smtClean="0"/>
              <a:t>Y</a:t>
            </a:r>
            <a:r>
              <a:rPr lang="tr-TR" sz="2800" smtClean="0"/>
              <a:t>eme alışkanlığı değişiklikleri</a:t>
            </a:r>
            <a:endParaRPr lang="tr-TR" sz="2800" dirty="0" smtClean="0"/>
          </a:p>
          <a:p>
            <a:pPr marL="0" indent="0">
              <a:buNone/>
            </a:pPr>
            <a:endParaRPr lang="tr-TR" sz="2800" dirty="0" smtClean="0"/>
          </a:p>
          <a:p>
            <a:pPr marL="0" indent="0">
              <a:buNone/>
            </a:pPr>
            <a:r>
              <a:rPr lang="tr-TR" sz="2200" dirty="0" smtClean="0"/>
              <a:t>- İyi çiğnemek </a:t>
            </a:r>
          </a:p>
          <a:p>
            <a:pPr marL="0" indent="0">
              <a:buNone/>
            </a:pPr>
            <a:r>
              <a:rPr lang="tr-TR" sz="2200" dirty="0" smtClean="0"/>
              <a:t>- Küçük lokmalar halinde beslenmek</a:t>
            </a:r>
          </a:p>
          <a:p>
            <a:pPr marL="0" indent="0">
              <a:buNone/>
            </a:pPr>
            <a:r>
              <a:rPr lang="tr-TR" sz="2200" dirty="0" smtClean="0"/>
              <a:t>- Lifli gıdalardan kaçınmak</a:t>
            </a:r>
          </a:p>
          <a:p>
            <a:pPr marL="0" indent="0">
              <a:buNone/>
            </a:pPr>
            <a:r>
              <a:rPr lang="tr-TR" sz="2200" dirty="0" smtClean="0"/>
              <a:t>- Aynı öğünde sıvı ve  katı  gıdaların birlikte tüketilmesi </a:t>
            </a:r>
          </a:p>
          <a:p>
            <a:pPr marL="0" indent="0">
              <a:buNone/>
            </a:pPr>
            <a:r>
              <a:rPr lang="tr-TR" sz="2200" dirty="0" smtClean="0"/>
              <a:t>- Yatar pozisyonda yemek yememek </a:t>
            </a:r>
          </a:p>
          <a:p>
            <a:pPr marL="0" indent="0">
              <a:buNone/>
            </a:pPr>
            <a:endParaRPr lang="tr-TR" sz="2800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tr-TR" sz="2800" dirty="0" smtClean="0"/>
              <a:t>Endoskopik / Cerrahi  tedavi yöntemleri           </a:t>
            </a:r>
          </a:p>
          <a:p>
            <a:pPr marL="0" indent="0">
              <a:buNone/>
            </a:pPr>
            <a:endParaRPr sz="2400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629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258" y="6233530"/>
            <a:ext cx="591888" cy="595609"/>
          </a:xfrm>
          <a:prstGeom prst="rect">
            <a:avLst/>
          </a:prstGeom>
        </p:spPr>
      </p:pic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24</a:t>
            </a:fld>
            <a:endParaRPr lang="en-US"/>
          </a:p>
        </p:txBody>
      </p:sp>
      <p:pic>
        <p:nvPicPr>
          <p:cNvPr id="8" name="Picture 2" descr="Yutma Güçlüğü (Disfaji) Nedir? - Prof. Dr. Yaşar Çolak - Gastroenteroloji  Uzmanı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588" l="8701" r="89944">
                        <a14:backgroundMark x1="26893" y1="1031" x2="8475" y2="67629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1117" y="242967"/>
            <a:ext cx="2867520" cy="1571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9868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565599" y="344290"/>
            <a:ext cx="4198816" cy="759672"/>
          </a:xfrm>
        </p:spPr>
        <p:txBody>
          <a:bodyPr>
            <a:normAutofit/>
          </a:bodyPr>
          <a:lstStyle/>
          <a:p>
            <a:r>
              <a:rPr lang="tr-TR" altLang="tr-TR" sz="2400" dirty="0" err="1" smtClean="0">
                <a:solidFill>
                  <a:srgbClr val="1F1F1F"/>
                </a:solidFill>
                <a:latin typeface="inherit"/>
              </a:rPr>
              <a:t>Mendelsohn</a:t>
            </a:r>
            <a:r>
              <a:rPr lang="tr-TR" altLang="tr-TR" sz="2400" dirty="0" smtClean="0">
                <a:solidFill>
                  <a:srgbClr val="1F1F1F"/>
                </a:solidFill>
                <a:latin typeface="inherit"/>
              </a:rPr>
              <a:t> </a:t>
            </a:r>
            <a:r>
              <a:rPr lang="tr-TR" altLang="tr-TR" sz="2400" dirty="0">
                <a:solidFill>
                  <a:srgbClr val="1F1F1F"/>
                </a:solidFill>
                <a:latin typeface="inherit"/>
              </a:rPr>
              <a:t>manevrası </a:t>
            </a:r>
            <a:endParaRPr lang="tr-TR" sz="2400" dirty="0"/>
          </a:p>
        </p:txBody>
      </p:sp>
      <p:sp>
        <p:nvSpPr>
          <p:cNvPr id="4" name="Rectangle 1"/>
          <p:cNvSpPr>
            <a:spLocks noGrp="1" noChangeArrowheads="1"/>
          </p:cNvSpPr>
          <p:nvPr>
            <p:ph idx="1"/>
          </p:nvPr>
        </p:nvSpPr>
        <p:spPr bwMode="auto">
          <a:xfrm>
            <a:off x="802992" y="1835622"/>
            <a:ext cx="4551582" cy="1636353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lvl="0" indent="0" defTabSz="91440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kumimoji="0" lang="tr-TR" altLang="tr-TR" sz="1800" b="0" i="0" u="none" strike="noStrike" cap="none" normalizeH="0" baseline="0" dirty="0" smtClean="0">
                <a:ln>
                  <a:noFill/>
                </a:ln>
                <a:solidFill>
                  <a:srgbClr val="1F1F1F"/>
                </a:solidFill>
                <a:effectLst/>
              </a:rPr>
              <a:t>Normal şekilde yutkunmaya başlanır.               </a:t>
            </a:r>
            <a:r>
              <a:rPr lang="tr-TR" altLang="tr-TR" sz="1800" dirty="0" err="1" smtClean="0">
                <a:solidFill>
                  <a:srgbClr val="1F1F1F"/>
                </a:solidFill>
              </a:rPr>
              <a:t>Larynx</a:t>
            </a:r>
            <a:r>
              <a:rPr lang="tr-TR" altLang="tr-TR" sz="1800" dirty="0" smtClean="0">
                <a:solidFill>
                  <a:srgbClr val="1F1F1F"/>
                </a:solidFill>
              </a:rPr>
              <a:t> </a:t>
            </a:r>
            <a:r>
              <a:rPr lang="tr-TR" altLang="tr-TR" sz="1800" dirty="0">
                <a:solidFill>
                  <a:srgbClr val="1F1F1F"/>
                </a:solidFill>
              </a:rPr>
              <a:t>en yüksek noktasındayken</a:t>
            </a:r>
            <a:endParaRPr kumimoji="0" lang="tr-TR" altLang="tr-TR" sz="1800" b="0" i="0" u="none" strike="noStrike" cap="none" normalizeH="0" baseline="0" dirty="0" smtClean="0">
              <a:ln>
                <a:noFill/>
              </a:ln>
              <a:solidFill>
                <a:srgbClr val="1F1F1F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1800" b="0" i="0" u="none" strike="noStrike" cap="none" normalizeH="0" baseline="0" dirty="0" smtClean="0">
                <a:ln>
                  <a:noFill/>
                </a:ln>
                <a:solidFill>
                  <a:srgbClr val="1F1F1F"/>
                </a:solidFill>
                <a:effectLst/>
              </a:rPr>
              <a:t>boğaz kasları sıkılarak 3</a:t>
            </a:r>
            <a:r>
              <a:rPr kumimoji="0" lang="tr-TR" altLang="tr-TR" sz="1800" b="0" i="0" u="none" strike="noStrike" cap="none" normalizeH="0" dirty="0" smtClean="0">
                <a:ln>
                  <a:noFill/>
                </a:ln>
                <a:solidFill>
                  <a:srgbClr val="1F1F1F"/>
                </a:solidFill>
                <a:effectLst/>
              </a:rPr>
              <a:t> saniye </a:t>
            </a:r>
            <a:r>
              <a:rPr kumimoji="0" lang="tr-TR" altLang="tr-TR" sz="1800" b="0" i="0" u="none" strike="noStrike" cap="none" normalizeH="0" baseline="0" dirty="0" smtClean="0">
                <a:ln>
                  <a:noFill/>
                </a:ln>
                <a:solidFill>
                  <a:srgbClr val="1F1F1F"/>
                </a:solidFill>
                <a:effectLst/>
              </a:rPr>
              <a:t>boyunca bu pozisyonda tutulur ve ardından gevşetilir. Parmaklar kullanarak </a:t>
            </a:r>
            <a:r>
              <a:rPr kumimoji="0" lang="tr-TR" altLang="tr-TR" sz="1800" b="0" i="0" u="none" strike="noStrike" cap="none" normalizeH="0" baseline="0" dirty="0" err="1" smtClean="0">
                <a:ln>
                  <a:noFill/>
                </a:ln>
                <a:solidFill>
                  <a:srgbClr val="1F1F1F"/>
                </a:solidFill>
                <a:effectLst/>
              </a:rPr>
              <a:t>larynx</a:t>
            </a:r>
            <a:r>
              <a:rPr kumimoji="0" lang="tr-TR" altLang="tr-TR" sz="1800" b="0" i="0" u="none" strike="noStrike" cap="none" normalizeH="0" baseline="0" dirty="0" smtClean="0">
                <a:ln>
                  <a:noFill/>
                </a:ln>
                <a:solidFill>
                  <a:srgbClr val="1F1F1F"/>
                </a:solidFill>
                <a:effectLst/>
              </a:rPr>
              <a:t> hareketi hissedilebilir. </a:t>
            </a:r>
          </a:p>
        </p:txBody>
      </p:sp>
      <p:sp>
        <p:nvSpPr>
          <p:cNvPr id="6" name="Dikdörtgen 5"/>
          <p:cNvSpPr/>
          <p:nvPr/>
        </p:nvSpPr>
        <p:spPr>
          <a:xfrm>
            <a:off x="6669753" y="6616858"/>
            <a:ext cx="256031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1000" dirty="0"/>
              <a:t>ealthy.kaiserpermanente.org/</a:t>
            </a:r>
            <a:r>
              <a:rPr lang="tr-TR" sz="1000" dirty="0" err="1"/>
              <a:t>health-wellness</a:t>
            </a:r>
            <a:endParaRPr lang="tr-TR" sz="1000" dirty="0"/>
          </a:p>
        </p:txBody>
      </p:sp>
      <p:grpSp>
        <p:nvGrpSpPr>
          <p:cNvPr id="8" name="Grup 7"/>
          <p:cNvGrpSpPr/>
          <p:nvPr/>
        </p:nvGrpSpPr>
        <p:grpSpPr>
          <a:xfrm>
            <a:off x="565599" y="3837407"/>
            <a:ext cx="4276143" cy="2627019"/>
            <a:chOff x="2200634" y="3653450"/>
            <a:chExt cx="4393344" cy="2667000"/>
          </a:xfrm>
        </p:grpSpPr>
        <p:pic>
          <p:nvPicPr>
            <p:cNvPr id="5" name="Resim 4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660153" y="3653450"/>
              <a:ext cx="3933825" cy="2667000"/>
            </a:xfrm>
            <a:prstGeom prst="rect">
              <a:avLst/>
            </a:prstGeom>
          </p:spPr>
        </p:pic>
        <p:sp>
          <p:nvSpPr>
            <p:cNvPr id="7" name="Metin kutusu 6"/>
            <p:cNvSpPr txBox="1"/>
            <p:nvPr/>
          </p:nvSpPr>
          <p:spPr>
            <a:xfrm>
              <a:off x="2200634" y="5407270"/>
              <a:ext cx="138894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tr-TR" sz="1400" dirty="0" err="1" smtClean="0"/>
                <a:t>Larynx</a:t>
              </a:r>
              <a:endParaRPr lang="tr-TR" sz="1400" dirty="0"/>
            </a:p>
          </p:txBody>
        </p:sp>
        <p:sp>
          <p:nvSpPr>
            <p:cNvPr id="9" name="Metin kutusu 8"/>
            <p:cNvSpPr txBox="1"/>
            <p:nvPr/>
          </p:nvSpPr>
          <p:spPr>
            <a:xfrm>
              <a:off x="4489565" y="5548216"/>
              <a:ext cx="13889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tr-TR" sz="1200" dirty="0" smtClean="0"/>
                <a:t>Yutma sırasında </a:t>
              </a:r>
              <a:r>
                <a:rPr lang="tr-TR" sz="1200" dirty="0" err="1" smtClean="0"/>
                <a:t>larynx</a:t>
              </a:r>
              <a:r>
                <a:rPr lang="tr-TR" sz="1200" dirty="0" smtClean="0"/>
                <a:t> yukarda</a:t>
              </a:r>
              <a:endParaRPr lang="tr-TR" sz="1200" dirty="0"/>
            </a:p>
          </p:txBody>
        </p:sp>
      </p:grpSp>
      <p:pic>
        <p:nvPicPr>
          <p:cNvPr id="10" name="Resim 9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629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258" y="6233530"/>
            <a:ext cx="591888" cy="595609"/>
          </a:xfrm>
          <a:prstGeom prst="rect">
            <a:avLst/>
          </a:prstGeom>
        </p:spPr>
      </p:pic>
      <p:pic>
        <p:nvPicPr>
          <p:cNvPr id="11" name="Resim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96087" y="1103962"/>
            <a:ext cx="2965427" cy="1197441"/>
          </a:xfrm>
          <a:prstGeom prst="rect">
            <a:avLst/>
          </a:prstGeom>
        </p:spPr>
      </p:pic>
      <p:pic>
        <p:nvPicPr>
          <p:cNvPr id="12" name="Resim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04225" y="2769357"/>
            <a:ext cx="2630865" cy="1343592"/>
          </a:xfrm>
          <a:prstGeom prst="rect">
            <a:avLst/>
          </a:prstGeom>
        </p:spPr>
      </p:pic>
      <p:pic>
        <p:nvPicPr>
          <p:cNvPr id="15" name="Resim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04225" y="4540921"/>
            <a:ext cx="3431227" cy="1219992"/>
          </a:xfrm>
          <a:prstGeom prst="rect">
            <a:avLst/>
          </a:prstGeom>
        </p:spPr>
      </p:pic>
      <p:sp>
        <p:nvSpPr>
          <p:cNvPr id="16" name="Metin kutusu 15"/>
          <p:cNvSpPr txBox="1"/>
          <p:nvPr/>
        </p:nvSpPr>
        <p:spPr>
          <a:xfrm>
            <a:off x="7151417" y="6440255"/>
            <a:ext cx="196734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sz="1000" dirty="0" smtClean="0"/>
              <a:t>www.youtube.com</a:t>
            </a:r>
            <a:endParaRPr lang="tr-TR" sz="1000" dirty="0"/>
          </a:p>
        </p:txBody>
      </p:sp>
      <p:sp>
        <p:nvSpPr>
          <p:cNvPr id="17" name="Slayt Numarası Yer Tutucusu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384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26</a:t>
            </a:fld>
            <a:endParaRPr lang="en-US"/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0945" y="1710694"/>
            <a:ext cx="6078133" cy="4256757"/>
          </a:xfrm>
          <a:prstGeom prst="rect">
            <a:avLst/>
          </a:prstGeom>
        </p:spPr>
      </p:pic>
      <p:sp>
        <p:nvSpPr>
          <p:cNvPr id="4" name="Metin kutusu 3"/>
          <p:cNvSpPr txBox="1"/>
          <p:nvPr/>
        </p:nvSpPr>
        <p:spPr>
          <a:xfrm>
            <a:off x="1413163" y="533227"/>
            <a:ext cx="63386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dirty="0" smtClean="0"/>
              <a:t>Endoskopik  balon / buji  </a:t>
            </a:r>
            <a:r>
              <a:rPr lang="tr-TR" sz="2400" dirty="0" err="1" smtClean="0"/>
              <a:t>dilatasyonu</a:t>
            </a:r>
            <a:r>
              <a:rPr lang="tr-TR" sz="2400" dirty="0" smtClean="0"/>
              <a:t> / </a:t>
            </a:r>
            <a:r>
              <a:rPr lang="tr-TR" sz="2400" dirty="0" err="1" smtClean="0"/>
              <a:t>Stenting</a:t>
            </a:r>
            <a:endParaRPr lang="tr-TR" sz="2400" dirty="0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629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989" y="6198361"/>
            <a:ext cx="591888" cy="595609"/>
          </a:xfrm>
          <a:prstGeom prst="rect">
            <a:avLst/>
          </a:prstGeom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29734" y="1375501"/>
            <a:ext cx="5940554" cy="4591950"/>
          </a:xfrm>
          <a:prstGeom prst="rect">
            <a:avLst/>
          </a:prstGeom>
        </p:spPr>
      </p:pic>
      <p:pic>
        <p:nvPicPr>
          <p:cNvPr id="9" name="Resim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9794" y="1321795"/>
            <a:ext cx="8217006" cy="4645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72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 6"/>
          <p:cNvGrpSpPr/>
          <p:nvPr/>
        </p:nvGrpSpPr>
        <p:grpSpPr>
          <a:xfrm>
            <a:off x="535710" y="83127"/>
            <a:ext cx="4350324" cy="6629621"/>
            <a:chOff x="1019423" y="233148"/>
            <a:chExt cx="4143701" cy="6479600"/>
          </a:xfrm>
        </p:grpSpPr>
        <p:pic>
          <p:nvPicPr>
            <p:cNvPr id="2" name="Resim 1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19423" y="233148"/>
              <a:ext cx="4143701" cy="938572"/>
            </a:xfrm>
            <a:prstGeom prst="rect">
              <a:avLst/>
            </a:prstGeom>
          </p:spPr>
        </p:pic>
        <p:pic>
          <p:nvPicPr>
            <p:cNvPr id="3" name="Resim 2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19426" y="1162484"/>
              <a:ext cx="4123098" cy="5550264"/>
            </a:xfrm>
            <a:prstGeom prst="rect">
              <a:avLst/>
            </a:prstGeom>
          </p:spPr>
        </p:pic>
      </p:grpSp>
      <p:pic>
        <p:nvPicPr>
          <p:cNvPr id="5" name="Resim 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629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843" y="6198361"/>
            <a:ext cx="591888" cy="595609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0618008">
            <a:off x="125682" y="382472"/>
            <a:ext cx="2229135" cy="726476"/>
          </a:xfrm>
          <a:prstGeom prst="rect">
            <a:avLst/>
          </a:prstGeom>
        </p:spPr>
      </p:pic>
      <p:sp>
        <p:nvSpPr>
          <p:cNvPr id="8" name="Metin kutusu 7"/>
          <p:cNvSpPr txBox="1"/>
          <p:nvPr/>
        </p:nvSpPr>
        <p:spPr>
          <a:xfrm>
            <a:off x="5034395" y="442939"/>
            <a:ext cx="4119419" cy="7232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000" b="1" dirty="0" err="1" smtClean="0"/>
              <a:t>Kortikosteroidler</a:t>
            </a:r>
            <a:endParaRPr lang="tr-TR" sz="2000" b="1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tr-TR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000" b="1" dirty="0" err="1" smtClean="0">
                <a:solidFill>
                  <a:srgbClr val="FF0000"/>
                </a:solidFill>
              </a:rPr>
              <a:t>IVIg</a:t>
            </a:r>
            <a:endParaRPr lang="tr-TR" sz="2000" b="1" dirty="0" smtClean="0">
              <a:solidFill>
                <a:srgbClr val="FF0000"/>
              </a:solidFill>
            </a:endParaRPr>
          </a:p>
          <a:p>
            <a:r>
              <a:rPr lang="tr-TR" sz="1600" dirty="0" smtClean="0"/>
              <a:t>- Antikor üretiminin  baskılanması</a:t>
            </a:r>
          </a:p>
          <a:p>
            <a:r>
              <a:rPr lang="tr-TR" sz="1600" dirty="0" smtClean="0"/>
              <a:t>- </a:t>
            </a:r>
            <a:r>
              <a:rPr lang="tr-TR" sz="1600" dirty="0" err="1" smtClean="0"/>
              <a:t>Kompleman</a:t>
            </a:r>
            <a:r>
              <a:rPr lang="tr-TR" sz="1600" dirty="0" smtClean="0"/>
              <a:t> </a:t>
            </a:r>
            <a:r>
              <a:rPr lang="tr-TR" sz="1600" dirty="0" err="1" smtClean="0"/>
              <a:t>fiksasyonu</a:t>
            </a:r>
            <a:endParaRPr lang="tr-TR" sz="1600" dirty="0" smtClean="0"/>
          </a:p>
          <a:p>
            <a:r>
              <a:rPr lang="tr-TR" sz="1600" dirty="0" smtClean="0"/>
              <a:t>- </a:t>
            </a:r>
            <a:r>
              <a:rPr lang="tr-TR" sz="1600" dirty="0" err="1" smtClean="0"/>
              <a:t>Otoantikor</a:t>
            </a:r>
            <a:r>
              <a:rPr lang="tr-TR" sz="1600" dirty="0" smtClean="0"/>
              <a:t> ve/veya </a:t>
            </a:r>
            <a:r>
              <a:rPr lang="tr-TR" sz="1600" dirty="0" err="1" smtClean="0"/>
              <a:t>otoantjen</a:t>
            </a:r>
            <a:r>
              <a:rPr lang="tr-TR" sz="1600" dirty="0" smtClean="0"/>
              <a:t> </a:t>
            </a:r>
            <a:r>
              <a:rPr lang="tr-TR" sz="1600" dirty="0" err="1" smtClean="0"/>
              <a:t>nötrolizasyonu</a:t>
            </a:r>
            <a:endParaRPr lang="tr-TR" sz="1600" dirty="0" smtClean="0"/>
          </a:p>
          <a:p>
            <a:r>
              <a:rPr lang="tr-TR" sz="1600" dirty="0" smtClean="0"/>
              <a:t>- </a:t>
            </a:r>
            <a:r>
              <a:rPr lang="tr-TR" sz="1600" dirty="0" err="1" smtClean="0"/>
              <a:t>Sitokin</a:t>
            </a:r>
            <a:r>
              <a:rPr lang="tr-TR" sz="1600" dirty="0" smtClean="0"/>
              <a:t> blokajı</a:t>
            </a:r>
          </a:p>
          <a:p>
            <a:r>
              <a:rPr lang="tr-TR" sz="1600" dirty="0" smtClean="0"/>
              <a:t>- T hücre kaynaklı IL-2, IL-10, TNF-alfa  baskılan.</a:t>
            </a:r>
          </a:p>
          <a:p>
            <a:r>
              <a:rPr lang="tr-TR" sz="1600" dirty="0" smtClean="0"/>
              <a:t>- </a:t>
            </a:r>
            <a:r>
              <a:rPr lang="tr-TR" sz="1600" dirty="0" err="1" smtClean="0"/>
              <a:t>Dendritik</a:t>
            </a:r>
            <a:r>
              <a:rPr lang="tr-TR" sz="1600" dirty="0" smtClean="0"/>
              <a:t> hücre olgunlaşmasının engellenmesi</a:t>
            </a:r>
          </a:p>
          <a:p>
            <a:endParaRPr lang="tr-TR" sz="16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000" b="1" dirty="0" err="1" smtClean="0"/>
              <a:t>İmmunsüpresiv</a:t>
            </a:r>
            <a:r>
              <a:rPr lang="tr-TR" sz="2000" b="1" dirty="0" smtClean="0"/>
              <a:t> ajanlar</a:t>
            </a:r>
          </a:p>
          <a:p>
            <a:r>
              <a:rPr lang="tr-TR" sz="1600" dirty="0" smtClean="0"/>
              <a:t>- </a:t>
            </a:r>
            <a:r>
              <a:rPr lang="tr-TR" sz="1600" dirty="0" err="1" smtClean="0"/>
              <a:t>Mtx</a:t>
            </a:r>
            <a:endParaRPr lang="tr-TR" sz="1600" dirty="0" smtClean="0"/>
          </a:p>
          <a:p>
            <a:r>
              <a:rPr lang="tr-TR" sz="1600" dirty="0" smtClean="0"/>
              <a:t>- </a:t>
            </a:r>
            <a:r>
              <a:rPr lang="tr-TR" sz="1600" dirty="0" err="1" smtClean="0"/>
              <a:t>Tacrolimus</a:t>
            </a:r>
            <a:endParaRPr lang="tr-TR" sz="1600" dirty="0" smtClean="0"/>
          </a:p>
          <a:p>
            <a:r>
              <a:rPr lang="tr-TR" sz="1600" dirty="0" smtClean="0"/>
              <a:t>- </a:t>
            </a:r>
            <a:r>
              <a:rPr lang="tr-TR" sz="1600" dirty="0" err="1" smtClean="0"/>
              <a:t>Mycophenolate</a:t>
            </a:r>
            <a:endParaRPr lang="tr-TR" sz="1600" dirty="0" smtClean="0"/>
          </a:p>
          <a:p>
            <a:r>
              <a:rPr lang="tr-TR" sz="1600" dirty="0" smtClean="0"/>
              <a:t>- </a:t>
            </a:r>
            <a:r>
              <a:rPr lang="tr-TR" sz="1600" dirty="0" err="1" smtClean="0"/>
              <a:t>Rituximab</a:t>
            </a:r>
            <a:endParaRPr lang="tr-TR" sz="1600" dirty="0" smtClean="0"/>
          </a:p>
          <a:p>
            <a:r>
              <a:rPr lang="tr-TR" sz="1600" dirty="0" smtClean="0"/>
              <a:t>- </a:t>
            </a:r>
            <a:r>
              <a:rPr lang="tr-TR" sz="1600" dirty="0" err="1" smtClean="0"/>
              <a:t>Hydroxycholoroquin</a:t>
            </a:r>
            <a:endParaRPr lang="tr-TR" sz="1600" dirty="0" smtClean="0"/>
          </a:p>
          <a:p>
            <a:r>
              <a:rPr lang="tr-TR" sz="1600" dirty="0" smtClean="0"/>
              <a:t>- </a:t>
            </a:r>
            <a:r>
              <a:rPr lang="tr-TR" sz="1600" dirty="0" err="1" smtClean="0"/>
              <a:t>Cycplosporine</a:t>
            </a:r>
            <a:endParaRPr lang="tr-TR" sz="1600" dirty="0" smtClean="0"/>
          </a:p>
          <a:p>
            <a:pPr marL="285750" indent="-285750">
              <a:buFontTx/>
              <a:buChar char="-"/>
            </a:pPr>
            <a:endParaRPr lang="tr-TR" sz="16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000" b="1" dirty="0" smtClean="0"/>
              <a:t>Girişimsel tedaviler</a:t>
            </a:r>
          </a:p>
          <a:p>
            <a:r>
              <a:rPr lang="tr-TR" sz="1600" dirty="0" smtClean="0"/>
              <a:t>- </a:t>
            </a:r>
            <a:r>
              <a:rPr lang="tr-TR" sz="1600" dirty="0" err="1" smtClean="0"/>
              <a:t>Krikofarinfeal</a:t>
            </a:r>
            <a:r>
              <a:rPr lang="tr-TR" sz="1600" dirty="0" smtClean="0"/>
              <a:t> </a:t>
            </a:r>
            <a:r>
              <a:rPr lang="tr-TR" sz="1600" dirty="0" err="1" smtClean="0"/>
              <a:t>myotomi</a:t>
            </a:r>
            <a:endParaRPr lang="tr-TR" sz="1600" dirty="0" smtClean="0"/>
          </a:p>
          <a:p>
            <a:r>
              <a:rPr lang="tr-TR" sz="1600" dirty="0" smtClean="0"/>
              <a:t>- </a:t>
            </a:r>
            <a:r>
              <a:rPr lang="tr-TR" sz="1600" dirty="0" err="1" smtClean="0"/>
              <a:t>Faringoözofagial</a:t>
            </a:r>
            <a:r>
              <a:rPr lang="tr-TR" sz="1600" dirty="0" smtClean="0"/>
              <a:t> </a:t>
            </a:r>
            <a:r>
              <a:rPr lang="tr-TR" sz="1600" dirty="0" err="1" smtClean="0"/>
              <a:t>dilatasyonı</a:t>
            </a:r>
            <a:endParaRPr lang="tr-TR" sz="1600" dirty="0" smtClean="0"/>
          </a:p>
          <a:p>
            <a:r>
              <a:rPr lang="tr-TR" sz="1600" dirty="0" smtClean="0"/>
              <a:t>- </a:t>
            </a:r>
            <a:r>
              <a:rPr lang="tr-TR" sz="1600" dirty="0" err="1" smtClean="0"/>
              <a:t>Botox</a:t>
            </a:r>
            <a:r>
              <a:rPr lang="tr-TR" sz="1600" dirty="0" smtClean="0"/>
              <a:t> enjeksiyonu </a:t>
            </a:r>
          </a:p>
          <a:p>
            <a:r>
              <a:rPr lang="tr-TR" sz="1600" dirty="0" smtClean="0"/>
              <a:t>- PEG </a:t>
            </a:r>
            <a:endParaRPr lang="tr-TR" sz="1600" dirty="0"/>
          </a:p>
          <a:p>
            <a:endParaRPr lang="tr-TR" sz="2000" dirty="0" smtClean="0"/>
          </a:p>
          <a:p>
            <a:endParaRPr lang="tr-TR" sz="2000" dirty="0"/>
          </a:p>
          <a:p>
            <a:endParaRPr lang="tr-TR" sz="2000" dirty="0" smtClean="0"/>
          </a:p>
          <a:p>
            <a:endParaRPr lang="tr-TR" sz="2000" dirty="0"/>
          </a:p>
        </p:txBody>
      </p:sp>
      <p:sp>
        <p:nvSpPr>
          <p:cNvPr id="9" name="Dikdörtgen 8"/>
          <p:cNvSpPr/>
          <p:nvPr/>
        </p:nvSpPr>
        <p:spPr>
          <a:xfrm>
            <a:off x="7601527" y="6263577"/>
            <a:ext cx="154247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tr-TR" sz="1000" dirty="0" err="1"/>
              <a:t>Shaik</a:t>
            </a:r>
            <a:r>
              <a:rPr lang="tr-TR" sz="1000" dirty="0"/>
              <a:t> </a:t>
            </a:r>
            <a:r>
              <a:rPr lang="tr-TR" sz="1000" dirty="0" err="1" smtClean="0"/>
              <a:t>M,Cureus</a:t>
            </a:r>
            <a:r>
              <a:rPr lang="tr-TR" sz="1000" dirty="0" smtClean="0"/>
              <a:t> 2023 </a:t>
            </a:r>
            <a:endParaRPr lang="tr-TR" sz="1000" dirty="0"/>
          </a:p>
        </p:txBody>
      </p:sp>
      <p:sp>
        <p:nvSpPr>
          <p:cNvPr id="10" name="Dikdörtgen 9"/>
          <p:cNvSpPr/>
          <p:nvPr/>
        </p:nvSpPr>
        <p:spPr>
          <a:xfrm>
            <a:off x="6483926" y="6593931"/>
            <a:ext cx="266007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000" dirty="0" err="1"/>
              <a:t>Glaubitz</a:t>
            </a:r>
            <a:r>
              <a:rPr lang="en-US" sz="1000" dirty="0"/>
              <a:t> </a:t>
            </a:r>
            <a:r>
              <a:rPr lang="en-US" sz="1000" dirty="0" smtClean="0"/>
              <a:t>S</a:t>
            </a:r>
            <a:r>
              <a:rPr lang="tr-TR" sz="1000" dirty="0" smtClean="0"/>
              <a:t>.</a:t>
            </a:r>
            <a:r>
              <a:rPr lang="en-US" sz="1000" dirty="0" err="1" smtClean="0"/>
              <a:t>Ther</a:t>
            </a:r>
            <a:r>
              <a:rPr lang="en-US" sz="1000" dirty="0" smtClean="0"/>
              <a:t> </a:t>
            </a:r>
            <a:r>
              <a:rPr lang="en-US" sz="1000" dirty="0" err="1"/>
              <a:t>Adv</a:t>
            </a:r>
            <a:r>
              <a:rPr lang="en-US" sz="1000" dirty="0"/>
              <a:t> </a:t>
            </a:r>
            <a:r>
              <a:rPr lang="en-US" sz="1000" dirty="0" err="1"/>
              <a:t>Musculoskelet</a:t>
            </a:r>
            <a:r>
              <a:rPr lang="en-US" sz="1000" dirty="0"/>
              <a:t> Dis. </a:t>
            </a:r>
            <a:r>
              <a:rPr lang="en-US" sz="1000" dirty="0" smtClean="0"/>
              <a:t>2020</a:t>
            </a:r>
            <a:endParaRPr lang="tr-TR" sz="1000" dirty="0"/>
          </a:p>
        </p:txBody>
      </p:sp>
      <p:sp>
        <p:nvSpPr>
          <p:cNvPr id="13" name="Dikdörtgen 12"/>
          <p:cNvSpPr/>
          <p:nvPr/>
        </p:nvSpPr>
        <p:spPr>
          <a:xfrm>
            <a:off x="7094105" y="6423485"/>
            <a:ext cx="204989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tr-TR" altLang="tr-TR" sz="1000" dirty="0"/>
              <a:t>Giannini M. </a:t>
            </a:r>
            <a:r>
              <a:rPr lang="tr-TR" altLang="tr-TR" sz="1000" dirty="0" err="1"/>
              <a:t>Rheumatology</a:t>
            </a:r>
            <a:r>
              <a:rPr lang="tr-TR" altLang="tr-TR" sz="1000" dirty="0"/>
              <a:t> </a:t>
            </a:r>
            <a:r>
              <a:rPr lang="tr-TR" altLang="tr-TR" sz="1000" dirty="0" smtClean="0"/>
              <a:t>2021</a:t>
            </a:r>
            <a:endParaRPr lang="tr-TR" altLang="tr-TR" sz="1000" dirty="0"/>
          </a:p>
        </p:txBody>
      </p:sp>
      <p:sp>
        <p:nvSpPr>
          <p:cNvPr id="14" name="Slayt Numarası Yer Tutucusu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27</a:t>
            </a:fld>
            <a:endParaRPr lang="en-US"/>
          </a:p>
        </p:txBody>
      </p:sp>
      <p:sp>
        <p:nvSpPr>
          <p:cNvPr id="4" name="Metin kutusu 3"/>
          <p:cNvSpPr txBox="1"/>
          <p:nvPr/>
        </p:nvSpPr>
        <p:spPr>
          <a:xfrm rot="20633724">
            <a:off x="365143" y="1239016"/>
            <a:ext cx="1559500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r-TR" sz="1600" dirty="0" smtClean="0"/>
              <a:t>IBM, PM, DM</a:t>
            </a:r>
            <a:endParaRPr lang="tr-TR" sz="1600" dirty="0"/>
          </a:p>
        </p:txBody>
      </p:sp>
      <p:sp>
        <p:nvSpPr>
          <p:cNvPr id="11" name="Bükülü Ok 10"/>
          <p:cNvSpPr/>
          <p:nvPr/>
        </p:nvSpPr>
        <p:spPr>
          <a:xfrm rot="5400000">
            <a:off x="6035919" y="1228051"/>
            <a:ext cx="167054" cy="193430"/>
          </a:xfrm>
          <a:prstGeom prst="bentArrow">
            <a:avLst/>
          </a:prstGeom>
          <a:solidFill>
            <a:srgbClr val="00B0F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3791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>
          <a:xfrm>
            <a:off x="8573657" y="6492875"/>
            <a:ext cx="568036" cy="365125"/>
          </a:xfrm>
        </p:spPr>
        <p:txBody>
          <a:bodyPr/>
          <a:lstStyle/>
          <a:p>
            <a:fld id="{C1FF6DA9-008F-8B48-92A6-B652298478BF}" type="slidenum">
              <a:rPr lang="en-US" smtClean="0"/>
              <a:t>28</a:t>
            </a:fld>
            <a:endParaRPr lang="en-US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629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6262391"/>
            <a:ext cx="591888" cy="595609"/>
          </a:xfrm>
          <a:prstGeom prst="rect">
            <a:avLst/>
          </a:prstGeom>
        </p:spPr>
      </p:pic>
      <p:graphicFrame>
        <p:nvGraphicFramePr>
          <p:cNvPr id="5" name="Tablo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6464855"/>
              </p:ext>
            </p:extLst>
          </p:nvPr>
        </p:nvGraphicFramePr>
        <p:xfrm>
          <a:off x="258998" y="554788"/>
          <a:ext cx="8663709" cy="53038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87052">
                  <a:extLst>
                    <a:ext uri="{9D8B030D-6E8A-4147-A177-3AD203B41FA5}">
                      <a16:colId xmlns:a16="http://schemas.microsoft.com/office/drawing/2014/main" val="3994715567"/>
                    </a:ext>
                  </a:extLst>
                </a:gridCol>
                <a:gridCol w="3786909">
                  <a:extLst>
                    <a:ext uri="{9D8B030D-6E8A-4147-A177-3AD203B41FA5}">
                      <a16:colId xmlns:a16="http://schemas.microsoft.com/office/drawing/2014/main" val="2486293056"/>
                    </a:ext>
                  </a:extLst>
                </a:gridCol>
                <a:gridCol w="3389748">
                  <a:extLst>
                    <a:ext uri="{9D8B030D-6E8A-4147-A177-3AD203B41FA5}">
                      <a16:colId xmlns:a16="http://schemas.microsoft.com/office/drawing/2014/main" val="4049607050"/>
                    </a:ext>
                  </a:extLst>
                </a:gridCol>
              </a:tblGrid>
              <a:tr h="387510">
                <a:tc>
                  <a:txBody>
                    <a:bodyPr/>
                    <a:lstStyle/>
                    <a:p>
                      <a:pPr algn="ctr"/>
                      <a:r>
                        <a:rPr lang="tr-TR" sz="1600" dirty="0" smtClean="0">
                          <a:solidFill>
                            <a:schemeClr val="tx1"/>
                          </a:solidFill>
                        </a:rPr>
                        <a:t>Tedavi</a:t>
                      </a:r>
                      <a:endParaRPr lang="tr-TR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600" dirty="0" smtClean="0">
                          <a:solidFill>
                            <a:schemeClr val="tx1"/>
                          </a:solidFill>
                        </a:rPr>
                        <a:t>Etki mekanizması</a:t>
                      </a:r>
                      <a:endParaRPr lang="tr-TR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600" dirty="0" smtClean="0">
                          <a:solidFill>
                            <a:schemeClr val="tx1"/>
                          </a:solidFill>
                        </a:rPr>
                        <a:t>Destekleyici kanıtlar</a:t>
                      </a:r>
                      <a:r>
                        <a:rPr lang="tr-TR" sz="16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tr-TR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4717219"/>
                  </a:ext>
                </a:extLst>
              </a:tr>
              <a:tr h="718894">
                <a:tc>
                  <a:txBody>
                    <a:bodyPr/>
                    <a:lstStyle/>
                    <a:p>
                      <a:r>
                        <a:rPr lang="tr-TR" sz="1400" b="1" dirty="0" err="1" smtClean="0">
                          <a:solidFill>
                            <a:schemeClr val="tx1"/>
                          </a:solidFill>
                        </a:rPr>
                        <a:t>Statin</a:t>
                      </a:r>
                      <a:endParaRPr lang="tr-TR" sz="1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1400" dirty="0" smtClean="0">
                          <a:solidFill>
                            <a:schemeClr val="tx1"/>
                          </a:solidFill>
                        </a:rPr>
                        <a:t>Kolesterolü düşürerek</a:t>
                      </a:r>
                      <a:r>
                        <a:rPr lang="tr-TR" sz="14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tr-TR" sz="1400" dirty="0" smtClean="0">
                          <a:solidFill>
                            <a:schemeClr val="tx1"/>
                          </a:solidFill>
                        </a:rPr>
                        <a:t>damarı duvarını korur</a:t>
                      </a:r>
                    </a:p>
                    <a:p>
                      <a:r>
                        <a:rPr lang="tr-TR" sz="1400" dirty="0" smtClean="0">
                          <a:solidFill>
                            <a:schemeClr val="tx1"/>
                          </a:solidFill>
                        </a:rPr>
                        <a:t>Dolaşan </a:t>
                      </a:r>
                      <a:r>
                        <a:rPr lang="tr-TR" sz="1400" dirty="0" err="1" smtClean="0">
                          <a:solidFill>
                            <a:schemeClr val="tx1"/>
                          </a:solidFill>
                        </a:rPr>
                        <a:t>endotel</a:t>
                      </a:r>
                      <a:r>
                        <a:rPr lang="tr-TR" sz="1400" dirty="0" smtClean="0">
                          <a:solidFill>
                            <a:schemeClr val="tx1"/>
                          </a:solidFill>
                        </a:rPr>
                        <a:t> hücrelerini artırır</a:t>
                      </a:r>
                    </a:p>
                    <a:p>
                      <a:r>
                        <a:rPr lang="tr-TR" sz="1400" dirty="0" err="1" smtClean="0">
                          <a:solidFill>
                            <a:schemeClr val="tx1"/>
                          </a:solidFill>
                        </a:rPr>
                        <a:t>İnflamatuar</a:t>
                      </a:r>
                      <a:r>
                        <a:rPr lang="tr-TR" sz="14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tr-TR" sz="1400" dirty="0" err="1" smtClean="0">
                          <a:solidFill>
                            <a:schemeClr val="tx1"/>
                          </a:solidFill>
                        </a:rPr>
                        <a:t>sitokin</a:t>
                      </a:r>
                      <a:r>
                        <a:rPr lang="tr-TR" sz="1400" dirty="0" smtClean="0">
                          <a:solidFill>
                            <a:schemeClr val="tx1"/>
                          </a:solidFill>
                        </a:rPr>
                        <a:t> seviyelerini azaltır</a:t>
                      </a:r>
                      <a:endParaRPr lang="tr-TR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1400" dirty="0" err="1" smtClean="0">
                          <a:solidFill>
                            <a:schemeClr val="tx1"/>
                          </a:solidFill>
                        </a:rPr>
                        <a:t>Raynaud</a:t>
                      </a:r>
                      <a:r>
                        <a:rPr lang="tr-TR" sz="1400" dirty="0" smtClean="0">
                          <a:solidFill>
                            <a:schemeClr val="tx1"/>
                          </a:solidFill>
                        </a:rPr>
                        <a:t> fenomenini iyileştirir</a:t>
                      </a:r>
                      <a:endParaRPr lang="tr-TR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4045896"/>
                  </a:ext>
                </a:extLst>
              </a:tr>
              <a:tr h="509217">
                <a:tc>
                  <a:txBody>
                    <a:bodyPr/>
                    <a:lstStyle/>
                    <a:p>
                      <a:r>
                        <a:rPr lang="tr-TR" sz="1400" b="1" dirty="0" err="1" smtClean="0">
                          <a:solidFill>
                            <a:schemeClr val="tx1"/>
                          </a:solidFill>
                        </a:rPr>
                        <a:t>Clonidine</a:t>
                      </a:r>
                      <a:endParaRPr lang="tr-TR" sz="1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1400" dirty="0" smtClean="0"/>
                        <a:t>A2 adrenal </a:t>
                      </a:r>
                      <a:r>
                        <a:rPr lang="tr-TR" sz="1400" dirty="0" err="1" smtClean="0"/>
                        <a:t>reseptor</a:t>
                      </a:r>
                      <a:r>
                        <a:rPr lang="tr-TR" sz="1400" baseline="0" dirty="0" smtClean="0"/>
                        <a:t> aktivasyonu</a:t>
                      </a:r>
                      <a:endParaRPr lang="tr-TR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1400" dirty="0" smtClean="0">
                          <a:solidFill>
                            <a:schemeClr val="tx1"/>
                          </a:solidFill>
                        </a:rPr>
                        <a:t>Yemek borusun </a:t>
                      </a:r>
                      <a:r>
                        <a:rPr lang="tr-TR" sz="1400" dirty="0" err="1" smtClean="0">
                          <a:solidFill>
                            <a:schemeClr val="tx1"/>
                          </a:solidFill>
                        </a:rPr>
                        <a:t>motilitesinde</a:t>
                      </a:r>
                      <a:r>
                        <a:rPr lang="tr-TR" sz="1400" dirty="0" smtClean="0">
                          <a:solidFill>
                            <a:schemeClr val="tx1"/>
                          </a:solidFill>
                        </a:rPr>
                        <a:t> artma, alt </a:t>
                      </a:r>
                      <a:r>
                        <a:rPr lang="tr-TR" sz="1400" dirty="0" err="1" smtClean="0">
                          <a:solidFill>
                            <a:schemeClr val="tx1"/>
                          </a:solidFill>
                        </a:rPr>
                        <a:t>özofagus</a:t>
                      </a:r>
                      <a:r>
                        <a:rPr lang="tr-TR" sz="14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tr-TR" sz="1400" dirty="0" err="1" smtClean="0">
                          <a:solidFill>
                            <a:schemeClr val="tx1"/>
                          </a:solidFill>
                        </a:rPr>
                        <a:t>sfinkteri</a:t>
                      </a:r>
                      <a:r>
                        <a:rPr lang="tr-TR" sz="1400" dirty="0" smtClean="0">
                          <a:solidFill>
                            <a:schemeClr val="tx1"/>
                          </a:solidFill>
                        </a:rPr>
                        <a:t> basıncında</a:t>
                      </a:r>
                      <a:r>
                        <a:rPr lang="tr-TR" sz="1400" baseline="0" dirty="0" smtClean="0">
                          <a:solidFill>
                            <a:schemeClr val="tx1"/>
                          </a:solidFill>
                        </a:rPr>
                        <a:t> azalma</a:t>
                      </a:r>
                      <a:endParaRPr lang="tr-TR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2481408"/>
                  </a:ext>
                </a:extLst>
              </a:tr>
              <a:tr h="509217">
                <a:tc>
                  <a:txBody>
                    <a:bodyPr/>
                    <a:lstStyle/>
                    <a:p>
                      <a:r>
                        <a:rPr lang="tr-TR" sz="1400" b="1" dirty="0" err="1" smtClean="0"/>
                        <a:t>Treprostinil</a:t>
                      </a:r>
                      <a:endParaRPr lang="tr-TR" sz="1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1400" dirty="0" err="1" smtClean="0">
                          <a:solidFill>
                            <a:schemeClr val="tx1"/>
                          </a:solidFill>
                        </a:rPr>
                        <a:t>Prostaglandinler</a:t>
                      </a:r>
                      <a:r>
                        <a:rPr lang="tr-TR" sz="1400" dirty="0" smtClean="0">
                          <a:solidFill>
                            <a:schemeClr val="tx1"/>
                          </a:solidFill>
                        </a:rPr>
                        <a:t> kan damarlarını genişletir ve organlara kan akışını artırır.</a:t>
                      </a:r>
                      <a:endParaRPr lang="tr-TR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1400" dirty="0" err="1" smtClean="0">
                          <a:solidFill>
                            <a:schemeClr val="tx1"/>
                          </a:solidFill>
                        </a:rPr>
                        <a:t>Topikal</a:t>
                      </a:r>
                      <a:r>
                        <a:rPr lang="tr-TR" sz="1400" dirty="0" smtClean="0">
                          <a:solidFill>
                            <a:schemeClr val="tx1"/>
                          </a:solidFill>
                        </a:rPr>
                        <a:t> kullanım hastalarda cilt </a:t>
                      </a:r>
                      <a:r>
                        <a:rPr lang="tr-TR" sz="1400" dirty="0" err="1" smtClean="0">
                          <a:solidFill>
                            <a:schemeClr val="tx1"/>
                          </a:solidFill>
                        </a:rPr>
                        <a:t>perfüzyonunu</a:t>
                      </a:r>
                      <a:r>
                        <a:rPr lang="tr-TR" sz="1400" dirty="0" smtClean="0">
                          <a:solidFill>
                            <a:schemeClr val="tx1"/>
                          </a:solidFill>
                        </a:rPr>
                        <a:t> iyileştirir</a:t>
                      </a:r>
                      <a:endParaRPr lang="tr-TR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7411937"/>
                  </a:ext>
                </a:extLst>
              </a:tr>
              <a:tr h="509217">
                <a:tc>
                  <a:txBody>
                    <a:bodyPr/>
                    <a:lstStyle/>
                    <a:p>
                      <a:r>
                        <a:rPr lang="tr-TR" sz="1400" b="1" dirty="0" err="1" smtClean="0"/>
                        <a:t>Fasudil</a:t>
                      </a:r>
                      <a:endParaRPr lang="tr-TR" sz="1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err="1" smtClean="0"/>
                        <a:t>RhoA</a:t>
                      </a:r>
                      <a:r>
                        <a:rPr lang="tr-TR" sz="1400" dirty="0" smtClean="0"/>
                        <a:t> </a:t>
                      </a:r>
                      <a:r>
                        <a:rPr lang="en-US" sz="1400" dirty="0" smtClean="0"/>
                        <a:t>/</a:t>
                      </a:r>
                      <a:r>
                        <a:rPr lang="tr-TR" sz="1400" dirty="0" smtClean="0"/>
                        <a:t> </a:t>
                      </a:r>
                      <a:r>
                        <a:rPr lang="en-US" sz="1400" dirty="0" err="1" smtClean="0"/>
                        <a:t>Rhoa</a:t>
                      </a:r>
                      <a:r>
                        <a:rPr lang="tr-TR" sz="1400" dirty="0" smtClean="0"/>
                        <a:t> *</a:t>
                      </a:r>
                      <a:r>
                        <a:rPr lang="en-US" sz="1400" dirty="0" smtClean="0"/>
                        <a:t> kinase </a:t>
                      </a:r>
                      <a:r>
                        <a:rPr lang="tr-TR" sz="1400" dirty="0" smtClean="0"/>
                        <a:t>yolağı </a:t>
                      </a:r>
                      <a:r>
                        <a:rPr lang="tr-TR" sz="1400" dirty="0" err="1" smtClean="0"/>
                        <a:t>inhibisyonu</a:t>
                      </a:r>
                      <a:endParaRPr lang="tr-TR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1400" dirty="0" smtClean="0">
                          <a:solidFill>
                            <a:schemeClr val="tx1"/>
                          </a:solidFill>
                        </a:rPr>
                        <a:t>Hayvan deneylerinde deri ve akciğer </a:t>
                      </a:r>
                      <a:r>
                        <a:rPr lang="tr-TR" sz="1400" dirty="0" err="1" smtClean="0">
                          <a:solidFill>
                            <a:schemeClr val="tx1"/>
                          </a:solidFill>
                        </a:rPr>
                        <a:t>fibrozunun</a:t>
                      </a:r>
                      <a:r>
                        <a:rPr lang="tr-TR" sz="1400" dirty="0" smtClean="0">
                          <a:solidFill>
                            <a:schemeClr val="tx1"/>
                          </a:solidFill>
                        </a:rPr>
                        <a:t> oluşmasını önler</a:t>
                      </a:r>
                      <a:endParaRPr lang="tr-TR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3318090"/>
                  </a:ext>
                </a:extLst>
              </a:tr>
              <a:tr h="509217">
                <a:tc>
                  <a:txBody>
                    <a:bodyPr/>
                    <a:lstStyle/>
                    <a:p>
                      <a:r>
                        <a:rPr lang="tr-TR" sz="1400" b="1" dirty="0" err="1" smtClean="0"/>
                        <a:t>Nilotinib</a:t>
                      </a:r>
                      <a:r>
                        <a:rPr lang="tr-TR" sz="1400" b="1" dirty="0" smtClean="0"/>
                        <a:t> / </a:t>
                      </a:r>
                      <a:r>
                        <a:rPr lang="tr-TR" sz="1400" b="1" dirty="0" err="1" smtClean="0"/>
                        <a:t>Imatinib</a:t>
                      </a:r>
                      <a:endParaRPr lang="tr-TR" sz="1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1400" dirty="0" err="1" smtClean="0">
                          <a:solidFill>
                            <a:schemeClr val="tx1"/>
                          </a:solidFill>
                        </a:rPr>
                        <a:t>Tirozin</a:t>
                      </a:r>
                      <a:r>
                        <a:rPr lang="tr-TR" sz="14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tr-TR" sz="1400" dirty="0" err="1" smtClean="0">
                          <a:solidFill>
                            <a:schemeClr val="tx1"/>
                          </a:solidFill>
                        </a:rPr>
                        <a:t>kinazını</a:t>
                      </a:r>
                      <a:r>
                        <a:rPr lang="tr-TR" sz="14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tr-TR" sz="1400" dirty="0" err="1" smtClean="0">
                          <a:solidFill>
                            <a:schemeClr val="tx1"/>
                          </a:solidFill>
                        </a:rPr>
                        <a:t>inhibe</a:t>
                      </a:r>
                      <a:r>
                        <a:rPr lang="tr-TR" sz="1400" dirty="0" smtClean="0">
                          <a:solidFill>
                            <a:schemeClr val="tx1"/>
                          </a:solidFill>
                        </a:rPr>
                        <a:t> eder, PDGF** ve                          </a:t>
                      </a:r>
                    </a:p>
                    <a:p>
                      <a:r>
                        <a:rPr lang="tr-TR" sz="1400" dirty="0" smtClean="0">
                          <a:solidFill>
                            <a:schemeClr val="tx1"/>
                          </a:solidFill>
                        </a:rPr>
                        <a:t>c-</a:t>
                      </a:r>
                      <a:r>
                        <a:rPr lang="tr-TR" sz="1400" dirty="0" err="1" smtClean="0">
                          <a:solidFill>
                            <a:schemeClr val="tx1"/>
                          </a:solidFill>
                        </a:rPr>
                        <a:t>Abl</a:t>
                      </a:r>
                      <a:r>
                        <a:rPr lang="tr-TR" sz="1400" dirty="0" smtClean="0">
                          <a:solidFill>
                            <a:schemeClr val="tx1"/>
                          </a:solidFill>
                        </a:rPr>
                        <a:t>***</a:t>
                      </a:r>
                      <a:r>
                        <a:rPr lang="tr-TR" sz="1400" dirty="0" err="1" smtClean="0">
                          <a:solidFill>
                            <a:schemeClr val="tx1"/>
                          </a:solidFill>
                        </a:rPr>
                        <a:t>yi</a:t>
                      </a:r>
                      <a:r>
                        <a:rPr lang="tr-TR" sz="1400" dirty="0" smtClean="0">
                          <a:solidFill>
                            <a:schemeClr val="tx1"/>
                          </a:solidFill>
                        </a:rPr>
                        <a:t> etkiler ve patolojik </a:t>
                      </a:r>
                      <a:r>
                        <a:rPr lang="tr-TR" sz="1400" dirty="0" err="1" smtClean="0">
                          <a:solidFill>
                            <a:schemeClr val="tx1"/>
                          </a:solidFill>
                        </a:rPr>
                        <a:t>fibrozu</a:t>
                      </a:r>
                      <a:r>
                        <a:rPr lang="tr-TR" sz="1400" dirty="0" smtClean="0">
                          <a:solidFill>
                            <a:schemeClr val="tx1"/>
                          </a:solidFill>
                        </a:rPr>
                        <a:t> önler</a:t>
                      </a:r>
                      <a:endParaRPr lang="tr-TR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1400" dirty="0" err="1" smtClean="0">
                          <a:solidFill>
                            <a:schemeClr val="tx1"/>
                          </a:solidFill>
                        </a:rPr>
                        <a:t>Dermal</a:t>
                      </a:r>
                      <a:r>
                        <a:rPr lang="tr-TR" sz="1400" dirty="0" smtClean="0">
                          <a:solidFill>
                            <a:schemeClr val="tx1"/>
                          </a:solidFill>
                        </a:rPr>
                        <a:t> kalınlıkta ve </a:t>
                      </a:r>
                      <a:r>
                        <a:rPr lang="tr-TR" sz="1400" dirty="0" err="1" smtClean="0">
                          <a:solidFill>
                            <a:schemeClr val="tx1"/>
                          </a:solidFill>
                        </a:rPr>
                        <a:t>kollajen</a:t>
                      </a:r>
                      <a:r>
                        <a:rPr lang="tr-TR" sz="1400" dirty="0" smtClean="0">
                          <a:solidFill>
                            <a:schemeClr val="tx1"/>
                          </a:solidFill>
                        </a:rPr>
                        <a:t> birikiminde azalma</a:t>
                      </a:r>
                      <a:endParaRPr lang="tr-TR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6266316"/>
                  </a:ext>
                </a:extLst>
              </a:tr>
              <a:tr h="718894">
                <a:tc>
                  <a:txBody>
                    <a:bodyPr/>
                    <a:lstStyle/>
                    <a:p>
                      <a:r>
                        <a:rPr lang="tr-TR" sz="1400" b="1" dirty="0" smtClean="0"/>
                        <a:t>Torvatinib</a:t>
                      </a:r>
                      <a:endParaRPr lang="tr-TR" sz="1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1400" dirty="0" err="1" smtClean="0">
                          <a:solidFill>
                            <a:schemeClr val="tx1"/>
                          </a:solidFill>
                        </a:rPr>
                        <a:t>Janus</a:t>
                      </a:r>
                      <a:r>
                        <a:rPr lang="tr-TR" sz="14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tr-TR" sz="1400" dirty="0" err="1" smtClean="0">
                          <a:solidFill>
                            <a:schemeClr val="tx1"/>
                          </a:solidFill>
                        </a:rPr>
                        <a:t>kinazını</a:t>
                      </a:r>
                      <a:r>
                        <a:rPr lang="tr-TR" sz="14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tr-TR" sz="1400" dirty="0" err="1" smtClean="0">
                          <a:solidFill>
                            <a:schemeClr val="tx1"/>
                          </a:solidFill>
                        </a:rPr>
                        <a:t>inhibe</a:t>
                      </a:r>
                      <a:r>
                        <a:rPr lang="tr-TR" sz="1400" dirty="0" smtClean="0">
                          <a:solidFill>
                            <a:schemeClr val="tx1"/>
                          </a:solidFill>
                        </a:rPr>
                        <a:t> ederek </a:t>
                      </a:r>
                      <a:r>
                        <a:rPr lang="tr-TR" sz="1400" dirty="0" err="1" smtClean="0">
                          <a:solidFill>
                            <a:schemeClr val="tx1"/>
                          </a:solidFill>
                        </a:rPr>
                        <a:t>proinflamatuar</a:t>
                      </a:r>
                      <a:r>
                        <a:rPr lang="tr-TR" sz="1400" dirty="0" smtClean="0">
                          <a:solidFill>
                            <a:schemeClr val="tx1"/>
                          </a:solidFill>
                        </a:rPr>
                        <a:t> ve </a:t>
                      </a:r>
                      <a:r>
                        <a:rPr lang="tr-TR" sz="1400" dirty="0" err="1" smtClean="0">
                          <a:solidFill>
                            <a:schemeClr val="tx1"/>
                          </a:solidFill>
                        </a:rPr>
                        <a:t>profibrotik</a:t>
                      </a:r>
                      <a:r>
                        <a:rPr lang="tr-TR" sz="1400" dirty="0" smtClean="0">
                          <a:solidFill>
                            <a:schemeClr val="tx1"/>
                          </a:solidFill>
                        </a:rPr>
                        <a:t> belirteçlerin yukarı </a:t>
                      </a:r>
                      <a:r>
                        <a:rPr lang="tr-TR" sz="1400" dirty="0" err="1" smtClean="0">
                          <a:solidFill>
                            <a:schemeClr val="tx1"/>
                          </a:solidFill>
                        </a:rPr>
                        <a:t>upregülasyonunu</a:t>
                      </a:r>
                      <a:r>
                        <a:rPr lang="tr-TR" sz="1400" dirty="0" smtClean="0">
                          <a:solidFill>
                            <a:schemeClr val="tx1"/>
                          </a:solidFill>
                        </a:rPr>
                        <a:t> azaltır </a:t>
                      </a:r>
                      <a:endParaRPr lang="tr-TR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1400" dirty="0" smtClean="0">
                          <a:solidFill>
                            <a:schemeClr val="tx1"/>
                          </a:solidFill>
                        </a:rPr>
                        <a:t>Cilt ve eklem tutulumu olan hastalarda çalışılıyor</a:t>
                      </a:r>
                      <a:endParaRPr lang="tr-TR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1156719"/>
                  </a:ext>
                </a:extLst>
              </a:tr>
              <a:tr h="363448">
                <a:tc>
                  <a:txBody>
                    <a:bodyPr/>
                    <a:lstStyle/>
                    <a:p>
                      <a:r>
                        <a:rPr lang="tr-TR" sz="1400" b="1" dirty="0" err="1" smtClean="0"/>
                        <a:t>Tocritizumab</a:t>
                      </a:r>
                      <a:endParaRPr lang="tr-TR" sz="1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1400" dirty="0" smtClean="0">
                          <a:solidFill>
                            <a:schemeClr val="tx1"/>
                          </a:solidFill>
                        </a:rPr>
                        <a:t>Anti-IL-6d ****reseptör antikoru</a:t>
                      </a:r>
                      <a:endParaRPr lang="tr-TR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1400" dirty="0" err="1" smtClean="0">
                          <a:solidFill>
                            <a:schemeClr val="tx1"/>
                          </a:solidFill>
                        </a:rPr>
                        <a:t>Fibroblastları</a:t>
                      </a:r>
                      <a:r>
                        <a:rPr lang="tr-TR" sz="1400" dirty="0" smtClean="0">
                          <a:solidFill>
                            <a:schemeClr val="tx1"/>
                          </a:solidFill>
                        </a:rPr>
                        <a:t> erken etkileme yeteneği</a:t>
                      </a:r>
                      <a:endParaRPr lang="tr-TR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1578651"/>
                  </a:ext>
                </a:extLst>
              </a:tr>
              <a:tr h="509217">
                <a:tc>
                  <a:txBody>
                    <a:bodyPr/>
                    <a:lstStyle/>
                    <a:p>
                      <a:r>
                        <a:rPr lang="tr-TR" sz="1400" b="1" dirty="0" err="1" smtClean="0"/>
                        <a:t>Belimumab</a:t>
                      </a:r>
                      <a:r>
                        <a:rPr lang="tr-TR" sz="1400" b="1" dirty="0" smtClean="0"/>
                        <a:t> / </a:t>
                      </a:r>
                      <a:r>
                        <a:rPr lang="tr-TR" sz="1400" b="1" dirty="0" err="1" smtClean="0"/>
                        <a:t>Rituximab</a:t>
                      </a:r>
                      <a:endParaRPr lang="tr-TR" sz="1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1400" dirty="0" smtClean="0">
                          <a:solidFill>
                            <a:schemeClr val="tx1"/>
                          </a:solidFill>
                        </a:rPr>
                        <a:t>B lenfosit uyarıcı faktörün spesifik inhibitörü</a:t>
                      </a:r>
                      <a:endParaRPr lang="tr-TR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1400" dirty="0" err="1" smtClean="0">
                          <a:solidFill>
                            <a:schemeClr val="tx1"/>
                          </a:solidFill>
                        </a:rPr>
                        <a:t>Fibrozis</a:t>
                      </a:r>
                      <a:r>
                        <a:rPr lang="tr-TR" sz="1400" dirty="0" smtClean="0">
                          <a:solidFill>
                            <a:schemeClr val="tx1"/>
                          </a:solidFill>
                        </a:rPr>
                        <a:t> ve </a:t>
                      </a:r>
                      <a:r>
                        <a:rPr lang="tr-TR" sz="1400" dirty="0" err="1" smtClean="0">
                          <a:solidFill>
                            <a:schemeClr val="tx1"/>
                          </a:solidFill>
                        </a:rPr>
                        <a:t>mikrosirkülasyonun</a:t>
                      </a:r>
                      <a:r>
                        <a:rPr lang="tr-TR" sz="1400" dirty="0" smtClean="0">
                          <a:solidFill>
                            <a:schemeClr val="tx1"/>
                          </a:solidFill>
                        </a:rPr>
                        <a:t> iyileştirilmesi</a:t>
                      </a:r>
                      <a:endParaRPr lang="tr-TR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8497644"/>
                  </a:ext>
                </a:extLst>
              </a:tr>
              <a:tr h="499089">
                <a:tc>
                  <a:txBody>
                    <a:bodyPr/>
                    <a:lstStyle/>
                    <a:p>
                      <a:r>
                        <a:rPr lang="tr-TR" sz="1400" b="1" dirty="0" err="1" smtClean="0"/>
                        <a:t>Abaproxil</a:t>
                      </a:r>
                      <a:endParaRPr lang="tr-TR" sz="1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1400" dirty="0" smtClean="0">
                          <a:solidFill>
                            <a:schemeClr val="tx1"/>
                          </a:solidFill>
                        </a:rPr>
                        <a:t>T lenfosit aktivasyonunun</a:t>
                      </a:r>
                      <a:r>
                        <a:rPr lang="tr-TR" sz="1400" baseline="0" dirty="0" smtClean="0">
                          <a:solidFill>
                            <a:schemeClr val="tx1"/>
                          </a:solidFill>
                        </a:rPr>
                        <a:t> önlenmesi</a:t>
                      </a:r>
                      <a:endParaRPr lang="tr-TR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1400" dirty="0" smtClean="0">
                          <a:solidFill>
                            <a:schemeClr val="tx1"/>
                          </a:solidFill>
                        </a:rPr>
                        <a:t>Hastaların cilt kalınlığının iyileştirilmesi</a:t>
                      </a:r>
                      <a:endParaRPr lang="tr-TR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922071"/>
                  </a:ext>
                </a:extLst>
              </a:tr>
            </a:tbl>
          </a:graphicData>
        </a:graphic>
      </p:graphicFrame>
      <p:sp>
        <p:nvSpPr>
          <p:cNvPr id="6" name="Dikdörtgen 5"/>
          <p:cNvSpPr/>
          <p:nvPr/>
        </p:nvSpPr>
        <p:spPr>
          <a:xfrm>
            <a:off x="688109" y="6123541"/>
            <a:ext cx="691727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1000" dirty="0" smtClean="0"/>
              <a:t>(**)PDGF (</a:t>
            </a:r>
            <a:r>
              <a:rPr lang="tr-TR" sz="1000" dirty="0" err="1" smtClean="0"/>
              <a:t>Platelet-derived</a:t>
            </a:r>
            <a:r>
              <a:rPr lang="tr-TR" sz="1000" dirty="0" smtClean="0"/>
              <a:t> </a:t>
            </a:r>
            <a:r>
              <a:rPr lang="tr-TR" sz="1000" dirty="0" err="1"/>
              <a:t>growth</a:t>
            </a:r>
            <a:r>
              <a:rPr lang="tr-TR" sz="1000" dirty="0"/>
              <a:t> </a:t>
            </a:r>
            <a:r>
              <a:rPr lang="tr-TR" sz="1000" dirty="0" err="1"/>
              <a:t>factor</a:t>
            </a:r>
            <a:r>
              <a:rPr lang="tr-TR" sz="1000" dirty="0"/>
              <a:t>) Doku onarımında </a:t>
            </a:r>
            <a:r>
              <a:rPr lang="tr-TR" sz="1000" dirty="0" err="1"/>
              <a:t>fibroblastların</a:t>
            </a:r>
            <a:r>
              <a:rPr lang="tr-TR" sz="1000" dirty="0"/>
              <a:t> </a:t>
            </a:r>
            <a:r>
              <a:rPr lang="tr-TR" sz="1000" dirty="0" err="1"/>
              <a:t>kemotaksisini</a:t>
            </a:r>
            <a:r>
              <a:rPr lang="tr-TR" sz="1000" dirty="0"/>
              <a:t> destekler ve patolojik </a:t>
            </a:r>
            <a:r>
              <a:rPr lang="tr-TR" sz="1000" dirty="0" err="1"/>
              <a:t>fibrozis</a:t>
            </a:r>
            <a:r>
              <a:rPr lang="tr-TR" sz="1000" dirty="0"/>
              <a:t> ile ilişkilidir  </a:t>
            </a:r>
          </a:p>
        </p:txBody>
      </p:sp>
      <p:sp>
        <p:nvSpPr>
          <p:cNvPr id="7" name="Dikdörtgen 6"/>
          <p:cNvSpPr/>
          <p:nvPr/>
        </p:nvSpPr>
        <p:spPr>
          <a:xfrm>
            <a:off x="688109" y="6345238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tr-TR" sz="1000" dirty="0" smtClean="0"/>
              <a:t>(***)c-</a:t>
            </a:r>
            <a:r>
              <a:rPr lang="tr-TR" sz="1000" dirty="0" err="1" smtClean="0"/>
              <a:t>Abl</a:t>
            </a:r>
            <a:r>
              <a:rPr lang="tr-TR" sz="1000" dirty="0" smtClean="0"/>
              <a:t> (Hücresel </a:t>
            </a:r>
            <a:r>
              <a:rPr lang="tr-TR" sz="1000" dirty="0" err="1"/>
              <a:t>Abelson</a:t>
            </a:r>
            <a:r>
              <a:rPr lang="tr-TR" sz="1000" dirty="0"/>
              <a:t>), reseptör olmayan bir </a:t>
            </a:r>
            <a:r>
              <a:rPr lang="tr-TR" sz="1000" dirty="0" err="1"/>
              <a:t>tirozin</a:t>
            </a:r>
            <a:r>
              <a:rPr lang="tr-TR" sz="1000" dirty="0"/>
              <a:t> </a:t>
            </a:r>
            <a:r>
              <a:rPr lang="tr-TR" sz="1000" dirty="0" err="1"/>
              <a:t>kinazdır</a:t>
            </a:r>
            <a:endParaRPr lang="tr-TR" sz="1000" dirty="0"/>
          </a:p>
        </p:txBody>
      </p:sp>
      <p:sp>
        <p:nvSpPr>
          <p:cNvPr id="8" name="Dikdörtgen 7"/>
          <p:cNvSpPr/>
          <p:nvPr/>
        </p:nvSpPr>
        <p:spPr>
          <a:xfrm>
            <a:off x="700224" y="5901844"/>
            <a:ext cx="705082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1000" dirty="0" smtClean="0"/>
              <a:t>(*)</a:t>
            </a:r>
            <a:r>
              <a:rPr lang="tr-TR" sz="1000" dirty="0" err="1" smtClean="0"/>
              <a:t>RhoA</a:t>
            </a:r>
            <a:r>
              <a:rPr lang="tr-TR" sz="1000" dirty="0" smtClean="0"/>
              <a:t>/</a:t>
            </a:r>
            <a:r>
              <a:rPr lang="tr-TR" sz="1000" dirty="0" err="1" smtClean="0"/>
              <a:t>Rho</a:t>
            </a:r>
            <a:r>
              <a:rPr lang="tr-TR" sz="1000" dirty="0" smtClean="0"/>
              <a:t> </a:t>
            </a:r>
            <a:r>
              <a:rPr lang="tr-TR" sz="1000" dirty="0" err="1"/>
              <a:t>kinaz</a:t>
            </a:r>
            <a:r>
              <a:rPr lang="tr-TR" sz="1000" dirty="0"/>
              <a:t> yolu, birçok hücre fonksiyonunda önemli bir yoldur ve </a:t>
            </a:r>
            <a:r>
              <a:rPr lang="tr-TR" sz="1000" dirty="0" err="1"/>
              <a:t>oksidatif</a:t>
            </a:r>
            <a:r>
              <a:rPr lang="tr-TR" sz="1000" dirty="0"/>
              <a:t> stres ve </a:t>
            </a:r>
            <a:r>
              <a:rPr lang="tr-TR" sz="1000" dirty="0" err="1"/>
              <a:t>vasküler</a:t>
            </a:r>
            <a:r>
              <a:rPr lang="tr-TR" sz="1000" dirty="0"/>
              <a:t> hasarla ilişkilidir.</a:t>
            </a:r>
          </a:p>
        </p:txBody>
      </p:sp>
      <p:sp>
        <p:nvSpPr>
          <p:cNvPr id="9" name="Dikdörtgen 8"/>
          <p:cNvSpPr/>
          <p:nvPr/>
        </p:nvSpPr>
        <p:spPr>
          <a:xfrm>
            <a:off x="688109" y="6578918"/>
            <a:ext cx="685569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1000" dirty="0" smtClean="0"/>
              <a:t>(****)IL-6 </a:t>
            </a:r>
            <a:r>
              <a:rPr lang="tr-TR" sz="1000" dirty="0"/>
              <a:t>(</a:t>
            </a:r>
            <a:r>
              <a:rPr lang="tr-TR" sz="1000" dirty="0" err="1"/>
              <a:t>interlökin</a:t>
            </a:r>
            <a:r>
              <a:rPr lang="tr-TR" sz="1000" dirty="0"/>
              <a:t> 6), hem </a:t>
            </a:r>
            <a:r>
              <a:rPr lang="tr-TR" sz="1000" dirty="0" err="1"/>
              <a:t>proinflamatuar</a:t>
            </a:r>
            <a:r>
              <a:rPr lang="tr-TR" sz="1000" dirty="0"/>
              <a:t> hem de </a:t>
            </a:r>
            <a:r>
              <a:rPr lang="tr-TR" sz="1000" dirty="0" err="1"/>
              <a:t>antiinflamatuar</a:t>
            </a:r>
            <a:r>
              <a:rPr lang="tr-TR" sz="1000" dirty="0"/>
              <a:t> </a:t>
            </a:r>
            <a:r>
              <a:rPr lang="tr-TR" sz="1000" dirty="0" err="1"/>
              <a:t>sitokin</a:t>
            </a:r>
            <a:r>
              <a:rPr lang="tr-TR" sz="1000" dirty="0"/>
              <a:t> olarak etki eden bir </a:t>
            </a:r>
            <a:r>
              <a:rPr lang="tr-TR" sz="1000" dirty="0" err="1"/>
              <a:t>interlökindir</a:t>
            </a:r>
            <a:endParaRPr lang="tr-TR" sz="1000" dirty="0"/>
          </a:p>
        </p:txBody>
      </p:sp>
      <p:sp>
        <p:nvSpPr>
          <p:cNvPr id="10" name="Metin kutusu 9"/>
          <p:cNvSpPr txBox="1"/>
          <p:nvPr/>
        </p:nvSpPr>
        <p:spPr>
          <a:xfrm>
            <a:off x="759694" y="131234"/>
            <a:ext cx="78139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 smtClean="0"/>
              <a:t>Sistemik skleroza bağlı </a:t>
            </a:r>
            <a:r>
              <a:rPr lang="tr-TR" dirty="0" err="1" smtClean="0"/>
              <a:t>disfajide</a:t>
            </a:r>
            <a:r>
              <a:rPr lang="tr-TR" dirty="0" smtClean="0"/>
              <a:t> potansiyel  </a:t>
            </a:r>
            <a:r>
              <a:rPr lang="tr-TR" dirty="0" err="1" smtClean="0"/>
              <a:t>terapötik</a:t>
            </a:r>
            <a:r>
              <a:rPr lang="tr-TR" dirty="0" smtClean="0"/>
              <a:t> ajanlar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670086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331202" y="548338"/>
            <a:ext cx="8229600" cy="528926"/>
          </a:xfrm>
        </p:spPr>
        <p:txBody>
          <a:bodyPr>
            <a:normAutofit/>
          </a:bodyPr>
          <a:lstStyle/>
          <a:p>
            <a:r>
              <a:rPr lang="tr-TR" sz="2800" dirty="0" smtClean="0"/>
              <a:t>Güncel durum ve beklentiler (1)</a:t>
            </a:r>
            <a:endParaRPr lang="tr-TR" sz="2800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22032" y="1902211"/>
            <a:ext cx="8580580" cy="5328805"/>
          </a:xfrm>
        </p:spPr>
        <p:txBody>
          <a:bodyPr>
            <a:normAutofit/>
          </a:bodyPr>
          <a:lstStyle/>
          <a:p>
            <a:r>
              <a:rPr lang="tr-TR" sz="2000" dirty="0" err="1"/>
              <a:t>Esophagus</a:t>
            </a:r>
            <a:r>
              <a:rPr lang="tr-TR" sz="2000" dirty="0"/>
              <a:t> tutulumu sistemik sklerozda en sık görülen GİS </a:t>
            </a:r>
            <a:r>
              <a:rPr lang="tr-TR" sz="2000" dirty="0" smtClean="0"/>
              <a:t>komplikasyonudur</a:t>
            </a:r>
            <a:r>
              <a:rPr lang="tr-TR" sz="2000" dirty="0"/>
              <a:t> </a:t>
            </a:r>
            <a:r>
              <a:rPr lang="tr-TR" sz="2000" dirty="0" smtClean="0"/>
              <a:t>ve  </a:t>
            </a:r>
            <a:r>
              <a:rPr lang="tr-TR" sz="2000" dirty="0" err="1" smtClean="0"/>
              <a:t>özofagus</a:t>
            </a:r>
            <a:r>
              <a:rPr lang="tr-TR" sz="2000" dirty="0" smtClean="0"/>
              <a:t> </a:t>
            </a:r>
            <a:r>
              <a:rPr lang="tr-TR" sz="2000" dirty="0" err="1"/>
              <a:t>motilite</a:t>
            </a:r>
            <a:r>
              <a:rPr lang="tr-TR" sz="2000" dirty="0"/>
              <a:t> </a:t>
            </a:r>
            <a:r>
              <a:rPr lang="tr-TR" sz="2000" dirty="0" smtClean="0"/>
              <a:t>bozukluğu </a:t>
            </a:r>
            <a:r>
              <a:rPr lang="tr-TR" sz="2000" dirty="0"/>
              <a:t>henüz tam olarak </a:t>
            </a:r>
            <a:r>
              <a:rPr lang="tr-TR" sz="2000" dirty="0" smtClean="0"/>
              <a:t>tanımlanamamış </a:t>
            </a:r>
            <a:r>
              <a:rPr lang="tr-TR" sz="2000" dirty="0"/>
              <a:t>bir </a:t>
            </a:r>
            <a:r>
              <a:rPr lang="tr-TR" sz="2000" dirty="0" err="1" smtClean="0"/>
              <a:t>nöromüsküler</a:t>
            </a:r>
            <a:r>
              <a:rPr lang="tr-TR" sz="2000" dirty="0" smtClean="0"/>
              <a:t> dejenerasyona bağlıdır. Günümüzde </a:t>
            </a:r>
            <a:r>
              <a:rPr lang="tr-TR" sz="2000" dirty="0" err="1"/>
              <a:t>patogenez</a:t>
            </a:r>
            <a:r>
              <a:rPr lang="tr-TR" sz="2000" dirty="0"/>
              <a:t> üç yola odaklanmaktadır: </a:t>
            </a:r>
            <a:r>
              <a:rPr lang="tr-TR" sz="2000" dirty="0" smtClean="0"/>
              <a:t>                         </a:t>
            </a:r>
          </a:p>
          <a:p>
            <a:pPr marL="0" indent="0">
              <a:buNone/>
            </a:pPr>
            <a:r>
              <a:rPr lang="tr-TR" sz="2000" dirty="0"/>
              <a:t> </a:t>
            </a:r>
            <a:r>
              <a:rPr lang="tr-TR" sz="2000" dirty="0" smtClean="0"/>
              <a:t>              </a:t>
            </a:r>
            <a:r>
              <a:rPr lang="tr-TR" sz="2000" b="1" dirty="0" err="1" smtClean="0">
                <a:solidFill>
                  <a:srgbClr val="FF0000"/>
                </a:solidFill>
              </a:rPr>
              <a:t>Vasküler</a:t>
            </a:r>
            <a:r>
              <a:rPr lang="tr-TR" sz="2000" b="1" dirty="0" smtClean="0">
                <a:solidFill>
                  <a:srgbClr val="FF0000"/>
                </a:solidFill>
              </a:rPr>
              <a:t> hasar  </a:t>
            </a:r>
            <a:r>
              <a:rPr lang="tr-TR" sz="2000" b="1" dirty="0" smtClean="0"/>
              <a:t>-  </a:t>
            </a:r>
            <a:r>
              <a:rPr lang="tr-TR" sz="2000" b="1" dirty="0" err="1" smtClean="0">
                <a:solidFill>
                  <a:srgbClr val="00B050"/>
                </a:solidFill>
              </a:rPr>
              <a:t>İnflamasyon</a:t>
            </a:r>
            <a:r>
              <a:rPr lang="tr-TR" sz="2000" b="1" dirty="0" smtClean="0">
                <a:solidFill>
                  <a:srgbClr val="00B050"/>
                </a:solidFill>
              </a:rPr>
              <a:t> </a:t>
            </a:r>
            <a:r>
              <a:rPr lang="tr-TR" sz="2000" b="1" dirty="0" smtClean="0"/>
              <a:t> -  </a:t>
            </a:r>
            <a:r>
              <a:rPr lang="tr-TR" sz="20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Kollajen</a:t>
            </a:r>
            <a:r>
              <a:rPr lang="tr-TR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birikimi</a:t>
            </a:r>
            <a:endParaRPr lang="tr-TR" sz="2000" b="1" dirty="0" smtClean="0"/>
          </a:p>
          <a:p>
            <a:pPr marL="0" indent="0">
              <a:buNone/>
            </a:pPr>
            <a:endParaRPr lang="tr-TR" sz="2000" b="1" dirty="0" smtClean="0"/>
          </a:p>
          <a:p>
            <a:r>
              <a:rPr lang="tr-TR" sz="2000" dirty="0"/>
              <a:t>Mevcut kılavuzlar, bu tür hastalar için </a:t>
            </a:r>
            <a:r>
              <a:rPr lang="tr-TR" sz="2000" dirty="0" smtClean="0"/>
              <a:t>girişimsel işlemlerin </a:t>
            </a:r>
            <a:r>
              <a:rPr lang="tr-TR" sz="2000" dirty="0"/>
              <a:t>zamanlaması konusunda henüz net önerilerde </a:t>
            </a:r>
            <a:r>
              <a:rPr lang="tr-TR" sz="2000" dirty="0" smtClean="0"/>
              <a:t>bulunmamaktadır.</a:t>
            </a:r>
          </a:p>
          <a:p>
            <a:endParaRPr lang="tr-TR" sz="2000" dirty="0" smtClean="0"/>
          </a:p>
          <a:p>
            <a:r>
              <a:rPr lang="tr-TR" sz="2000" dirty="0" smtClean="0"/>
              <a:t>Spesifik </a:t>
            </a:r>
            <a:r>
              <a:rPr lang="tr-TR" sz="2000" dirty="0"/>
              <a:t>klinik özellikler olmadığından ve </a:t>
            </a:r>
            <a:r>
              <a:rPr lang="tr-TR" sz="2000" dirty="0" smtClean="0"/>
              <a:t>erken teşhis </a:t>
            </a:r>
            <a:r>
              <a:rPr lang="tr-TR" sz="2000" dirty="0"/>
              <a:t>ve </a:t>
            </a:r>
            <a:r>
              <a:rPr lang="tr-TR" sz="2000" dirty="0" smtClean="0"/>
              <a:t>tedavi </a:t>
            </a:r>
            <a:r>
              <a:rPr lang="tr-TR" sz="2000" dirty="0" err="1" smtClean="0"/>
              <a:t>prognozla</a:t>
            </a:r>
            <a:r>
              <a:rPr lang="tr-TR" sz="2000" dirty="0" smtClean="0"/>
              <a:t> yakın ilişki gösterdiğinden tanı </a:t>
            </a:r>
            <a:r>
              <a:rPr lang="tr-TR" sz="2000" dirty="0"/>
              <a:t>konulduğunda </a:t>
            </a:r>
            <a:r>
              <a:rPr lang="tr-TR" sz="2000" dirty="0" err="1" smtClean="0"/>
              <a:t>özofagus</a:t>
            </a:r>
            <a:r>
              <a:rPr lang="tr-TR" sz="2000" dirty="0" smtClean="0"/>
              <a:t> HRM yapılması uygun bir yaklaşım olacaktır.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29</a:t>
            </a:fld>
            <a:endParaRPr lang="en-US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629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258" y="6233530"/>
            <a:ext cx="591888" cy="595609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37501" y="59507"/>
            <a:ext cx="1806499" cy="135387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65605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505766" y="357902"/>
            <a:ext cx="8229600" cy="1143000"/>
          </a:xfrm>
        </p:spPr>
        <p:txBody>
          <a:bodyPr>
            <a:normAutofit/>
          </a:bodyPr>
          <a:lstStyle/>
          <a:p>
            <a:r>
              <a:rPr lang="tr-TR" sz="3200" dirty="0" err="1" smtClean="0"/>
              <a:t>Otoimmun</a:t>
            </a:r>
            <a:r>
              <a:rPr lang="tr-TR" sz="3200" dirty="0" smtClean="0"/>
              <a:t> </a:t>
            </a:r>
            <a:r>
              <a:rPr lang="tr-TR" sz="3200" dirty="0" err="1" smtClean="0"/>
              <a:t>disfaji</a:t>
            </a:r>
            <a:endParaRPr lang="tr-TR" sz="3200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627146" y="2493464"/>
            <a:ext cx="8229600" cy="17433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r-TR" sz="2400" dirty="0"/>
              <a:t>"</a:t>
            </a:r>
            <a:r>
              <a:rPr lang="tr-TR" sz="2400" dirty="0" err="1"/>
              <a:t>Otoimmün</a:t>
            </a:r>
            <a:r>
              <a:rPr lang="tr-TR" sz="2400" dirty="0"/>
              <a:t> </a:t>
            </a:r>
            <a:r>
              <a:rPr lang="tr-TR" sz="2400" dirty="0" err="1"/>
              <a:t>disfaji</a:t>
            </a:r>
            <a:r>
              <a:rPr lang="tr-TR" sz="2400" dirty="0"/>
              <a:t>" terimi, yutma ile ilgili kasları veya bu kasları </a:t>
            </a:r>
            <a:r>
              <a:rPr lang="tr-TR" sz="2400" dirty="0" err="1"/>
              <a:t>innerve</a:t>
            </a:r>
            <a:r>
              <a:rPr lang="tr-TR" sz="2400" dirty="0"/>
              <a:t> eden sinirleri, </a:t>
            </a:r>
            <a:r>
              <a:rPr lang="tr-TR" sz="2400" dirty="0" err="1" smtClean="0"/>
              <a:t>ganglionları</a:t>
            </a:r>
            <a:r>
              <a:rPr lang="tr-TR" sz="2400" dirty="0" smtClean="0"/>
              <a:t>, </a:t>
            </a:r>
            <a:r>
              <a:rPr lang="tr-TR" sz="2400" dirty="0"/>
              <a:t>beyin sapını veya korteksi etkileyen </a:t>
            </a:r>
            <a:r>
              <a:rPr lang="tr-TR" sz="2400" dirty="0" err="1"/>
              <a:t>otoimmün</a:t>
            </a:r>
            <a:r>
              <a:rPr lang="tr-TR" sz="2400" dirty="0"/>
              <a:t> hücre aracılı veya </a:t>
            </a:r>
            <a:r>
              <a:rPr lang="tr-TR" sz="2400" dirty="0" err="1"/>
              <a:t>humoral</a:t>
            </a:r>
            <a:r>
              <a:rPr lang="tr-TR" sz="2400" dirty="0"/>
              <a:t> immünolojik süreçlerin tetiklediği </a:t>
            </a:r>
            <a:r>
              <a:rPr lang="tr-TR" sz="2400" dirty="0" smtClean="0"/>
              <a:t>yutma güçlüğünü </a:t>
            </a:r>
            <a:r>
              <a:rPr lang="tr-TR" sz="2400" dirty="0"/>
              <a:t>ifade eder</a:t>
            </a:r>
            <a:r>
              <a:rPr lang="tr-TR" sz="2800" dirty="0" smtClean="0"/>
              <a:t>.</a:t>
            </a: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629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258" y="6233530"/>
            <a:ext cx="591888" cy="595609"/>
          </a:xfrm>
          <a:prstGeom prst="rect">
            <a:avLst/>
          </a:prstGeom>
        </p:spPr>
      </p:pic>
      <p:sp>
        <p:nvSpPr>
          <p:cNvPr id="6" name="Dikdörtgen 5"/>
          <p:cNvSpPr/>
          <p:nvPr/>
        </p:nvSpPr>
        <p:spPr>
          <a:xfrm>
            <a:off x="6184005" y="6541156"/>
            <a:ext cx="2867631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tr-TR" sz="1100" dirty="0" err="1"/>
              <a:t>Shaik</a:t>
            </a:r>
            <a:r>
              <a:rPr lang="tr-TR" sz="1100" dirty="0"/>
              <a:t> </a:t>
            </a:r>
            <a:r>
              <a:rPr lang="tr-TR" sz="1100" dirty="0" err="1" smtClean="0"/>
              <a:t>M,Cureus</a:t>
            </a:r>
            <a:r>
              <a:rPr lang="tr-TR" sz="1100" dirty="0" smtClean="0"/>
              <a:t> 2023 </a:t>
            </a:r>
            <a:endParaRPr lang="tr-TR" sz="1100" dirty="0"/>
          </a:p>
        </p:txBody>
      </p:sp>
      <p:sp>
        <p:nvSpPr>
          <p:cNvPr id="7" name="Dikdörtgen 6"/>
          <p:cNvSpPr/>
          <p:nvPr/>
        </p:nvSpPr>
        <p:spPr>
          <a:xfrm>
            <a:off x="6095999" y="6340772"/>
            <a:ext cx="296025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tr-TR" sz="1100" dirty="0"/>
              <a:t>Ebert </a:t>
            </a:r>
            <a:r>
              <a:rPr lang="tr-TR" sz="1100" dirty="0" smtClean="0"/>
              <a:t>EC. J </a:t>
            </a:r>
            <a:r>
              <a:rPr lang="tr-TR" sz="1100" dirty="0" err="1"/>
              <a:t>Clin</a:t>
            </a:r>
            <a:r>
              <a:rPr lang="tr-TR" sz="1100" dirty="0"/>
              <a:t> </a:t>
            </a:r>
            <a:r>
              <a:rPr lang="tr-TR" sz="1100" dirty="0" err="1"/>
              <a:t>Gastroenterol</a:t>
            </a:r>
            <a:r>
              <a:rPr lang="tr-TR" sz="1100" dirty="0"/>
              <a:t>. 2012,</a:t>
            </a:r>
          </a:p>
        </p:txBody>
      </p:sp>
      <p:sp>
        <p:nvSpPr>
          <p:cNvPr id="8" name="Slayt Numarası Yer Tutucusu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602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331202" y="502877"/>
            <a:ext cx="8229600" cy="528926"/>
          </a:xfrm>
        </p:spPr>
        <p:txBody>
          <a:bodyPr>
            <a:normAutofit/>
          </a:bodyPr>
          <a:lstStyle/>
          <a:p>
            <a:r>
              <a:rPr lang="tr-TR" sz="2800" dirty="0" smtClean="0"/>
              <a:t>Güncel durum ve beklentiler (2)</a:t>
            </a:r>
            <a:endParaRPr lang="tr-TR" sz="2800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281710" y="2090525"/>
            <a:ext cx="8580580" cy="4421766"/>
          </a:xfrm>
        </p:spPr>
        <p:txBody>
          <a:bodyPr>
            <a:normAutofit/>
          </a:bodyPr>
          <a:lstStyle/>
          <a:p>
            <a:endParaRPr lang="tr-TR" sz="2000" dirty="0" smtClean="0"/>
          </a:p>
          <a:p>
            <a:r>
              <a:rPr lang="tr-TR" sz="2000" dirty="0"/>
              <a:t>PPI ve </a:t>
            </a:r>
            <a:r>
              <a:rPr lang="tr-TR" sz="2000" dirty="0" err="1"/>
              <a:t>prokinetik</a:t>
            </a:r>
            <a:r>
              <a:rPr lang="tr-TR" sz="2000" dirty="0"/>
              <a:t> </a:t>
            </a:r>
            <a:r>
              <a:rPr lang="tr-TR" sz="2000" dirty="0" smtClean="0"/>
              <a:t>kullanımı </a:t>
            </a:r>
            <a:r>
              <a:rPr lang="tr-TR" sz="2000" dirty="0" err="1"/>
              <a:t>semptomatik</a:t>
            </a:r>
            <a:r>
              <a:rPr lang="tr-TR" sz="2000" dirty="0"/>
              <a:t> düzelme </a:t>
            </a:r>
            <a:r>
              <a:rPr lang="tr-TR" sz="2000" dirty="0" smtClean="0"/>
              <a:t>sağlasa da  </a:t>
            </a:r>
            <a:r>
              <a:rPr lang="tr-TR" sz="2000" dirty="0" err="1"/>
              <a:t>özofagus</a:t>
            </a:r>
            <a:r>
              <a:rPr lang="tr-TR" sz="2000" dirty="0"/>
              <a:t> hastalığının ilerlemesini engellemez. </a:t>
            </a:r>
            <a:r>
              <a:rPr lang="tr-TR" sz="2000" dirty="0" smtClean="0"/>
              <a:t> </a:t>
            </a:r>
            <a:r>
              <a:rPr lang="tr-TR" sz="2000" dirty="0" err="1" smtClean="0"/>
              <a:t>Vasküler</a:t>
            </a:r>
            <a:r>
              <a:rPr lang="tr-TR" sz="2000" dirty="0" smtClean="0"/>
              <a:t> ve </a:t>
            </a:r>
            <a:r>
              <a:rPr lang="tr-TR" sz="2000" dirty="0" err="1" smtClean="0"/>
              <a:t>nöral</a:t>
            </a:r>
            <a:r>
              <a:rPr lang="tr-TR" sz="2000" dirty="0" smtClean="0"/>
              <a:t> </a:t>
            </a:r>
            <a:r>
              <a:rPr lang="tr-TR" sz="2000" dirty="0"/>
              <a:t>hasarı ve </a:t>
            </a:r>
            <a:r>
              <a:rPr lang="tr-TR" sz="2000" dirty="0" err="1"/>
              <a:t>inflamasyonu</a:t>
            </a:r>
            <a:r>
              <a:rPr lang="tr-TR" sz="2000" dirty="0"/>
              <a:t> </a:t>
            </a:r>
            <a:r>
              <a:rPr lang="tr-TR" sz="2000" dirty="0" smtClean="0"/>
              <a:t>önlemeye yönelik tedaviler </a:t>
            </a:r>
            <a:r>
              <a:rPr lang="tr-TR" sz="2000" dirty="0"/>
              <a:t>hastalığın gelişimini önleyebilir veya geciktirebilir.</a:t>
            </a:r>
          </a:p>
          <a:p>
            <a:endParaRPr lang="tr-TR" sz="2000" dirty="0" smtClean="0"/>
          </a:p>
          <a:p>
            <a:endParaRPr lang="tr-TR" sz="2000" dirty="0" smtClean="0"/>
          </a:p>
          <a:p>
            <a:r>
              <a:rPr lang="tr-TR" sz="2000" dirty="0" smtClean="0"/>
              <a:t>Mevcut </a:t>
            </a:r>
            <a:r>
              <a:rPr lang="tr-TR" sz="2000" dirty="0"/>
              <a:t>çalışmaların çoğu, B</a:t>
            </a:r>
            <a:r>
              <a:rPr lang="tr-TR" sz="2000" dirty="0" smtClean="0"/>
              <a:t>atı </a:t>
            </a:r>
            <a:r>
              <a:rPr lang="tr-TR" sz="2000" dirty="0"/>
              <a:t>Avrupa ve Kuzey Amerika popülasyonlarındaki </a:t>
            </a:r>
            <a:r>
              <a:rPr lang="tr-TR" sz="2000" dirty="0" smtClean="0"/>
              <a:t>olguların verilerine dayanmaktadır. Doğu Avrupa ve Asya popülasyonlarında yapılan araştırmalar yetersizdir ve artırılması gerekir. 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30</a:t>
            </a:fld>
            <a:endParaRPr lang="en-US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629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258" y="6233530"/>
            <a:ext cx="591888" cy="595609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43604" y="61543"/>
            <a:ext cx="1800395" cy="134929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3598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31</a:t>
            </a:fld>
            <a:endParaRPr lang="en-US"/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061" y="316099"/>
            <a:ext cx="8821028" cy="406664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629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258" y="6233530"/>
            <a:ext cx="591888" cy="595609"/>
          </a:xfrm>
          <a:prstGeom prst="rect">
            <a:avLst/>
          </a:prstGeom>
        </p:spPr>
      </p:pic>
      <p:sp>
        <p:nvSpPr>
          <p:cNvPr id="5" name="Metin kutusu 4"/>
          <p:cNvSpPr txBox="1"/>
          <p:nvPr/>
        </p:nvSpPr>
        <p:spPr>
          <a:xfrm>
            <a:off x="1081415" y="5063040"/>
            <a:ext cx="65385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dirty="0" err="1" smtClean="0">
                <a:latin typeface="Algerian" panose="04020705040A02060702" pitchFamily="82" charset="0"/>
              </a:rPr>
              <a:t>davetlerİ</a:t>
            </a:r>
            <a:r>
              <a:rPr lang="tr-TR" sz="2000" dirty="0" smtClean="0">
                <a:latin typeface="Algerian" panose="04020705040A02060702" pitchFamily="82" charset="0"/>
              </a:rPr>
              <a:t> </a:t>
            </a:r>
            <a:r>
              <a:rPr lang="tr-TR" sz="2000" dirty="0" err="1" smtClean="0">
                <a:latin typeface="Algerian" panose="04020705040A02060702" pitchFamily="82" charset="0"/>
              </a:rPr>
              <a:t>nedenİyle</a:t>
            </a:r>
            <a:r>
              <a:rPr lang="tr-TR" sz="2000" dirty="0" smtClean="0">
                <a:latin typeface="Algerian" panose="04020705040A02060702" pitchFamily="82" charset="0"/>
              </a:rPr>
              <a:t>  sempozyum düzenleme kuruluna  </a:t>
            </a:r>
            <a:r>
              <a:rPr lang="tr-TR" sz="2000" dirty="0" smtClean="0">
                <a:latin typeface="Algerian" panose="04020705040A02060702" pitchFamily="82" charset="0"/>
              </a:rPr>
              <a:t>çok </a:t>
            </a:r>
            <a:r>
              <a:rPr lang="tr-TR" sz="2000" dirty="0" err="1" smtClean="0">
                <a:latin typeface="Algerian" panose="04020705040A02060702" pitchFamily="82" charset="0"/>
              </a:rPr>
              <a:t>teŞekkürler</a:t>
            </a:r>
            <a:r>
              <a:rPr lang="tr-TR" sz="2000" dirty="0" smtClean="0">
                <a:latin typeface="Algerian" panose="04020705040A02060702" pitchFamily="82" charset="0"/>
              </a:rPr>
              <a:t>..</a:t>
            </a:r>
            <a:endParaRPr lang="tr-TR" sz="2000" dirty="0">
              <a:latin typeface="Algerian" panose="04020705040A02060702" pitchFamily="82" charset="0"/>
            </a:endParaRPr>
          </a:p>
        </p:txBody>
      </p:sp>
      <p:pic>
        <p:nvPicPr>
          <p:cNvPr id="1026" name="Picture 2" descr="2.821.500+ çiçek Demeti Stok Fotoğrafları, Resimler ve Royalty-Free  Görseller - iStock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04" b="94935" l="9804" r="93791"/>
                    </a14:imgEffect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41195">
            <a:off x="7013573" y="4727064"/>
            <a:ext cx="1495059" cy="1495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6059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4</a:t>
            </a:fld>
            <a:endParaRPr lang="en-US"/>
          </a:p>
        </p:txBody>
      </p:sp>
      <p:sp>
        <p:nvSpPr>
          <p:cNvPr id="3" name="İçerik Yer Tutucusu 2"/>
          <p:cNvSpPr txBox="1">
            <a:spLocks/>
          </p:cNvSpPr>
          <p:nvPr/>
        </p:nvSpPr>
        <p:spPr>
          <a:xfrm>
            <a:off x="984287" y="1314214"/>
            <a:ext cx="7916871" cy="5049948"/>
          </a:xfrm>
          <a:prstGeom prst="rect">
            <a:avLst/>
          </a:prstGeom>
          <a:solidFill>
            <a:srgbClr val="F7F7F7"/>
          </a:solidFill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2400" dirty="0" smtClean="0"/>
              <a:t>İdyopatik </a:t>
            </a:r>
            <a:r>
              <a:rPr lang="tr-TR" sz="2400" dirty="0" err="1" smtClean="0"/>
              <a:t>inflamatuar</a:t>
            </a:r>
            <a:r>
              <a:rPr lang="tr-TR" sz="2400" dirty="0" smtClean="0"/>
              <a:t> </a:t>
            </a:r>
            <a:r>
              <a:rPr lang="tr-TR" sz="2400" dirty="0" err="1" smtClean="0"/>
              <a:t>myozit</a:t>
            </a:r>
            <a:r>
              <a:rPr lang="tr-TR" sz="2400" dirty="0" smtClean="0"/>
              <a:t> (IIM) </a:t>
            </a:r>
            <a:r>
              <a:rPr lang="tr-TR" sz="1900" dirty="0" smtClean="0"/>
              <a:t>(%36-82)</a:t>
            </a:r>
          </a:p>
          <a:p>
            <a:pPr marL="0" indent="0">
              <a:buFont typeface="Arial"/>
              <a:buNone/>
            </a:pPr>
            <a:r>
              <a:rPr lang="tr-TR" sz="2800" dirty="0" smtClean="0"/>
              <a:t>    - </a:t>
            </a:r>
            <a:r>
              <a:rPr lang="tr-TR" sz="2000" dirty="0" err="1" smtClean="0"/>
              <a:t>İnklüzyon</a:t>
            </a:r>
            <a:r>
              <a:rPr lang="tr-TR" sz="2000" dirty="0" smtClean="0"/>
              <a:t> cisimciği </a:t>
            </a:r>
            <a:r>
              <a:rPr lang="tr-TR" sz="2000" dirty="0" err="1" smtClean="0"/>
              <a:t>miyoziti</a:t>
            </a:r>
            <a:r>
              <a:rPr lang="tr-TR" sz="2000" dirty="0" smtClean="0"/>
              <a:t> (IBM) </a:t>
            </a:r>
          </a:p>
          <a:p>
            <a:pPr marL="0" indent="0">
              <a:buFont typeface="Arial"/>
              <a:buNone/>
            </a:pPr>
            <a:r>
              <a:rPr lang="tr-TR" sz="2000" dirty="0" smtClean="0"/>
              <a:t>      - </a:t>
            </a:r>
            <a:r>
              <a:rPr lang="tr-TR" sz="2000" dirty="0" err="1" smtClean="0"/>
              <a:t>Dermatomiyozit</a:t>
            </a:r>
            <a:r>
              <a:rPr lang="tr-TR" sz="2000" dirty="0" smtClean="0"/>
              <a:t>  (DM) (%31-43)</a:t>
            </a:r>
          </a:p>
          <a:p>
            <a:pPr marL="0" indent="0">
              <a:buFont typeface="Arial"/>
              <a:buNone/>
            </a:pPr>
            <a:r>
              <a:rPr lang="tr-TR" sz="2000" dirty="0" smtClean="0"/>
              <a:t>      - </a:t>
            </a:r>
            <a:r>
              <a:rPr lang="tr-TR" sz="2000" dirty="0" err="1" smtClean="0"/>
              <a:t>İmmün</a:t>
            </a:r>
            <a:r>
              <a:rPr lang="tr-TR" sz="2000" dirty="0" smtClean="0"/>
              <a:t> aracılı </a:t>
            </a:r>
            <a:r>
              <a:rPr lang="tr-TR" sz="2000" dirty="0" err="1" smtClean="0"/>
              <a:t>nekrotizan</a:t>
            </a:r>
            <a:r>
              <a:rPr lang="tr-TR" sz="2000" dirty="0" smtClean="0"/>
              <a:t> </a:t>
            </a:r>
            <a:r>
              <a:rPr lang="tr-TR" sz="2000" dirty="0" err="1" smtClean="0"/>
              <a:t>miyopati</a:t>
            </a:r>
            <a:r>
              <a:rPr lang="tr-TR" sz="2000" dirty="0" smtClean="0"/>
              <a:t> (IMNM) </a:t>
            </a:r>
          </a:p>
          <a:p>
            <a:pPr marL="0" indent="0">
              <a:buFont typeface="Arial"/>
              <a:buNone/>
            </a:pPr>
            <a:r>
              <a:rPr lang="tr-TR" sz="2000" dirty="0" smtClean="0"/>
              <a:t>      - Anti-</a:t>
            </a:r>
            <a:r>
              <a:rPr lang="tr-TR" sz="2000" dirty="0" err="1" smtClean="0"/>
              <a:t>sentetaz</a:t>
            </a:r>
            <a:r>
              <a:rPr lang="tr-TR" sz="2000" dirty="0" smtClean="0"/>
              <a:t> sendromu (ASS)</a:t>
            </a:r>
          </a:p>
          <a:p>
            <a:pPr marL="0" indent="0">
              <a:buFont typeface="Arial"/>
              <a:buNone/>
            </a:pPr>
            <a:endParaRPr lang="tr-TR" sz="2000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tr-TR" sz="2400" dirty="0" err="1" smtClean="0">
                <a:solidFill>
                  <a:srgbClr val="FF0000"/>
                </a:solidFill>
              </a:rPr>
              <a:t>Scleroderma</a:t>
            </a:r>
            <a:r>
              <a:rPr lang="tr-TR" sz="2400" dirty="0" smtClean="0">
                <a:solidFill>
                  <a:srgbClr val="FF0000"/>
                </a:solidFill>
              </a:rPr>
              <a:t> </a:t>
            </a:r>
            <a:r>
              <a:rPr lang="tr-TR" sz="1900" dirty="0" smtClean="0">
                <a:solidFill>
                  <a:srgbClr val="FF0000"/>
                </a:solidFill>
              </a:rPr>
              <a:t>(%20 -80)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r-TR" sz="2400" dirty="0" err="1" smtClean="0"/>
              <a:t>Sjögren</a:t>
            </a:r>
            <a:r>
              <a:rPr lang="tr-TR" sz="2400" dirty="0" smtClean="0"/>
              <a:t> sendromu  </a:t>
            </a:r>
            <a:r>
              <a:rPr lang="tr-TR" sz="2200" dirty="0" smtClean="0"/>
              <a:t>(%32-71)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r-TR" sz="2400" dirty="0" smtClean="0"/>
              <a:t>SLE </a:t>
            </a:r>
            <a:r>
              <a:rPr lang="tr-TR" sz="2200" dirty="0" smtClean="0"/>
              <a:t>(%1-13)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r-TR" sz="2400" dirty="0" smtClean="0"/>
              <a:t>RA </a:t>
            </a:r>
            <a:r>
              <a:rPr lang="tr-TR" sz="2200" dirty="0" smtClean="0"/>
              <a:t>(%13-33)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r-TR" sz="2400" dirty="0" smtClean="0"/>
              <a:t>Behçet hastalığı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r-TR" sz="2400" dirty="0" smtClean="0"/>
              <a:t>ANCA ilişkili </a:t>
            </a:r>
            <a:r>
              <a:rPr lang="tr-TR" sz="2400" dirty="0" err="1" smtClean="0"/>
              <a:t>vaskülit</a:t>
            </a:r>
            <a:endParaRPr lang="tr-TR" sz="2400" dirty="0" smtClean="0"/>
          </a:p>
          <a:p>
            <a:pPr>
              <a:buFont typeface="Arial" panose="020B0604020202020204" pitchFamily="34" charset="0"/>
              <a:buChar char="•"/>
            </a:pPr>
            <a:endParaRPr lang="tr-TR" sz="2400" dirty="0"/>
          </a:p>
          <a:p>
            <a:pPr marL="0" indent="0">
              <a:buNone/>
            </a:pPr>
            <a:r>
              <a:rPr lang="tr-TR" sz="1900" dirty="0" smtClean="0"/>
              <a:t>   ( </a:t>
            </a:r>
            <a:r>
              <a:rPr lang="tr-TR" sz="1900" dirty="0"/>
              <a:t>)  </a:t>
            </a:r>
            <a:r>
              <a:rPr lang="tr-TR" sz="1900" dirty="0" err="1"/>
              <a:t>Disfaji</a:t>
            </a:r>
            <a:r>
              <a:rPr lang="tr-TR" sz="1900" dirty="0"/>
              <a:t> görülme sıklığı</a:t>
            </a:r>
          </a:p>
          <a:p>
            <a:pPr>
              <a:buFont typeface="Arial" panose="020B0604020202020204" pitchFamily="34" charset="0"/>
              <a:buChar char="•"/>
            </a:pPr>
            <a:endParaRPr lang="tr-TR" sz="2400" dirty="0"/>
          </a:p>
        </p:txBody>
      </p:sp>
      <p:sp>
        <p:nvSpPr>
          <p:cNvPr id="4" name="Unvan 1"/>
          <p:cNvSpPr txBox="1">
            <a:spLocks/>
          </p:cNvSpPr>
          <p:nvPr/>
        </p:nvSpPr>
        <p:spPr>
          <a:xfrm>
            <a:off x="1198646" y="518864"/>
            <a:ext cx="7488154" cy="48089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3200" dirty="0" err="1" smtClean="0"/>
              <a:t>Otoimmun</a:t>
            </a:r>
            <a:r>
              <a:rPr lang="tr-TR" sz="3200" dirty="0" smtClean="0"/>
              <a:t> </a:t>
            </a:r>
            <a:r>
              <a:rPr lang="tr-TR" sz="3200" dirty="0" err="1" smtClean="0"/>
              <a:t>disfaji</a:t>
            </a:r>
            <a:endParaRPr lang="tr-TR" sz="3200" dirty="0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629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258" y="6233530"/>
            <a:ext cx="591888" cy="595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870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9669" y="206377"/>
            <a:ext cx="5695195" cy="747660"/>
          </a:xfrm>
        </p:spPr>
        <p:txBody>
          <a:bodyPr>
            <a:normAutofit/>
          </a:bodyPr>
          <a:lstStyle/>
          <a:p>
            <a:r>
              <a:rPr sz="2800" dirty="0" err="1"/>
              <a:t>Epidemiyoloji</a:t>
            </a:r>
            <a:endParaRPr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382" y="1117650"/>
            <a:ext cx="8229600" cy="5037499"/>
          </a:xfrm>
        </p:spPr>
        <p:txBody>
          <a:bodyPr>
            <a:normAutofit fontScale="77500" lnSpcReduction="20000"/>
          </a:bodyPr>
          <a:lstStyle/>
          <a:p>
            <a:r>
              <a:rPr lang="tr-TR" sz="2400" dirty="0" smtClean="0"/>
              <a:t>Global </a:t>
            </a:r>
            <a:r>
              <a:rPr lang="tr-TR" sz="2400" dirty="0" err="1" smtClean="0"/>
              <a:t>prevalans</a:t>
            </a:r>
            <a:r>
              <a:rPr lang="tr-TR" sz="2400" dirty="0" smtClean="0"/>
              <a:t>  1/10.000,    yıllık </a:t>
            </a:r>
            <a:r>
              <a:rPr lang="tr-TR" sz="2400" dirty="0" err="1" smtClean="0"/>
              <a:t>insidens</a:t>
            </a:r>
            <a:r>
              <a:rPr lang="tr-TR" sz="2400" dirty="0" smtClean="0"/>
              <a:t>  &lt; 10/100.000</a:t>
            </a:r>
          </a:p>
          <a:p>
            <a:endParaRPr lang="tr-TR" sz="2400" dirty="0" smtClean="0"/>
          </a:p>
          <a:p>
            <a:r>
              <a:rPr sz="2400" dirty="0" err="1" smtClean="0"/>
              <a:t>Sistemik</a:t>
            </a:r>
            <a:r>
              <a:rPr sz="2400" dirty="0" smtClean="0"/>
              <a:t> </a:t>
            </a:r>
            <a:r>
              <a:rPr sz="2400" dirty="0" err="1"/>
              <a:t>sklerozlu</a:t>
            </a:r>
            <a:r>
              <a:rPr sz="2400" dirty="0"/>
              <a:t> </a:t>
            </a:r>
            <a:r>
              <a:rPr sz="2400" dirty="0" err="1" smtClean="0"/>
              <a:t>hastaların</a:t>
            </a:r>
            <a:r>
              <a:rPr sz="2400" dirty="0" smtClean="0"/>
              <a:t> </a:t>
            </a:r>
            <a:r>
              <a:rPr sz="2400" dirty="0"/>
              <a:t>%70–90’ında GİS </a:t>
            </a:r>
            <a:r>
              <a:rPr sz="2400" dirty="0" err="1" smtClean="0"/>
              <a:t>tutulumu</a:t>
            </a:r>
            <a:r>
              <a:rPr lang="tr-TR" sz="2400" dirty="0" smtClean="0"/>
              <a:t> bulunur. </a:t>
            </a:r>
            <a:r>
              <a:rPr lang="tr-TR" sz="2400" dirty="0" err="1" smtClean="0"/>
              <a:t>Özofagus</a:t>
            </a:r>
            <a:r>
              <a:rPr lang="tr-TR" sz="2400" dirty="0" smtClean="0"/>
              <a:t> en sık etkilenen GIS organıdır. </a:t>
            </a:r>
          </a:p>
          <a:p>
            <a:endParaRPr sz="2400" dirty="0"/>
          </a:p>
          <a:p>
            <a:r>
              <a:rPr lang="tr-TR" sz="2400" dirty="0" smtClean="0"/>
              <a:t>Hastaların %90 varan bir kısmında </a:t>
            </a:r>
            <a:r>
              <a:rPr lang="tr-TR" sz="2400" dirty="0" err="1" smtClean="0"/>
              <a:t>özofagial</a:t>
            </a:r>
            <a:r>
              <a:rPr lang="tr-TR" sz="2400" dirty="0" smtClean="0"/>
              <a:t> semptomlar ve </a:t>
            </a:r>
            <a:r>
              <a:rPr lang="tr-TR" sz="2400" dirty="0" err="1" smtClean="0"/>
              <a:t>özofagus</a:t>
            </a:r>
            <a:r>
              <a:rPr lang="tr-TR" sz="2400" dirty="0" smtClean="0"/>
              <a:t> </a:t>
            </a:r>
            <a:r>
              <a:rPr lang="tr-TR" sz="2400" dirty="0" err="1" smtClean="0"/>
              <a:t>disfonksiyonu</a:t>
            </a:r>
            <a:r>
              <a:rPr lang="tr-TR" sz="2400" dirty="0" smtClean="0"/>
              <a:t> bulunur (</a:t>
            </a:r>
            <a:r>
              <a:rPr sz="2400" dirty="0" smtClean="0"/>
              <a:t>%</a:t>
            </a:r>
            <a:r>
              <a:rPr lang="tr-TR" sz="2400" dirty="0" smtClean="0"/>
              <a:t>2</a:t>
            </a:r>
            <a:r>
              <a:rPr sz="2400" dirty="0" smtClean="0"/>
              <a:t>0–80</a:t>
            </a:r>
            <a:r>
              <a:rPr lang="tr-TR" sz="2400" dirty="0" smtClean="0"/>
              <a:t>)</a:t>
            </a:r>
          </a:p>
          <a:p>
            <a:endParaRPr lang="tr-TR" sz="2400" dirty="0"/>
          </a:p>
          <a:p>
            <a:r>
              <a:rPr lang="tr-TR" sz="2400" dirty="0" err="1"/>
              <a:t>Özofagus</a:t>
            </a:r>
            <a:r>
              <a:rPr lang="tr-TR" sz="2400" dirty="0"/>
              <a:t> hastalığı uzun süre </a:t>
            </a:r>
            <a:r>
              <a:rPr lang="tr-TR" sz="2400" dirty="0" err="1"/>
              <a:t>asemptomatik</a:t>
            </a:r>
            <a:r>
              <a:rPr lang="tr-TR" sz="2400" dirty="0"/>
              <a:t> kalabilir. </a:t>
            </a:r>
            <a:r>
              <a:rPr lang="tr-TR" sz="2400" dirty="0" err="1"/>
              <a:t>Asemptomatik</a:t>
            </a:r>
            <a:r>
              <a:rPr lang="tr-TR" sz="2400" dirty="0"/>
              <a:t> hastaların ¾ e yakınında </a:t>
            </a:r>
            <a:r>
              <a:rPr lang="tr-TR" sz="2400" dirty="0" err="1"/>
              <a:t>özofagus</a:t>
            </a:r>
            <a:r>
              <a:rPr lang="tr-TR" sz="2400" dirty="0"/>
              <a:t> </a:t>
            </a:r>
            <a:r>
              <a:rPr lang="tr-TR" sz="2400" dirty="0" err="1"/>
              <a:t>dilatasyonu</a:t>
            </a:r>
            <a:r>
              <a:rPr lang="tr-TR" sz="2400" dirty="0"/>
              <a:t> </a:t>
            </a:r>
            <a:r>
              <a:rPr lang="tr-TR" sz="2400" dirty="0" smtClean="0"/>
              <a:t>saptanır. </a:t>
            </a:r>
          </a:p>
          <a:p>
            <a:endParaRPr lang="tr-TR" sz="2400" dirty="0"/>
          </a:p>
          <a:p>
            <a:r>
              <a:rPr lang="tr-TR" sz="2400" dirty="0" err="1" smtClean="0"/>
              <a:t>Özofagusa</a:t>
            </a:r>
            <a:r>
              <a:rPr lang="tr-TR" sz="2400" dirty="0" smtClean="0"/>
              <a:t> ait semptomlar hastalığın </a:t>
            </a:r>
            <a:r>
              <a:rPr sz="2400" dirty="0" smtClean="0"/>
              <a:t>ilk </a:t>
            </a:r>
            <a:r>
              <a:rPr lang="tr-TR" sz="2400" dirty="0" smtClean="0"/>
              <a:t>belirtilerinden </a:t>
            </a:r>
            <a:r>
              <a:rPr sz="2400" dirty="0" err="1" smtClean="0"/>
              <a:t>biri</a:t>
            </a:r>
            <a:r>
              <a:rPr sz="2400" dirty="0" smtClean="0"/>
              <a:t> </a:t>
            </a:r>
            <a:r>
              <a:rPr sz="2400" dirty="0" err="1" smtClean="0"/>
              <a:t>olabil</a:t>
            </a:r>
            <a:r>
              <a:rPr lang="tr-TR" sz="2400" dirty="0" err="1" smtClean="0"/>
              <a:t>mekle</a:t>
            </a:r>
            <a:r>
              <a:rPr lang="tr-TR" sz="2400" dirty="0" smtClean="0"/>
              <a:t> birlikte hastaların yarıya yakınında semptomlar ileri evre hastalıkta ortaya çıkar.</a:t>
            </a:r>
          </a:p>
          <a:p>
            <a:endParaRPr lang="tr-TR" sz="2400" dirty="0"/>
          </a:p>
          <a:p>
            <a:r>
              <a:rPr lang="tr-TR" sz="2400" dirty="0" smtClean="0"/>
              <a:t>Hastaların %15 inde üst </a:t>
            </a:r>
            <a:r>
              <a:rPr lang="tr-TR" sz="2400" dirty="0" err="1" smtClean="0"/>
              <a:t>özofagus</a:t>
            </a:r>
            <a:r>
              <a:rPr lang="tr-TR" sz="2400" dirty="0" smtClean="0"/>
              <a:t> tutulumu söz konusudur.</a:t>
            </a:r>
          </a:p>
          <a:p>
            <a:endParaRPr lang="tr-TR" sz="2400" dirty="0"/>
          </a:p>
          <a:p>
            <a:r>
              <a:rPr lang="tr-TR" sz="2400" dirty="0" smtClean="0"/>
              <a:t>GIS tutulumla birlikte olan sistemik sklerozda 10 yıllık </a:t>
            </a:r>
            <a:r>
              <a:rPr lang="tr-TR" sz="2400" dirty="0" err="1" smtClean="0"/>
              <a:t>sürvi</a:t>
            </a:r>
            <a:r>
              <a:rPr lang="tr-TR" sz="2400" dirty="0" smtClean="0"/>
              <a:t> %15 civarındadır.</a:t>
            </a:r>
          </a:p>
          <a:p>
            <a:endParaRPr lang="tr-TR" sz="2400" dirty="0"/>
          </a:p>
          <a:p>
            <a:endParaRPr sz="2400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629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258" y="6233530"/>
            <a:ext cx="591888" cy="595609"/>
          </a:xfrm>
          <a:prstGeom prst="rect">
            <a:avLst/>
          </a:prstGeom>
        </p:spPr>
      </p:pic>
      <p:pic>
        <p:nvPicPr>
          <p:cNvPr id="5" name="Picture 11" descr="Free Smiling People Vectors, 52,000+ Images in AI, EPS format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04" b="97872" l="160" r="97284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9249" y="-240145"/>
            <a:ext cx="2499437" cy="1313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Metin kutusu 5"/>
          <p:cNvSpPr txBox="1"/>
          <p:nvPr/>
        </p:nvSpPr>
        <p:spPr>
          <a:xfrm>
            <a:off x="7294864" y="6278044"/>
            <a:ext cx="186085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sz="1000" dirty="0" smtClean="0"/>
              <a:t>Sultan SM. </a:t>
            </a:r>
            <a:r>
              <a:rPr lang="tr-TR" sz="1000" dirty="0" err="1" smtClean="0"/>
              <a:t>Rheumatology</a:t>
            </a:r>
            <a:r>
              <a:rPr lang="tr-TR" sz="1000" dirty="0" smtClean="0"/>
              <a:t> 1999</a:t>
            </a:r>
            <a:endParaRPr lang="tr-TR" sz="1000" dirty="0"/>
          </a:p>
        </p:txBody>
      </p:sp>
      <p:sp>
        <p:nvSpPr>
          <p:cNvPr id="7" name="Dikdörtgen 6"/>
          <p:cNvSpPr/>
          <p:nvPr/>
        </p:nvSpPr>
        <p:spPr>
          <a:xfrm>
            <a:off x="7626275" y="6104646"/>
            <a:ext cx="151357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tr-TR" sz="1000" dirty="0" err="1"/>
              <a:t>Shaik</a:t>
            </a:r>
            <a:r>
              <a:rPr lang="tr-TR" sz="1000" dirty="0"/>
              <a:t> </a:t>
            </a:r>
            <a:r>
              <a:rPr lang="tr-TR" sz="1000" dirty="0" err="1" smtClean="0"/>
              <a:t>M,Cureus</a:t>
            </a:r>
            <a:r>
              <a:rPr lang="tr-TR" sz="1000" dirty="0" smtClean="0"/>
              <a:t> 2023 </a:t>
            </a:r>
            <a:endParaRPr lang="tr-TR" sz="1000" dirty="0"/>
          </a:p>
        </p:txBody>
      </p:sp>
      <p:sp>
        <p:nvSpPr>
          <p:cNvPr id="8" name="Dikdörtgen 7"/>
          <p:cNvSpPr/>
          <p:nvPr/>
        </p:nvSpPr>
        <p:spPr>
          <a:xfrm>
            <a:off x="7077171" y="6429248"/>
            <a:ext cx="209009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tr-TR" sz="1000" dirty="0"/>
              <a:t>Ebert </a:t>
            </a:r>
            <a:r>
              <a:rPr lang="tr-TR" sz="1000" dirty="0" smtClean="0"/>
              <a:t>EC.J </a:t>
            </a:r>
            <a:r>
              <a:rPr lang="tr-TR" sz="1000" dirty="0" err="1"/>
              <a:t>Clin</a:t>
            </a:r>
            <a:r>
              <a:rPr lang="tr-TR" sz="1000" dirty="0"/>
              <a:t> </a:t>
            </a:r>
            <a:r>
              <a:rPr lang="tr-TR" sz="1000" dirty="0" err="1" smtClean="0"/>
              <a:t>Gastroenterol</a:t>
            </a:r>
            <a:r>
              <a:rPr lang="tr-TR" sz="1000" dirty="0" smtClean="0"/>
              <a:t> 2011</a:t>
            </a:r>
            <a:endParaRPr lang="tr-TR" sz="1000" dirty="0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z="1000" smtClean="0"/>
              <a:t>5</a:t>
            </a:fld>
            <a:endParaRPr lang="en-US" sz="1000"/>
          </a:p>
        </p:txBody>
      </p:sp>
      <p:sp>
        <p:nvSpPr>
          <p:cNvPr id="10" name="Metin kutusu 9"/>
          <p:cNvSpPr txBox="1"/>
          <p:nvPr/>
        </p:nvSpPr>
        <p:spPr>
          <a:xfrm>
            <a:off x="7051117" y="6592861"/>
            <a:ext cx="2286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000" dirty="0" err="1" smtClean="0"/>
              <a:t>Volugaris</a:t>
            </a:r>
            <a:r>
              <a:rPr lang="tr-TR" sz="1000" dirty="0" smtClean="0"/>
              <a:t> TA. World J </a:t>
            </a:r>
            <a:r>
              <a:rPr lang="tr-TR" sz="1000" dirty="0" err="1" smtClean="0"/>
              <a:t>Clin</a:t>
            </a:r>
            <a:r>
              <a:rPr lang="tr-TR" sz="1000" dirty="0" smtClean="0"/>
              <a:t> </a:t>
            </a:r>
            <a:r>
              <a:rPr lang="tr-TR" sz="1000" dirty="0" err="1" smtClean="0"/>
              <a:t>Cases</a:t>
            </a:r>
            <a:r>
              <a:rPr lang="tr-TR" sz="1000" dirty="0" smtClean="0"/>
              <a:t>, 2021</a:t>
            </a:r>
            <a:endParaRPr lang="tr-TR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6436" y="367002"/>
            <a:ext cx="8229600" cy="584344"/>
          </a:xfrm>
        </p:spPr>
        <p:txBody>
          <a:bodyPr>
            <a:normAutofit/>
          </a:bodyPr>
          <a:lstStyle/>
          <a:p>
            <a:r>
              <a:rPr sz="3200" dirty="0" err="1"/>
              <a:t>Patofizyoloji</a:t>
            </a:r>
            <a:endParaRPr sz="3200" dirty="0"/>
          </a:p>
        </p:txBody>
      </p:sp>
      <p:grpSp>
        <p:nvGrpSpPr>
          <p:cNvPr id="9" name="Grup 8"/>
          <p:cNvGrpSpPr/>
          <p:nvPr/>
        </p:nvGrpSpPr>
        <p:grpSpPr>
          <a:xfrm>
            <a:off x="1819564" y="1515177"/>
            <a:ext cx="5421746" cy="4407787"/>
            <a:chOff x="1819564" y="1515177"/>
            <a:chExt cx="5421746" cy="4407787"/>
          </a:xfrm>
        </p:grpSpPr>
        <p:sp>
          <p:nvSpPr>
            <p:cNvPr id="4" name="Oval 3"/>
            <p:cNvSpPr/>
            <p:nvPr/>
          </p:nvSpPr>
          <p:spPr>
            <a:xfrm>
              <a:off x="1819564" y="1515177"/>
              <a:ext cx="2881746" cy="2761673"/>
            </a:xfrm>
            <a:prstGeom prst="ellipse">
              <a:avLst/>
            </a:prstGeom>
            <a:solidFill>
              <a:schemeClr val="accent3">
                <a:lumMod val="40000"/>
                <a:lumOff val="60000"/>
                <a:alpha val="61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2400" dirty="0" err="1" smtClean="0">
                  <a:solidFill>
                    <a:schemeClr val="tx1"/>
                  </a:solidFill>
                </a:rPr>
                <a:t>Vasküler</a:t>
              </a:r>
              <a:r>
                <a:rPr lang="tr-TR" sz="2400" dirty="0" smtClean="0">
                  <a:solidFill>
                    <a:schemeClr val="tx1"/>
                  </a:solidFill>
                </a:rPr>
                <a:t>  hasarlanma</a:t>
              </a:r>
              <a:endParaRPr lang="tr-TR" sz="2400" dirty="0">
                <a:solidFill>
                  <a:schemeClr val="tx1"/>
                </a:solidFill>
              </a:endParaRPr>
            </a:p>
          </p:txBody>
        </p:sp>
        <p:sp>
          <p:nvSpPr>
            <p:cNvPr id="5" name="Oval 4"/>
            <p:cNvSpPr/>
            <p:nvPr/>
          </p:nvSpPr>
          <p:spPr>
            <a:xfrm>
              <a:off x="3131127" y="3161291"/>
              <a:ext cx="2881746" cy="2761673"/>
            </a:xfrm>
            <a:prstGeom prst="ellipse">
              <a:avLst/>
            </a:prstGeom>
            <a:solidFill>
              <a:schemeClr val="accent5">
                <a:lumMod val="60000"/>
                <a:lumOff val="40000"/>
                <a:alpha val="38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2400" dirty="0" err="1" smtClean="0">
                  <a:solidFill>
                    <a:schemeClr val="tx1"/>
                  </a:solidFill>
                </a:rPr>
                <a:t>Fibrozis</a:t>
              </a:r>
              <a:endParaRPr lang="tr-TR" sz="2400" dirty="0">
                <a:solidFill>
                  <a:schemeClr val="tx1"/>
                </a:solidFill>
              </a:endParaRPr>
            </a:p>
          </p:txBody>
        </p:sp>
        <p:sp>
          <p:nvSpPr>
            <p:cNvPr id="6" name="Oval 5"/>
            <p:cNvSpPr/>
            <p:nvPr/>
          </p:nvSpPr>
          <p:spPr>
            <a:xfrm>
              <a:off x="4359564" y="1551709"/>
              <a:ext cx="2881746" cy="2761673"/>
            </a:xfrm>
            <a:prstGeom prst="ellipse">
              <a:avLst/>
            </a:prstGeom>
            <a:solidFill>
              <a:schemeClr val="accent4">
                <a:lumMod val="20000"/>
                <a:lumOff val="80000"/>
                <a:alpha val="8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2400" dirty="0" err="1" smtClean="0">
                  <a:solidFill>
                    <a:schemeClr val="tx1"/>
                  </a:solidFill>
                </a:rPr>
                <a:t>Otoimmunite</a:t>
              </a:r>
              <a:endParaRPr lang="tr-TR" sz="2400" dirty="0" smtClean="0">
                <a:solidFill>
                  <a:schemeClr val="tx1"/>
                </a:solidFill>
              </a:endParaRPr>
            </a:p>
            <a:p>
              <a:pPr algn="ctr"/>
              <a:r>
                <a:rPr lang="tr-TR" sz="2400" dirty="0" smtClean="0">
                  <a:solidFill>
                    <a:schemeClr val="tx1"/>
                  </a:solidFill>
                </a:rPr>
                <a:t>ve </a:t>
              </a:r>
              <a:r>
                <a:rPr lang="tr-TR" sz="2400" dirty="0" err="1" smtClean="0">
                  <a:solidFill>
                    <a:schemeClr val="tx1"/>
                  </a:solidFill>
                </a:rPr>
                <a:t>İnflamasyon</a:t>
              </a:r>
              <a:endParaRPr lang="tr-TR" sz="2400" dirty="0">
                <a:solidFill>
                  <a:schemeClr val="tx1"/>
                </a:solidFill>
              </a:endParaRPr>
            </a:p>
          </p:txBody>
        </p:sp>
      </p:grpSp>
      <p:sp>
        <p:nvSpPr>
          <p:cNvPr id="7" name="Metin kutusu 6"/>
          <p:cNvSpPr txBox="1"/>
          <p:nvPr/>
        </p:nvSpPr>
        <p:spPr>
          <a:xfrm>
            <a:off x="3380510" y="6162002"/>
            <a:ext cx="27893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 err="1" smtClean="0"/>
              <a:t>Tripartite</a:t>
            </a:r>
            <a:r>
              <a:rPr lang="tr-TR" dirty="0" smtClean="0"/>
              <a:t> </a:t>
            </a:r>
            <a:r>
              <a:rPr lang="tr-TR" dirty="0" err="1" smtClean="0"/>
              <a:t>pathogenesis</a:t>
            </a:r>
            <a:endParaRPr lang="tr-TR" dirty="0"/>
          </a:p>
        </p:txBody>
      </p:sp>
      <p:pic>
        <p:nvPicPr>
          <p:cNvPr id="8" name="Resim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629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258" y="6233530"/>
            <a:ext cx="591888" cy="595609"/>
          </a:xfrm>
          <a:prstGeom prst="rect">
            <a:avLst/>
          </a:prstGeom>
        </p:spPr>
      </p:pic>
      <p:sp>
        <p:nvSpPr>
          <p:cNvPr id="3" name="Slayt Numarası Yer Tutucus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99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/>
          <p:cNvSpPr txBox="1"/>
          <p:nvPr/>
        </p:nvSpPr>
        <p:spPr>
          <a:xfrm>
            <a:off x="618951" y="2176058"/>
            <a:ext cx="807720" cy="276999"/>
          </a:xfrm>
          <a:prstGeom prst="rect">
            <a:avLst/>
          </a:prstGeom>
          <a:solidFill>
            <a:srgbClr val="FEDFF6"/>
          </a:solidFill>
          <a:ln w="95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tr-TR" sz="1200" b="1" dirty="0" smtClean="0"/>
              <a:t>Anti-MR3</a:t>
            </a:r>
            <a:endParaRPr lang="tr-TR" sz="1200" b="1" dirty="0"/>
          </a:p>
        </p:txBody>
      </p:sp>
      <p:sp>
        <p:nvSpPr>
          <p:cNvPr id="5" name="Metin kutusu 4"/>
          <p:cNvSpPr txBox="1"/>
          <p:nvPr/>
        </p:nvSpPr>
        <p:spPr>
          <a:xfrm>
            <a:off x="473235" y="2877051"/>
            <a:ext cx="990600" cy="276999"/>
          </a:xfrm>
          <a:prstGeom prst="rect">
            <a:avLst/>
          </a:prstGeom>
          <a:solidFill>
            <a:srgbClr val="FEDFF6"/>
          </a:solidFill>
          <a:ln w="95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tr-TR" sz="1200" b="1" dirty="0" smtClean="0"/>
              <a:t>Anti-RNPC-3</a:t>
            </a:r>
            <a:endParaRPr lang="tr-TR" sz="1200" b="1" dirty="0"/>
          </a:p>
        </p:txBody>
      </p:sp>
      <p:sp>
        <p:nvSpPr>
          <p:cNvPr id="6" name="Metin kutusu 5"/>
          <p:cNvSpPr txBox="1"/>
          <p:nvPr/>
        </p:nvSpPr>
        <p:spPr>
          <a:xfrm>
            <a:off x="532607" y="3382212"/>
            <a:ext cx="931228" cy="276999"/>
          </a:xfrm>
          <a:prstGeom prst="rect">
            <a:avLst/>
          </a:prstGeom>
          <a:solidFill>
            <a:srgbClr val="FEDFF6"/>
          </a:solidFill>
          <a:ln w="95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tr-TR" sz="1200" b="1" dirty="0" smtClean="0"/>
              <a:t>Anti-Scl-70</a:t>
            </a:r>
            <a:endParaRPr lang="tr-TR" sz="1200" b="1" dirty="0"/>
          </a:p>
        </p:txBody>
      </p:sp>
      <p:sp>
        <p:nvSpPr>
          <p:cNvPr id="7" name="Metin kutusu 6"/>
          <p:cNvSpPr txBox="1"/>
          <p:nvPr/>
        </p:nvSpPr>
        <p:spPr>
          <a:xfrm>
            <a:off x="285416" y="3973995"/>
            <a:ext cx="1845628" cy="276999"/>
          </a:xfrm>
          <a:prstGeom prst="rect">
            <a:avLst/>
          </a:prstGeom>
          <a:solidFill>
            <a:srgbClr val="E7E2FE"/>
          </a:solidFill>
          <a:ln w="95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tr-TR" sz="1200" b="1" dirty="0" err="1" smtClean="0"/>
              <a:t>İnflamasyon</a:t>
            </a:r>
            <a:r>
              <a:rPr lang="tr-TR" sz="1200" b="1" dirty="0" smtClean="0"/>
              <a:t> / Enfeksiyon</a:t>
            </a:r>
            <a:endParaRPr lang="tr-TR" sz="1200" b="1" dirty="0"/>
          </a:p>
        </p:txBody>
      </p:sp>
      <p:sp>
        <p:nvSpPr>
          <p:cNvPr id="8" name="Metin kutusu 7"/>
          <p:cNvSpPr txBox="1"/>
          <p:nvPr/>
        </p:nvSpPr>
        <p:spPr>
          <a:xfrm>
            <a:off x="1998172" y="2685957"/>
            <a:ext cx="1386840" cy="276999"/>
          </a:xfrm>
          <a:prstGeom prst="rect">
            <a:avLst/>
          </a:prstGeom>
          <a:solidFill>
            <a:srgbClr val="FEFEE4"/>
          </a:solidFill>
          <a:ln w="95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r-TR" sz="1200" b="1" dirty="0" smtClean="0"/>
              <a:t>Düz kas hücreleri</a:t>
            </a:r>
            <a:endParaRPr lang="tr-TR" sz="1200" b="1" dirty="0"/>
          </a:p>
        </p:txBody>
      </p:sp>
      <p:sp>
        <p:nvSpPr>
          <p:cNvPr id="9" name="Metin kutusu 8"/>
          <p:cNvSpPr txBox="1"/>
          <p:nvPr/>
        </p:nvSpPr>
        <p:spPr>
          <a:xfrm>
            <a:off x="1990552" y="3410677"/>
            <a:ext cx="1280160" cy="276999"/>
          </a:xfrm>
          <a:prstGeom prst="rect">
            <a:avLst/>
          </a:prstGeom>
          <a:solidFill>
            <a:srgbClr val="FEFEE4"/>
          </a:solidFill>
          <a:ln w="95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r-TR" sz="1200" b="1" dirty="0" err="1" smtClean="0"/>
              <a:t>Endotel</a:t>
            </a:r>
            <a:r>
              <a:rPr lang="tr-TR" sz="1200" b="1" dirty="0" smtClean="0"/>
              <a:t> hücreleri</a:t>
            </a:r>
            <a:endParaRPr lang="tr-TR" sz="1200" b="1" dirty="0"/>
          </a:p>
        </p:txBody>
      </p:sp>
      <p:sp>
        <p:nvSpPr>
          <p:cNvPr id="10" name="Metin kutusu 9"/>
          <p:cNvSpPr txBox="1"/>
          <p:nvPr/>
        </p:nvSpPr>
        <p:spPr>
          <a:xfrm>
            <a:off x="3689812" y="2663097"/>
            <a:ext cx="1074420" cy="276999"/>
          </a:xfrm>
          <a:prstGeom prst="rect">
            <a:avLst/>
          </a:prstGeom>
          <a:solidFill>
            <a:srgbClr val="FED4D5"/>
          </a:solidFill>
          <a:ln w="95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r-TR" sz="1200" b="1" dirty="0" smtClean="0"/>
              <a:t>Kas hasarı</a:t>
            </a:r>
            <a:endParaRPr lang="tr-TR" sz="1200" b="1" dirty="0"/>
          </a:p>
        </p:txBody>
      </p:sp>
      <p:sp>
        <p:nvSpPr>
          <p:cNvPr id="12" name="Metin kutusu 11"/>
          <p:cNvSpPr txBox="1"/>
          <p:nvPr/>
        </p:nvSpPr>
        <p:spPr>
          <a:xfrm>
            <a:off x="3545032" y="3081663"/>
            <a:ext cx="1440180" cy="27699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tr-TR" sz="1200" b="1" dirty="0" err="1" smtClean="0"/>
              <a:t>Vazoaktif</a:t>
            </a:r>
            <a:r>
              <a:rPr lang="tr-TR" sz="1200" b="1" dirty="0" smtClean="0"/>
              <a:t> maddeler</a:t>
            </a:r>
            <a:endParaRPr lang="tr-TR" sz="1200" b="1" dirty="0"/>
          </a:p>
        </p:txBody>
      </p:sp>
      <p:sp>
        <p:nvSpPr>
          <p:cNvPr id="13" name="Metin kutusu 12"/>
          <p:cNvSpPr txBox="1"/>
          <p:nvPr/>
        </p:nvSpPr>
        <p:spPr>
          <a:xfrm>
            <a:off x="3545031" y="3476056"/>
            <a:ext cx="974667" cy="27699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r-TR" sz="1200" b="1" dirty="0" smtClean="0"/>
              <a:t>Endotelin-1</a:t>
            </a:r>
            <a:endParaRPr lang="tr-TR" sz="1200" b="1" dirty="0"/>
          </a:p>
        </p:txBody>
      </p:sp>
      <p:sp>
        <p:nvSpPr>
          <p:cNvPr id="14" name="Metin kutusu 13"/>
          <p:cNvSpPr txBox="1"/>
          <p:nvPr/>
        </p:nvSpPr>
        <p:spPr>
          <a:xfrm>
            <a:off x="3559579" y="3870054"/>
            <a:ext cx="1219200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r-TR" sz="1200" b="1" dirty="0" err="1" smtClean="0"/>
              <a:t>Trombosit</a:t>
            </a:r>
            <a:r>
              <a:rPr lang="tr-TR" sz="1200" b="1" dirty="0" smtClean="0"/>
              <a:t> aktivasyonu</a:t>
            </a:r>
            <a:endParaRPr lang="tr-TR" sz="1200" b="1" dirty="0"/>
          </a:p>
        </p:txBody>
      </p:sp>
      <p:sp>
        <p:nvSpPr>
          <p:cNvPr id="15" name="Metin kutusu 14"/>
          <p:cNvSpPr txBox="1"/>
          <p:nvPr/>
        </p:nvSpPr>
        <p:spPr>
          <a:xfrm>
            <a:off x="4469592" y="2160567"/>
            <a:ext cx="1371600" cy="276999"/>
          </a:xfrm>
          <a:prstGeom prst="rect">
            <a:avLst/>
          </a:prstGeom>
          <a:solidFill>
            <a:srgbClr val="FAFEDB"/>
          </a:solidFill>
          <a:ln w="95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tr-TR" sz="1200" b="1" dirty="0" smtClean="0"/>
              <a:t>Otonom bozukluk</a:t>
            </a:r>
            <a:endParaRPr lang="tr-TR" sz="1200" b="1" dirty="0"/>
          </a:p>
        </p:txBody>
      </p:sp>
      <p:sp>
        <p:nvSpPr>
          <p:cNvPr id="16" name="Metin kutusu 15"/>
          <p:cNvSpPr txBox="1"/>
          <p:nvPr/>
        </p:nvSpPr>
        <p:spPr>
          <a:xfrm>
            <a:off x="5442412" y="934278"/>
            <a:ext cx="1775460" cy="461665"/>
          </a:xfrm>
          <a:prstGeom prst="rect">
            <a:avLst/>
          </a:prstGeom>
          <a:solidFill>
            <a:srgbClr val="FFD03B"/>
          </a:solidFill>
          <a:ln w="95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r-TR" sz="1200" b="1" dirty="0" smtClean="0"/>
              <a:t>Azalmış  </a:t>
            </a:r>
            <a:r>
              <a:rPr lang="tr-TR" sz="1200" b="1" dirty="0" err="1" smtClean="0"/>
              <a:t>gastrointestinal</a:t>
            </a:r>
            <a:r>
              <a:rPr lang="tr-TR" sz="1200" b="1" dirty="0" smtClean="0"/>
              <a:t> </a:t>
            </a:r>
            <a:r>
              <a:rPr lang="tr-TR" sz="1200" b="1" dirty="0" err="1" smtClean="0"/>
              <a:t>motilite</a:t>
            </a:r>
            <a:endParaRPr lang="tr-TR" sz="1200" b="1" dirty="0"/>
          </a:p>
        </p:txBody>
      </p:sp>
      <p:sp>
        <p:nvSpPr>
          <p:cNvPr id="17" name="Metin kutusu 16"/>
          <p:cNvSpPr txBox="1"/>
          <p:nvPr/>
        </p:nvSpPr>
        <p:spPr>
          <a:xfrm>
            <a:off x="6280612" y="2067286"/>
            <a:ext cx="1280160" cy="461665"/>
          </a:xfrm>
          <a:prstGeom prst="rect">
            <a:avLst/>
          </a:prstGeom>
          <a:solidFill>
            <a:srgbClr val="EBF4FE"/>
          </a:solidFill>
          <a:ln w="95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r-TR" sz="1200" b="1" dirty="0" smtClean="0"/>
              <a:t>Tip 1 / III </a:t>
            </a:r>
            <a:r>
              <a:rPr lang="tr-TR" sz="1200" b="1" dirty="0" err="1" smtClean="0"/>
              <a:t>kollajen</a:t>
            </a:r>
            <a:r>
              <a:rPr lang="tr-TR" sz="1200" b="1" dirty="0" smtClean="0"/>
              <a:t> birikimi</a:t>
            </a:r>
            <a:endParaRPr lang="tr-TR" sz="1200" b="1" dirty="0"/>
          </a:p>
        </p:txBody>
      </p:sp>
      <p:sp>
        <p:nvSpPr>
          <p:cNvPr id="18" name="Metin kutusu 17"/>
          <p:cNvSpPr txBox="1"/>
          <p:nvPr/>
        </p:nvSpPr>
        <p:spPr>
          <a:xfrm>
            <a:off x="5207114" y="3065976"/>
            <a:ext cx="951577" cy="276999"/>
          </a:xfrm>
          <a:prstGeom prst="rect">
            <a:avLst/>
          </a:prstGeom>
          <a:solidFill>
            <a:srgbClr val="EBFEEA"/>
          </a:solidFill>
          <a:ln w="95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r-TR" sz="1200" b="1" dirty="0" err="1" smtClean="0"/>
              <a:t>Vazospazm</a:t>
            </a:r>
            <a:endParaRPr lang="tr-TR" sz="1200" b="1" dirty="0"/>
          </a:p>
        </p:txBody>
      </p:sp>
      <p:sp>
        <p:nvSpPr>
          <p:cNvPr id="19" name="Metin kutusu 18"/>
          <p:cNvSpPr txBox="1"/>
          <p:nvPr/>
        </p:nvSpPr>
        <p:spPr>
          <a:xfrm>
            <a:off x="5503374" y="3862435"/>
            <a:ext cx="1371600" cy="461665"/>
          </a:xfrm>
          <a:prstGeom prst="rect">
            <a:avLst/>
          </a:prstGeom>
          <a:solidFill>
            <a:srgbClr val="E8F5FE"/>
          </a:solidFill>
          <a:ln w="95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r-TR" sz="1200" b="1" dirty="0" err="1" smtClean="0"/>
              <a:t>Ekstrasellüler</a:t>
            </a:r>
            <a:r>
              <a:rPr lang="tr-TR" sz="1200" b="1" dirty="0" smtClean="0"/>
              <a:t> </a:t>
            </a:r>
            <a:r>
              <a:rPr lang="tr-TR" sz="1200" b="1" dirty="0" err="1" smtClean="0"/>
              <a:t>matriks</a:t>
            </a:r>
            <a:r>
              <a:rPr lang="tr-TR" sz="1200" b="1" dirty="0" smtClean="0"/>
              <a:t> birikimi</a:t>
            </a:r>
            <a:endParaRPr lang="tr-TR" sz="1200" b="1" dirty="0"/>
          </a:p>
        </p:txBody>
      </p:sp>
      <p:sp>
        <p:nvSpPr>
          <p:cNvPr id="20" name="Metin kutusu 19"/>
          <p:cNvSpPr txBox="1"/>
          <p:nvPr/>
        </p:nvSpPr>
        <p:spPr>
          <a:xfrm>
            <a:off x="5011882" y="3471811"/>
            <a:ext cx="998220" cy="27699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r-TR" sz="1200" b="1" dirty="0" err="1" smtClean="0"/>
              <a:t>Fibroblastlar</a:t>
            </a:r>
            <a:endParaRPr lang="tr-TR" sz="1200" b="1" dirty="0"/>
          </a:p>
        </p:txBody>
      </p:sp>
      <p:cxnSp>
        <p:nvCxnSpPr>
          <p:cNvPr id="22" name="Düz Ok Bağlayıcısı 21"/>
          <p:cNvCxnSpPr>
            <a:stCxn id="4" idx="3"/>
            <a:endCxn id="15" idx="1"/>
          </p:cNvCxnSpPr>
          <p:nvPr/>
        </p:nvCxnSpPr>
        <p:spPr>
          <a:xfrm flipV="1">
            <a:off x="1426671" y="2299067"/>
            <a:ext cx="3042921" cy="15491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Dirsek Bağlayıcısı 25"/>
          <p:cNvCxnSpPr>
            <a:stCxn id="15" idx="0"/>
            <a:endCxn id="16" idx="1"/>
          </p:cNvCxnSpPr>
          <p:nvPr/>
        </p:nvCxnSpPr>
        <p:spPr>
          <a:xfrm rot="5400000" flipH="1" flipV="1">
            <a:off x="4801174" y="1519329"/>
            <a:ext cx="995456" cy="287020"/>
          </a:xfrm>
          <a:prstGeom prst="bentConnector2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Dirsek Bağlayıcısı 29"/>
          <p:cNvCxnSpPr>
            <a:stCxn id="20" idx="3"/>
          </p:cNvCxnSpPr>
          <p:nvPr/>
        </p:nvCxnSpPr>
        <p:spPr>
          <a:xfrm flipV="1">
            <a:off x="6010102" y="2537744"/>
            <a:ext cx="910591" cy="1072567"/>
          </a:xfrm>
          <a:prstGeom prst="bentConnector2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Dirsek Bağlayıcısı 32"/>
          <p:cNvCxnSpPr>
            <a:endCxn id="10" idx="3"/>
          </p:cNvCxnSpPr>
          <p:nvPr/>
        </p:nvCxnSpPr>
        <p:spPr>
          <a:xfrm rot="10800000">
            <a:off x="4764232" y="2801597"/>
            <a:ext cx="851188" cy="257190"/>
          </a:xfrm>
          <a:prstGeom prst="bentConnector3">
            <a:avLst>
              <a:gd name="adj1" fmla="val 763"/>
            </a:avLst>
          </a:prstGeom>
          <a:ln w="9525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Düz Ok Bağlayıcısı 35"/>
          <p:cNvCxnSpPr/>
          <p:nvPr/>
        </p:nvCxnSpPr>
        <p:spPr>
          <a:xfrm flipV="1">
            <a:off x="5607800" y="2460427"/>
            <a:ext cx="0" cy="522433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Düz Ok Bağlayıcısı 56"/>
          <p:cNvCxnSpPr/>
          <p:nvPr/>
        </p:nvCxnSpPr>
        <p:spPr>
          <a:xfrm flipV="1">
            <a:off x="1647652" y="2804664"/>
            <a:ext cx="342900" cy="415498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Düz Ok Bağlayıcısı 58"/>
          <p:cNvCxnSpPr/>
          <p:nvPr/>
        </p:nvCxnSpPr>
        <p:spPr>
          <a:xfrm>
            <a:off x="1647652" y="3220162"/>
            <a:ext cx="342900" cy="380029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Düz Bağlayıcı 60"/>
          <p:cNvCxnSpPr/>
          <p:nvPr/>
        </p:nvCxnSpPr>
        <p:spPr>
          <a:xfrm>
            <a:off x="1620981" y="3012413"/>
            <a:ext cx="0" cy="529913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Düz Bağlayıcı 63"/>
          <p:cNvCxnSpPr>
            <a:endCxn id="5" idx="3"/>
          </p:cNvCxnSpPr>
          <p:nvPr/>
        </p:nvCxnSpPr>
        <p:spPr>
          <a:xfrm flipH="1">
            <a:off x="1463835" y="3015551"/>
            <a:ext cx="130476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Düz Bağlayıcı 66"/>
          <p:cNvCxnSpPr/>
          <p:nvPr/>
        </p:nvCxnSpPr>
        <p:spPr>
          <a:xfrm flipH="1">
            <a:off x="1480012" y="3542326"/>
            <a:ext cx="140969" cy="68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Dirsek Bağlayıcısı 72"/>
          <p:cNvCxnSpPr/>
          <p:nvPr/>
        </p:nvCxnSpPr>
        <p:spPr>
          <a:xfrm flipV="1">
            <a:off x="2131044" y="3703090"/>
            <a:ext cx="446248" cy="397796"/>
          </a:xfrm>
          <a:prstGeom prst="bentConnector3">
            <a:avLst>
              <a:gd name="adj1" fmla="val 94397"/>
            </a:avLst>
          </a:prstGeom>
          <a:ln w="9525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Düz Ok Bağlayıcısı 75"/>
          <p:cNvCxnSpPr>
            <a:stCxn id="14" idx="3"/>
            <a:endCxn id="19" idx="1"/>
          </p:cNvCxnSpPr>
          <p:nvPr/>
        </p:nvCxnSpPr>
        <p:spPr>
          <a:xfrm flipV="1">
            <a:off x="4778779" y="4093268"/>
            <a:ext cx="724595" cy="7619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Düz Ok Bağlayıcısı 77"/>
          <p:cNvCxnSpPr/>
          <p:nvPr/>
        </p:nvCxnSpPr>
        <p:spPr>
          <a:xfrm>
            <a:off x="4985212" y="3220162"/>
            <a:ext cx="204614" cy="0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Düz Ok Bağlayıcısı 79"/>
          <p:cNvCxnSpPr/>
          <p:nvPr/>
        </p:nvCxnSpPr>
        <p:spPr>
          <a:xfrm>
            <a:off x="4538172" y="3623051"/>
            <a:ext cx="473710" cy="0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Dirsek Bağlayıcısı 81"/>
          <p:cNvCxnSpPr>
            <a:stCxn id="9" idx="3"/>
            <a:endCxn id="12" idx="1"/>
          </p:cNvCxnSpPr>
          <p:nvPr/>
        </p:nvCxnSpPr>
        <p:spPr>
          <a:xfrm flipV="1">
            <a:off x="3270712" y="3220163"/>
            <a:ext cx="274320" cy="329014"/>
          </a:xfrm>
          <a:prstGeom prst="bentConnector3">
            <a:avLst>
              <a:gd name="adj1" fmla="val 27778"/>
            </a:avLst>
          </a:prstGeom>
          <a:ln w="9525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5" name="Dirsek Bağlayıcısı 84"/>
          <p:cNvCxnSpPr/>
          <p:nvPr/>
        </p:nvCxnSpPr>
        <p:spPr>
          <a:xfrm rot="16200000" flipH="1">
            <a:off x="3190624" y="3708380"/>
            <a:ext cx="536296" cy="233479"/>
          </a:xfrm>
          <a:prstGeom prst="bentConnector2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9" name="Düz Bağlayıcı 98"/>
          <p:cNvCxnSpPr/>
          <p:nvPr/>
        </p:nvCxnSpPr>
        <p:spPr>
          <a:xfrm>
            <a:off x="7370272" y="1734685"/>
            <a:ext cx="0" cy="341393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1" name="Düz Ok Bağlayıcısı 100"/>
          <p:cNvCxnSpPr/>
          <p:nvPr/>
        </p:nvCxnSpPr>
        <p:spPr>
          <a:xfrm>
            <a:off x="3407872" y="2804664"/>
            <a:ext cx="281940" cy="0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3" name="Düz Ok Bağlayıcısı 102"/>
          <p:cNvCxnSpPr/>
          <p:nvPr/>
        </p:nvCxnSpPr>
        <p:spPr>
          <a:xfrm>
            <a:off x="3385012" y="3600191"/>
            <a:ext cx="136467" cy="0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Metin kutusu 1"/>
          <p:cNvSpPr txBox="1"/>
          <p:nvPr/>
        </p:nvSpPr>
        <p:spPr>
          <a:xfrm>
            <a:off x="1208230" y="5869976"/>
            <a:ext cx="72928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 smtClean="0"/>
              <a:t>Sistemik Sklerozda </a:t>
            </a:r>
            <a:r>
              <a:rPr lang="tr-TR" dirty="0" err="1" smtClean="0"/>
              <a:t>özofagus</a:t>
            </a:r>
            <a:r>
              <a:rPr lang="tr-TR" dirty="0" smtClean="0"/>
              <a:t> tutulumunda muhtemel mekanizmalar</a:t>
            </a:r>
            <a:endParaRPr lang="tr-TR" dirty="0"/>
          </a:p>
        </p:txBody>
      </p:sp>
      <p:sp>
        <p:nvSpPr>
          <p:cNvPr id="45" name="Metin kutusu 44"/>
          <p:cNvSpPr txBox="1"/>
          <p:nvPr/>
        </p:nvSpPr>
        <p:spPr>
          <a:xfrm>
            <a:off x="5444952" y="1593121"/>
            <a:ext cx="1775460" cy="276999"/>
          </a:xfrm>
          <a:prstGeom prst="rect">
            <a:avLst/>
          </a:prstGeom>
          <a:solidFill>
            <a:srgbClr val="EBFEEA"/>
          </a:solidFill>
          <a:ln w="95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r-TR" sz="1200" b="1" dirty="0" smtClean="0"/>
              <a:t>Düz kas </a:t>
            </a:r>
            <a:r>
              <a:rPr lang="tr-TR" sz="1200" b="1" dirty="0" err="1" smtClean="0"/>
              <a:t>atrofisi</a:t>
            </a:r>
            <a:r>
              <a:rPr lang="tr-TR" sz="1200" b="1" dirty="0" smtClean="0"/>
              <a:t> </a:t>
            </a:r>
            <a:endParaRPr lang="tr-TR" sz="1200" b="1" dirty="0"/>
          </a:p>
        </p:txBody>
      </p:sp>
      <p:cxnSp>
        <p:nvCxnSpPr>
          <p:cNvPr id="23" name="Düz Ok Bağlayıcısı 22"/>
          <p:cNvCxnSpPr>
            <a:stCxn id="45" idx="0"/>
            <a:endCxn id="16" idx="2"/>
          </p:cNvCxnSpPr>
          <p:nvPr/>
        </p:nvCxnSpPr>
        <p:spPr>
          <a:xfrm flipH="1" flipV="1">
            <a:off x="6330142" y="1395943"/>
            <a:ext cx="2540" cy="197178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İçerik Yer Tutucusu 2"/>
          <p:cNvSpPr txBox="1">
            <a:spLocks/>
          </p:cNvSpPr>
          <p:nvPr/>
        </p:nvSpPr>
        <p:spPr>
          <a:xfrm>
            <a:off x="748170" y="4507620"/>
            <a:ext cx="2565315" cy="113596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tr-TR" sz="1200" dirty="0" smtClean="0"/>
              <a:t>Bozulmuş </a:t>
            </a:r>
            <a:r>
              <a:rPr lang="tr-TR" sz="1200" dirty="0" err="1" smtClean="0"/>
              <a:t>periferik</a:t>
            </a:r>
            <a:r>
              <a:rPr lang="tr-TR" sz="1200" dirty="0" smtClean="0"/>
              <a:t> </a:t>
            </a:r>
            <a:r>
              <a:rPr lang="tr-TR" sz="1200" dirty="0" err="1" smtClean="0"/>
              <a:t>sürkülasyon</a:t>
            </a:r>
            <a:endParaRPr lang="tr-TR" sz="1200" dirty="0" smtClean="0"/>
          </a:p>
          <a:p>
            <a:pPr marL="0" indent="0">
              <a:buNone/>
            </a:pPr>
            <a:r>
              <a:rPr lang="tr-TR" sz="1200" dirty="0" err="1" smtClean="0"/>
              <a:t>Endotelyal</a:t>
            </a:r>
            <a:r>
              <a:rPr lang="tr-TR" sz="1200" dirty="0" smtClean="0"/>
              <a:t> hücreler, </a:t>
            </a:r>
            <a:r>
              <a:rPr lang="tr-TR" sz="1200" dirty="0" err="1" smtClean="0"/>
              <a:t>perisitler</a:t>
            </a:r>
            <a:r>
              <a:rPr lang="tr-TR" sz="1200" dirty="0" smtClean="0"/>
              <a:t>, </a:t>
            </a:r>
            <a:r>
              <a:rPr lang="tr-TR" sz="1200" dirty="0" err="1" smtClean="0"/>
              <a:t>vasküler</a:t>
            </a:r>
            <a:r>
              <a:rPr lang="tr-TR" sz="1200" dirty="0" smtClean="0"/>
              <a:t> düz kas hücreleri ve </a:t>
            </a:r>
            <a:r>
              <a:rPr lang="tr-TR" sz="1200" dirty="0" err="1" smtClean="0"/>
              <a:t>fibroblast</a:t>
            </a:r>
            <a:r>
              <a:rPr lang="tr-TR" sz="1200" dirty="0" smtClean="0"/>
              <a:t> aktivasyonu.</a:t>
            </a:r>
            <a:endParaRPr lang="tr-TR" sz="1200" dirty="0"/>
          </a:p>
        </p:txBody>
      </p:sp>
      <p:sp>
        <p:nvSpPr>
          <p:cNvPr id="46" name="İçerik Yer Tutucusu 2"/>
          <p:cNvSpPr txBox="1">
            <a:spLocks/>
          </p:cNvSpPr>
          <p:nvPr/>
        </p:nvSpPr>
        <p:spPr>
          <a:xfrm>
            <a:off x="1654252" y="973162"/>
            <a:ext cx="2587758" cy="10857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tr-TR" sz="1200" dirty="0" err="1" smtClean="0"/>
              <a:t>Sitokin</a:t>
            </a:r>
            <a:r>
              <a:rPr lang="tr-TR" sz="1200" dirty="0" smtClean="0"/>
              <a:t>,  büyüme faktörü ve </a:t>
            </a:r>
            <a:r>
              <a:rPr lang="tr-TR" sz="1200" dirty="0" err="1" smtClean="0"/>
              <a:t>kemokin</a:t>
            </a:r>
            <a:r>
              <a:rPr lang="tr-TR" sz="1200" dirty="0" smtClean="0"/>
              <a:t>  üretiminde artma</a:t>
            </a:r>
          </a:p>
          <a:p>
            <a:pPr marL="0" indent="0">
              <a:buNone/>
            </a:pPr>
            <a:r>
              <a:rPr lang="tr-TR" sz="1200" dirty="0" err="1" smtClean="0"/>
              <a:t>Profibrotik</a:t>
            </a:r>
            <a:r>
              <a:rPr lang="tr-TR" sz="1200" dirty="0" smtClean="0"/>
              <a:t> endotelin-1 ve </a:t>
            </a:r>
            <a:r>
              <a:rPr lang="tr-TR" sz="1200" dirty="0" err="1" smtClean="0"/>
              <a:t>proinflamatuar</a:t>
            </a:r>
            <a:r>
              <a:rPr lang="tr-TR" sz="1200" dirty="0" smtClean="0"/>
              <a:t> </a:t>
            </a:r>
            <a:r>
              <a:rPr lang="tr-TR" sz="1200" dirty="0" err="1" smtClean="0"/>
              <a:t>sitokinlerde</a:t>
            </a:r>
            <a:r>
              <a:rPr lang="tr-TR" sz="1200" dirty="0" smtClean="0"/>
              <a:t>                 (IL-17, IL-6,  IL-1, IL-9, IK-2) artış. </a:t>
            </a:r>
            <a:endParaRPr lang="tr-TR" sz="1200" dirty="0"/>
          </a:p>
        </p:txBody>
      </p:sp>
      <p:sp>
        <p:nvSpPr>
          <p:cNvPr id="47" name="İçerik Yer Tutucusu 2"/>
          <p:cNvSpPr txBox="1">
            <a:spLocks/>
          </p:cNvSpPr>
          <p:nvPr/>
        </p:nvSpPr>
        <p:spPr>
          <a:xfrm>
            <a:off x="4283885" y="4487526"/>
            <a:ext cx="2181512" cy="14918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tr-TR" sz="1200" dirty="0" smtClean="0"/>
              <a:t>Etkilenen organda  </a:t>
            </a:r>
            <a:r>
              <a:rPr lang="tr-TR" sz="1200" dirty="0" err="1" smtClean="0"/>
              <a:t>makrofaj</a:t>
            </a:r>
            <a:r>
              <a:rPr lang="tr-TR" sz="1200" dirty="0" smtClean="0"/>
              <a:t>,  </a:t>
            </a:r>
            <a:r>
              <a:rPr lang="tr-TR" sz="1200" dirty="0" err="1" smtClean="0"/>
              <a:t>mast</a:t>
            </a:r>
            <a:r>
              <a:rPr lang="tr-TR" sz="1200" dirty="0" smtClean="0"/>
              <a:t> hücresi, </a:t>
            </a:r>
          </a:p>
          <a:p>
            <a:pPr marL="0" indent="0">
              <a:buNone/>
            </a:pPr>
            <a:r>
              <a:rPr lang="tr-TR" sz="1200" dirty="0" smtClean="0"/>
              <a:t>B ve T lenfositleri (Th17), </a:t>
            </a:r>
            <a:r>
              <a:rPr lang="tr-TR" sz="1200" dirty="0" err="1" smtClean="0"/>
              <a:t>plazmositoid</a:t>
            </a:r>
            <a:r>
              <a:rPr lang="tr-TR" sz="1200" dirty="0" smtClean="0"/>
              <a:t> </a:t>
            </a:r>
            <a:r>
              <a:rPr lang="tr-TR" sz="1200" dirty="0" err="1" smtClean="0"/>
              <a:t>dendritik</a:t>
            </a:r>
            <a:r>
              <a:rPr lang="tr-TR" sz="1200" dirty="0" smtClean="0"/>
              <a:t> hücre birikimi ve  aktivasyonu.</a:t>
            </a:r>
            <a:endParaRPr lang="tr-TR" sz="1200" dirty="0"/>
          </a:p>
        </p:txBody>
      </p:sp>
      <p:cxnSp>
        <p:nvCxnSpPr>
          <p:cNvPr id="11" name="Dirsek Bağlayıcısı 10"/>
          <p:cNvCxnSpPr/>
          <p:nvPr/>
        </p:nvCxnSpPr>
        <p:spPr>
          <a:xfrm flipV="1">
            <a:off x="6883864" y="1724918"/>
            <a:ext cx="345438" cy="2361647"/>
          </a:xfrm>
          <a:prstGeom prst="bentConnector3">
            <a:avLst>
              <a:gd name="adj1" fmla="val 273130"/>
            </a:avLst>
          </a:prstGeom>
          <a:ln w="9525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İçerik Yer Tutucusu 2"/>
          <p:cNvSpPr txBox="1">
            <a:spLocks/>
          </p:cNvSpPr>
          <p:nvPr/>
        </p:nvSpPr>
        <p:spPr>
          <a:xfrm>
            <a:off x="7292516" y="2869466"/>
            <a:ext cx="1689037" cy="2082130"/>
          </a:xfrm>
          <a:prstGeom prst="rect">
            <a:avLst/>
          </a:prstGeom>
          <a:solidFill>
            <a:srgbClr val="F7F7F7"/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tr-TR" sz="1200" dirty="0" err="1" smtClean="0"/>
              <a:t>İnterstisyel</a:t>
            </a:r>
            <a:r>
              <a:rPr lang="tr-TR" sz="1200" dirty="0" smtClean="0"/>
              <a:t> </a:t>
            </a:r>
            <a:r>
              <a:rPr lang="tr-TR" sz="1200" dirty="0" err="1" smtClean="0"/>
              <a:t>fibroblastlarda</a:t>
            </a:r>
            <a:r>
              <a:rPr lang="tr-TR" sz="1200" dirty="0" smtClean="0"/>
              <a:t>  ECM (</a:t>
            </a:r>
            <a:r>
              <a:rPr lang="tr-TR" sz="1200" dirty="0" err="1" smtClean="0"/>
              <a:t>Exracellular</a:t>
            </a:r>
            <a:r>
              <a:rPr lang="tr-TR" sz="1200" dirty="0" smtClean="0"/>
              <a:t> </a:t>
            </a:r>
            <a:r>
              <a:rPr lang="tr-TR" sz="1200" dirty="0" err="1" smtClean="0"/>
              <a:t>matrix</a:t>
            </a:r>
            <a:r>
              <a:rPr lang="tr-TR" sz="1200" dirty="0" smtClean="0"/>
              <a:t>) yapımında artma ve </a:t>
            </a:r>
            <a:r>
              <a:rPr lang="tr-TR" sz="1200" dirty="0" err="1" smtClean="0"/>
              <a:t>myofibroblastlara</a:t>
            </a:r>
            <a:r>
              <a:rPr lang="tr-TR" sz="1200" dirty="0" smtClean="0"/>
              <a:t> dönüşüm </a:t>
            </a:r>
            <a:r>
              <a:rPr lang="tr-TR" sz="1200" dirty="0" err="1" smtClean="0"/>
              <a:t>fibrozis</a:t>
            </a:r>
            <a:r>
              <a:rPr lang="tr-TR" sz="1200" dirty="0" smtClean="0"/>
              <a:t>, </a:t>
            </a:r>
            <a:r>
              <a:rPr lang="tr-TR" sz="1200" dirty="0" err="1" smtClean="0"/>
              <a:t>özofagus</a:t>
            </a:r>
            <a:r>
              <a:rPr lang="tr-TR" sz="1200" dirty="0" smtClean="0"/>
              <a:t> </a:t>
            </a:r>
            <a:r>
              <a:rPr lang="tr-TR" sz="1200" dirty="0" err="1" smtClean="0"/>
              <a:t>disfonksiyonu</a:t>
            </a:r>
            <a:r>
              <a:rPr lang="tr-TR" sz="1200" dirty="0" smtClean="0"/>
              <a:t>. </a:t>
            </a:r>
          </a:p>
          <a:p>
            <a:pPr marL="0" indent="0">
              <a:buNone/>
            </a:pPr>
            <a:r>
              <a:rPr lang="tr-TR" sz="1200" dirty="0" smtClean="0"/>
              <a:t>(</a:t>
            </a:r>
            <a:r>
              <a:rPr lang="tr-TR" sz="1200" dirty="0"/>
              <a:t>TGF-B), </a:t>
            </a:r>
          </a:p>
        </p:txBody>
      </p:sp>
      <p:pic>
        <p:nvPicPr>
          <p:cNvPr id="48" name="Resim 4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629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258" y="6233530"/>
            <a:ext cx="591888" cy="595609"/>
          </a:xfrm>
          <a:prstGeom prst="rect">
            <a:avLst/>
          </a:prstGeom>
        </p:spPr>
      </p:pic>
      <p:sp>
        <p:nvSpPr>
          <p:cNvPr id="3" name="Slayt Numarası Yer Tutucus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7</a:t>
            </a:fld>
            <a:endParaRPr lang="en-US"/>
          </a:p>
        </p:txBody>
      </p:sp>
      <p:cxnSp>
        <p:nvCxnSpPr>
          <p:cNvPr id="28" name="Düz Ok Bağlayıcısı 27"/>
          <p:cNvCxnSpPr>
            <a:stCxn id="15" idx="3"/>
            <a:endCxn id="17" idx="1"/>
          </p:cNvCxnSpPr>
          <p:nvPr/>
        </p:nvCxnSpPr>
        <p:spPr>
          <a:xfrm flipV="1">
            <a:off x="5841192" y="2298119"/>
            <a:ext cx="439420" cy="948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7703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>
          <a:xfrm>
            <a:off x="7488324" y="5719612"/>
            <a:ext cx="439806" cy="357188"/>
          </a:xfrm>
        </p:spPr>
        <p:txBody>
          <a:bodyPr/>
          <a:lstStyle/>
          <a:p>
            <a:pPr>
              <a:defRPr/>
            </a:pPr>
            <a:fld id="{7F9A9018-6A6D-4137-9BB3-344CFB18F696}" type="slidenum">
              <a:rPr lang="tr-TR" smtClean="0">
                <a:solidFill>
                  <a:schemeClr val="bg1">
                    <a:lumMod val="50000"/>
                  </a:schemeClr>
                </a:solidFill>
              </a:rPr>
              <a:pPr>
                <a:defRPr/>
              </a:pPr>
              <a:t>8</a:t>
            </a:fld>
            <a:endParaRPr lang="tr-TR" dirty="0">
              <a:solidFill>
                <a:schemeClr val="bg1">
                  <a:lumMod val="50000"/>
                </a:schemeClr>
              </a:solidFill>
            </a:endParaRPr>
          </a:p>
        </p:txBody>
      </p:sp>
      <p:graphicFrame>
        <p:nvGraphicFramePr>
          <p:cNvPr id="3" name="Tablo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0862531"/>
              </p:ext>
            </p:extLst>
          </p:nvPr>
        </p:nvGraphicFramePr>
        <p:xfrm>
          <a:off x="720437" y="572457"/>
          <a:ext cx="7777018" cy="61356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9993">
                  <a:extLst>
                    <a:ext uri="{9D8B030D-6E8A-4147-A177-3AD203B41FA5}">
                      <a16:colId xmlns:a16="http://schemas.microsoft.com/office/drawing/2014/main" val="1976720956"/>
                    </a:ext>
                  </a:extLst>
                </a:gridCol>
                <a:gridCol w="2132485">
                  <a:extLst>
                    <a:ext uri="{9D8B030D-6E8A-4147-A177-3AD203B41FA5}">
                      <a16:colId xmlns:a16="http://schemas.microsoft.com/office/drawing/2014/main" val="3443749870"/>
                    </a:ext>
                  </a:extLst>
                </a:gridCol>
                <a:gridCol w="2171700">
                  <a:extLst>
                    <a:ext uri="{9D8B030D-6E8A-4147-A177-3AD203B41FA5}">
                      <a16:colId xmlns:a16="http://schemas.microsoft.com/office/drawing/2014/main" val="1103341963"/>
                    </a:ext>
                  </a:extLst>
                </a:gridCol>
                <a:gridCol w="2342840">
                  <a:extLst>
                    <a:ext uri="{9D8B030D-6E8A-4147-A177-3AD203B41FA5}">
                      <a16:colId xmlns:a16="http://schemas.microsoft.com/office/drawing/2014/main" val="1730531432"/>
                    </a:ext>
                  </a:extLst>
                </a:gridCol>
              </a:tblGrid>
              <a:tr h="484145">
                <a:tc>
                  <a:txBody>
                    <a:bodyPr/>
                    <a:lstStyle/>
                    <a:p>
                      <a:pPr algn="l"/>
                      <a:r>
                        <a:rPr lang="tr-TR" sz="1400" dirty="0" smtClean="0">
                          <a:solidFill>
                            <a:schemeClr val="tx1"/>
                          </a:solidFill>
                        </a:rPr>
                        <a:t>    Tutulum</a:t>
                      </a:r>
                      <a:r>
                        <a:rPr lang="tr-TR" sz="1400" baseline="0" dirty="0" smtClean="0">
                          <a:solidFill>
                            <a:schemeClr val="tx1"/>
                          </a:solidFill>
                        </a:rPr>
                        <a:t>   </a:t>
                      </a:r>
                    </a:p>
                    <a:p>
                      <a:pPr algn="l"/>
                      <a:r>
                        <a:rPr lang="tr-TR" sz="1400" baseline="0" dirty="0" smtClean="0">
                          <a:solidFill>
                            <a:schemeClr val="tx1"/>
                          </a:solidFill>
                        </a:rPr>
                        <a:t>     bölgesi</a:t>
                      </a:r>
                      <a:endParaRPr lang="tr-TR" sz="14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tr-TR" sz="1400" dirty="0" smtClean="0">
                          <a:solidFill>
                            <a:schemeClr val="tx1"/>
                          </a:solidFill>
                        </a:rPr>
                        <a:t>           Patoloji</a:t>
                      </a:r>
                      <a:endParaRPr lang="tr-TR" sz="14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tr-TR" sz="1400" dirty="0" smtClean="0">
                          <a:solidFill>
                            <a:schemeClr val="tx1"/>
                          </a:solidFill>
                        </a:rPr>
                        <a:t>               Semptom</a:t>
                      </a:r>
                      <a:endParaRPr lang="tr-TR" sz="14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tr-TR" sz="1400" dirty="0" smtClean="0">
                          <a:solidFill>
                            <a:schemeClr val="tx1"/>
                          </a:solidFill>
                        </a:rPr>
                        <a:t>                 Teşhis</a:t>
                      </a:r>
                      <a:endParaRPr lang="tr-TR" sz="14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91657229"/>
                  </a:ext>
                </a:extLst>
              </a:tr>
              <a:tr h="1056741">
                <a:tc>
                  <a:txBody>
                    <a:bodyPr/>
                    <a:lstStyle/>
                    <a:p>
                      <a:pPr algn="l"/>
                      <a:r>
                        <a:rPr lang="tr-TR" sz="1400" b="1" dirty="0" smtClean="0">
                          <a:solidFill>
                            <a:schemeClr val="tx1"/>
                          </a:solidFill>
                        </a:rPr>
                        <a:t> Ağız</a:t>
                      </a:r>
                      <a:endParaRPr lang="tr-TR" sz="14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tr-TR" sz="14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Gergin deri </a:t>
                      </a:r>
                      <a:r>
                        <a:rPr lang="tr-TR" sz="1400" b="1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tr-TR" sz="1400" b="1" dirty="0" err="1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Microstomia</a:t>
                      </a:r>
                      <a:r>
                        <a:rPr lang="tr-TR" sz="1400" b="1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tr-TR" sz="14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tr-TR" sz="1400" dirty="0" err="1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Dental</a:t>
                      </a:r>
                      <a:r>
                        <a:rPr lang="tr-TR" sz="14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sorunlar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tr-TR" sz="14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tr-TR" sz="1400" b="1" dirty="0" err="1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Sicca</a:t>
                      </a:r>
                      <a:r>
                        <a:rPr lang="tr-TR" sz="1400" b="1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sendromu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tr-TR" sz="1400" b="1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tr-TR" sz="1400" b="1" dirty="0" err="1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Temporomandibular</a:t>
                      </a:r>
                      <a:r>
                        <a:rPr lang="tr-TR" sz="1400" b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ve   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tr-TR" sz="1400" b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tr-TR" sz="1400" b="0" dirty="0" err="1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krikoaritenoid</a:t>
                      </a:r>
                      <a:r>
                        <a:rPr lang="tr-TR" sz="1400" b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eklem </a:t>
                      </a:r>
                      <a:r>
                        <a:rPr lang="tr-TR" sz="1400" b="0" dirty="0" err="1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artriti</a:t>
                      </a:r>
                      <a:endParaRPr lang="tr-TR" sz="14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7144" marB="714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1400" dirty="0" smtClean="0">
                          <a:solidFill>
                            <a:schemeClr val="tx1"/>
                          </a:solidFill>
                        </a:rPr>
                        <a:t>Dar ağız, kozmetik</a:t>
                      </a:r>
                    </a:p>
                    <a:p>
                      <a:r>
                        <a:rPr lang="tr-TR" sz="1400" dirty="0" smtClean="0">
                          <a:solidFill>
                            <a:schemeClr val="tx1"/>
                          </a:solidFill>
                        </a:rPr>
                        <a:t>Diş ağrısı</a:t>
                      </a:r>
                    </a:p>
                    <a:p>
                      <a:r>
                        <a:rPr lang="tr-TR" sz="1400" dirty="0" smtClean="0">
                          <a:solidFill>
                            <a:schemeClr val="tx1"/>
                          </a:solidFill>
                        </a:rPr>
                        <a:t>Kuru ağız</a:t>
                      </a:r>
                    </a:p>
                    <a:p>
                      <a:r>
                        <a:rPr lang="tr-TR" sz="1400" dirty="0" err="1" smtClean="0">
                          <a:solidFill>
                            <a:schemeClr val="tx1"/>
                          </a:solidFill>
                        </a:rPr>
                        <a:t>Candida</a:t>
                      </a:r>
                      <a:endParaRPr lang="tr-TR" sz="14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tr-TR" sz="1400" dirty="0" err="1" smtClean="0">
                          <a:solidFill>
                            <a:schemeClr val="tx1"/>
                          </a:solidFill>
                        </a:rPr>
                        <a:t>İnspeksiyon</a:t>
                      </a:r>
                      <a:endParaRPr lang="tr-TR" sz="1400" dirty="0" smtClean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tr-TR" sz="1400" dirty="0" err="1" smtClean="0">
                          <a:solidFill>
                            <a:schemeClr val="tx1"/>
                          </a:solidFill>
                        </a:rPr>
                        <a:t>Dental</a:t>
                      </a:r>
                      <a:r>
                        <a:rPr lang="tr-TR" sz="1400" dirty="0" smtClean="0">
                          <a:solidFill>
                            <a:schemeClr val="tx1"/>
                          </a:solidFill>
                        </a:rPr>
                        <a:t> girişimler</a:t>
                      </a:r>
                    </a:p>
                    <a:p>
                      <a:r>
                        <a:rPr lang="tr-TR" sz="1400" dirty="0" err="1" smtClean="0">
                          <a:solidFill>
                            <a:schemeClr val="tx1"/>
                          </a:solidFill>
                        </a:rPr>
                        <a:t>Tükrük</a:t>
                      </a:r>
                      <a:r>
                        <a:rPr lang="tr-TR" sz="1400" baseline="0" dirty="0" smtClean="0">
                          <a:solidFill>
                            <a:schemeClr val="tx1"/>
                          </a:solidFill>
                        </a:rPr>
                        <a:t> bezi </a:t>
                      </a:r>
                      <a:r>
                        <a:rPr lang="tr-TR" sz="1400" baseline="0" dirty="0" err="1" smtClean="0">
                          <a:solidFill>
                            <a:schemeClr val="tx1"/>
                          </a:solidFill>
                        </a:rPr>
                        <a:t>bx</a:t>
                      </a:r>
                      <a:endParaRPr lang="tr-TR" sz="14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90596098"/>
                  </a:ext>
                </a:extLst>
              </a:tr>
              <a:tr h="901255">
                <a:tc>
                  <a:txBody>
                    <a:bodyPr/>
                    <a:lstStyle/>
                    <a:p>
                      <a:pPr algn="l"/>
                      <a:r>
                        <a:rPr lang="tr-TR" sz="1400" b="1" dirty="0" smtClean="0">
                          <a:solidFill>
                            <a:schemeClr val="tx1"/>
                          </a:solidFill>
                        </a:rPr>
                        <a:t> Özofagus</a:t>
                      </a:r>
                      <a:endParaRPr lang="tr-TR" sz="14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tr-TR" sz="14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tr-TR" sz="1400" dirty="0" err="1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Hipomotilite</a:t>
                      </a:r>
                      <a:endParaRPr lang="tr-TR" sz="1400" dirty="0" smtClean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tr-TR" sz="14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tr-TR" sz="1400" dirty="0" err="1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Reflü</a:t>
                      </a:r>
                      <a:r>
                        <a:rPr lang="tr-TR" sz="14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tr-TR" sz="1400" dirty="0" err="1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özofajit</a:t>
                      </a:r>
                      <a:endParaRPr lang="tr-TR" sz="1400" dirty="0" smtClean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tr-TR" sz="14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tr-TR" sz="1400" dirty="0" err="1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Peptik</a:t>
                      </a:r>
                      <a:r>
                        <a:rPr lang="tr-TR" sz="14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tr-TR" sz="1400" dirty="0" err="1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striktür</a:t>
                      </a:r>
                      <a:endParaRPr lang="tr-TR" sz="14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7144" marB="714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1400" dirty="0" smtClean="0">
                          <a:solidFill>
                            <a:schemeClr val="tx1"/>
                          </a:solidFill>
                        </a:rPr>
                        <a:t>Disfaji</a:t>
                      </a:r>
                    </a:p>
                    <a:p>
                      <a:r>
                        <a:rPr lang="tr-TR" sz="1400" dirty="0" err="1" smtClean="0">
                          <a:solidFill>
                            <a:schemeClr val="tx1"/>
                          </a:solidFill>
                        </a:rPr>
                        <a:t>Heartburn</a:t>
                      </a:r>
                      <a:r>
                        <a:rPr lang="tr-TR" sz="1400" dirty="0" smtClean="0">
                          <a:solidFill>
                            <a:schemeClr val="tx1"/>
                          </a:solidFill>
                        </a:rPr>
                        <a:t> / Disfaji</a:t>
                      </a:r>
                    </a:p>
                    <a:p>
                      <a:r>
                        <a:rPr lang="tr-TR" sz="1400" dirty="0" smtClean="0">
                          <a:solidFill>
                            <a:schemeClr val="tx1"/>
                          </a:solidFill>
                        </a:rPr>
                        <a:t>Disfaji</a:t>
                      </a:r>
                      <a:endParaRPr lang="tr-TR" sz="14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1400" dirty="0" err="1" smtClean="0">
                          <a:solidFill>
                            <a:schemeClr val="tx1"/>
                          </a:solidFill>
                        </a:rPr>
                        <a:t>Manometri</a:t>
                      </a:r>
                      <a:endParaRPr lang="tr-TR" sz="1400" dirty="0" smtClean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tr-TR" sz="1400" dirty="0" smtClean="0">
                          <a:solidFill>
                            <a:schemeClr val="tx1"/>
                          </a:solidFill>
                        </a:rPr>
                        <a:t>Endoskopi</a:t>
                      </a:r>
                      <a:r>
                        <a:rPr lang="tr-TR" sz="1400" baseline="0" dirty="0" smtClean="0">
                          <a:solidFill>
                            <a:schemeClr val="tx1"/>
                          </a:solidFill>
                        </a:rPr>
                        <a:t> / </a:t>
                      </a:r>
                      <a:r>
                        <a:rPr lang="tr-TR" sz="1400" baseline="0" dirty="0" err="1" smtClean="0">
                          <a:solidFill>
                            <a:schemeClr val="tx1"/>
                          </a:solidFill>
                        </a:rPr>
                        <a:t>pH</a:t>
                      </a:r>
                      <a:r>
                        <a:rPr lang="tr-TR" sz="14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tr-TR" sz="1400" baseline="0" dirty="0" err="1" smtClean="0">
                          <a:solidFill>
                            <a:schemeClr val="tx1"/>
                          </a:solidFill>
                        </a:rPr>
                        <a:t>mon</a:t>
                      </a:r>
                      <a:r>
                        <a:rPr lang="tr-TR" sz="1400" baseline="0" dirty="0" smtClean="0">
                          <a:solidFill>
                            <a:schemeClr val="tx1"/>
                          </a:solidFill>
                        </a:rPr>
                        <a:t>.</a:t>
                      </a:r>
                    </a:p>
                    <a:p>
                      <a:r>
                        <a:rPr lang="tr-TR" sz="1400" baseline="0" dirty="0" smtClean="0">
                          <a:solidFill>
                            <a:schemeClr val="tx1"/>
                          </a:solidFill>
                        </a:rPr>
                        <a:t>Endoskopi / Baryumlu pasaj </a:t>
                      </a:r>
                      <a:r>
                        <a:rPr lang="tr-TR" sz="1400" baseline="0" dirty="0" err="1" smtClean="0">
                          <a:solidFill>
                            <a:schemeClr val="tx1"/>
                          </a:solidFill>
                        </a:rPr>
                        <a:t>grafisi</a:t>
                      </a:r>
                      <a:endParaRPr lang="tr-TR" sz="14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10836284"/>
                  </a:ext>
                </a:extLst>
              </a:tr>
              <a:tr h="503391">
                <a:tc>
                  <a:txBody>
                    <a:bodyPr/>
                    <a:lstStyle/>
                    <a:p>
                      <a:pPr algn="l"/>
                      <a:r>
                        <a:rPr lang="tr-TR" sz="14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 Mide</a:t>
                      </a:r>
                      <a:endParaRPr lang="tr-TR" sz="14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14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tr-TR" sz="1400" dirty="0" err="1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Gastroparezi</a:t>
                      </a:r>
                      <a:endParaRPr lang="tr-TR" sz="1400" dirty="0" smtClean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14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NSAEİ bağlı hasarlanma</a:t>
                      </a:r>
                      <a:endParaRPr lang="tr-TR" sz="14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7144" marB="714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1400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Anoreksi</a:t>
                      </a:r>
                      <a:r>
                        <a:rPr lang="tr-TR" sz="1400" dirty="0" smtClean="0">
                          <a:solidFill>
                            <a:schemeClr val="tx1"/>
                          </a:solidFill>
                          <a:latin typeface="+mj-lt"/>
                        </a:rPr>
                        <a:t>, erken doyma bulantı, kusma, </a:t>
                      </a:r>
                      <a:r>
                        <a:rPr lang="tr-TR" sz="1400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dispepsi</a:t>
                      </a:r>
                      <a:endParaRPr lang="tr-TR" sz="14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1400" dirty="0" smtClean="0">
                          <a:solidFill>
                            <a:schemeClr val="tx1"/>
                          </a:solidFill>
                          <a:latin typeface="+mj-lt"/>
                        </a:rPr>
                        <a:t>Sintigrafi</a:t>
                      </a:r>
                    </a:p>
                    <a:p>
                      <a:r>
                        <a:rPr lang="tr-TR" sz="1400" dirty="0" smtClean="0">
                          <a:solidFill>
                            <a:schemeClr val="tx1"/>
                          </a:solidFill>
                          <a:latin typeface="+mj-lt"/>
                        </a:rPr>
                        <a:t>Endoskopi</a:t>
                      </a:r>
                      <a:endParaRPr lang="tr-TR" sz="14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88425785"/>
                  </a:ext>
                </a:extLst>
              </a:tr>
              <a:tr h="1735475">
                <a:tc>
                  <a:txBody>
                    <a:bodyPr/>
                    <a:lstStyle/>
                    <a:p>
                      <a:pPr algn="l"/>
                      <a:r>
                        <a:rPr lang="tr-TR" sz="14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 İnce bağırsak</a:t>
                      </a:r>
                      <a:endParaRPr lang="tr-TR" sz="14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1400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Hipomotilite</a:t>
                      </a:r>
                      <a:endParaRPr lang="tr-TR" sz="1400" dirty="0" smtClean="0">
                        <a:solidFill>
                          <a:schemeClr val="tx1"/>
                        </a:solidFill>
                        <a:latin typeface="+mj-lt"/>
                      </a:endParaRPr>
                    </a:p>
                    <a:p>
                      <a:r>
                        <a:rPr lang="tr-TR" sz="1400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Staz</a:t>
                      </a:r>
                      <a:endParaRPr lang="tr-TR" sz="1400" dirty="0" smtClean="0">
                        <a:solidFill>
                          <a:schemeClr val="tx1"/>
                        </a:solidFill>
                        <a:latin typeface="+mj-lt"/>
                      </a:endParaRPr>
                    </a:p>
                    <a:p>
                      <a:endParaRPr lang="tr-TR" sz="1400" dirty="0" smtClean="0">
                        <a:solidFill>
                          <a:schemeClr val="tx1"/>
                        </a:solidFill>
                        <a:latin typeface="+mj-lt"/>
                      </a:endParaRPr>
                    </a:p>
                    <a:p>
                      <a:r>
                        <a:rPr lang="tr-TR" sz="1400" dirty="0" smtClean="0">
                          <a:solidFill>
                            <a:schemeClr val="tx1"/>
                          </a:solidFill>
                          <a:latin typeface="+mj-lt"/>
                        </a:rPr>
                        <a:t>Bakteriyel aşırı çoğalma</a:t>
                      </a:r>
                    </a:p>
                    <a:p>
                      <a:endParaRPr lang="tr-TR" sz="1400" dirty="0" smtClean="0">
                        <a:solidFill>
                          <a:schemeClr val="tx1"/>
                        </a:solidFill>
                        <a:latin typeface="+mj-lt"/>
                      </a:endParaRPr>
                    </a:p>
                    <a:p>
                      <a:r>
                        <a:rPr lang="tr-TR" sz="1400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Psödoobstrüksiyon</a:t>
                      </a:r>
                      <a:endParaRPr lang="tr-TR" sz="1400" dirty="0" smtClean="0">
                        <a:solidFill>
                          <a:schemeClr val="tx1"/>
                        </a:solidFill>
                        <a:latin typeface="+mj-lt"/>
                      </a:endParaRPr>
                    </a:p>
                    <a:p>
                      <a:r>
                        <a:rPr lang="tr-TR" sz="1400" dirty="0" smtClean="0">
                          <a:solidFill>
                            <a:schemeClr val="tx1"/>
                          </a:solidFill>
                          <a:latin typeface="+mj-lt"/>
                        </a:rPr>
                        <a:t>NSAEİ bağlı lezyonlar</a:t>
                      </a:r>
                    </a:p>
                    <a:p>
                      <a:r>
                        <a:rPr lang="tr-TR" sz="1400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Pnömatozis</a:t>
                      </a:r>
                      <a:r>
                        <a:rPr lang="tr-TR" sz="1400" baseline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r>
                        <a:rPr lang="tr-TR" sz="1400" baseline="0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intestinalis</a:t>
                      </a:r>
                      <a:endParaRPr lang="tr-TR" sz="14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1400" dirty="0" smtClean="0">
                          <a:solidFill>
                            <a:schemeClr val="tx1"/>
                          </a:solidFill>
                          <a:latin typeface="+mj-lt"/>
                        </a:rPr>
                        <a:t>Kilo kaybı</a:t>
                      </a:r>
                    </a:p>
                    <a:p>
                      <a:r>
                        <a:rPr lang="tr-TR" sz="1400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Postprandial</a:t>
                      </a:r>
                      <a:r>
                        <a:rPr lang="tr-TR" sz="1400" dirty="0" smtClean="0">
                          <a:solidFill>
                            <a:schemeClr val="tx1"/>
                          </a:solidFill>
                          <a:latin typeface="+mj-lt"/>
                        </a:rPr>
                        <a:t> bulantı</a:t>
                      </a:r>
                    </a:p>
                    <a:p>
                      <a:endParaRPr lang="tr-TR" sz="1400" dirty="0" smtClean="0">
                        <a:solidFill>
                          <a:schemeClr val="tx1"/>
                        </a:solidFill>
                        <a:latin typeface="+mj-lt"/>
                      </a:endParaRPr>
                    </a:p>
                    <a:p>
                      <a:r>
                        <a:rPr lang="tr-TR" sz="1400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Malabsorpsiyon,steatore,bulantıağrı</a:t>
                      </a:r>
                      <a:r>
                        <a:rPr lang="tr-TR" sz="1400" dirty="0" smtClean="0">
                          <a:solidFill>
                            <a:schemeClr val="tx1"/>
                          </a:solidFill>
                          <a:latin typeface="+mj-lt"/>
                        </a:rPr>
                        <a:t>, </a:t>
                      </a:r>
                      <a:r>
                        <a:rPr lang="tr-TR" sz="1400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meteorizm</a:t>
                      </a:r>
                      <a:endParaRPr lang="tr-TR" sz="1400" dirty="0" smtClean="0">
                        <a:solidFill>
                          <a:schemeClr val="tx1"/>
                        </a:solidFill>
                        <a:latin typeface="+mj-lt"/>
                      </a:endParaRPr>
                    </a:p>
                    <a:p>
                      <a:r>
                        <a:rPr lang="tr-TR" sz="1400" dirty="0" smtClean="0">
                          <a:solidFill>
                            <a:schemeClr val="tx1"/>
                          </a:solidFill>
                          <a:latin typeface="+mj-lt"/>
                        </a:rPr>
                        <a:t>Karın ağrısı, </a:t>
                      </a:r>
                      <a:r>
                        <a:rPr lang="tr-TR" sz="1400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distansiyon</a:t>
                      </a:r>
                      <a:endParaRPr lang="tr-TR" sz="1400" dirty="0" smtClean="0">
                        <a:solidFill>
                          <a:schemeClr val="tx1"/>
                        </a:solidFill>
                        <a:latin typeface="+mj-lt"/>
                      </a:endParaRPr>
                    </a:p>
                    <a:p>
                      <a:r>
                        <a:rPr lang="tr-TR" sz="1400" dirty="0" smtClean="0">
                          <a:solidFill>
                            <a:schemeClr val="tx1"/>
                          </a:solidFill>
                          <a:latin typeface="+mj-lt"/>
                        </a:rPr>
                        <a:t>Karın ağrısı, ishal,</a:t>
                      </a:r>
                      <a:r>
                        <a:rPr lang="tr-TR" sz="1400" baseline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 kanama  </a:t>
                      </a:r>
                      <a:endParaRPr lang="tr-TR" sz="1400" dirty="0" smtClean="0">
                        <a:solidFill>
                          <a:schemeClr val="tx1"/>
                        </a:solidFill>
                        <a:latin typeface="+mj-lt"/>
                      </a:endParaRPr>
                    </a:p>
                    <a:p>
                      <a:r>
                        <a:rPr lang="tr-TR" sz="1400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Benign</a:t>
                      </a:r>
                      <a:r>
                        <a:rPr lang="tr-TR" sz="1400" dirty="0" smtClean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r>
                        <a:rPr lang="tr-TR" sz="1400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pnömoperitonyum</a:t>
                      </a:r>
                      <a:endParaRPr lang="tr-TR" sz="14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1400" dirty="0" smtClean="0">
                          <a:solidFill>
                            <a:schemeClr val="tx1"/>
                          </a:solidFill>
                          <a:latin typeface="+mj-lt"/>
                        </a:rPr>
                        <a:t>Baryumlu pasaj </a:t>
                      </a:r>
                      <a:r>
                        <a:rPr lang="tr-TR" sz="1400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grafisi</a:t>
                      </a:r>
                      <a:endParaRPr lang="tr-TR" sz="1400" dirty="0" smtClean="0">
                        <a:solidFill>
                          <a:schemeClr val="tx1"/>
                        </a:solidFill>
                        <a:latin typeface="+mj-lt"/>
                      </a:endParaRPr>
                    </a:p>
                    <a:p>
                      <a:endParaRPr lang="tr-TR" sz="1400" dirty="0" smtClean="0">
                        <a:solidFill>
                          <a:schemeClr val="tx1"/>
                        </a:solidFill>
                        <a:latin typeface="+mj-lt"/>
                      </a:endParaRPr>
                    </a:p>
                    <a:p>
                      <a:endParaRPr lang="tr-TR" sz="1400" dirty="0" smtClean="0">
                        <a:solidFill>
                          <a:schemeClr val="tx1"/>
                        </a:solidFill>
                        <a:latin typeface="+mj-lt"/>
                      </a:endParaRPr>
                    </a:p>
                    <a:p>
                      <a:r>
                        <a:rPr lang="tr-TR" sz="1400" dirty="0" smtClean="0">
                          <a:solidFill>
                            <a:schemeClr val="tx1"/>
                          </a:solidFill>
                          <a:latin typeface="+mj-lt"/>
                        </a:rPr>
                        <a:t>SIBO test, </a:t>
                      </a:r>
                      <a:r>
                        <a:rPr lang="tr-TR" sz="1400" baseline="0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Jejunal</a:t>
                      </a:r>
                      <a:r>
                        <a:rPr lang="tr-TR" sz="1400" baseline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r>
                        <a:rPr lang="tr-TR" sz="1400" baseline="0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aspirasyon</a:t>
                      </a:r>
                      <a:endParaRPr lang="tr-TR" sz="1400" baseline="0" dirty="0" smtClean="0">
                        <a:solidFill>
                          <a:schemeClr val="tx1"/>
                        </a:solidFill>
                        <a:latin typeface="+mj-lt"/>
                      </a:endParaRPr>
                    </a:p>
                    <a:p>
                      <a:endParaRPr lang="tr-TR" sz="1400" baseline="0" dirty="0" smtClean="0">
                        <a:solidFill>
                          <a:schemeClr val="tx1"/>
                        </a:solidFill>
                        <a:latin typeface="+mj-lt"/>
                      </a:endParaRPr>
                    </a:p>
                    <a:p>
                      <a:r>
                        <a:rPr lang="tr-TR" sz="1400" baseline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ADBG</a:t>
                      </a:r>
                    </a:p>
                    <a:p>
                      <a:endParaRPr lang="tr-TR" sz="1400" baseline="0" dirty="0" smtClean="0">
                        <a:solidFill>
                          <a:schemeClr val="tx1"/>
                        </a:solidFill>
                        <a:latin typeface="+mj-lt"/>
                      </a:endParaRPr>
                    </a:p>
                    <a:p>
                      <a:endParaRPr lang="tr-TR" sz="14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03692612"/>
                  </a:ext>
                </a:extLst>
              </a:tr>
              <a:tr h="781847">
                <a:tc>
                  <a:txBody>
                    <a:bodyPr/>
                    <a:lstStyle/>
                    <a:p>
                      <a:pPr algn="l"/>
                      <a:r>
                        <a:rPr lang="tr-TR" sz="14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 Kolon</a:t>
                      </a:r>
                      <a:endParaRPr lang="tr-TR" sz="14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1400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Hipomotilite</a:t>
                      </a:r>
                      <a:endParaRPr lang="tr-TR" sz="1400" dirty="0" smtClean="0">
                        <a:solidFill>
                          <a:schemeClr val="tx1"/>
                        </a:solidFill>
                        <a:latin typeface="+mj-lt"/>
                      </a:endParaRPr>
                    </a:p>
                    <a:p>
                      <a:r>
                        <a:rPr lang="tr-TR" sz="1400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Kolonik</a:t>
                      </a:r>
                      <a:r>
                        <a:rPr lang="tr-TR" sz="1400" dirty="0" smtClean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r>
                        <a:rPr lang="tr-TR" sz="1400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divertiküloz</a:t>
                      </a:r>
                      <a:endParaRPr lang="tr-TR" sz="1400" dirty="0" smtClean="0">
                        <a:solidFill>
                          <a:schemeClr val="tx1"/>
                        </a:solidFill>
                        <a:latin typeface="+mj-lt"/>
                      </a:endParaRPr>
                    </a:p>
                    <a:p>
                      <a:r>
                        <a:rPr lang="tr-TR" sz="1400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Kolonik</a:t>
                      </a:r>
                      <a:r>
                        <a:rPr lang="tr-TR" sz="1400" dirty="0" smtClean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r>
                        <a:rPr lang="tr-TR" sz="1400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psödoobstrüksiyon</a:t>
                      </a:r>
                      <a:endParaRPr lang="tr-TR" sz="14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1400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Alterne</a:t>
                      </a:r>
                      <a:r>
                        <a:rPr lang="tr-TR" sz="1400" dirty="0" smtClean="0">
                          <a:solidFill>
                            <a:schemeClr val="tx1"/>
                          </a:solidFill>
                          <a:latin typeface="+mj-lt"/>
                        </a:rPr>
                        <a:t> kabızlık / İshal</a:t>
                      </a:r>
                    </a:p>
                    <a:p>
                      <a:r>
                        <a:rPr lang="tr-TR" sz="1400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Perforasyon</a:t>
                      </a:r>
                      <a:r>
                        <a:rPr lang="tr-TR" sz="1400" dirty="0" smtClean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</a:p>
                    <a:p>
                      <a:r>
                        <a:rPr lang="tr-TR" sz="1400" dirty="0" smtClean="0">
                          <a:solidFill>
                            <a:schemeClr val="tx1"/>
                          </a:solidFill>
                          <a:latin typeface="+mj-lt"/>
                        </a:rPr>
                        <a:t>Karın ağrısı, şişkinlik</a:t>
                      </a:r>
                      <a:endParaRPr lang="tr-TR" sz="14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1400" dirty="0" smtClean="0">
                          <a:solidFill>
                            <a:schemeClr val="tx1"/>
                          </a:solidFill>
                          <a:latin typeface="+mj-lt"/>
                        </a:rPr>
                        <a:t>Baryumlu </a:t>
                      </a:r>
                      <a:r>
                        <a:rPr lang="tr-TR" sz="1400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grafi</a:t>
                      </a:r>
                      <a:endParaRPr lang="tr-TR" sz="1400" dirty="0" smtClean="0">
                        <a:solidFill>
                          <a:schemeClr val="tx1"/>
                        </a:solidFill>
                        <a:latin typeface="+mj-lt"/>
                      </a:endParaRPr>
                    </a:p>
                    <a:p>
                      <a:endParaRPr lang="tr-TR" sz="1400" dirty="0" smtClean="0">
                        <a:solidFill>
                          <a:schemeClr val="tx1"/>
                        </a:solidFill>
                        <a:latin typeface="+mj-lt"/>
                      </a:endParaRPr>
                    </a:p>
                    <a:p>
                      <a:r>
                        <a:rPr lang="tr-TR" sz="1400" dirty="0" smtClean="0">
                          <a:solidFill>
                            <a:schemeClr val="tx1"/>
                          </a:solidFill>
                          <a:latin typeface="+mj-lt"/>
                        </a:rPr>
                        <a:t>ADBG</a:t>
                      </a:r>
                      <a:endParaRPr lang="tr-TR" sz="14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55901701"/>
                  </a:ext>
                </a:extLst>
              </a:tr>
              <a:tr h="576503">
                <a:tc>
                  <a:txBody>
                    <a:bodyPr/>
                    <a:lstStyle/>
                    <a:p>
                      <a:pPr algn="l"/>
                      <a:r>
                        <a:rPr lang="tr-TR" sz="14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 Anüs</a:t>
                      </a:r>
                      <a:endParaRPr lang="tr-TR" sz="14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1400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Sfinkter</a:t>
                      </a:r>
                      <a:r>
                        <a:rPr lang="tr-TR" sz="1400" dirty="0" smtClean="0">
                          <a:solidFill>
                            <a:schemeClr val="tx1"/>
                          </a:solidFill>
                          <a:latin typeface="+mj-lt"/>
                        </a:rPr>
                        <a:t> tutulumu</a:t>
                      </a:r>
                      <a:endParaRPr lang="tr-TR" sz="14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1400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Fekal</a:t>
                      </a:r>
                      <a:r>
                        <a:rPr lang="tr-TR" sz="1400" dirty="0" smtClean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r>
                        <a:rPr lang="tr-TR" sz="1400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inkontinans</a:t>
                      </a:r>
                      <a:endParaRPr lang="tr-TR" sz="14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1400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Anorektal</a:t>
                      </a:r>
                      <a:r>
                        <a:rPr lang="tr-TR" sz="1400" dirty="0" smtClean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r>
                        <a:rPr lang="tr-TR" sz="1400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manometri</a:t>
                      </a:r>
                      <a:endParaRPr lang="tr-TR" sz="14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9683422"/>
                  </a:ext>
                </a:extLst>
              </a:tr>
            </a:tbl>
          </a:graphicData>
        </a:graphic>
      </p:graphicFrame>
      <p:sp>
        <p:nvSpPr>
          <p:cNvPr id="5" name="Metin kutusu 4"/>
          <p:cNvSpPr txBox="1"/>
          <p:nvPr/>
        </p:nvSpPr>
        <p:spPr>
          <a:xfrm>
            <a:off x="2678545" y="100701"/>
            <a:ext cx="43903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b="1" dirty="0"/>
              <a:t>Sistemik sklerozda GIS tutulumu</a:t>
            </a:r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629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258" y="6233530"/>
            <a:ext cx="591888" cy="595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666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>
          <a:xfrm>
            <a:off x="8312455" y="6502894"/>
            <a:ext cx="730424" cy="476250"/>
          </a:xfrm>
        </p:spPr>
        <p:txBody>
          <a:bodyPr/>
          <a:lstStyle/>
          <a:p>
            <a:pPr>
              <a:defRPr/>
            </a:pPr>
            <a:fld id="{7F9A9018-6A6D-4137-9BB3-344CFB18F696}" type="slidenum">
              <a:rPr lang="tr-TR" smtClean="0"/>
              <a:pPr>
                <a:defRPr/>
              </a:pPr>
              <a:t>9</a:t>
            </a:fld>
            <a:endParaRPr lang="tr-TR" dirty="0"/>
          </a:p>
        </p:txBody>
      </p:sp>
      <p:sp>
        <p:nvSpPr>
          <p:cNvPr id="3" name="Dikdörtgen 2"/>
          <p:cNvSpPr/>
          <p:nvPr/>
        </p:nvSpPr>
        <p:spPr>
          <a:xfrm>
            <a:off x="3973975" y="3240045"/>
            <a:ext cx="2023888" cy="5355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>
              <a:lnSpc>
                <a:spcPct val="90000"/>
              </a:lnSpc>
              <a:buClr>
                <a:schemeClr val="bg1"/>
              </a:buClr>
            </a:pPr>
            <a:r>
              <a:rPr lang="tr-TR" altLang="tr-TR" sz="3200" b="0" dirty="0" smtClean="0">
                <a:solidFill>
                  <a:srgbClr val="FFE05D"/>
                </a:solidFill>
              </a:rPr>
              <a:t> </a:t>
            </a:r>
            <a:r>
              <a:rPr lang="tr-TR" altLang="tr-TR" sz="3200" b="0" dirty="0" smtClean="0"/>
              <a:t>CREST</a:t>
            </a:r>
            <a:r>
              <a:rPr lang="tr-TR" altLang="tr-TR" sz="3200" b="0" dirty="0" smtClean="0">
                <a:solidFill>
                  <a:srgbClr val="FFE05D"/>
                </a:solidFill>
              </a:rPr>
              <a:t>   </a:t>
            </a:r>
            <a:endParaRPr lang="tr-TR" altLang="tr-TR" sz="3200" b="0" dirty="0">
              <a:solidFill>
                <a:srgbClr val="FFE05D"/>
              </a:solidFill>
            </a:endParaRPr>
          </a:p>
        </p:txBody>
      </p:sp>
      <p:grpSp>
        <p:nvGrpSpPr>
          <p:cNvPr id="14" name="Grup 13"/>
          <p:cNvGrpSpPr/>
          <p:nvPr/>
        </p:nvGrpSpPr>
        <p:grpSpPr>
          <a:xfrm>
            <a:off x="1108601" y="900917"/>
            <a:ext cx="2164006" cy="1904804"/>
            <a:chOff x="3419872" y="175992"/>
            <a:chExt cx="2164006" cy="1904804"/>
          </a:xfrm>
        </p:grpSpPr>
        <p:pic>
          <p:nvPicPr>
            <p:cNvPr id="4" name="Picture 2" descr="http://www.onlinedermclinic.com/dz_images/c/a/calcinosis-cutis_14744608534e6674522e9e1.jpg"/>
            <p:cNvPicPr>
              <a:picLocks noChangeAspect="1" noChangeArrowheads="1"/>
            </p:cNvPicPr>
            <p:nvPr/>
          </p:nvPicPr>
          <p:blipFill>
            <a:blip r:embed="rId2" cstate="print">
              <a:lum contras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9872" y="175992"/>
              <a:ext cx="2164006" cy="1569384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4 Dikdörtgen"/>
            <p:cNvSpPr>
              <a:spLocks noChangeArrowheads="1"/>
            </p:cNvSpPr>
            <p:nvPr/>
          </p:nvSpPr>
          <p:spPr bwMode="auto">
            <a:xfrm>
              <a:off x="3879328" y="1773019"/>
              <a:ext cx="1420582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tr-TR" altLang="tr-TR" sz="1400" dirty="0" err="1"/>
                <a:t>C</a:t>
              </a:r>
              <a:r>
                <a:rPr lang="tr-TR" altLang="tr-TR" sz="1400" b="0" dirty="0" err="1"/>
                <a:t>alcinosis</a:t>
              </a:r>
              <a:r>
                <a:rPr lang="tr-TR" altLang="tr-TR" sz="1400" b="0" dirty="0"/>
                <a:t> </a:t>
              </a:r>
              <a:r>
                <a:rPr lang="tr-TR" altLang="tr-TR" sz="1400" b="0" dirty="0" err="1"/>
                <a:t>cutis</a:t>
              </a:r>
              <a:endParaRPr lang="tr-TR" altLang="tr-TR" sz="1400" b="0" dirty="0"/>
            </a:p>
          </p:txBody>
        </p:sp>
      </p:grpSp>
      <p:grpSp>
        <p:nvGrpSpPr>
          <p:cNvPr id="15" name="Grup 14"/>
          <p:cNvGrpSpPr/>
          <p:nvPr/>
        </p:nvGrpSpPr>
        <p:grpSpPr>
          <a:xfrm>
            <a:off x="5673353" y="691917"/>
            <a:ext cx="2053208" cy="1772533"/>
            <a:chOff x="5868144" y="1340323"/>
            <a:chExt cx="2053208" cy="1772533"/>
          </a:xfrm>
        </p:grpSpPr>
        <p:pic>
          <p:nvPicPr>
            <p:cNvPr id="6" name="Picture 2" descr="Ä°lgili resim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68144" y="1340323"/>
              <a:ext cx="2053208" cy="1427788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4 Dikdörtgen"/>
            <p:cNvSpPr>
              <a:spLocks noChangeArrowheads="1"/>
            </p:cNvSpPr>
            <p:nvPr/>
          </p:nvSpPr>
          <p:spPr bwMode="auto">
            <a:xfrm>
              <a:off x="6529492" y="2805079"/>
              <a:ext cx="901209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tr-TR" altLang="tr-TR" sz="1400" dirty="0" err="1" smtClean="0"/>
                <a:t>R</a:t>
              </a:r>
              <a:r>
                <a:rPr lang="tr-TR" altLang="tr-TR" sz="1400" b="0" dirty="0" err="1" smtClean="0"/>
                <a:t>aynoud</a:t>
              </a:r>
              <a:endParaRPr lang="tr-TR" altLang="tr-TR" sz="1400" b="0" dirty="0"/>
            </a:p>
          </p:txBody>
        </p:sp>
      </p:grpSp>
      <p:grpSp>
        <p:nvGrpSpPr>
          <p:cNvPr id="16" name="Grup 15"/>
          <p:cNvGrpSpPr/>
          <p:nvPr/>
        </p:nvGrpSpPr>
        <p:grpSpPr>
          <a:xfrm>
            <a:off x="844710" y="3429001"/>
            <a:ext cx="1747594" cy="3016972"/>
            <a:chOff x="6757130" y="2644338"/>
            <a:chExt cx="1747594" cy="3016972"/>
          </a:xfrm>
        </p:grpSpPr>
        <p:sp>
          <p:nvSpPr>
            <p:cNvPr id="9" name="4 Dikdörtgen"/>
            <p:cNvSpPr>
              <a:spLocks noChangeArrowheads="1"/>
            </p:cNvSpPr>
            <p:nvPr/>
          </p:nvSpPr>
          <p:spPr bwMode="auto">
            <a:xfrm>
              <a:off x="6757130" y="5138090"/>
              <a:ext cx="1747594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tr-TR" altLang="tr-TR" sz="1400" dirty="0" err="1" smtClean="0"/>
                <a:t>E</a:t>
              </a:r>
              <a:r>
                <a:rPr lang="tr-TR" altLang="tr-TR" sz="1400" b="0" dirty="0" err="1" smtClean="0"/>
                <a:t>sophagus</a:t>
              </a:r>
              <a:r>
                <a:rPr lang="tr-TR" altLang="tr-TR" sz="1400" b="0" dirty="0" smtClean="0"/>
                <a:t> </a:t>
              </a:r>
              <a:r>
                <a:rPr lang="tr-TR" altLang="tr-TR" sz="1400" b="0" dirty="0" err="1" smtClean="0"/>
                <a:t>motilite</a:t>
              </a:r>
              <a:r>
                <a:rPr lang="tr-TR" altLang="tr-TR" sz="1400" b="0" dirty="0" smtClean="0"/>
                <a:t> 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tr-TR" altLang="tr-TR" sz="1400" b="0" dirty="0" smtClean="0"/>
                <a:t>bozukluğu</a:t>
              </a:r>
              <a:endParaRPr lang="tr-TR" altLang="tr-TR" sz="1400" b="0" dirty="0"/>
            </a:p>
          </p:txBody>
        </p:sp>
        <p:pic>
          <p:nvPicPr>
            <p:cNvPr id="12" name="Resim 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766401" y="2644338"/>
              <a:ext cx="1616765" cy="2480900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</p:grpSp>
      <p:grpSp>
        <p:nvGrpSpPr>
          <p:cNvPr id="19" name="Grup 18"/>
          <p:cNvGrpSpPr/>
          <p:nvPr/>
        </p:nvGrpSpPr>
        <p:grpSpPr>
          <a:xfrm>
            <a:off x="3935217" y="4685193"/>
            <a:ext cx="2167403" cy="1868503"/>
            <a:chOff x="4060780" y="4639967"/>
            <a:chExt cx="2167403" cy="1868503"/>
          </a:xfrm>
        </p:grpSpPr>
        <p:sp>
          <p:nvSpPr>
            <p:cNvPr id="7" name="4 Dikdörtgen"/>
            <p:cNvSpPr>
              <a:spLocks noChangeArrowheads="1"/>
            </p:cNvSpPr>
            <p:nvPr/>
          </p:nvSpPr>
          <p:spPr bwMode="auto">
            <a:xfrm>
              <a:off x="4655304" y="6200693"/>
              <a:ext cx="1151277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tr-TR" altLang="tr-TR" sz="1400" dirty="0" err="1" smtClean="0"/>
                <a:t>S</a:t>
              </a:r>
              <a:r>
                <a:rPr lang="tr-TR" altLang="tr-TR" sz="1400" b="0" dirty="0" err="1" smtClean="0"/>
                <a:t>klerodaktili</a:t>
              </a:r>
              <a:endParaRPr lang="tr-TR" altLang="tr-TR" sz="1400" b="0" dirty="0"/>
            </a:p>
          </p:txBody>
        </p:sp>
        <p:pic>
          <p:nvPicPr>
            <p:cNvPr id="13" name="Resim 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60780" y="4639967"/>
              <a:ext cx="2167403" cy="1546967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8" name="Grup 17"/>
          <p:cNvGrpSpPr/>
          <p:nvPr/>
        </p:nvGrpSpPr>
        <p:grpSpPr>
          <a:xfrm>
            <a:off x="6591087" y="3130972"/>
            <a:ext cx="2308292" cy="1740943"/>
            <a:chOff x="1187624" y="4032656"/>
            <a:chExt cx="2308292" cy="1559883"/>
          </a:xfrm>
        </p:grpSpPr>
        <p:sp>
          <p:nvSpPr>
            <p:cNvPr id="8" name="4 Dikdörtgen"/>
            <p:cNvSpPr>
              <a:spLocks noChangeArrowheads="1"/>
            </p:cNvSpPr>
            <p:nvPr/>
          </p:nvSpPr>
          <p:spPr bwMode="auto">
            <a:xfrm>
              <a:off x="1866234" y="5316771"/>
              <a:ext cx="1180131" cy="2757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tr-TR" altLang="tr-TR" sz="1400" dirty="0" err="1" smtClean="0"/>
                <a:t>T</a:t>
              </a:r>
              <a:r>
                <a:rPr lang="tr-TR" altLang="tr-TR" sz="1400" b="0" dirty="0" err="1" smtClean="0"/>
                <a:t>elanjiektazi</a:t>
              </a:r>
              <a:endParaRPr lang="tr-TR" altLang="tr-TR" sz="1400" b="0" dirty="0"/>
            </a:p>
          </p:txBody>
        </p:sp>
        <p:pic>
          <p:nvPicPr>
            <p:cNvPr id="17" name="Resim 1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87624" y="4032656"/>
              <a:ext cx="2308292" cy="1275019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</p:grpSp>
      <p:cxnSp>
        <p:nvCxnSpPr>
          <p:cNvPr id="23" name="Dirsek Bağlayıcısı 22"/>
          <p:cNvCxnSpPr/>
          <p:nvPr/>
        </p:nvCxnSpPr>
        <p:spPr bwMode="auto">
          <a:xfrm rot="10800000" flipV="1">
            <a:off x="4628445" y="1405811"/>
            <a:ext cx="954596" cy="1834234"/>
          </a:xfrm>
          <a:prstGeom prst="bentConnector2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5" name="Dirsek Bağlayıcısı 24"/>
          <p:cNvCxnSpPr/>
          <p:nvPr/>
        </p:nvCxnSpPr>
        <p:spPr bwMode="auto">
          <a:xfrm>
            <a:off x="3340341" y="1685609"/>
            <a:ext cx="1004346" cy="1554436"/>
          </a:xfrm>
          <a:prstGeom prst="bentConnector2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6" name="Düz Bağlayıcı 35"/>
          <p:cNvCxnSpPr/>
          <p:nvPr/>
        </p:nvCxnSpPr>
        <p:spPr bwMode="auto">
          <a:xfrm flipH="1">
            <a:off x="5147733" y="3749302"/>
            <a:ext cx="10814" cy="845276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3" name="Dirsek Bağlayıcısı 42"/>
          <p:cNvCxnSpPr/>
          <p:nvPr/>
        </p:nvCxnSpPr>
        <p:spPr bwMode="auto">
          <a:xfrm flipV="1">
            <a:off x="5447573" y="3051949"/>
            <a:ext cx="2308949" cy="154229"/>
          </a:xfrm>
          <a:prstGeom prst="bentConnector4">
            <a:avLst>
              <a:gd name="adj1" fmla="val -417"/>
              <a:gd name="adj2" fmla="val 248221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0" name="Dirsek Bağlayıcısı 49"/>
          <p:cNvCxnSpPr/>
          <p:nvPr/>
        </p:nvCxnSpPr>
        <p:spPr bwMode="auto">
          <a:xfrm rot="10800000" flipV="1">
            <a:off x="2527192" y="3729588"/>
            <a:ext cx="2355419" cy="374617"/>
          </a:xfrm>
          <a:prstGeom prst="bentConnector3">
            <a:avLst>
              <a:gd name="adj1" fmla="val 156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7" name="Picture 19" descr="CTF_Logo_tp"/>
          <p:cNvPicPr>
            <a:picLocks noChangeAspect="1" noChangeArrowheads="1"/>
          </p:cNvPicPr>
          <p:nvPr/>
        </p:nvPicPr>
        <p:blipFill>
          <a:blip r:embed="rId7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52" y="6334123"/>
            <a:ext cx="482600" cy="480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4" descr="http://www.idr.med.uni-erlangen.de/orthorad/Frakturbilder/Calcinosis%20cutis.pn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381" y="1040850"/>
            <a:ext cx="6381199" cy="4677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6257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2576</TotalTime>
  <Words>1687</Words>
  <Application>Microsoft Office PowerPoint</Application>
  <PresentationFormat>Ekran Gösterisi (4:3)</PresentationFormat>
  <Paragraphs>444</Paragraphs>
  <Slides>31</Slides>
  <Notes>3</Notes>
  <HiddenSlides>0</HiddenSlides>
  <MMClips>1</MMClips>
  <ScaleCrop>false</ScaleCrop>
  <HeadingPairs>
    <vt:vector size="6" baseType="variant">
      <vt:variant>
        <vt:lpstr>Kullanılan Yazı Tipleri</vt:lpstr>
      </vt:variant>
      <vt:variant>
        <vt:i4>6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31</vt:i4>
      </vt:variant>
    </vt:vector>
  </HeadingPairs>
  <TitlesOfParts>
    <vt:vector size="38" baseType="lpstr">
      <vt:lpstr>Algerian</vt:lpstr>
      <vt:lpstr>Arial</vt:lpstr>
      <vt:lpstr>BlinkMacSystemFont</vt:lpstr>
      <vt:lpstr>Calibri</vt:lpstr>
      <vt:lpstr>inherit</vt:lpstr>
      <vt:lpstr>Times New Roman</vt:lpstr>
      <vt:lpstr>Office Theme</vt:lpstr>
      <vt:lpstr>PowerPoint Sunusu</vt:lpstr>
      <vt:lpstr>Sistemik Sklerozda Özofagus Tutulumu Tanı ve Tedavi</vt:lpstr>
      <vt:lpstr>Otoimmun disfaji</vt:lpstr>
      <vt:lpstr>PowerPoint Sunusu</vt:lpstr>
      <vt:lpstr>Epidemiyoloji</vt:lpstr>
      <vt:lpstr>Patofizyoloji</vt:lpstr>
      <vt:lpstr>PowerPoint Sunusu</vt:lpstr>
      <vt:lpstr>PowerPoint Sunusu</vt:lpstr>
      <vt:lpstr>PowerPoint Sunusu</vt:lpstr>
      <vt:lpstr>PowerPoint Sunusu</vt:lpstr>
      <vt:lpstr>Özofagus tutulumunda klinik bulguların etyopatogenezi</vt:lpstr>
      <vt:lpstr>PowerPoint Sunusu</vt:lpstr>
      <vt:lpstr>Pratikte kullanılan tanı yöntemleri</vt:lpstr>
      <vt:lpstr>Endoskopi</vt:lpstr>
      <vt:lpstr>PowerPoint Sunusu</vt:lpstr>
      <vt:lpstr>HRM (High Resolution Manometry) </vt:lpstr>
      <vt:lpstr>PowerPoint Sunusu</vt:lpstr>
      <vt:lpstr>Gastroözofagial reflü tedavisi</vt:lpstr>
      <vt:lpstr>Tedavi</vt:lpstr>
      <vt:lpstr>PowerPoint Sunusu</vt:lpstr>
      <vt:lpstr>PowerPoint Sunusu</vt:lpstr>
      <vt:lpstr>PowerPoint Sunusu</vt:lpstr>
      <vt:lpstr>PowerPoint Sunusu</vt:lpstr>
      <vt:lpstr>Disfaji tedavisi</vt:lpstr>
      <vt:lpstr>Mendelsohn manevrası </vt:lpstr>
      <vt:lpstr>PowerPoint Sunusu</vt:lpstr>
      <vt:lpstr>PowerPoint Sunusu</vt:lpstr>
      <vt:lpstr>PowerPoint Sunusu</vt:lpstr>
      <vt:lpstr>Güncel durum ve beklentiler (1)</vt:lpstr>
      <vt:lpstr>Güncel durum ve beklentiler (2)</vt:lpstr>
      <vt:lpstr>PowerPoint Sunusu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Sistemik Skleroz ve Özofagus Tutulumu</dc:title>
  <dc:subject/>
  <dc:creator/>
  <cp:keywords/>
  <dc:description>generated using python-pptx</dc:description>
  <cp:lastModifiedBy>AHMET MERIH DOBRUCALI</cp:lastModifiedBy>
  <cp:revision>184</cp:revision>
  <dcterms:created xsi:type="dcterms:W3CDTF">2013-01-27T09:14:16Z</dcterms:created>
  <dcterms:modified xsi:type="dcterms:W3CDTF">2025-11-04T05:26:31Z</dcterms:modified>
  <cp:category/>
</cp:coreProperties>
</file>